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289116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5725080" y="469692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5724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289116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5725080" y="4930200"/>
            <a:ext cx="26985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352040" y="493020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72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352040" y="4696920"/>
            <a:ext cx="408996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7240" y="4930200"/>
            <a:ext cx="8381520" cy="212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2105280" y="0"/>
            <a:ext cx="7038360" cy="5138280"/>
            <a:chOff x="2105280" y="0"/>
            <a:chExt cx="7038360" cy="5138280"/>
          </a:xfrm>
        </p:grpSpPr>
        <p:sp>
          <p:nvSpPr>
            <p:cNvPr id="2" name="CustomShape 3"/>
            <p:cNvSpPr/>
            <p:nvPr/>
          </p:nvSpPr>
          <p:spPr>
            <a:xfrm>
              <a:off x="265392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320220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375084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29948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484776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39640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94504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649332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704196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59060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13888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8687520" y="20923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265392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320220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375084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29948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84776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539640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94504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649332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704196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759060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813888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8687520" y="15692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CustomShape 27"/>
            <p:cNvSpPr/>
            <p:nvPr/>
          </p:nvSpPr>
          <p:spPr>
            <a:xfrm>
              <a:off x="265392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" name="CustomShape 28"/>
            <p:cNvSpPr/>
            <p:nvPr/>
          </p:nvSpPr>
          <p:spPr>
            <a:xfrm>
              <a:off x="320220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" name="CustomShape 29"/>
            <p:cNvSpPr/>
            <p:nvPr/>
          </p:nvSpPr>
          <p:spPr>
            <a:xfrm>
              <a:off x="375084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429948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484776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39640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94504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49332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704196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759060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813888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8687520" y="1046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210528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265392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320220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375084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CustomShape 43"/>
            <p:cNvSpPr/>
            <p:nvPr/>
          </p:nvSpPr>
          <p:spPr>
            <a:xfrm>
              <a:off x="429948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CustomShape 44"/>
            <p:cNvSpPr/>
            <p:nvPr/>
          </p:nvSpPr>
          <p:spPr>
            <a:xfrm>
              <a:off x="484776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CustomShape 45"/>
            <p:cNvSpPr/>
            <p:nvPr/>
          </p:nvSpPr>
          <p:spPr>
            <a:xfrm>
              <a:off x="539640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CustomShape 46"/>
            <p:cNvSpPr/>
            <p:nvPr/>
          </p:nvSpPr>
          <p:spPr>
            <a:xfrm>
              <a:off x="594504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47"/>
            <p:cNvSpPr/>
            <p:nvPr/>
          </p:nvSpPr>
          <p:spPr>
            <a:xfrm>
              <a:off x="649332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8"/>
            <p:cNvSpPr/>
            <p:nvPr/>
          </p:nvSpPr>
          <p:spPr>
            <a:xfrm>
              <a:off x="704196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49"/>
            <p:cNvSpPr/>
            <p:nvPr/>
          </p:nvSpPr>
          <p:spPr>
            <a:xfrm>
              <a:off x="759060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50"/>
            <p:cNvSpPr/>
            <p:nvPr/>
          </p:nvSpPr>
          <p:spPr>
            <a:xfrm>
              <a:off x="813888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1"/>
            <p:cNvSpPr/>
            <p:nvPr/>
          </p:nvSpPr>
          <p:spPr>
            <a:xfrm>
              <a:off x="8687520" y="523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2"/>
            <p:cNvSpPr/>
            <p:nvPr/>
          </p:nvSpPr>
          <p:spPr>
            <a:xfrm>
              <a:off x="210528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3"/>
            <p:cNvSpPr/>
            <p:nvPr/>
          </p:nvSpPr>
          <p:spPr>
            <a:xfrm>
              <a:off x="265392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4"/>
            <p:cNvSpPr/>
            <p:nvPr/>
          </p:nvSpPr>
          <p:spPr>
            <a:xfrm>
              <a:off x="320220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5"/>
            <p:cNvSpPr/>
            <p:nvPr/>
          </p:nvSpPr>
          <p:spPr>
            <a:xfrm>
              <a:off x="375084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6"/>
            <p:cNvSpPr/>
            <p:nvPr/>
          </p:nvSpPr>
          <p:spPr>
            <a:xfrm>
              <a:off x="429948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7"/>
            <p:cNvSpPr/>
            <p:nvPr/>
          </p:nvSpPr>
          <p:spPr>
            <a:xfrm>
              <a:off x="484776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8"/>
            <p:cNvSpPr/>
            <p:nvPr/>
          </p:nvSpPr>
          <p:spPr>
            <a:xfrm>
              <a:off x="539640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9"/>
            <p:cNvSpPr/>
            <p:nvPr/>
          </p:nvSpPr>
          <p:spPr>
            <a:xfrm>
              <a:off x="594504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60"/>
            <p:cNvSpPr/>
            <p:nvPr/>
          </p:nvSpPr>
          <p:spPr>
            <a:xfrm>
              <a:off x="649332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1"/>
            <p:cNvSpPr/>
            <p:nvPr/>
          </p:nvSpPr>
          <p:spPr>
            <a:xfrm>
              <a:off x="704196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2"/>
            <p:cNvSpPr/>
            <p:nvPr/>
          </p:nvSpPr>
          <p:spPr>
            <a:xfrm>
              <a:off x="759060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CustomShape 63"/>
            <p:cNvSpPr/>
            <p:nvPr/>
          </p:nvSpPr>
          <p:spPr>
            <a:xfrm>
              <a:off x="813888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64"/>
            <p:cNvSpPr/>
            <p:nvPr/>
          </p:nvSpPr>
          <p:spPr>
            <a:xfrm>
              <a:off x="8687520" y="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65"/>
            <p:cNvSpPr/>
            <p:nvPr/>
          </p:nvSpPr>
          <p:spPr>
            <a:xfrm>
              <a:off x="265392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6"/>
            <p:cNvSpPr/>
            <p:nvPr/>
          </p:nvSpPr>
          <p:spPr>
            <a:xfrm>
              <a:off x="320220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67"/>
            <p:cNvSpPr/>
            <p:nvPr/>
          </p:nvSpPr>
          <p:spPr>
            <a:xfrm>
              <a:off x="375084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68"/>
            <p:cNvSpPr/>
            <p:nvPr/>
          </p:nvSpPr>
          <p:spPr>
            <a:xfrm>
              <a:off x="429948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9"/>
            <p:cNvSpPr/>
            <p:nvPr/>
          </p:nvSpPr>
          <p:spPr>
            <a:xfrm>
              <a:off x="484776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0"/>
            <p:cNvSpPr/>
            <p:nvPr/>
          </p:nvSpPr>
          <p:spPr>
            <a:xfrm>
              <a:off x="539640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71"/>
            <p:cNvSpPr/>
            <p:nvPr/>
          </p:nvSpPr>
          <p:spPr>
            <a:xfrm>
              <a:off x="594504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72"/>
            <p:cNvSpPr/>
            <p:nvPr/>
          </p:nvSpPr>
          <p:spPr>
            <a:xfrm>
              <a:off x="649332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3"/>
            <p:cNvSpPr/>
            <p:nvPr/>
          </p:nvSpPr>
          <p:spPr>
            <a:xfrm>
              <a:off x="704196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74"/>
            <p:cNvSpPr/>
            <p:nvPr/>
          </p:nvSpPr>
          <p:spPr>
            <a:xfrm>
              <a:off x="759060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75"/>
            <p:cNvSpPr/>
            <p:nvPr/>
          </p:nvSpPr>
          <p:spPr>
            <a:xfrm>
              <a:off x="813888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76"/>
            <p:cNvSpPr/>
            <p:nvPr/>
          </p:nvSpPr>
          <p:spPr>
            <a:xfrm>
              <a:off x="8687520" y="468216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77"/>
            <p:cNvSpPr/>
            <p:nvPr/>
          </p:nvSpPr>
          <p:spPr>
            <a:xfrm>
              <a:off x="265392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78"/>
            <p:cNvSpPr/>
            <p:nvPr/>
          </p:nvSpPr>
          <p:spPr>
            <a:xfrm>
              <a:off x="320220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79"/>
            <p:cNvSpPr/>
            <p:nvPr/>
          </p:nvSpPr>
          <p:spPr>
            <a:xfrm>
              <a:off x="375084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CustomShape 80"/>
            <p:cNvSpPr/>
            <p:nvPr/>
          </p:nvSpPr>
          <p:spPr>
            <a:xfrm>
              <a:off x="429948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CustomShape 81"/>
            <p:cNvSpPr/>
            <p:nvPr/>
          </p:nvSpPr>
          <p:spPr>
            <a:xfrm>
              <a:off x="484776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82"/>
            <p:cNvSpPr/>
            <p:nvPr/>
          </p:nvSpPr>
          <p:spPr>
            <a:xfrm>
              <a:off x="539640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3"/>
            <p:cNvSpPr/>
            <p:nvPr/>
          </p:nvSpPr>
          <p:spPr>
            <a:xfrm>
              <a:off x="594504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84"/>
            <p:cNvSpPr/>
            <p:nvPr/>
          </p:nvSpPr>
          <p:spPr>
            <a:xfrm>
              <a:off x="649332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85"/>
            <p:cNvSpPr/>
            <p:nvPr/>
          </p:nvSpPr>
          <p:spPr>
            <a:xfrm>
              <a:off x="704196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86"/>
            <p:cNvSpPr/>
            <p:nvPr/>
          </p:nvSpPr>
          <p:spPr>
            <a:xfrm>
              <a:off x="759060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87"/>
            <p:cNvSpPr/>
            <p:nvPr/>
          </p:nvSpPr>
          <p:spPr>
            <a:xfrm>
              <a:off x="813888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88"/>
            <p:cNvSpPr/>
            <p:nvPr/>
          </p:nvSpPr>
          <p:spPr>
            <a:xfrm>
              <a:off x="8687520" y="415908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89"/>
            <p:cNvSpPr/>
            <p:nvPr/>
          </p:nvSpPr>
          <p:spPr>
            <a:xfrm>
              <a:off x="265392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90"/>
            <p:cNvSpPr/>
            <p:nvPr/>
          </p:nvSpPr>
          <p:spPr>
            <a:xfrm>
              <a:off x="320220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91"/>
            <p:cNvSpPr/>
            <p:nvPr/>
          </p:nvSpPr>
          <p:spPr>
            <a:xfrm>
              <a:off x="375084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92"/>
            <p:cNvSpPr/>
            <p:nvPr/>
          </p:nvSpPr>
          <p:spPr>
            <a:xfrm>
              <a:off x="429948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93"/>
            <p:cNvSpPr/>
            <p:nvPr/>
          </p:nvSpPr>
          <p:spPr>
            <a:xfrm>
              <a:off x="484776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CustomShape 94"/>
            <p:cNvSpPr/>
            <p:nvPr/>
          </p:nvSpPr>
          <p:spPr>
            <a:xfrm>
              <a:off x="539640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CustomShape 95"/>
            <p:cNvSpPr/>
            <p:nvPr/>
          </p:nvSpPr>
          <p:spPr>
            <a:xfrm>
              <a:off x="594504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6"/>
            <p:cNvSpPr/>
            <p:nvPr/>
          </p:nvSpPr>
          <p:spPr>
            <a:xfrm>
              <a:off x="649332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97"/>
            <p:cNvSpPr/>
            <p:nvPr/>
          </p:nvSpPr>
          <p:spPr>
            <a:xfrm>
              <a:off x="704196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98"/>
            <p:cNvSpPr/>
            <p:nvPr/>
          </p:nvSpPr>
          <p:spPr>
            <a:xfrm>
              <a:off x="759060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99"/>
            <p:cNvSpPr/>
            <p:nvPr/>
          </p:nvSpPr>
          <p:spPr>
            <a:xfrm>
              <a:off x="813888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100"/>
            <p:cNvSpPr/>
            <p:nvPr/>
          </p:nvSpPr>
          <p:spPr>
            <a:xfrm>
              <a:off x="8687520" y="363600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101"/>
            <p:cNvSpPr/>
            <p:nvPr/>
          </p:nvSpPr>
          <p:spPr>
            <a:xfrm>
              <a:off x="265392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102"/>
            <p:cNvSpPr/>
            <p:nvPr/>
          </p:nvSpPr>
          <p:spPr>
            <a:xfrm>
              <a:off x="320220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3"/>
            <p:cNvSpPr/>
            <p:nvPr/>
          </p:nvSpPr>
          <p:spPr>
            <a:xfrm>
              <a:off x="375084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04"/>
            <p:cNvSpPr/>
            <p:nvPr/>
          </p:nvSpPr>
          <p:spPr>
            <a:xfrm>
              <a:off x="429948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05"/>
            <p:cNvSpPr/>
            <p:nvPr/>
          </p:nvSpPr>
          <p:spPr>
            <a:xfrm>
              <a:off x="484776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06"/>
            <p:cNvSpPr/>
            <p:nvPr/>
          </p:nvSpPr>
          <p:spPr>
            <a:xfrm>
              <a:off x="539640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07"/>
            <p:cNvSpPr/>
            <p:nvPr/>
          </p:nvSpPr>
          <p:spPr>
            <a:xfrm>
              <a:off x="594504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8"/>
            <p:cNvSpPr/>
            <p:nvPr/>
          </p:nvSpPr>
          <p:spPr>
            <a:xfrm>
              <a:off x="649332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09"/>
            <p:cNvSpPr/>
            <p:nvPr/>
          </p:nvSpPr>
          <p:spPr>
            <a:xfrm>
              <a:off x="704196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10"/>
            <p:cNvSpPr/>
            <p:nvPr/>
          </p:nvSpPr>
          <p:spPr>
            <a:xfrm>
              <a:off x="759060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11"/>
            <p:cNvSpPr/>
            <p:nvPr/>
          </p:nvSpPr>
          <p:spPr>
            <a:xfrm>
              <a:off x="813888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CustomShape 112"/>
            <p:cNvSpPr/>
            <p:nvPr/>
          </p:nvSpPr>
          <p:spPr>
            <a:xfrm>
              <a:off x="8687520" y="311292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113"/>
            <p:cNvSpPr/>
            <p:nvPr/>
          </p:nvSpPr>
          <p:spPr>
            <a:xfrm>
              <a:off x="265392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14"/>
            <p:cNvSpPr/>
            <p:nvPr/>
          </p:nvSpPr>
          <p:spPr>
            <a:xfrm>
              <a:off x="320220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15"/>
            <p:cNvSpPr/>
            <p:nvPr/>
          </p:nvSpPr>
          <p:spPr>
            <a:xfrm>
              <a:off x="375084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16"/>
            <p:cNvSpPr/>
            <p:nvPr/>
          </p:nvSpPr>
          <p:spPr>
            <a:xfrm>
              <a:off x="429948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17"/>
            <p:cNvSpPr/>
            <p:nvPr/>
          </p:nvSpPr>
          <p:spPr>
            <a:xfrm>
              <a:off x="484776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18"/>
            <p:cNvSpPr/>
            <p:nvPr/>
          </p:nvSpPr>
          <p:spPr>
            <a:xfrm>
              <a:off x="539640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19"/>
            <p:cNvSpPr/>
            <p:nvPr/>
          </p:nvSpPr>
          <p:spPr>
            <a:xfrm>
              <a:off x="594504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20"/>
            <p:cNvSpPr/>
            <p:nvPr/>
          </p:nvSpPr>
          <p:spPr>
            <a:xfrm>
              <a:off x="649332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21"/>
            <p:cNvSpPr/>
            <p:nvPr/>
          </p:nvSpPr>
          <p:spPr>
            <a:xfrm>
              <a:off x="704196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22"/>
            <p:cNvSpPr/>
            <p:nvPr/>
          </p:nvSpPr>
          <p:spPr>
            <a:xfrm>
              <a:off x="759060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3"/>
            <p:cNvSpPr/>
            <p:nvPr/>
          </p:nvSpPr>
          <p:spPr>
            <a:xfrm>
              <a:off x="813888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24"/>
            <p:cNvSpPr/>
            <p:nvPr/>
          </p:nvSpPr>
          <p:spPr>
            <a:xfrm>
              <a:off x="8687520" y="2589840"/>
              <a:ext cx="456120" cy="456120"/>
            </a:xfrm>
            <a:prstGeom prst="ellipse">
              <a:avLst/>
            </a:prstGeom>
            <a:solidFill>
              <a:srgbClr val="dedede">
                <a:alpha val="1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CustomShape 125"/>
          <p:cNvSpPr/>
          <p:nvPr/>
        </p:nvSpPr>
        <p:spPr>
          <a:xfrm>
            <a:off x="3396600" y="0"/>
            <a:ext cx="3250440" cy="514296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26"/>
          <p:cNvSpPr/>
          <p:nvPr/>
        </p:nvSpPr>
        <p:spPr>
          <a:xfrm>
            <a:off x="0" y="0"/>
            <a:ext cx="341532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27"/>
          <p:cNvSpPr/>
          <p:nvPr/>
        </p:nvSpPr>
        <p:spPr>
          <a:xfrm>
            <a:off x="685080" y="1799640"/>
            <a:ext cx="60840" cy="2386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28"/>
          <p:cNvSpPr>
            <a:spLocks noGrp="1"/>
          </p:cNvSpPr>
          <p:nvPr>
            <p:ph type="title"/>
          </p:nvPr>
        </p:nvSpPr>
        <p:spPr>
          <a:xfrm>
            <a:off x="992520" y="1799640"/>
            <a:ext cx="3136320" cy="1738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29"/>
          <p:cNvSpPr>
            <a:spLocks noGrp="1"/>
          </p:cNvSpPr>
          <p:nvPr>
            <p:ph type="sldNum"/>
          </p:nvPr>
        </p:nvSpPr>
        <p:spPr>
          <a:xfrm>
            <a:off x="8472600" y="47066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29" name="PlaceHolder 13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 flipH="1" rot="10800000">
            <a:off x="9142560" y="5143680"/>
            <a:ext cx="5866920" cy="514296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 rot="16200000">
            <a:off x="759240" y="2517480"/>
            <a:ext cx="514296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 flipH="1" rot="10800000">
            <a:off x="9142560" y="5143320"/>
            <a:ext cx="9143640" cy="44866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 flipH="1" rot="10800000">
            <a:off x="9142560" y="5143320"/>
            <a:ext cx="9143640" cy="34570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rgbClr val="ffffff">
              <a:alpha val="68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 flipH="1" rot="10800000">
            <a:off x="9142560" y="4695840"/>
            <a:ext cx="9143640" cy="46954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 flipH="1" rot="10800000">
            <a:off x="9142560" y="4696920"/>
            <a:ext cx="9143640" cy="738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5394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57240" y="4696920"/>
            <a:ext cx="8381520" cy="446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zekelabs.com/" TargetMode="External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992520" y="1799640"/>
            <a:ext cx="4742640" cy="1738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4285f4"/>
                </a:solidFill>
                <a:latin typeface="Roboto"/>
                <a:ea typeface="Roboto"/>
              </a:rPr>
              <a:t>zekeLabs</a:t>
            </a:r>
            <a:br/>
            <a:br/>
            <a:r>
              <a:rPr b="1" lang="en-IN" sz="2400" spc="-1" strike="noStrike">
                <a:solidFill>
                  <a:srgbClr val="999999"/>
                </a:solidFill>
                <a:latin typeface="Roboto"/>
                <a:ea typeface="Roboto"/>
              </a:rPr>
              <a:t>Kafka - Producers</a:t>
            </a:r>
            <a:br/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992520" y="3452040"/>
            <a:ext cx="3136320" cy="757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24242"/>
                </a:solidFill>
                <a:latin typeface="Roboto"/>
                <a:ea typeface="Roboto"/>
              </a:rPr>
              <a:t>Learning made Simpler !</a:t>
            </a:r>
            <a:br/>
            <a:br/>
            <a:r>
              <a:rPr b="0" lang="en-IN" sz="1200" spc="-1" strike="noStrike">
                <a:solidFill>
                  <a:srgbClr val="424242"/>
                </a:solidFill>
                <a:latin typeface="Roboto"/>
                <a:ea typeface="Roboto"/>
              </a:rPr>
              <a:t>www.zekeLabs.com</a:t>
            </a:r>
            <a:endParaRPr b="0" lang="en-IN" sz="1200" spc="-1" strike="noStrike">
              <a:latin typeface="Arial"/>
            </a:endParaRPr>
          </a:p>
        </p:txBody>
      </p:sp>
      <p:pic>
        <p:nvPicPr>
          <p:cNvPr id="373" name="Google Shape;197;p13" descr=""/>
          <p:cNvPicPr/>
          <p:nvPr/>
        </p:nvPicPr>
        <p:blipFill>
          <a:blip r:embed=""/>
          <a:stretch/>
        </p:blipFill>
        <p:spPr>
          <a:xfrm>
            <a:off x="0" y="4536360"/>
            <a:ext cx="9143640" cy="6271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57240" y="4696920"/>
            <a:ext cx="8381520" cy="4464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Visit : </a:t>
            </a:r>
            <a:r>
              <a:rPr b="0" lang="en-IN" sz="1200" spc="-1" strike="noStrike" u="sng">
                <a:solidFill>
                  <a:srgbClr val="4fc3f7"/>
                </a:solidFill>
                <a:uFillTx/>
                <a:latin typeface="Roboto"/>
                <a:ea typeface="Roboto"/>
                <a:hlinkClick r:id="rId1"/>
              </a:rPr>
              <a:t>www.zekeLabs.com</a:t>
            </a: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 for more details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28600" y="300600"/>
            <a:ext cx="8763120" cy="432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THANK YOU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Let us know how can we help your organization to Upskill the employees to stay updated in the ever-evolving IT Industry.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Get in touch: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	</a:t>
            </a:r>
            <a:r>
              <a:rPr b="1" lang="en-IN" sz="2000" spc="-1" strike="noStrike">
                <a:solidFill>
                  <a:srgbClr val="4285f4"/>
                </a:solidFill>
                <a:latin typeface="Arial"/>
                <a:ea typeface="Arial"/>
              </a:rPr>
              <a:t>www.zekeLabs.com | +91-8095465880 | info@zekeLabs.com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394" name="Google Shape;223;p17" descr=""/>
          <p:cNvPicPr/>
          <p:nvPr/>
        </p:nvPicPr>
        <p:blipFill>
          <a:blip r:embed=""/>
          <a:stretch/>
        </p:blipFill>
        <p:spPr>
          <a:xfrm>
            <a:off x="135720" y="4043520"/>
            <a:ext cx="8856000" cy="57672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Roboto"/>
                <a:ea typeface="Roboto"/>
              </a:rPr>
              <a:t>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226080" y="1465920"/>
            <a:ext cx="2807640" cy="3162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71360" indent="-56880" algn="ctr">
              <a:lnSpc>
                <a:spcPct val="115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457200">
              <a:lnSpc>
                <a:spcPct val="115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Roboto"/>
                <a:ea typeface="Roboto"/>
              </a:rPr>
              <a:t>Agenda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671640" y="1064880"/>
            <a:ext cx="5368680" cy="30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Overview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Constructing a Kafka Producer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Sending Message Synchronously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Sending Message Asynchronously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Configuring Producers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Serializers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Custom Serializers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Serializing with Avro</a:t>
            </a:r>
            <a:endParaRPr b="0" lang="en-IN" sz="1500" spc="-1" strike="noStrike">
              <a:latin typeface="Arial"/>
            </a:endParaRPr>
          </a:p>
          <a:p>
            <a:pPr marL="419040" indent="-285480">
              <a:lnSpc>
                <a:spcPct val="150000"/>
              </a:lnSpc>
              <a:buClr>
                <a:srgbClr val="666666"/>
              </a:buClr>
              <a:buFont typeface="Arial"/>
              <a:buChar char="•"/>
            </a:pPr>
            <a:r>
              <a:rPr b="0" lang="en-IN" sz="1500" spc="-1" strike="noStrike">
                <a:solidFill>
                  <a:srgbClr val="666666"/>
                </a:solidFill>
                <a:latin typeface="Arial"/>
                <a:ea typeface="Arial"/>
              </a:rPr>
              <a:t>Partitions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5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-11880" y="636480"/>
            <a:ext cx="9016560" cy="434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33200" indent="-6120">
              <a:lnSpc>
                <a:spcPct val="100000"/>
              </a:lnSpc>
            </a:pPr>
            <a:br/>
            <a:endParaRPr b="0" lang="en-IN" sz="1800" spc="-1" strike="noStrike"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Overview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9" name="Picture 1" descr=""/>
          <p:cNvPicPr/>
          <p:nvPr/>
        </p:nvPicPr>
        <p:blipFill>
          <a:blip r:embed=""/>
          <a:stretch/>
        </p:blipFill>
        <p:spPr>
          <a:xfrm>
            <a:off x="1562760" y="892080"/>
            <a:ext cx="6018840" cy="3831840"/>
          </a:xfrm>
          <a:prstGeom prst="rect">
            <a:avLst/>
          </a:prstGeom>
          <a:ln>
            <a:noFill/>
          </a:ln>
        </p:spPr>
      </p:pic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1656000" y="792000"/>
            <a:ext cx="5302800" cy="39668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Steps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Shape 2"/>
          <p:cNvSpPr txBox="1"/>
          <p:nvPr/>
        </p:nvSpPr>
        <p:spPr>
          <a:xfrm>
            <a:off x="323280" y="973440"/>
            <a:ext cx="8221680" cy="3894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Application starts producing messages by creating ProducerRecord.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ProducerRecord should have topic information.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Optional parameters are key/partition.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Serialization of Key/Value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Data sent to partitioner. If we specify a partition, partitioner simply returns that.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Otherwise, partitioner will return key based on ProducerRecord key.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Once partition is selected, data is batched to per topic per partition queue.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Seperate thread is responsible for sending those messages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When broker receives the message, it sends back the response of type RecordMetadata (topic, partition, offset)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600" spc="-1" strike="noStrike">
                <a:solidFill>
                  <a:srgbClr val="737373"/>
                </a:solidFill>
                <a:latin typeface="Roboto"/>
                <a:ea typeface="Roboto"/>
              </a:rPr>
              <a:t>Error if failed.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Constructing a Kafka Producer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bootstrap.servers - host:port where the producers will establish initial connection, the list doesn't include all broker. Only ones for initial connections.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key.serializer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value.serializer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Methods of sending message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Fire-and-forget - Send message &amp; don't really care if message has really reached.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Synchronous send - we use get() to wait on the future and see if the send() was successful or not.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Asynchronous send - call the send() method with a callback function, which gets triggered when it receives a response from the Kafka broker.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Configuring Producers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acks - 0,1, all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compression.type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retries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batch.size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linger.ms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client.id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max.in.flight.requests.per.connection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max.request.size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Serializers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Key neess to be serialized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Value can be serialized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480">
              <a:lnSpc>
                <a:spcPct val="115000"/>
              </a:lnSpc>
              <a:buClr>
                <a:srgbClr val="737373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Using custom partitioner, all the data can be sent to custom partitioner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96440" y="1970280"/>
            <a:ext cx="8221680" cy="93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latin typeface="Roboto"/>
                <a:ea typeface="Roboto"/>
              </a:rPr>
              <a:t>Thank You !!!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2019-02-26T16:58:06Z</dcterms:created>
  <dc:creator/>
  <dc:description/>
  <dc:language>en-IN</dc:language>
  <cp:lastModifiedBy/>
  <dcterms:modified xsi:type="dcterms:W3CDTF">2019-02-28T16:31:59Z</dcterms:modified>
  <cp:revision>14</cp:revision>
  <dc:subject/>
  <dc:title>zekeLabsWriting Tests using PyTest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1033-10.1.0.6757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