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Regularization in Machine Learning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By- Brajraj</a:t>
            </a:r>
          </a:p>
          <a:p>
            <a:r>
              <a:rPr lang="en-IN" dirty="0" smtClean="0"/>
              <a:t>Date- 04-Jan-2021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35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3: Regularization of linear models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Regularization is a method for "constraining" or "regularizing" the </a:t>
            </a:r>
            <a:r>
              <a:rPr lang="en-IN" b="1" dirty="0"/>
              <a:t>size of the coefficients</a:t>
            </a:r>
            <a:r>
              <a:rPr lang="en-IN" dirty="0"/>
              <a:t>, thus "shrinking" them towards zero.</a:t>
            </a:r>
          </a:p>
          <a:p>
            <a:r>
              <a:rPr lang="en-IN" dirty="0"/>
              <a:t>It reduces model variance and thus </a:t>
            </a:r>
            <a:r>
              <a:rPr lang="en-IN" b="1" dirty="0"/>
              <a:t>minimizes overfitting</a:t>
            </a:r>
            <a:r>
              <a:rPr lang="en-IN" dirty="0"/>
              <a:t>.</a:t>
            </a:r>
          </a:p>
          <a:p>
            <a:r>
              <a:rPr lang="en-IN" dirty="0"/>
              <a:t>If the model is too complex, it tends to reduce variance more than it increases bias, resulting in a model that is </a:t>
            </a:r>
            <a:r>
              <a:rPr lang="en-IN" b="1" dirty="0"/>
              <a:t>more likely to generalize</a:t>
            </a:r>
            <a:r>
              <a:rPr lang="en-IN" dirty="0"/>
              <a:t>.</a:t>
            </a:r>
          </a:p>
          <a:p>
            <a:r>
              <a:rPr lang="en-IN" dirty="0"/>
              <a:t>Our goal is to locate the </a:t>
            </a:r>
            <a:r>
              <a:rPr lang="en-IN" b="1" dirty="0"/>
              <a:t>optimum model complexity</a:t>
            </a:r>
            <a:r>
              <a:rPr lang="en-IN" dirty="0"/>
              <a:t>, and thus regularization is useful when we believe our model is too complex.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246" y="4473763"/>
            <a:ext cx="3796938" cy="230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8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regularization work?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a normal linear regression model, we estimate the coefficients using the least squares criterion, which </a:t>
            </a:r>
            <a:r>
              <a:rPr lang="en-IN" b="1" dirty="0"/>
              <a:t>minimizes the residual sum of squares (RSS):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526" y="2969623"/>
            <a:ext cx="8647611" cy="340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33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regularization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a regularized linear regression model, we </a:t>
            </a:r>
            <a:r>
              <a:rPr lang="en-IN" b="1" dirty="0"/>
              <a:t>minimize the sum of RSS and a "penalty term"</a:t>
            </a:r>
            <a:r>
              <a:rPr lang="en-IN" dirty="0"/>
              <a:t> that penalizes coefficient size</a:t>
            </a:r>
            <a:r>
              <a:rPr lang="en-IN" dirty="0" smtClean="0"/>
              <a:t>.</a:t>
            </a:r>
          </a:p>
          <a:p>
            <a:r>
              <a:rPr lang="en-IN" b="1" dirty="0"/>
              <a:t>Ridge regression</a:t>
            </a:r>
            <a:r>
              <a:rPr lang="en-IN" dirty="0"/>
              <a:t> (or "L2 regularization") minimizes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b="1" dirty="0"/>
              <a:t>Lasso regression</a:t>
            </a:r>
            <a:r>
              <a:rPr lang="en-IN" dirty="0"/>
              <a:t> (or "L1 regularization") minimizes: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964" y="3291568"/>
            <a:ext cx="5328553" cy="13065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964" y="5186614"/>
            <a:ext cx="5320937" cy="14492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52709" y="3640183"/>
            <a:ext cx="24645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 smtClean="0"/>
              <a:t>λ</a:t>
            </a:r>
            <a:r>
              <a:rPr lang="en-IN" sz="1200" dirty="0" smtClean="0"/>
              <a:t>  is tuning parameter.</a:t>
            </a:r>
          </a:p>
          <a:p>
            <a:endParaRPr lang="en-I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A tiny </a:t>
            </a:r>
            <a:r>
              <a:rPr lang="el-GR" sz="1200" dirty="0"/>
              <a:t>λ</a:t>
            </a:r>
            <a:r>
              <a:rPr lang="en-IN" sz="1200" dirty="0"/>
              <a:t> </a:t>
            </a:r>
            <a:r>
              <a:rPr lang="en-IN" sz="1200" dirty="0" smtClean="0"/>
              <a:t>imposes </a:t>
            </a:r>
            <a:r>
              <a:rPr lang="en-IN" sz="1200" dirty="0"/>
              <a:t>no penalty on the coefficient size, and is equivalent to a normal linear regression model</a:t>
            </a:r>
            <a:r>
              <a:rPr lang="en-IN" sz="1200" dirty="0" smtClean="0"/>
              <a:t>.</a:t>
            </a:r>
          </a:p>
          <a:p>
            <a:endParaRPr lang="en-I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/>
              <a:t>Increasing </a:t>
            </a:r>
            <a:r>
              <a:rPr lang="en-IN" sz="1200" dirty="0"/>
              <a:t>the </a:t>
            </a:r>
            <a:r>
              <a:rPr lang="el-GR" sz="1200" dirty="0"/>
              <a:t>λ</a:t>
            </a:r>
            <a:r>
              <a:rPr lang="en-IN" sz="1200" dirty="0"/>
              <a:t> </a:t>
            </a:r>
            <a:r>
              <a:rPr lang="en-IN" sz="1200" dirty="0" smtClean="0"/>
              <a:t>penalizes </a:t>
            </a:r>
            <a:r>
              <a:rPr lang="en-IN" sz="1200" dirty="0"/>
              <a:t>the coefficients and thus shrinks them</a:t>
            </a:r>
            <a:r>
              <a:rPr lang="en-IN" sz="1200" dirty="0" smtClean="0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2363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Advice for applying regularization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Should features be standardized?</a:t>
            </a:r>
            <a:endParaRPr lang="en-IN" dirty="0"/>
          </a:p>
          <a:p>
            <a:r>
              <a:rPr lang="en-IN" dirty="0"/>
              <a:t>Yes, because otherwise, features would be penalized simply because of their scale.</a:t>
            </a:r>
          </a:p>
          <a:p>
            <a:r>
              <a:rPr lang="en-IN" dirty="0"/>
              <a:t>Also, standardizing avoids penalizing the intercept, which wouldn't make intuitive </a:t>
            </a:r>
            <a:r>
              <a:rPr lang="en-IN" dirty="0" smtClean="0"/>
              <a:t>sense.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How </a:t>
            </a:r>
            <a:r>
              <a:rPr lang="en-IN" b="1" dirty="0"/>
              <a:t>should you choose between Lasso regression and Ridge regression?</a:t>
            </a:r>
            <a:endParaRPr lang="en-IN" dirty="0"/>
          </a:p>
          <a:p>
            <a:r>
              <a:rPr lang="en-IN" dirty="0"/>
              <a:t>Lasso regression is preferred if we believe many features are irrelevant or if we prefer a sparse model.</a:t>
            </a:r>
          </a:p>
          <a:p>
            <a:r>
              <a:rPr lang="en-IN" dirty="0"/>
              <a:t>If model performance is your primary concern, it is best to try both.</a:t>
            </a:r>
          </a:p>
          <a:p>
            <a:r>
              <a:rPr lang="en-IN" dirty="0" err="1"/>
              <a:t>ElasticNet</a:t>
            </a:r>
            <a:r>
              <a:rPr lang="en-IN" dirty="0"/>
              <a:t> regression is a combination of lasso regression and ridge Regression.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22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6: Comparing regularized linear models with unregularized linear models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Advantages of regularized linear models:</a:t>
            </a:r>
            <a:endParaRPr lang="en-IN" dirty="0"/>
          </a:p>
          <a:p>
            <a:r>
              <a:rPr lang="en-IN" dirty="0"/>
              <a:t>Better performance</a:t>
            </a:r>
          </a:p>
          <a:p>
            <a:r>
              <a:rPr lang="en-IN" dirty="0"/>
              <a:t>L1 regularization performs automatic feature selection</a:t>
            </a:r>
          </a:p>
          <a:p>
            <a:r>
              <a:rPr lang="en-IN" dirty="0"/>
              <a:t>Useful for high-dimensional problems (p &gt; </a:t>
            </a:r>
            <a:r>
              <a:rPr lang="en-IN" dirty="0" smtClean="0"/>
              <a:t>n)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Disadvantages of regularized linear models:</a:t>
            </a:r>
            <a:endParaRPr lang="en-IN" dirty="0"/>
          </a:p>
          <a:p>
            <a:r>
              <a:rPr lang="en-IN" dirty="0"/>
              <a:t>Tuning is required</a:t>
            </a:r>
          </a:p>
          <a:p>
            <a:r>
              <a:rPr lang="en-IN" dirty="0"/>
              <a:t>Feature scaling is recommended</a:t>
            </a:r>
          </a:p>
          <a:p>
            <a:r>
              <a:rPr lang="en-IN" dirty="0"/>
              <a:t>Less interpretable (due to feature scaling</a:t>
            </a:r>
            <a:r>
              <a:rPr lang="en-IN" dirty="0" smtClean="0"/>
              <a:t>)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966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Overfitting (review)</a:t>
            </a:r>
          </a:p>
          <a:p>
            <a:r>
              <a:rPr lang="en-IN" dirty="0"/>
              <a:t>Overfitting with linear models</a:t>
            </a:r>
          </a:p>
          <a:p>
            <a:r>
              <a:rPr lang="en-IN" dirty="0"/>
              <a:t>Regularization of linear models</a:t>
            </a:r>
          </a:p>
          <a:p>
            <a:r>
              <a:rPr lang="en-IN" dirty="0"/>
              <a:t>Regularized regression in </a:t>
            </a:r>
            <a:r>
              <a:rPr lang="en-IN" dirty="0" err="1"/>
              <a:t>scikit</a:t>
            </a:r>
            <a:r>
              <a:rPr lang="en-IN" dirty="0"/>
              <a:t>-learn</a:t>
            </a:r>
          </a:p>
          <a:p>
            <a:r>
              <a:rPr lang="en-IN" dirty="0" smtClean="0"/>
              <a:t>Comparing </a:t>
            </a:r>
            <a:r>
              <a:rPr lang="en-IN" dirty="0"/>
              <a:t>regularized linear models with unregularized linear models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237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1: Overfitting (review)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What is overfitting?</a:t>
            </a:r>
            <a:endParaRPr lang="en-IN" dirty="0"/>
          </a:p>
          <a:p>
            <a:r>
              <a:rPr lang="en-IN" dirty="0"/>
              <a:t>Building a model that matches the training data "</a:t>
            </a:r>
            <a:r>
              <a:rPr lang="en-IN" b="1" dirty="0"/>
              <a:t>too closely</a:t>
            </a:r>
            <a:r>
              <a:rPr lang="en-IN" dirty="0"/>
              <a:t>"</a:t>
            </a:r>
          </a:p>
          <a:p>
            <a:r>
              <a:rPr lang="en-IN" dirty="0"/>
              <a:t>Learning from the noise in the data, rather than just the signal</a:t>
            </a:r>
          </a:p>
          <a:p>
            <a:pPr marL="0" indent="0">
              <a:buNone/>
            </a:pPr>
            <a:r>
              <a:rPr lang="en-IN" b="1" dirty="0"/>
              <a:t>How does overfitting occur?</a:t>
            </a:r>
            <a:endParaRPr lang="en-IN" dirty="0"/>
          </a:p>
          <a:p>
            <a:r>
              <a:rPr lang="en-IN" dirty="0"/>
              <a:t>Evaluating a model by testing it on the same data that was used to train it</a:t>
            </a:r>
          </a:p>
          <a:p>
            <a:r>
              <a:rPr lang="en-IN" dirty="0"/>
              <a:t>Creating a model that is "</a:t>
            </a:r>
            <a:r>
              <a:rPr lang="en-IN" b="1" dirty="0"/>
              <a:t>too complex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b="1" dirty="0"/>
              <a:t>What is the impact of overfitting?</a:t>
            </a:r>
            <a:endParaRPr lang="en-IN" dirty="0"/>
          </a:p>
          <a:p>
            <a:r>
              <a:rPr lang="en-IN" dirty="0"/>
              <a:t>Model will do well on the training data, but won't generalize to out-of-sample data</a:t>
            </a:r>
          </a:p>
          <a:p>
            <a:r>
              <a:rPr lang="en-IN" dirty="0"/>
              <a:t>Model will have </a:t>
            </a:r>
            <a:r>
              <a:rPr lang="en-IN" b="1" dirty="0"/>
              <a:t>low bias</a:t>
            </a:r>
            <a:r>
              <a:rPr lang="en-IN" dirty="0"/>
              <a:t>, but </a:t>
            </a:r>
            <a:r>
              <a:rPr lang="en-IN" b="1" dirty="0"/>
              <a:t>high variance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640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Overfitting with KNN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884" y="1414101"/>
            <a:ext cx="8230173" cy="511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Overfitting with decision trees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811" y="1445623"/>
            <a:ext cx="9976258" cy="485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5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2: Overfitting with linear models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What are the general characteristics of linear models?</a:t>
            </a:r>
            <a:endParaRPr lang="en-IN" dirty="0"/>
          </a:p>
          <a:p>
            <a:r>
              <a:rPr lang="en-IN" dirty="0"/>
              <a:t>Low model complexity</a:t>
            </a:r>
          </a:p>
          <a:p>
            <a:r>
              <a:rPr lang="en-IN" dirty="0"/>
              <a:t>High bias, low variance</a:t>
            </a:r>
          </a:p>
          <a:p>
            <a:r>
              <a:rPr lang="en-IN" dirty="0"/>
              <a:t>Does not tend to </a:t>
            </a:r>
            <a:r>
              <a:rPr lang="en-IN" dirty="0" err="1"/>
              <a:t>overfit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Nevertheless</a:t>
            </a:r>
            <a:r>
              <a:rPr lang="en-IN" dirty="0"/>
              <a:t>, </a:t>
            </a:r>
            <a:r>
              <a:rPr lang="en-IN" b="1" dirty="0"/>
              <a:t>overfitting can still occur</a:t>
            </a:r>
            <a:r>
              <a:rPr lang="en-IN" dirty="0"/>
              <a:t> with linear models if you allow them to have </a:t>
            </a:r>
            <a:r>
              <a:rPr lang="en-IN" b="1" dirty="0"/>
              <a:t>high variance</a:t>
            </a:r>
            <a:r>
              <a:rPr lang="en-IN" dirty="0"/>
              <a:t>. Here are some common causes: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295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Cause 1: Irrelevant features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Linear models can </a:t>
            </a:r>
            <a:r>
              <a:rPr lang="en-IN" dirty="0" err="1"/>
              <a:t>overfit</a:t>
            </a:r>
            <a:r>
              <a:rPr lang="en-IN" dirty="0"/>
              <a:t> if you include "irrelevant features", meaning features that are unrelated to the response. Why?</a:t>
            </a:r>
          </a:p>
          <a:p>
            <a:r>
              <a:rPr lang="en-IN" dirty="0"/>
              <a:t>Because it will learn a coefficient for every feature you include in the model, regardless of whether that feature has the </a:t>
            </a:r>
            <a:r>
              <a:rPr lang="en-IN" b="1" dirty="0"/>
              <a:t>signal</a:t>
            </a:r>
            <a:r>
              <a:rPr lang="en-IN" dirty="0"/>
              <a:t> or the </a:t>
            </a:r>
            <a:r>
              <a:rPr lang="en-IN" b="1" dirty="0"/>
              <a:t>noise</a:t>
            </a:r>
            <a:r>
              <a:rPr lang="en-IN" dirty="0"/>
              <a:t>.</a:t>
            </a:r>
          </a:p>
          <a:p>
            <a:r>
              <a:rPr lang="en-IN" dirty="0"/>
              <a:t>This is especially a problem when </a:t>
            </a:r>
            <a:r>
              <a:rPr lang="en-IN" b="1" dirty="0"/>
              <a:t>p (number of features) is close to n (number of observations)</a:t>
            </a:r>
            <a:r>
              <a:rPr lang="en-IN" dirty="0"/>
              <a:t>, because that model will naturally have high variance.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5413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Cause 2: Correlated features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Linear models can </a:t>
            </a:r>
            <a:r>
              <a:rPr lang="en-IN" dirty="0" err="1"/>
              <a:t>overfit</a:t>
            </a:r>
            <a:r>
              <a:rPr lang="en-IN" dirty="0"/>
              <a:t> if the included features are highly correlated with one another. Why</a:t>
            </a:r>
            <a:r>
              <a:rPr lang="en-IN" dirty="0" smtClean="0"/>
              <a:t>?</a:t>
            </a:r>
          </a:p>
          <a:p>
            <a:pPr marL="0" indent="0">
              <a:buNone/>
            </a:pPr>
            <a:r>
              <a:rPr lang="en-IN" dirty="0" smtClean="0"/>
              <a:t>“..</a:t>
            </a:r>
            <a:r>
              <a:rPr lang="en-IN" dirty="0"/>
              <a:t>coefficient estimates for Ordinary Least Squares rely on the independence of the model terms. When terms are correlated and the columns of the design matrix X have an approximate linear dependence, the design matrix becomes close to singular and as a result, the least-squares estimate becomes highly sensitive to random errors in the observed response, producing a large </a:t>
            </a:r>
            <a:r>
              <a:rPr lang="en-IN" dirty="0" smtClean="0"/>
              <a:t>variance”  from </a:t>
            </a:r>
            <a:r>
              <a:rPr lang="en-IN" dirty="0" err="1" smtClean="0"/>
              <a:t>scikit</a:t>
            </a:r>
            <a:r>
              <a:rPr lang="en-IN" dirty="0" smtClean="0"/>
              <a:t>-learn documentation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269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Cause 3: Large coefficients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Linear models can </a:t>
            </a:r>
            <a:r>
              <a:rPr lang="en-IN" dirty="0" err="1"/>
              <a:t>overfit</a:t>
            </a:r>
            <a:r>
              <a:rPr lang="en-IN" dirty="0"/>
              <a:t> if the coefficients (after feature standardization) are too large. Why?</a:t>
            </a:r>
          </a:p>
          <a:p>
            <a:r>
              <a:rPr lang="en-IN" dirty="0"/>
              <a:t>Because the </a:t>
            </a:r>
            <a:r>
              <a:rPr lang="en-IN" b="1" dirty="0"/>
              <a:t>larger</a:t>
            </a:r>
            <a:r>
              <a:rPr lang="en-IN" dirty="0"/>
              <a:t> the absolute value of the coefficient, the more </a:t>
            </a:r>
            <a:r>
              <a:rPr lang="en-IN" b="1" dirty="0"/>
              <a:t>power</a:t>
            </a:r>
            <a:r>
              <a:rPr lang="en-IN" dirty="0"/>
              <a:t> it has to change the predicted response, resulting in a higher variance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12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</TotalTime>
  <Words>807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Regularization in Machine Learning </vt:lpstr>
      <vt:lpstr>Agenda: </vt:lpstr>
      <vt:lpstr>1: Overfitting (review) </vt:lpstr>
      <vt:lpstr>Overfitting with KNN </vt:lpstr>
      <vt:lpstr>Overfitting with decision trees </vt:lpstr>
      <vt:lpstr>2: Overfitting with linear models </vt:lpstr>
      <vt:lpstr>Cause 1: Irrelevant features </vt:lpstr>
      <vt:lpstr>Cause 2: Correlated features </vt:lpstr>
      <vt:lpstr>Cause 3: Large coefficients </vt:lpstr>
      <vt:lpstr>3: Regularization of linear models </vt:lpstr>
      <vt:lpstr>How does regularization work? </vt:lpstr>
      <vt:lpstr>How does regularization work?</vt:lpstr>
      <vt:lpstr>Advice for applying regularization </vt:lpstr>
      <vt:lpstr>6: Comparing regularized linear models with unregularized linear models 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Regularization in Machine Learning </dc:title>
  <dc:creator>Brajraj, Brajraj</dc:creator>
  <cp:lastModifiedBy>Brajraj, Brajraj</cp:lastModifiedBy>
  <cp:revision>9</cp:revision>
  <dcterms:created xsi:type="dcterms:W3CDTF">2021-01-02T05:11:35Z</dcterms:created>
  <dcterms:modified xsi:type="dcterms:W3CDTF">2021-01-04T04:18:03Z</dcterms:modified>
</cp:coreProperties>
</file>