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3" r:id="rId2"/>
    <p:sldMasterId id="2147483694" r:id="rId3"/>
  </p:sldMasterIdLst>
  <p:notesMasterIdLst>
    <p:notesMasterId r:id="rId16"/>
  </p:notesMasterIdLst>
  <p:sldIdLst>
    <p:sldId id="256" r:id="rId4"/>
    <p:sldId id="258" r:id="rId5"/>
    <p:sldId id="257" r:id="rId6"/>
    <p:sldId id="262" r:id="rId7"/>
    <p:sldId id="279" r:id="rId8"/>
    <p:sldId id="274" r:id="rId9"/>
    <p:sldId id="263" r:id="rId10"/>
    <p:sldId id="275" r:id="rId11"/>
    <p:sldId id="276" r:id="rId12"/>
    <p:sldId id="277" r:id="rId13"/>
    <p:sldId id="278" r:id="rId14"/>
    <p:sldId id="273" r:id="rId15"/>
  </p:sldIdLst>
  <p:sldSz cx="13004800" cy="97536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3F0389-DA02-4FF8-8E3D-76B516A226DE}">
  <a:tblStyle styleId="{253F0389-DA02-4FF8-8E3D-76B516A226DE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D7E064D-B9FA-4C13-A61E-80AEC157FDA8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6DA202A-652A-402E-8B72-BD007614EB08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9504D47-C871-4130-B434-3C5082B0E0DD}" styleName="Table_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89BF5959-59A4-4477-9DE7-A78F49615A59}" styleName="Table_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458F063-5406-48CF-A11B-ECA912E28F7F}" styleName="Table_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463A5BE3-91B7-47F2-83D0-9C996EF14B8C}" styleName="Table_6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06789C1-C94D-4BDB-911C-ABC24B7B8DDF}" styleName="Table_7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69BAEA-A57E-4C56-AA8C-E9B876D7EDE9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96A30A-4504-4709-83F7-1C363B0759FD}">
      <dgm:prSet phldrT="[Text]"/>
      <dgm:spPr/>
      <dgm:t>
        <a:bodyPr/>
        <a:lstStyle/>
        <a:p>
          <a:r>
            <a:rPr lang="en-US" dirty="0" smtClean="0"/>
            <a:t>Delivered</a:t>
          </a:r>
          <a:endParaRPr lang="en-US" dirty="0"/>
        </a:p>
      </dgm:t>
    </dgm:pt>
    <dgm:pt modelId="{C15D6355-3AA0-49B5-8618-90BB1E5CE1D9}" type="parTrans" cxnId="{6824C25B-8643-4D0D-946D-40869E3BA6D7}">
      <dgm:prSet/>
      <dgm:spPr/>
      <dgm:t>
        <a:bodyPr/>
        <a:lstStyle/>
        <a:p>
          <a:endParaRPr lang="en-US"/>
        </a:p>
      </dgm:t>
    </dgm:pt>
    <dgm:pt modelId="{EF6468DF-CFC2-4CED-9F27-F33A438E2770}" type="sibTrans" cxnId="{6824C25B-8643-4D0D-946D-40869E3BA6D7}">
      <dgm:prSet/>
      <dgm:spPr/>
      <dgm:t>
        <a:bodyPr/>
        <a:lstStyle/>
        <a:p>
          <a:endParaRPr lang="en-US"/>
        </a:p>
      </dgm:t>
    </dgm:pt>
    <dgm:pt modelId="{6162DA6E-1384-4DBF-B07E-63BB87397F6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+mj-lt"/>
            </a:rPr>
            <a:t>Created an autonomous gardening system</a:t>
          </a:r>
          <a:endParaRPr lang="en-US" dirty="0">
            <a:solidFill>
              <a:schemeClr val="bg1"/>
            </a:solidFill>
            <a:latin typeface="+mj-lt"/>
          </a:endParaRPr>
        </a:p>
      </dgm:t>
    </dgm:pt>
    <dgm:pt modelId="{C50F8A95-89DD-4067-8076-ACE3F50A81EA}" type="parTrans" cxnId="{D540D4C8-DAC1-4FE4-A444-43A8303AEDAF}">
      <dgm:prSet/>
      <dgm:spPr/>
      <dgm:t>
        <a:bodyPr/>
        <a:lstStyle/>
        <a:p>
          <a:endParaRPr lang="en-US"/>
        </a:p>
      </dgm:t>
    </dgm:pt>
    <dgm:pt modelId="{A52AA481-BA98-4368-80D3-F815271B82D6}" type="sibTrans" cxnId="{D540D4C8-DAC1-4FE4-A444-43A8303AEDAF}">
      <dgm:prSet/>
      <dgm:spPr/>
      <dgm:t>
        <a:bodyPr/>
        <a:lstStyle/>
        <a:p>
          <a:endParaRPr lang="en-US"/>
        </a:p>
      </dgm:t>
    </dgm:pt>
    <dgm:pt modelId="{FA0B63D8-0145-4BD8-BEFB-58E8FBEF42B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+mj-lt"/>
            </a:rPr>
            <a:t>Undelivered</a:t>
          </a:r>
          <a:endParaRPr lang="en-US" dirty="0">
            <a:solidFill>
              <a:schemeClr val="bg1"/>
            </a:solidFill>
            <a:latin typeface="+mj-lt"/>
          </a:endParaRPr>
        </a:p>
      </dgm:t>
    </dgm:pt>
    <dgm:pt modelId="{D833288D-8162-485F-8990-D06405B59CCF}" type="parTrans" cxnId="{75AFBF1D-47FC-40F1-AE2E-D31C2E9CC94D}">
      <dgm:prSet/>
      <dgm:spPr/>
      <dgm:t>
        <a:bodyPr/>
        <a:lstStyle/>
        <a:p>
          <a:endParaRPr lang="en-US"/>
        </a:p>
      </dgm:t>
    </dgm:pt>
    <dgm:pt modelId="{32DF8923-5877-442A-8490-6DD1EA6C0B80}" type="sibTrans" cxnId="{75AFBF1D-47FC-40F1-AE2E-D31C2E9CC94D}">
      <dgm:prSet/>
      <dgm:spPr/>
      <dgm:t>
        <a:bodyPr/>
        <a:lstStyle/>
        <a:p>
          <a:endParaRPr lang="en-US"/>
        </a:p>
      </dgm:t>
    </dgm:pt>
    <dgm:pt modelId="{44E39331-B1E4-410F-AFC7-D8B8D3599CF5}">
      <dgm:prSet phldrT="[Text]"/>
      <dgm:spPr/>
      <dgm:t>
        <a:bodyPr/>
        <a:lstStyle/>
        <a:p>
          <a:r>
            <a:rPr lang="en-US" b="0" i="0" u="none" strike="noStrike" cap="none" baseline="0" dirty="0" smtClean="0">
              <a:solidFill>
                <a:schemeClr val="bg1"/>
              </a:solidFill>
              <a:latin typeface="+mj-lt"/>
              <a:ea typeface="Arial"/>
              <a:cs typeface="Arial"/>
              <a:sym typeface="Arial"/>
            </a:rPr>
            <a:t>Allow the garden to be completely self-sustaining by running on solar</a:t>
          </a:r>
          <a:endParaRPr lang="en-US" dirty="0">
            <a:solidFill>
              <a:schemeClr val="bg1"/>
            </a:solidFill>
            <a:latin typeface="+mj-lt"/>
          </a:endParaRPr>
        </a:p>
      </dgm:t>
    </dgm:pt>
    <dgm:pt modelId="{AEE8C04E-326B-4BD0-A2BE-9DBF997AA7CC}" type="parTrans" cxnId="{E6854E5B-B894-4C93-8455-1A5AA9EF8992}">
      <dgm:prSet/>
      <dgm:spPr/>
      <dgm:t>
        <a:bodyPr/>
        <a:lstStyle/>
        <a:p>
          <a:endParaRPr lang="en-US"/>
        </a:p>
      </dgm:t>
    </dgm:pt>
    <dgm:pt modelId="{0DBC9A08-78CF-4A3F-85E1-119C3EC6FA6C}" type="sibTrans" cxnId="{E6854E5B-B894-4C93-8455-1A5AA9EF8992}">
      <dgm:prSet/>
      <dgm:spPr/>
      <dgm:t>
        <a:bodyPr/>
        <a:lstStyle/>
        <a:p>
          <a:endParaRPr lang="en-US"/>
        </a:p>
      </dgm:t>
    </dgm:pt>
    <dgm:pt modelId="{B79F9367-0A18-4BD3-B856-4D58D610E10F}">
      <dgm:prSet phldrT="[Text]"/>
      <dgm:spPr/>
      <dgm:t>
        <a:bodyPr/>
        <a:lstStyle/>
        <a:p>
          <a:pPr rtl="0"/>
          <a:r>
            <a:rPr lang="en-US" b="0" i="0" u="none" strike="noStrike" cap="none" baseline="0" dirty="0" smtClean="0">
              <a:solidFill>
                <a:schemeClr val="bg1"/>
              </a:solidFill>
              <a:latin typeface="+mj-lt"/>
              <a:ea typeface="Arial"/>
              <a:cs typeface="Arial"/>
              <a:sym typeface="Arial"/>
            </a:rPr>
            <a:t>Make the system capable of watering plants more precisely and effectively than humans</a:t>
          </a:r>
          <a:endParaRPr lang="en-US" dirty="0">
            <a:solidFill>
              <a:schemeClr val="bg1"/>
            </a:solidFill>
            <a:latin typeface="+mj-lt"/>
          </a:endParaRPr>
        </a:p>
      </dgm:t>
    </dgm:pt>
    <dgm:pt modelId="{1F96651F-EDF2-4F66-82A0-5C865DFA3BFB}" type="parTrans" cxnId="{4A79F6EB-5943-4427-8DAF-6A2C1EB185FD}">
      <dgm:prSet/>
      <dgm:spPr/>
      <dgm:t>
        <a:bodyPr/>
        <a:lstStyle/>
        <a:p>
          <a:endParaRPr lang="en-US"/>
        </a:p>
      </dgm:t>
    </dgm:pt>
    <dgm:pt modelId="{973C75B1-8A0E-450A-950A-AB013C27AC37}" type="sibTrans" cxnId="{4A79F6EB-5943-4427-8DAF-6A2C1EB185FD}">
      <dgm:prSet/>
      <dgm:spPr/>
      <dgm:t>
        <a:bodyPr/>
        <a:lstStyle/>
        <a:p>
          <a:endParaRPr lang="en-US"/>
        </a:p>
      </dgm:t>
    </dgm:pt>
    <dgm:pt modelId="{87FEA226-247F-4A1C-AD72-944E6A1BE023}">
      <dgm:prSet phldrT="[Text]"/>
      <dgm:spPr/>
      <dgm:t>
        <a:bodyPr/>
        <a:lstStyle/>
        <a:p>
          <a:pPr rtl="0"/>
          <a:r>
            <a:rPr lang="en-US" b="0" i="0" u="none" strike="noStrike" cap="none" baseline="0" dirty="0" smtClean="0">
              <a:solidFill>
                <a:schemeClr val="bg1"/>
              </a:solidFill>
              <a:latin typeface="+mj-lt"/>
              <a:ea typeface="Arial"/>
              <a:cs typeface="Arial"/>
              <a:sym typeface="Arial"/>
            </a:rPr>
            <a:t>Make the garden data available from inside the home</a:t>
          </a:r>
          <a:endParaRPr lang="en-US" dirty="0">
            <a:solidFill>
              <a:schemeClr val="bg1"/>
            </a:solidFill>
            <a:latin typeface="+mj-lt"/>
          </a:endParaRPr>
        </a:p>
      </dgm:t>
    </dgm:pt>
    <dgm:pt modelId="{4C39B63A-DF00-4BBE-A080-71FC0679D1FB}" type="parTrans" cxnId="{3230629E-BC77-4993-B455-7AF06EE52B59}">
      <dgm:prSet/>
      <dgm:spPr/>
      <dgm:t>
        <a:bodyPr/>
        <a:lstStyle/>
        <a:p>
          <a:endParaRPr lang="en-US"/>
        </a:p>
      </dgm:t>
    </dgm:pt>
    <dgm:pt modelId="{463C8F98-BB12-48F4-A0D4-CABB92D807D2}" type="sibTrans" cxnId="{3230629E-BC77-4993-B455-7AF06EE52B59}">
      <dgm:prSet/>
      <dgm:spPr/>
      <dgm:t>
        <a:bodyPr/>
        <a:lstStyle/>
        <a:p>
          <a:endParaRPr lang="en-US"/>
        </a:p>
      </dgm:t>
    </dgm:pt>
    <dgm:pt modelId="{C00913D4-5EAD-479E-BC57-E49A123F618E}" type="pres">
      <dgm:prSet presAssocID="{6569BAEA-A57E-4C56-AA8C-E9B876D7EDE9}" presName="compositeShape" presStyleCnt="0">
        <dgm:presLayoutVars>
          <dgm:chMax val="2"/>
          <dgm:dir/>
          <dgm:resizeHandles val="exact"/>
        </dgm:presLayoutVars>
      </dgm:prSet>
      <dgm:spPr/>
    </dgm:pt>
    <dgm:pt modelId="{93E92ADA-1EF4-4DBC-BEF4-CAA993D48700}" type="pres">
      <dgm:prSet presAssocID="{6569BAEA-A57E-4C56-AA8C-E9B876D7EDE9}" presName="ribbon" presStyleLbl="node1" presStyleIdx="0" presStyleCnt="1"/>
      <dgm:spPr/>
    </dgm:pt>
    <dgm:pt modelId="{043725AA-99C3-4FED-BCFD-6DE99A6A4D14}" type="pres">
      <dgm:prSet presAssocID="{6569BAEA-A57E-4C56-AA8C-E9B876D7EDE9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625432-2946-49B0-9BB1-54159C4EDBE2}" type="pres">
      <dgm:prSet presAssocID="{6569BAEA-A57E-4C56-AA8C-E9B876D7EDE9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79F6EB-5943-4427-8DAF-6A2C1EB185FD}" srcId="{F396A30A-4504-4709-83F7-1C363B0759FD}" destId="{B79F9367-0A18-4BD3-B856-4D58D610E10F}" srcOrd="1" destOrd="0" parTransId="{1F96651F-EDF2-4F66-82A0-5C865DFA3BFB}" sibTransId="{973C75B1-8A0E-450A-950A-AB013C27AC37}"/>
    <dgm:cxn modelId="{5A3E0D36-9EBF-4F24-A642-9E8446BC1A94}" type="presOf" srcId="{87FEA226-247F-4A1C-AD72-944E6A1BE023}" destId="{043725AA-99C3-4FED-BCFD-6DE99A6A4D14}" srcOrd="0" destOrd="3" presId="urn:microsoft.com/office/officeart/2005/8/layout/arrow6"/>
    <dgm:cxn modelId="{6CCDE8E8-85DA-4A8F-B5E2-39F2510EF477}" type="presOf" srcId="{FA0B63D8-0145-4BD8-BEFB-58E8FBEF42BE}" destId="{6E625432-2946-49B0-9BB1-54159C4EDBE2}" srcOrd="0" destOrd="0" presId="urn:microsoft.com/office/officeart/2005/8/layout/arrow6"/>
    <dgm:cxn modelId="{C5539117-CCCE-4BAF-BDD9-23ECCFD1437F}" type="presOf" srcId="{6569BAEA-A57E-4C56-AA8C-E9B876D7EDE9}" destId="{C00913D4-5EAD-479E-BC57-E49A123F618E}" srcOrd="0" destOrd="0" presId="urn:microsoft.com/office/officeart/2005/8/layout/arrow6"/>
    <dgm:cxn modelId="{E66C754F-68B2-4ED3-8A1E-534BE4A09AED}" type="presOf" srcId="{F396A30A-4504-4709-83F7-1C363B0759FD}" destId="{043725AA-99C3-4FED-BCFD-6DE99A6A4D14}" srcOrd="0" destOrd="0" presId="urn:microsoft.com/office/officeart/2005/8/layout/arrow6"/>
    <dgm:cxn modelId="{2B7C4D57-79F8-4520-8F52-28F227FF5DC5}" type="presOf" srcId="{44E39331-B1E4-410F-AFC7-D8B8D3599CF5}" destId="{6E625432-2946-49B0-9BB1-54159C4EDBE2}" srcOrd="0" destOrd="1" presId="urn:microsoft.com/office/officeart/2005/8/layout/arrow6"/>
    <dgm:cxn modelId="{D540D4C8-DAC1-4FE4-A444-43A8303AEDAF}" srcId="{F396A30A-4504-4709-83F7-1C363B0759FD}" destId="{6162DA6E-1384-4DBF-B07E-63BB87397F6E}" srcOrd="0" destOrd="0" parTransId="{C50F8A95-89DD-4067-8076-ACE3F50A81EA}" sibTransId="{A52AA481-BA98-4368-80D3-F815271B82D6}"/>
    <dgm:cxn modelId="{3230629E-BC77-4993-B455-7AF06EE52B59}" srcId="{F396A30A-4504-4709-83F7-1C363B0759FD}" destId="{87FEA226-247F-4A1C-AD72-944E6A1BE023}" srcOrd="2" destOrd="0" parTransId="{4C39B63A-DF00-4BBE-A080-71FC0679D1FB}" sibTransId="{463C8F98-BB12-48F4-A0D4-CABB92D807D2}"/>
    <dgm:cxn modelId="{6824C25B-8643-4D0D-946D-40869E3BA6D7}" srcId="{6569BAEA-A57E-4C56-AA8C-E9B876D7EDE9}" destId="{F396A30A-4504-4709-83F7-1C363B0759FD}" srcOrd="0" destOrd="0" parTransId="{C15D6355-3AA0-49B5-8618-90BB1E5CE1D9}" sibTransId="{EF6468DF-CFC2-4CED-9F27-F33A438E2770}"/>
    <dgm:cxn modelId="{75AFBF1D-47FC-40F1-AE2E-D31C2E9CC94D}" srcId="{6569BAEA-A57E-4C56-AA8C-E9B876D7EDE9}" destId="{FA0B63D8-0145-4BD8-BEFB-58E8FBEF42BE}" srcOrd="1" destOrd="0" parTransId="{D833288D-8162-485F-8990-D06405B59CCF}" sibTransId="{32DF8923-5877-442A-8490-6DD1EA6C0B80}"/>
    <dgm:cxn modelId="{66F83DEA-1154-48D5-BD32-D55C630E5D92}" type="presOf" srcId="{6162DA6E-1384-4DBF-B07E-63BB87397F6E}" destId="{043725AA-99C3-4FED-BCFD-6DE99A6A4D14}" srcOrd="0" destOrd="1" presId="urn:microsoft.com/office/officeart/2005/8/layout/arrow6"/>
    <dgm:cxn modelId="{74FCA70A-250C-4EAD-B2A5-1E99893FFDBF}" type="presOf" srcId="{B79F9367-0A18-4BD3-B856-4D58D610E10F}" destId="{043725AA-99C3-4FED-BCFD-6DE99A6A4D14}" srcOrd="0" destOrd="2" presId="urn:microsoft.com/office/officeart/2005/8/layout/arrow6"/>
    <dgm:cxn modelId="{E6854E5B-B894-4C93-8455-1A5AA9EF8992}" srcId="{FA0B63D8-0145-4BD8-BEFB-58E8FBEF42BE}" destId="{44E39331-B1E4-410F-AFC7-D8B8D3599CF5}" srcOrd="0" destOrd="0" parTransId="{AEE8C04E-326B-4BD0-A2BE-9DBF997AA7CC}" sibTransId="{0DBC9A08-78CF-4A3F-85E1-119C3EC6FA6C}"/>
    <dgm:cxn modelId="{7FD5BE19-0D1E-404D-9559-D57FBA4387CC}" type="presParOf" srcId="{C00913D4-5EAD-479E-BC57-E49A123F618E}" destId="{93E92ADA-1EF4-4DBC-BEF4-CAA993D48700}" srcOrd="0" destOrd="0" presId="urn:microsoft.com/office/officeart/2005/8/layout/arrow6"/>
    <dgm:cxn modelId="{D1BDFC4D-9F00-4D8B-BC61-95C566E5AB6F}" type="presParOf" srcId="{C00913D4-5EAD-479E-BC57-E49A123F618E}" destId="{043725AA-99C3-4FED-BCFD-6DE99A6A4D14}" srcOrd="1" destOrd="0" presId="urn:microsoft.com/office/officeart/2005/8/layout/arrow6"/>
    <dgm:cxn modelId="{0CCB2DF7-3DD0-4D15-826F-4CCB048658A2}" type="presParOf" srcId="{C00913D4-5EAD-479E-BC57-E49A123F618E}" destId="{6E625432-2946-49B0-9BB1-54159C4EDBE2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69BAEA-A57E-4C56-AA8C-E9B876D7EDE9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96A30A-4504-4709-83F7-1C363B0759FD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Delivered</a:t>
          </a:r>
          <a:endParaRPr lang="en-US" dirty="0">
            <a:solidFill>
              <a:schemeClr val="bg1"/>
            </a:solidFill>
          </a:endParaRPr>
        </a:p>
      </dgm:t>
    </dgm:pt>
    <dgm:pt modelId="{C15D6355-3AA0-49B5-8618-90BB1E5CE1D9}" type="parTrans" cxnId="{6824C25B-8643-4D0D-946D-40869E3BA6D7}">
      <dgm:prSet/>
      <dgm:spPr/>
      <dgm:t>
        <a:bodyPr/>
        <a:lstStyle/>
        <a:p>
          <a:endParaRPr lang="en-US"/>
        </a:p>
      </dgm:t>
    </dgm:pt>
    <dgm:pt modelId="{EF6468DF-CFC2-4CED-9F27-F33A438E2770}" type="sibTrans" cxnId="{6824C25B-8643-4D0D-946D-40869E3BA6D7}">
      <dgm:prSet/>
      <dgm:spPr/>
      <dgm:t>
        <a:bodyPr/>
        <a:lstStyle/>
        <a:p>
          <a:endParaRPr lang="en-US"/>
        </a:p>
      </dgm:t>
    </dgm:pt>
    <dgm:pt modelId="{6162DA6E-1384-4DBF-B07E-63BB87397F6E}">
      <dgm:prSet phldrT="[Text]"/>
      <dgm:spPr/>
      <dgm:t>
        <a:bodyPr/>
        <a:lstStyle/>
        <a:p>
          <a:r>
            <a:rPr lang="en-US" b="0" i="0" u="none" strike="noStrike" cap="none" baseline="0" dirty="0" smtClean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Gather temperature/moisture data from plants at periodic interval</a:t>
          </a:r>
          <a:endParaRPr lang="en-US" dirty="0">
            <a:solidFill>
              <a:schemeClr val="bg1"/>
            </a:solidFill>
            <a:latin typeface="+mj-lt"/>
          </a:endParaRPr>
        </a:p>
      </dgm:t>
    </dgm:pt>
    <dgm:pt modelId="{C50F8A95-89DD-4067-8076-ACE3F50A81EA}" type="parTrans" cxnId="{D540D4C8-DAC1-4FE4-A444-43A8303AEDAF}">
      <dgm:prSet/>
      <dgm:spPr/>
      <dgm:t>
        <a:bodyPr/>
        <a:lstStyle/>
        <a:p>
          <a:endParaRPr lang="en-US"/>
        </a:p>
      </dgm:t>
    </dgm:pt>
    <dgm:pt modelId="{A52AA481-BA98-4368-80D3-F815271B82D6}" type="sibTrans" cxnId="{D540D4C8-DAC1-4FE4-A444-43A8303AEDAF}">
      <dgm:prSet/>
      <dgm:spPr/>
      <dgm:t>
        <a:bodyPr/>
        <a:lstStyle/>
        <a:p>
          <a:endParaRPr lang="en-US"/>
        </a:p>
      </dgm:t>
    </dgm:pt>
    <dgm:pt modelId="{FA0B63D8-0145-4BD8-BEFB-58E8FBEF42B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+mj-lt"/>
            </a:rPr>
            <a:t>Undelivered</a:t>
          </a:r>
          <a:endParaRPr lang="en-US" dirty="0">
            <a:solidFill>
              <a:schemeClr val="bg1"/>
            </a:solidFill>
            <a:latin typeface="+mj-lt"/>
          </a:endParaRPr>
        </a:p>
      </dgm:t>
    </dgm:pt>
    <dgm:pt modelId="{D833288D-8162-485F-8990-D06405B59CCF}" type="parTrans" cxnId="{75AFBF1D-47FC-40F1-AE2E-D31C2E9CC94D}">
      <dgm:prSet/>
      <dgm:spPr/>
      <dgm:t>
        <a:bodyPr/>
        <a:lstStyle/>
        <a:p>
          <a:endParaRPr lang="en-US"/>
        </a:p>
      </dgm:t>
    </dgm:pt>
    <dgm:pt modelId="{32DF8923-5877-442A-8490-6DD1EA6C0B80}" type="sibTrans" cxnId="{75AFBF1D-47FC-40F1-AE2E-D31C2E9CC94D}">
      <dgm:prSet/>
      <dgm:spPr/>
      <dgm:t>
        <a:bodyPr/>
        <a:lstStyle/>
        <a:p>
          <a:endParaRPr lang="en-US"/>
        </a:p>
      </dgm:t>
    </dgm:pt>
    <dgm:pt modelId="{44E39331-B1E4-410F-AFC7-D8B8D3599CF5}">
      <dgm:prSet phldrT="[Text]"/>
      <dgm:spPr/>
      <dgm:t>
        <a:bodyPr/>
        <a:lstStyle/>
        <a:p>
          <a:r>
            <a:rPr lang="en-US" b="0" i="0" u="none" strike="noStrike" cap="none" baseline="0" dirty="0" smtClean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Use solar power to be self-sustaining</a:t>
          </a:r>
          <a:endParaRPr lang="en-US" dirty="0">
            <a:solidFill>
              <a:schemeClr val="bg1"/>
            </a:solidFill>
            <a:latin typeface="+mj-lt"/>
          </a:endParaRPr>
        </a:p>
      </dgm:t>
    </dgm:pt>
    <dgm:pt modelId="{AEE8C04E-326B-4BD0-A2BE-9DBF997AA7CC}" type="parTrans" cxnId="{E6854E5B-B894-4C93-8455-1A5AA9EF8992}">
      <dgm:prSet/>
      <dgm:spPr/>
      <dgm:t>
        <a:bodyPr/>
        <a:lstStyle/>
        <a:p>
          <a:endParaRPr lang="en-US"/>
        </a:p>
      </dgm:t>
    </dgm:pt>
    <dgm:pt modelId="{0DBC9A08-78CF-4A3F-85E1-119C3EC6FA6C}" type="sibTrans" cxnId="{E6854E5B-B894-4C93-8455-1A5AA9EF8992}">
      <dgm:prSet/>
      <dgm:spPr/>
      <dgm:t>
        <a:bodyPr/>
        <a:lstStyle/>
        <a:p>
          <a:endParaRPr lang="en-US"/>
        </a:p>
      </dgm:t>
    </dgm:pt>
    <dgm:pt modelId="{E9BDC74B-DAC5-4CCA-A018-CC377987D6F7}">
      <dgm:prSet phldrT="[Text]"/>
      <dgm:spPr/>
      <dgm:t>
        <a:bodyPr/>
        <a:lstStyle/>
        <a:p>
          <a:pPr rtl="0"/>
          <a:r>
            <a:rPr lang="en-US" b="0" i="0" u="none" strike="noStrike" cap="none" baseline="0" dirty="0" smtClean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Turn on water supply if needed</a:t>
          </a:r>
          <a:endParaRPr lang="en-US" dirty="0">
            <a:solidFill>
              <a:schemeClr val="bg1"/>
            </a:solidFill>
            <a:latin typeface="+mj-lt"/>
          </a:endParaRPr>
        </a:p>
      </dgm:t>
    </dgm:pt>
    <dgm:pt modelId="{9421E5F9-F71E-4D36-B0EB-19A9DE4DA1A9}" type="parTrans" cxnId="{11BBE3FA-553A-47DE-948F-BDF071AA4FEB}">
      <dgm:prSet/>
      <dgm:spPr/>
      <dgm:t>
        <a:bodyPr/>
        <a:lstStyle/>
        <a:p>
          <a:endParaRPr lang="en-US"/>
        </a:p>
      </dgm:t>
    </dgm:pt>
    <dgm:pt modelId="{7C0AC3FE-2AD6-4BC3-A42A-98700F3A729B}" type="sibTrans" cxnId="{11BBE3FA-553A-47DE-948F-BDF071AA4FEB}">
      <dgm:prSet/>
      <dgm:spPr/>
      <dgm:t>
        <a:bodyPr/>
        <a:lstStyle/>
        <a:p>
          <a:endParaRPr lang="en-US"/>
        </a:p>
      </dgm:t>
    </dgm:pt>
    <dgm:pt modelId="{F2B61B1F-8F29-4135-A997-E5993210A429}">
      <dgm:prSet/>
      <dgm:spPr/>
      <dgm:t>
        <a:bodyPr/>
        <a:lstStyle/>
        <a:p>
          <a:pPr rtl="0"/>
          <a:r>
            <a:rPr lang="en-US" b="0" i="0" u="none" strike="noStrike" cap="none" baseline="0" dirty="0" smtClean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Send dat</a:t>
          </a:r>
          <a:r>
            <a:rPr lang="en-US" dirty="0" smtClean="0">
              <a:solidFill>
                <a:schemeClr val="bg1"/>
              </a:solidFill>
            </a:rPr>
            <a:t>a </a:t>
          </a:r>
          <a:r>
            <a:rPr lang="en-US" b="0" i="0" u="none" strike="noStrike" cap="none" baseline="0" dirty="0" smtClean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wirelessly to</a:t>
          </a:r>
          <a:r>
            <a:rPr lang="en-US" dirty="0" smtClean="0">
              <a:solidFill>
                <a:schemeClr val="bg1"/>
              </a:solidFill>
            </a:rPr>
            <a:t> indoor device</a:t>
          </a:r>
          <a:endParaRPr lang="en-US" dirty="0">
            <a:solidFill>
              <a:schemeClr val="bg1"/>
            </a:solidFill>
          </a:endParaRPr>
        </a:p>
      </dgm:t>
    </dgm:pt>
    <dgm:pt modelId="{D832F468-EE1C-4B0C-87CB-23C68F6EE20E}" type="parTrans" cxnId="{ED5DB803-8EEF-470E-9C02-4E4A0DDDF17A}">
      <dgm:prSet/>
      <dgm:spPr/>
      <dgm:t>
        <a:bodyPr/>
        <a:lstStyle/>
        <a:p>
          <a:endParaRPr lang="en-US"/>
        </a:p>
      </dgm:t>
    </dgm:pt>
    <dgm:pt modelId="{9834534F-8901-453F-AB11-B2144D80AAC7}" type="sibTrans" cxnId="{ED5DB803-8EEF-470E-9C02-4E4A0DDDF17A}">
      <dgm:prSet/>
      <dgm:spPr/>
      <dgm:t>
        <a:bodyPr/>
        <a:lstStyle/>
        <a:p>
          <a:endParaRPr lang="en-US"/>
        </a:p>
      </dgm:t>
    </dgm:pt>
    <dgm:pt modelId="{29625B14-9A68-425D-B30D-887CD590BF6D}">
      <dgm:prSet/>
      <dgm:spPr/>
      <dgm:t>
        <a:bodyPr/>
        <a:lstStyle/>
        <a:p>
          <a:pPr rtl="0"/>
          <a:r>
            <a:rPr lang="en-US" b="0" i="0" u="none" strike="noStrike" cap="none" baseline="0" dirty="0" smtClean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Graph the data using the LCD display</a:t>
          </a:r>
          <a:endParaRPr lang="en-US" b="0" i="0" u="none" strike="noStrike" cap="none" baseline="0" dirty="0">
            <a:solidFill>
              <a:schemeClr val="bg1"/>
            </a:solidFill>
            <a:latin typeface="Arial"/>
            <a:ea typeface="Arial"/>
            <a:cs typeface="Arial"/>
            <a:sym typeface="Arial"/>
          </a:endParaRPr>
        </a:p>
      </dgm:t>
    </dgm:pt>
    <dgm:pt modelId="{801EB79F-CEE6-4779-9C9C-580F9DF0C8C3}" type="parTrans" cxnId="{2EEBF00E-6FCF-41CC-AC21-CFE08D0CDFF7}">
      <dgm:prSet/>
      <dgm:spPr/>
      <dgm:t>
        <a:bodyPr/>
        <a:lstStyle/>
        <a:p>
          <a:endParaRPr lang="en-US"/>
        </a:p>
      </dgm:t>
    </dgm:pt>
    <dgm:pt modelId="{C04446FF-9025-49AE-BCE8-84E4AC46763B}" type="sibTrans" cxnId="{2EEBF00E-6FCF-41CC-AC21-CFE08D0CDFF7}">
      <dgm:prSet/>
      <dgm:spPr/>
      <dgm:t>
        <a:bodyPr/>
        <a:lstStyle/>
        <a:p>
          <a:endParaRPr lang="en-US"/>
        </a:p>
      </dgm:t>
    </dgm:pt>
    <dgm:pt modelId="{BA587D02-FD3C-4353-84A0-2F7DCF22FD58}">
      <dgm:prSet/>
      <dgm:spPr/>
      <dgm:t>
        <a:bodyPr/>
        <a:lstStyle/>
        <a:p>
          <a:pPr rtl="0"/>
          <a:r>
            <a:rPr lang="en-US" b="0" i="0" u="none" strike="noStrike" cap="none" baseline="0" dirty="0" smtClean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Manage power states when not in use</a:t>
          </a:r>
          <a:endParaRPr lang="en-US" b="0" i="0" u="none" strike="noStrike" cap="none" baseline="0" dirty="0">
            <a:solidFill>
              <a:schemeClr val="bg1"/>
            </a:solidFill>
            <a:latin typeface="Arial"/>
            <a:ea typeface="Arial"/>
            <a:cs typeface="Arial"/>
            <a:sym typeface="Arial"/>
          </a:endParaRPr>
        </a:p>
      </dgm:t>
    </dgm:pt>
    <dgm:pt modelId="{58BFEE47-4E4A-447F-A87D-E319842C6169}" type="parTrans" cxnId="{E178C413-CCEC-4E77-826C-4214AAE7785F}">
      <dgm:prSet/>
      <dgm:spPr/>
      <dgm:t>
        <a:bodyPr/>
        <a:lstStyle/>
        <a:p>
          <a:endParaRPr lang="en-US"/>
        </a:p>
      </dgm:t>
    </dgm:pt>
    <dgm:pt modelId="{E825323C-EEFF-4F85-BFB4-A844577F9011}" type="sibTrans" cxnId="{E178C413-CCEC-4E77-826C-4214AAE7785F}">
      <dgm:prSet/>
      <dgm:spPr/>
      <dgm:t>
        <a:bodyPr/>
        <a:lstStyle/>
        <a:p>
          <a:endParaRPr lang="en-US"/>
        </a:p>
      </dgm:t>
    </dgm:pt>
    <dgm:pt modelId="{C00913D4-5EAD-479E-BC57-E49A123F618E}" type="pres">
      <dgm:prSet presAssocID="{6569BAEA-A57E-4C56-AA8C-E9B876D7EDE9}" presName="compositeShape" presStyleCnt="0">
        <dgm:presLayoutVars>
          <dgm:chMax val="2"/>
          <dgm:dir/>
          <dgm:resizeHandles val="exact"/>
        </dgm:presLayoutVars>
      </dgm:prSet>
      <dgm:spPr/>
    </dgm:pt>
    <dgm:pt modelId="{93E92ADA-1EF4-4DBC-BEF4-CAA993D48700}" type="pres">
      <dgm:prSet presAssocID="{6569BAEA-A57E-4C56-AA8C-E9B876D7EDE9}" presName="ribbon" presStyleLbl="node1" presStyleIdx="0" presStyleCnt="1"/>
      <dgm:spPr/>
    </dgm:pt>
    <dgm:pt modelId="{043725AA-99C3-4FED-BCFD-6DE99A6A4D14}" type="pres">
      <dgm:prSet presAssocID="{6569BAEA-A57E-4C56-AA8C-E9B876D7EDE9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625432-2946-49B0-9BB1-54159C4EDBE2}" type="pres">
      <dgm:prSet presAssocID="{6569BAEA-A57E-4C56-AA8C-E9B876D7EDE9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39C137-F7B6-4CFA-AFAF-640856858377}" type="presOf" srcId="{F2B61B1F-8F29-4135-A997-E5993210A429}" destId="{043725AA-99C3-4FED-BCFD-6DE99A6A4D14}" srcOrd="0" destOrd="3" presId="urn:microsoft.com/office/officeart/2005/8/layout/arrow6"/>
    <dgm:cxn modelId="{ED5DB803-8EEF-470E-9C02-4E4A0DDDF17A}" srcId="{F396A30A-4504-4709-83F7-1C363B0759FD}" destId="{F2B61B1F-8F29-4135-A997-E5993210A429}" srcOrd="2" destOrd="0" parTransId="{D832F468-EE1C-4B0C-87CB-23C68F6EE20E}" sibTransId="{9834534F-8901-453F-AB11-B2144D80AAC7}"/>
    <dgm:cxn modelId="{E6854E5B-B894-4C93-8455-1A5AA9EF8992}" srcId="{FA0B63D8-0145-4BD8-BEFB-58E8FBEF42BE}" destId="{44E39331-B1E4-410F-AFC7-D8B8D3599CF5}" srcOrd="0" destOrd="0" parTransId="{AEE8C04E-326B-4BD0-A2BE-9DBF997AA7CC}" sibTransId="{0DBC9A08-78CF-4A3F-85E1-119C3EC6FA6C}"/>
    <dgm:cxn modelId="{60B58B6F-70F7-4CA1-97E0-175760611EA6}" type="presOf" srcId="{E9BDC74B-DAC5-4CCA-A018-CC377987D6F7}" destId="{043725AA-99C3-4FED-BCFD-6DE99A6A4D14}" srcOrd="0" destOrd="2" presId="urn:microsoft.com/office/officeart/2005/8/layout/arrow6"/>
    <dgm:cxn modelId="{6824C25B-8643-4D0D-946D-40869E3BA6D7}" srcId="{6569BAEA-A57E-4C56-AA8C-E9B876D7EDE9}" destId="{F396A30A-4504-4709-83F7-1C363B0759FD}" srcOrd="0" destOrd="0" parTransId="{C15D6355-3AA0-49B5-8618-90BB1E5CE1D9}" sibTransId="{EF6468DF-CFC2-4CED-9F27-F33A438E2770}"/>
    <dgm:cxn modelId="{D540D4C8-DAC1-4FE4-A444-43A8303AEDAF}" srcId="{F396A30A-4504-4709-83F7-1C363B0759FD}" destId="{6162DA6E-1384-4DBF-B07E-63BB87397F6E}" srcOrd="0" destOrd="0" parTransId="{C50F8A95-89DD-4067-8076-ACE3F50A81EA}" sibTransId="{A52AA481-BA98-4368-80D3-F815271B82D6}"/>
    <dgm:cxn modelId="{C5B9C019-5A7E-4BB4-B55E-312B85BD66B1}" type="presOf" srcId="{44E39331-B1E4-410F-AFC7-D8B8D3599CF5}" destId="{6E625432-2946-49B0-9BB1-54159C4EDBE2}" srcOrd="0" destOrd="1" presId="urn:microsoft.com/office/officeart/2005/8/layout/arrow6"/>
    <dgm:cxn modelId="{75AFBF1D-47FC-40F1-AE2E-D31C2E9CC94D}" srcId="{6569BAEA-A57E-4C56-AA8C-E9B876D7EDE9}" destId="{FA0B63D8-0145-4BD8-BEFB-58E8FBEF42BE}" srcOrd="1" destOrd="0" parTransId="{D833288D-8162-485F-8990-D06405B59CCF}" sibTransId="{32DF8923-5877-442A-8490-6DD1EA6C0B80}"/>
    <dgm:cxn modelId="{2A79C909-E77C-4E9F-954F-C80297360D02}" type="presOf" srcId="{29625B14-9A68-425D-B30D-887CD590BF6D}" destId="{043725AA-99C3-4FED-BCFD-6DE99A6A4D14}" srcOrd="0" destOrd="4" presId="urn:microsoft.com/office/officeart/2005/8/layout/arrow6"/>
    <dgm:cxn modelId="{3F3E8798-C356-4172-96EF-F0FBD4CDC2AC}" type="presOf" srcId="{FA0B63D8-0145-4BD8-BEFB-58E8FBEF42BE}" destId="{6E625432-2946-49B0-9BB1-54159C4EDBE2}" srcOrd="0" destOrd="0" presId="urn:microsoft.com/office/officeart/2005/8/layout/arrow6"/>
    <dgm:cxn modelId="{5D649639-F25F-4A30-B66F-E41B939D744D}" type="presOf" srcId="{6569BAEA-A57E-4C56-AA8C-E9B876D7EDE9}" destId="{C00913D4-5EAD-479E-BC57-E49A123F618E}" srcOrd="0" destOrd="0" presId="urn:microsoft.com/office/officeart/2005/8/layout/arrow6"/>
    <dgm:cxn modelId="{075C7747-C174-4BA5-963C-FF923DD5AF18}" type="presOf" srcId="{6162DA6E-1384-4DBF-B07E-63BB87397F6E}" destId="{043725AA-99C3-4FED-BCFD-6DE99A6A4D14}" srcOrd="0" destOrd="1" presId="urn:microsoft.com/office/officeart/2005/8/layout/arrow6"/>
    <dgm:cxn modelId="{2EEBF00E-6FCF-41CC-AC21-CFE08D0CDFF7}" srcId="{F396A30A-4504-4709-83F7-1C363B0759FD}" destId="{29625B14-9A68-425D-B30D-887CD590BF6D}" srcOrd="3" destOrd="0" parTransId="{801EB79F-CEE6-4779-9C9C-580F9DF0C8C3}" sibTransId="{C04446FF-9025-49AE-BCE8-84E4AC46763B}"/>
    <dgm:cxn modelId="{11BBE3FA-553A-47DE-948F-BDF071AA4FEB}" srcId="{F396A30A-4504-4709-83F7-1C363B0759FD}" destId="{E9BDC74B-DAC5-4CCA-A018-CC377987D6F7}" srcOrd="1" destOrd="0" parTransId="{9421E5F9-F71E-4D36-B0EB-19A9DE4DA1A9}" sibTransId="{7C0AC3FE-2AD6-4BC3-A42A-98700F3A729B}"/>
    <dgm:cxn modelId="{E178C413-CCEC-4E77-826C-4214AAE7785F}" srcId="{F396A30A-4504-4709-83F7-1C363B0759FD}" destId="{BA587D02-FD3C-4353-84A0-2F7DCF22FD58}" srcOrd="4" destOrd="0" parTransId="{58BFEE47-4E4A-447F-A87D-E319842C6169}" sibTransId="{E825323C-EEFF-4F85-BFB4-A844577F9011}"/>
    <dgm:cxn modelId="{CB72E192-8849-4848-9189-46D27A9AE5CC}" type="presOf" srcId="{BA587D02-FD3C-4353-84A0-2F7DCF22FD58}" destId="{043725AA-99C3-4FED-BCFD-6DE99A6A4D14}" srcOrd="0" destOrd="5" presId="urn:microsoft.com/office/officeart/2005/8/layout/arrow6"/>
    <dgm:cxn modelId="{AF8185C2-E6CD-42EB-8775-006375A298A1}" type="presOf" srcId="{F396A30A-4504-4709-83F7-1C363B0759FD}" destId="{043725AA-99C3-4FED-BCFD-6DE99A6A4D14}" srcOrd="0" destOrd="0" presId="urn:microsoft.com/office/officeart/2005/8/layout/arrow6"/>
    <dgm:cxn modelId="{2BF4E67F-7D8B-4850-AA5A-EB9D938715DE}" type="presParOf" srcId="{C00913D4-5EAD-479E-BC57-E49A123F618E}" destId="{93E92ADA-1EF4-4DBC-BEF4-CAA993D48700}" srcOrd="0" destOrd="0" presId="urn:microsoft.com/office/officeart/2005/8/layout/arrow6"/>
    <dgm:cxn modelId="{B56249B4-68F7-429E-B073-835DC49A85CF}" type="presParOf" srcId="{C00913D4-5EAD-479E-BC57-E49A123F618E}" destId="{043725AA-99C3-4FED-BCFD-6DE99A6A4D14}" srcOrd="1" destOrd="0" presId="urn:microsoft.com/office/officeart/2005/8/layout/arrow6"/>
    <dgm:cxn modelId="{D6F969B9-4BFA-474D-9228-8900977758F0}" type="presParOf" srcId="{C00913D4-5EAD-479E-BC57-E49A123F618E}" destId="{6E625432-2946-49B0-9BB1-54159C4EDBE2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92ADA-1EF4-4DBC-BEF4-CAA993D48700}">
      <dsp:nvSpPr>
        <dsp:cNvPr id="0" name=""/>
        <dsp:cNvSpPr/>
      </dsp:nvSpPr>
      <dsp:spPr>
        <a:xfrm>
          <a:off x="0" y="1104473"/>
          <a:ext cx="11782696" cy="4713078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725AA-99C3-4FED-BCFD-6DE99A6A4D14}">
      <dsp:nvSpPr>
        <dsp:cNvPr id="0" name=""/>
        <dsp:cNvSpPr/>
      </dsp:nvSpPr>
      <dsp:spPr>
        <a:xfrm>
          <a:off x="1413923" y="1929262"/>
          <a:ext cx="3888289" cy="23094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232" rIns="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Delivered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solidFill>
                <a:schemeClr val="bg1"/>
              </a:solidFill>
              <a:latin typeface="+mj-lt"/>
            </a:rPr>
            <a:t>Created an autonomous gardening system</a:t>
          </a:r>
          <a:endParaRPr lang="en-US" sz="1700" kern="1200" dirty="0">
            <a:solidFill>
              <a:schemeClr val="bg1"/>
            </a:solidFill>
            <a:latin typeface="+mj-lt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u="none" strike="noStrike" kern="1200" cap="none" baseline="0" dirty="0" smtClean="0">
              <a:solidFill>
                <a:schemeClr val="bg1"/>
              </a:solidFill>
              <a:latin typeface="+mj-lt"/>
              <a:ea typeface="Arial"/>
              <a:cs typeface="Arial"/>
              <a:sym typeface="Arial"/>
            </a:rPr>
            <a:t>Make the system capable of watering plants more precisely and effectively than humans</a:t>
          </a:r>
          <a:endParaRPr lang="en-US" sz="1700" kern="1200" dirty="0">
            <a:solidFill>
              <a:schemeClr val="bg1"/>
            </a:solidFill>
            <a:latin typeface="+mj-lt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u="none" strike="noStrike" kern="1200" cap="none" baseline="0" dirty="0" smtClean="0">
              <a:solidFill>
                <a:schemeClr val="bg1"/>
              </a:solidFill>
              <a:latin typeface="+mj-lt"/>
              <a:ea typeface="Arial"/>
              <a:cs typeface="Arial"/>
              <a:sym typeface="Arial"/>
            </a:rPr>
            <a:t>Make the garden data available from inside the home</a:t>
          </a:r>
          <a:endParaRPr lang="en-US" sz="1700" kern="1200" dirty="0">
            <a:solidFill>
              <a:schemeClr val="bg1"/>
            </a:solidFill>
            <a:latin typeface="+mj-lt"/>
          </a:endParaRPr>
        </a:p>
      </dsp:txBody>
      <dsp:txXfrm>
        <a:off x="1413923" y="1929262"/>
        <a:ext cx="3888289" cy="2309408"/>
      </dsp:txXfrm>
    </dsp:sp>
    <dsp:sp modelId="{6E625432-2946-49B0-9BB1-54159C4EDBE2}">
      <dsp:nvSpPr>
        <dsp:cNvPr id="0" name=""/>
        <dsp:cNvSpPr/>
      </dsp:nvSpPr>
      <dsp:spPr>
        <a:xfrm>
          <a:off x="5891348" y="2683354"/>
          <a:ext cx="4595251" cy="23094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232" rIns="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  <a:latin typeface="+mj-lt"/>
            </a:rPr>
            <a:t>Undelivered</a:t>
          </a:r>
          <a:endParaRPr lang="en-US" sz="2200" kern="1200" dirty="0">
            <a:solidFill>
              <a:schemeClr val="bg1"/>
            </a:solidFill>
            <a:latin typeface="+mj-l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u="none" strike="noStrike" kern="1200" cap="none" baseline="0" dirty="0" smtClean="0">
              <a:solidFill>
                <a:schemeClr val="bg1"/>
              </a:solidFill>
              <a:latin typeface="+mj-lt"/>
              <a:ea typeface="Arial"/>
              <a:cs typeface="Arial"/>
              <a:sym typeface="Arial"/>
            </a:rPr>
            <a:t>Allow the garden to be completely self-sustaining by running on solar</a:t>
          </a:r>
          <a:endParaRPr lang="en-US" sz="1700" kern="1200" dirty="0">
            <a:solidFill>
              <a:schemeClr val="bg1"/>
            </a:solidFill>
            <a:latin typeface="+mj-lt"/>
          </a:endParaRPr>
        </a:p>
      </dsp:txBody>
      <dsp:txXfrm>
        <a:off x="5891348" y="2683354"/>
        <a:ext cx="4595251" cy="2309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92ADA-1EF4-4DBC-BEF4-CAA993D48700}">
      <dsp:nvSpPr>
        <dsp:cNvPr id="0" name=""/>
        <dsp:cNvSpPr/>
      </dsp:nvSpPr>
      <dsp:spPr>
        <a:xfrm>
          <a:off x="0" y="1104473"/>
          <a:ext cx="11782696" cy="4713078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725AA-99C3-4FED-BCFD-6DE99A6A4D14}">
      <dsp:nvSpPr>
        <dsp:cNvPr id="0" name=""/>
        <dsp:cNvSpPr/>
      </dsp:nvSpPr>
      <dsp:spPr>
        <a:xfrm>
          <a:off x="1413923" y="1929262"/>
          <a:ext cx="3888289" cy="23094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232" rIns="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Delivered</a:t>
          </a:r>
          <a:endParaRPr lang="en-US" sz="22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u="none" strike="noStrike" kern="1200" cap="none" baseline="0" dirty="0" smtClean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Gather temperature/moisture data from plants at periodic interval</a:t>
          </a:r>
          <a:endParaRPr lang="en-US" sz="1700" kern="1200" dirty="0">
            <a:solidFill>
              <a:schemeClr val="bg1"/>
            </a:solidFill>
            <a:latin typeface="+mj-lt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u="none" strike="noStrike" kern="1200" cap="none" baseline="0" dirty="0" smtClean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Turn on water supply if needed</a:t>
          </a:r>
          <a:endParaRPr lang="en-US" sz="1700" kern="1200" dirty="0">
            <a:solidFill>
              <a:schemeClr val="bg1"/>
            </a:solidFill>
            <a:latin typeface="+mj-lt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u="none" strike="noStrike" kern="1200" cap="none" baseline="0" dirty="0" smtClean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Send dat</a:t>
          </a:r>
          <a:r>
            <a:rPr lang="en-US" sz="1700" kern="1200" dirty="0" smtClean="0">
              <a:solidFill>
                <a:schemeClr val="bg1"/>
              </a:solidFill>
            </a:rPr>
            <a:t>a </a:t>
          </a:r>
          <a:r>
            <a:rPr lang="en-US" sz="1700" b="0" i="0" u="none" strike="noStrike" kern="1200" cap="none" baseline="0" dirty="0" smtClean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wirelessly to</a:t>
          </a:r>
          <a:r>
            <a:rPr lang="en-US" sz="1700" kern="1200" dirty="0" smtClean="0">
              <a:solidFill>
                <a:schemeClr val="bg1"/>
              </a:solidFill>
            </a:rPr>
            <a:t> indoor device</a:t>
          </a:r>
          <a:endParaRPr lang="en-US" sz="1700" kern="1200" dirty="0">
            <a:solidFill>
              <a:schemeClr val="bg1"/>
            </a:solidFill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u="none" strike="noStrike" kern="1200" cap="none" baseline="0" dirty="0" smtClean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Graph the data using the LCD display</a:t>
          </a:r>
          <a:endParaRPr lang="en-US" sz="1700" b="0" i="0" u="none" strike="noStrike" kern="1200" cap="none" baseline="0" dirty="0">
            <a:solidFill>
              <a:schemeClr val="bg1"/>
            </a:solidFill>
            <a:latin typeface="Arial"/>
            <a:ea typeface="Arial"/>
            <a:cs typeface="Arial"/>
            <a:sym typeface="Arial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u="none" strike="noStrike" kern="1200" cap="none" baseline="0" dirty="0" smtClean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Manage power states when not in use</a:t>
          </a:r>
          <a:endParaRPr lang="en-US" sz="1700" b="0" i="0" u="none" strike="noStrike" kern="1200" cap="none" baseline="0" dirty="0">
            <a:solidFill>
              <a:schemeClr val="bg1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413923" y="1929262"/>
        <a:ext cx="3888289" cy="2309408"/>
      </dsp:txXfrm>
    </dsp:sp>
    <dsp:sp modelId="{6E625432-2946-49B0-9BB1-54159C4EDBE2}">
      <dsp:nvSpPr>
        <dsp:cNvPr id="0" name=""/>
        <dsp:cNvSpPr/>
      </dsp:nvSpPr>
      <dsp:spPr>
        <a:xfrm>
          <a:off x="5891348" y="2683354"/>
          <a:ext cx="4595251" cy="23094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232" rIns="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  <a:latin typeface="+mj-lt"/>
            </a:rPr>
            <a:t>Undelivered</a:t>
          </a:r>
          <a:endParaRPr lang="en-US" sz="2200" kern="1200" dirty="0">
            <a:solidFill>
              <a:schemeClr val="bg1"/>
            </a:solidFill>
            <a:latin typeface="+mj-l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u="none" strike="noStrike" kern="1200" cap="none" baseline="0" dirty="0" smtClean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Use solar power to be self-sustaining</a:t>
          </a:r>
          <a:endParaRPr lang="en-US" sz="1700" kern="1200" dirty="0">
            <a:solidFill>
              <a:schemeClr val="bg1"/>
            </a:solidFill>
            <a:latin typeface="+mj-lt"/>
          </a:endParaRPr>
        </a:p>
      </dsp:txBody>
      <dsp:txXfrm>
        <a:off x="5891348" y="2683354"/>
        <a:ext cx="4595251" cy="2309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50994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3422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8412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5180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352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1530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5412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156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6734175" y="3203574"/>
            <a:ext cx="7937499" cy="2800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1057274" y="479424"/>
            <a:ext cx="7937499" cy="8248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901700" y="635000"/>
            <a:ext cx="11201399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901700" y="2603500"/>
            <a:ext cx="112013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3600">
                <a:solidFill>
                  <a:srgbClr val="5E524C"/>
                </a:solidFill>
              </a:defRPr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625600" y="1597025"/>
            <a:ext cx="9753599" cy="3395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1625600" y="5122862"/>
            <a:ext cx="9753599" cy="2354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 rot="5400000">
            <a:off x="9655175" y="6581774"/>
            <a:ext cx="2095499" cy="2800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3978274" y="3857624"/>
            <a:ext cx="2095499" cy="8248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901700" y="6934200"/>
            <a:ext cx="11201399" cy="9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 rot="5400000">
            <a:off x="5899150" y="2825750"/>
            <a:ext cx="1206499" cy="1120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95350" y="650875"/>
            <a:ext cx="4194174" cy="22748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5529262" y="1404937"/>
            <a:ext cx="6583361" cy="6931024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895350" y="2925763"/>
            <a:ext cx="4194174" cy="54213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95350" y="650875"/>
            <a:ext cx="4194174" cy="22748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529262" y="1404937"/>
            <a:ext cx="6583361" cy="6931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95350" y="2925763"/>
            <a:ext cx="4194174" cy="54213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01700" y="6934200"/>
            <a:ext cx="11201399" cy="9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95350" y="519112"/>
            <a:ext cx="11217274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95350" y="2390775"/>
            <a:ext cx="5502274" cy="1171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895350" y="3562350"/>
            <a:ext cx="5502274" cy="5240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6583363" y="2390775"/>
            <a:ext cx="5529261" cy="1171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4"/>
          </p:nvPr>
        </p:nvSpPr>
        <p:spPr>
          <a:xfrm>
            <a:off x="6583363" y="3562350"/>
            <a:ext cx="5529261" cy="5240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901700" y="6934200"/>
            <a:ext cx="11201399" cy="9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901700" y="7823200"/>
            <a:ext cx="5524500" cy="120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6578600" y="7823200"/>
            <a:ext cx="5524500" cy="120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901700" y="635000"/>
            <a:ext cx="11201399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3517900" y="-12699"/>
            <a:ext cx="5969000" cy="1120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87412" y="2432050"/>
            <a:ext cx="11217274" cy="40560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887412" y="6527800"/>
            <a:ext cx="11217274" cy="21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901700" y="6934200"/>
            <a:ext cx="11201399" cy="9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01700" y="7823200"/>
            <a:ext cx="11201399" cy="120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1625600" y="1597025"/>
            <a:ext cx="9753599" cy="3395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1625600" y="5122862"/>
            <a:ext cx="9753599" cy="2354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6576219" y="3250406"/>
            <a:ext cx="8266111" cy="280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891382" y="521494"/>
            <a:ext cx="8266111" cy="8261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93762" y="519112"/>
            <a:ext cx="11217274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3408363" y="82550"/>
            <a:ext cx="6188075" cy="11217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895350" y="650875"/>
            <a:ext cx="4194174" cy="22748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5529262" y="1404937"/>
            <a:ext cx="6583361" cy="6931024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895350" y="2925763"/>
            <a:ext cx="4194174" cy="54213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95350" y="650875"/>
            <a:ext cx="4194174" cy="22748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5529262" y="1404937"/>
            <a:ext cx="6583361" cy="6931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95350" y="2925763"/>
            <a:ext cx="4194174" cy="54213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893762" y="519112"/>
            <a:ext cx="11217274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95350" y="519112"/>
            <a:ext cx="11217274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95350" y="2390775"/>
            <a:ext cx="5502274" cy="1171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95350" y="3562350"/>
            <a:ext cx="5502274" cy="5240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6583363" y="2390775"/>
            <a:ext cx="5529261" cy="1171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6583363" y="3562350"/>
            <a:ext cx="5529261" cy="5240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895350" y="650875"/>
            <a:ext cx="4194174" cy="22748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5529262" y="1404937"/>
            <a:ext cx="6583361" cy="6931024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895350" y="2925763"/>
            <a:ext cx="4194174" cy="54213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93762" y="519112"/>
            <a:ext cx="11217274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893762" y="2597150"/>
            <a:ext cx="5532436" cy="6188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887412" y="2432050"/>
            <a:ext cx="11217274" cy="40560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887412" y="6527800"/>
            <a:ext cx="11217274" cy="21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893762" y="519112"/>
            <a:ext cx="11217274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893762" y="2597150"/>
            <a:ext cx="11217274" cy="6188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625600" y="1597025"/>
            <a:ext cx="9753599" cy="3395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1625600" y="5122862"/>
            <a:ext cx="9753599" cy="2354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95350" y="650875"/>
            <a:ext cx="4194174" cy="22748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529262" y="1404937"/>
            <a:ext cx="6583361" cy="6931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95350" y="2925763"/>
            <a:ext cx="4194174" cy="54213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01700" y="635000"/>
            <a:ext cx="11201399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95350" y="519112"/>
            <a:ext cx="11217274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95350" y="2390775"/>
            <a:ext cx="5502274" cy="1171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95350" y="3562350"/>
            <a:ext cx="5502274" cy="5240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6583363" y="2390775"/>
            <a:ext cx="5529261" cy="1171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6583363" y="3562350"/>
            <a:ext cx="5529261" cy="5240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901700" y="635000"/>
            <a:ext cx="11201399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901700" y="2603500"/>
            <a:ext cx="5524500" cy="596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6578600" y="2603500"/>
            <a:ext cx="5524500" cy="596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87412" y="2432050"/>
            <a:ext cx="11217274" cy="40560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87412" y="6527800"/>
            <a:ext cx="11217274" cy="21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14">
            <a:alphaModFix amt="45097"/>
          </a:blip>
          <a:srcRect/>
          <a:stretch/>
        </p:blipFill>
        <p:spPr>
          <a:xfrm>
            <a:off x="393700" y="355600"/>
            <a:ext cx="12217400" cy="877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01700" y="635000"/>
            <a:ext cx="11201399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01700" y="2603500"/>
            <a:ext cx="11201399" cy="596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marR="0" indent="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marR="0" indent="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marR="0" indent="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marR="0" indent="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 rotWithShape="1">
          <a:blip r:embed="rId14">
            <a:alphaModFix amt="45097"/>
          </a:blip>
          <a:srcRect/>
          <a:stretch/>
        </p:blipFill>
        <p:spPr>
          <a:xfrm>
            <a:off x="317500" y="6794500"/>
            <a:ext cx="12344399" cy="23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901700" y="6934200"/>
            <a:ext cx="11201399" cy="9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901700" y="7823200"/>
            <a:ext cx="11201399" cy="120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marR="0" indent="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marR="0" indent="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marR="0" indent="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marR="0" indent="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14">
            <a:alphaModFix amt="45097"/>
          </a:blip>
          <a:srcRect/>
          <a:stretch/>
        </p:blipFill>
        <p:spPr>
          <a:xfrm>
            <a:off x="393700" y="355600"/>
            <a:ext cx="12217400" cy="8775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Shape 160"/>
          <p:cNvGrpSpPr/>
          <p:nvPr/>
        </p:nvGrpSpPr>
        <p:grpSpPr>
          <a:xfrm>
            <a:off x="266699" y="304799"/>
            <a:ext cx="12471400" cy="6477000"/>
            <a:chOff x="0" y="0"/>
            <a:chExt cx="2147483647" cy="2147483647"/>
          </a:xfrm>
        </p:grpSpPr>
        <p:pic>
          <p:nvPicPr>
            <p:cNvPr id="161" name="Shape 161"/>
            <p:cNvPicPr preferRelativeResize="0"/>
            <p:nvPr/>
          </p:nvPicPr>
          <p:blipFill rotWithShape="1">
            <a:blip r:embed="rId3"/>
            <a:srcRect t="14780" b="14781"/>
            <a:stretch/>
          </p:blipFill>
          <p:spPr>
            <a:xfrm>
              <a:off x="21868468" y="29475264"/>
              <a:ext cx="2103746751" cy="2038004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Shape 162"/>
            <p:cNvPicPr preferRelativeResize="0"/>
            <p:nvPr/>
          </p:nvPicPr>
          <p:blipFill rotWithShape="1">
            <a:blip r:embed="rId4"/>
            <a:srcRect/>
            <a:stretch/>
          </p:blipFill>
          <p:spPr>
            <a:xfrm>
              <a:off x="0" y="0"/>
              <a:ext cx="2147483647" cy="21474836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901700" y="6705600"/>
            <a:ext cx="11199811" cy="952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3B39"/>
              </a:buClr>
              <a:buSzPct val="25000"/>
              <a:buFont typeface="Arial"/>
              <a:buNone/>
            </a:pPr>
            <a:r>
              <a:rPr lang="en-US" sz="4800" b="1" i="0" u="none" strike="noStrike" cap="none" baseline="0" dirty="0">
                <a:solidFill>
                  <a:srgbClr val="3E3B39"/>
                </a:solidFill>
                <a:latin typeface="Arial"/>
                <a:ea typeface="Arial"/>
                <a:cs typeface="Arial"/>
                <a:sym typeface="Arial"/>
              </a:rPr>
              <a:t>P442 TEAM PROJECT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951850" y="7828500"/>
            <a:ext cx="11199899" cy="14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3B39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3E3B39"/>
                </a:solidFill>
                <a:latin typeface="Arial"/>
                <a:ea typeface="Arial"/>
                <a:cs typeface="Arial"/>
                <a:sym typeface="Arial"/>
              </a:rPr>
              <a:t>GARDEN PLANT </a:t>
            </a:r>
            <a:r>
              <a:rPr lang="en-US" sz="3600" b="0" i="0" u="none" strike="noStrike" cap="none" baseline="0" dirty="0" smtClean="0">
                <a:solidFill>
                  <a:srgbClr val="3E3B39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endParaRPr lang="en-US" sz="3600" b="0" i="0" u="none" strike="noStrike" cap="none" baseline="0" dirty="0">
              <a:solidFill>
                <a:srgbClr val="3E3B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3B39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 dirty="0">
                <a:solidFill>
                  <a:srgbClr val="3E3B39"/>
                </a:solidFill>
                <a:sym typeface="Arial"/>
              </a:rPr>
              <a:t>Ching Yuen </a:t>
            </a:r>
            <a:r>
              <a:rPr lang="en-US" sz="2400" b="0" i="0" u="none" strike="noStrike" cap="none" baseline="0" dirty="0" smtClean="0">
                <a:solidFill>
                  <a:srgbClr val="3E3B39"/>
                </a:solidFill>
                <a:sym typeface="Arial"/>
              </a:rPr>
              <a:t>Ng</a:t>
            </a:r>
            <a:r>
              <a:rPr lang="en-US" sz="2400" b="0" i="0" u="none" strike="noStrike" cap="none" dirty="0" smtClean="0">
                <a:solidFill>
                  <a:srgbClr val="3E3B39"/>
                </a:solidFill>
                <a:sym typeface="Arial"/>
              </a:rPr>
              <a:t>  </a:t>
            </a:r>
            <a:r>
              <a:rPr lang="en-US" sz="2400" dirty="0" smtClean="0">
                <a:solidFill>
                  <a:srgbClr val="3E3B39"/>
                </a:solidFill>
              </a:rPr>
              <a:t>Brian </a:t>
            </a:r>
            <a:r>
              <a:rPr lang="en-US" sz="2400" dirty="0">
                <a:solidFill>
                  <a:srgbClr val="3E3B39"/>
                </a:solidFill>
              </a:rPr>
              <a:t>Rak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tatic.panoramio.com/photos/large/648579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519646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1000" y="570956"/>
            <a:ext cx="4562801" cy="1714500"/>
          </a:xfrm>
        </p:spPr>
        <p:txBody>
          <a:bodyPr/>
          <a:lstStyle/>
          <a:p>
            <a:r>
              <a:rPr lang="en-US" sz="4800" b="1" dirty="0">
                <a:solidFill>
                  <a:srgbClr val="3E3B39"/>
                </a:solidFill>
              </a:rPr>
              <a:t>Demonstration</a:t>
            </a:r>
            <a:endParaRPr lang="en-US" sz="4800" b="1" dirty="0">
              <a:solidFill>
                <a:srgbClr val="3E3B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45853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3E3B39"/>
                </a:solidFill>
              </a:rPr>
              <a:t>Extensions/Potential Future </a:t>
            </a:r>
            <a:r>
              <a:rPr lang="en-US" sz="4800" b="1" dirty="0">
                <a:solidFill>
                  <a:srgbClr val="3E3B39"/>
                </a:solidFill>
              </a:rPr>
              <a:t>Work</a:t>
            </a:r>
            <a:endParaRPr lang="en-US" sz="4800" b="1" dirty="0">
              <a:solidFill>
                <a:srgbClr val="3E3B39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700" y="1319349"/>
            <a:ext cx="11201399" cy="765483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Have the inside STM32 perform data analytics using the data collected to measure when plants will need the most water.  As a result, send the controls back to the outside STM32 to deliver pump controls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Completely Solar Powered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Build a Housing/Shelter for the STM32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Build a Terrace to run water to more plants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Upgrade the motor for more reliability and throughput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Research optimal soil levels/ plant, fish nutrition needed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0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imothy-carter.com/wp-content/uploads/2013/01/ques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71" y="2136111"/>
            <a:ext cx="8870859" cy="588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901700" y="635000"/>
            <a:ext cx="11201399" cy="1714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3B39"/>
              </a:buClr>
              <a:buSzPct val="25000"/>
              <a:buFont typeface="Arial"/>
              <a:buNone/>
            </a:pPr>
            <a:r>
              <a:rPr lang="en-US" sz="4800" b="1" dirty="0">
                <a:solidFill>
                  <a:srgbClr val="3E3B39"/>
                </a:solidFill>
              </a:rPr>
              <a:t>Goals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901700" y="1828800"/>
            <a:ext cx="11201399" cy="61864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24C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 baseline="0" dirty="0">
                <a:solidFill>
                  <a:srgbClr val="5E524C"/>
                </a:solidFill>
                <a:latin typeface="Arial"/>
                <a:ea typeface="Arial"/>
                <a:cs typeface="Arial"/>
                <a:sym typeface="Arial"/>
              </a:rPr>
              <a:t>Create an autonomous garden system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 baseline="0" dirty="0">
                <a:solidFill>
                  <a:srgbClr val="5E524C"/>
                </a:solidFill>
                <a:latin typeface="Arial"/>
                <a:ea typeface="Arial"/>
                <a:cs typeface="Arial"/>
                <a:sym typeface="Arial"/>
              </a:rPr>
              <a:t>Make the system capable of watering plants more precisely and effectively than humans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 baseline="0" dirty="0">
                <a:solidFill>
                  <a:srgbClr val="5E524C"/>
                </a:solidFill>
                <a:latin typeface="Arial"/>
                <a:ea typeface="Arial"/>
                <a:cs typeface="Arial"/>
                <a:sym typeface="Arial"/>
              </a:rPr>
              <a:t>Make the garden data available from inside the home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 baseline="0" dirty="0">
                <a:solidFill>
                  <a:srgbClr val="5E524C"/>
                </a:solidFill>
                <a:latin typeface="Arial"/>
                <a:ea typeface="Arial"/>
                <a:cs typeface="Arial"/>
                <a:sym typeface="Arial"/>
              </a:rPr>
              <a:t>Allow the garden to be completely self-sustaining by running on solar</a:t>
            </a:r>
          </a:p>
          <a:p>
            <a:endParaRPr lang="en-US" sz="3600" b="0" i="0" u="none" strike="noStrike" cap="none" baseline="0" dirty="0">
              <a:solidFill>
                <a:srgbClr val="5E524C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3600" b="0" i="0" u="none" strike="noStrike" cap="none" baseline="0" dirty="0">
              <a:solidFill>
                <a:srgbClr val="5E524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3E3B39"/>
                </a:solidFill>
              </a:rPr>
              <a:t>Project Overview</a:t>
            </a:r>
            <a:endParaRPr lang="en-US" sz="4800" b="1" dirty="0">
              <a:solidFill>
                <a:srgbClr val="3E3B39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45198223"/>
              </p:ext>
            </p:extLst>
          </p:nvPr>
        </p:nvGraphicFramePr>
        <p:xfrm>
          <a:off x="653144" y="1986844"/>
          <a:ext cx="11782696" cy="6922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983761" y="822568"/>
            <a:ext cx="10356599" cy="104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3B39"/>
              </a:buClr>
              <a:buSzPct val="25000"/>
              <a:buFont typeface="Arial"/>
              <a:buNone/>
            </a:pPr>
            <a:r>
              <a:rPr lang="en-US" sz="4800" b="1" i="0" u="none" strike="noStrike" cap="none" baseline="0" dirty="0" smtClean="0">
                <a:solidFill>
                  <a:srgbClr val="3E3B39"/>
                </a:solidFill>
                <a:latin typeface="Arial"/>
                <a:ea typeface="Arial"/>
                <a:cs typeface="Arial"/>
                <a:sym typeface="Arial"/>
              </a:rPr>
              <a:t>Checklist</a:t>
            </a:r>
            <a:endParaRPr lang="en-US" sz="4800" b="1" i="0" u="none" strike="noStrike" cap="none" baseline="0" dirty="0">
              <a:solidFill>
                <a:srgbClr val="3E3B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83761" y="1652952"/>
            <a:ext cx="11199811" cy="63890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24C"/>
              </a:buClr>
              <a:buSzPct val="75000"/>
              <a:buFont typeface="Arial"/>
              <a:buChar char="•"/>
            </a:pPr>
            <a:r>
              <a:rPr lang="en-US" sz="3600" b="0" i="0" u="none" strike="noStrike" cap="none" baseline="0" dirty="0">
                <a:solidFill>
                  <a:srgbClr val="5E524C"/>
                </a:solidFill>
                <a:latin typeface="Arial"/>
                <a:ea typeface="Arial"/>
                <a:cs typeface="Arial"/>
                <a:sym typeface="Arial"/>
              </a:rPr>
              <a:t>Gather temperature/moisture data from plants at periodic interval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SzPct val="75000"/>
              <a:buFont typeface="Arial"/>
              <a:buChar char="•"/>
            </a:pPr>
            <a:r>
              <a:rPr lang="en-US" sz="3600" b="0" i="0" u="none" strike="noStrike" cap="none" baseline="0" dirty="0">
                <a:solidFill>
                  <a:srgbClr val="5E524C"/>
                </a:solidFill>
                <a:latin typeface="Arial"/>
                <a:ea typeface="Arial"/>
                <a:cs typeface="Arial"/>
                <a:sym typeface="Arial"/>
              </a:rPr>
              <a:t>Turn on water supply if needed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SzPct val="75000"/>
              <a:buFont typeface="Arial"/>
              <a:buChar char="•"/>
            </a:pPr>
            <a:r>
              <a:rPr lang="en-US" sz="3600" b="0" i="0" u="none" strike="noStrike" cap="none" baseline="0" dirty="0">
                <a:solidFill>
                  <a:srgbClr val="5E524C"/>
                </a:solidFill>
                <a:latin typeface="Arial"/>
                <a:ea typeface="Arial"/>
                <a:cs typeface="Arial"/>
                <a:sym typeface="Arial"/>
              </a:rPr>
              <a:t>Send dat</a:t>
            </a:r>
            <a:r>
              <a:rPr lang="en-US" dirty="0"/>
              <a:t>a </a:t>
            </a:r>
            <a:r>
              <a:rPr lang="en-US" sz="3600" b="0" i="0" u="none" strike="noStrike" cap="none" baseline="0" dirty="0">
                <a:solidFill>
                  <a:srgbClr val="5E524C"/>
                </a:solidFill>
                <a:latin typeface="Arial"/>
                <a:ea typeface="Arial"/>
                <a:cs typeface="Arial"/>
                <a:sym typeface="Arial"/>
              </a:rPr>
              <a:t>wirelessly to</a:t>
            </a:r>
            <a:r>
              <a:rPr lang="en-US" dirty="0"/>
              <a:t> indoor device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SzPct val="75000"/>
              <a:buFont typeface="Arial"/>
              <a:buChar char="•"/>
            </a:pPr>
            <a:r>
              <a:rPr lang="en-US" sz="3600" b="0" i="0" u="none" strike="noStrike" cap="none" baseline="0" dirty="0">
                <a:solidFill>
                  <a:srgbClr val="5E524C"/>
                </a:solidFill>
                <a:latin typeface="Arial"/>
                <a:ea typeface="Arial"/>
                <a:cs typeface="Arial"/>
                <a:sym typeface="Arial"/>
              </a:rPr>
              <a:t>Graph the data using the LCD display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SzPct val="75000"/>
              <a:buFont typeface="Arial"/>
              <a:buChar char="•"/>
            </a:pPr>
            <a:r>
              <a:rPr lang="en-US" sz="3600" b="0" i="0" u="none" strike="noStrike" cap="none" baseline="0" dirty="0">
                <a:solidFill>
                  <a:srgbClr val="5E524C"/>
                </a:solidFill>
                <a:latin typeface="Arial"/>
                <a:ea typeface="Arial"/>
                <a:cs typeface="Arial"/>
                <a:sym typeface="Arial"/>
              </a:rPr>
              <a:t>Manage power states when not in use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SzPct val="75000"/>
              <a:buFont typeface="Arial"/>
              <a:buChar char="•"/>
            </a:pPr>
            <a:r>
              <a:rPr lang="en-US" sz="3600" b="0" i="0" u="none" strike="noStrike" cap="none" baseline="0" dirty="0">
                <a:solidFill>
                  <a:srgbClr val="5E524C"/>
                </a:solidFill>
                <a:latin typeface="Arial"/>
                <a:ea typeface="Arial"/>
                <a:cs typeface="Arial"/>
                <a:sym typeface="Arial"/>
              </a:rPr>
              <a:t>Use solar power to be self-sustaining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3E3B39"/>
                </a:solidFill>
              </a:rPr>
              <a:t>Project Details Overview</a:t>
            </a:r>
            <a:endParaRPr lang="en-US" sz="4800" b="1" dirty="0">
              <a:solidFill>
                <a:srgbClr val="3E3B39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49956251"/>
              </p:ext>
            </p:extLst>
          </p:nvPr>
        </p:nvGraphicFramePr>
        <p:xfrm>
          <a:off x="653144" y="1986844"/>
          <a:ext cx="11782696" cy="6922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63905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1357675" y="3296800"/>
            <a:ext cx="914400" cy="914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870320" y="683240"/>
            <a:ext cx="5579810" cy="90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4800" b="1" dirty="0" smtClean="0">
                <a:solidFill>
                  <a:schemeClr val="bg1"/>
                </a:solidFill>
              </a:rPr>
              <a:t>Block Diagram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893775" y="1593500"/>
            <a:ext cx="3899400" cy="2796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6934150" y="686575"/>
            <a:ext cx="5477699" cy="4090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1083625" y="1807000"/>
            <a:ext cx="1462500" cy="1330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-US" sz="1800"/>
              <a:t>LCD</a:t>
            </a:r>
          </a:p>
        </p:txBody>
      </p:sp>
      <p:sp>
        <p:nvSpPr>
          <p:cNvPr id="244" name="Shape 244"/>
          <p:cNvSpPr/>
          <p:nvPr/>
        </p:nvSpPr>
        <p:spPr>
          <a:xfrm>
            <a:off x="3213650" y="3137500"/>
            <a:ext cx="1268699" cy="90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-US" sz="1800"/>
              <a:t>Nordic</a:t>
            </a:r>
          </a:p>
        </p:txBody>
      </p:sp>
      <p:sp>
        <p:nvSpPr>
          <p:cNvPr id="245" name="Shape 245"/>
          <p:cNvSpPr/>
          <p:nvPr/>
        </p:nvSpPr>
        <p:spPr>
          <a:xfrm>
            <a:off x="7242550" y="1030475"/>
            <a:ext cx="1401000" cy="863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-US" sz="1800"/>
              <a:t>Nordic</a:t>
            </a:r>
          </a:p>
        </p:txBody>
      </p:sp>
      <p:sp>
        <p:nvSpPr>
          <p:cNvPr id="246" name="Shape 246"/>
          <p:cNvSpPr/>
          <p:nvPr/>
        </p:nvSpPr>
        <p:spPr>
          <a:xfrm>
            <a:off x="10000525" y="3623700"/>
            <a:ext cx="2017799" cy="863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-US" sz="1800"/>
              <a:t>Moisture Sensor</a:t>
            </a:r>
          </a:p>
        </p:txBody>
      </p:sp>
      <p:sp>
        <p:nvSpPr>
          <p:cNvPr id="247" name="Shape 247"/>
          <p:cNvSpPr/>
          <p:nvPr/>
        </p:nvSpPr>
        <p:spPr>
          <a:xfrm>
            <a:off x="10550275" y="1005100"/>
            <a:ext cx="1401000" cy="80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-US" sz="1800"/>
              <a:t>RTC</a:t>
            </a:r>
          </a:p>
        </p:txBody>
      </p:sp>
      <p:sp>
        <p:nvSpPr>
          <p:cNvPr id="248" name="Shape 248"/>
          <p:cNvSpPr/>
          <p:nvPr/>
        </p:nvSpPr>
        <p:spPr>
          <a:xfrm>
            <a:off x="7308850" y="2175562"/>
            <a:ext cx="2370299" cy="90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-US" sz="1800"/>
              <a:t>Water Pump Motor</a:t>
            </a:r>
          </a:p>
        </p:txBody>
      </p:sp>
      <p:sp>
        <p:nvSpPr>
          <p:cNvPr id="249" name="Shape 249"/>
          <p:cNvSpPr/>
          <p:nvPr/>
        </p:nvSpPr>
        <p:spPr>
          <a:xfrm>
            <a:off x="6564400" y="5349975"/>
            <a:ext cx="5630399" cy="3578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10067575" y="7639625"/>
            <a:ext cx="1883700" cy="1025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-US" sz="1800"/>
              <a:t>Solar panel</a:t>
            </a:r>
          </a:p>
        </p:txBody>
      </p:sp>
      <p:sp>
        <p:nvSpPr>
          <p:cNvPr id="251" name="Shape 251"/>
          <p:cNvSpPr/>
          <p:nvPr/>
        </p:nvSpPr>
        <p:spPr>
          <a:xfrm>
            <a:off x="10758275" y="6844275"/>
            <a:ext cx="460500" cy="544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9837325" y="5588425"/>
            <a:ext cx="2017799" cy="1025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-US" sz="1800"/>
              <a:t>Solar charger</a:t>
            </a:r>
          </a:p>
        </p:txBody>
      </p:sp>
      <p:sp>
        <p:nvSpPr>
          <p:cNvPr id="253" name="Shape 253"/>
          <p:cNvSpPr/>
          <p:nvPr/>
        </p:nvSpPr>
        <p:spPr>
          <a:xfrm>
            <a:off x="8728000" y="5881475"/>
            <a:ext cx="648899" cy="544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7095425" y="5776800"/>
            <a:ext cx="1401000" cy="20093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sz="1800"/>
              <a:t>Lithium</a:t>
            </a:r>
          </a:p>
          <a:p>
            <a:pPr algn="ctr">
              <a:buNone/>
            </a:pPr>
            <a:r>
              <a:rPr lang="en-US" sz="1800"/>
              <a:t>Battery</a:t>
            </a:r>
          </a:p>
        </p:txBody>
      </p:sp>
      <p:sp>
        <p:nvSpPr>
          <p:cNvPr id="255" name="Shape 255"/>
          <p:cNvSpPr/>
          <p:nvPr/>
        </p:nvSpPr>
        <p:spPr>
          <a:xfrm>
            <a:off x="7308850" y="3364750"/>
            <a:ext cx="1643099" cy="1025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sz="1800"/>
              <a:t>Bust/boost</a:t>
            </a:r>
          </a:p>
          <a:p>
            <a:pPr algn="ctr">
              <a:buNone/>
            </a:pPr>
            <a:r>
              <a:rPr lang="en-US" sz="1800"/>
              <a:t>Regulator</a:t>
            </a:r>
          </a:p>
        </p:txBody>
      </p:sp>
      <p:sp>
        <p:nvSpPr>
          <p:cNvPr id="256" name="Shape 256"/>
          <p:cNvSpPr/>
          <p:nvPr/>
        </p:nvSpPr>
        <p:spPr>
          <a:xfrm>
            <a:off x="7545400" y="4474175"/>
            <a:ext cx="795300" cy="12189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57" name="Shape 257"/>
          <p:cNvCxnSpPr>
            <a:stCxn id="243" idx="2"/>
          </p:cNvCxnSpPr>
          <p:nvPr/>
        </p:nvCxnSpPr>
        <p:spPr>
          <a:xfrm flipH="1">
            <a:off x="1814874" y="3137500"/>
            <a:ext cx="0" cy="38432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9" name="Shape 259"/>
          <p:cNvCxnSpPr>
            <a:endCxn id="244" idx="1"/>
          </p:cNvCxnSpPr>
          <p:nvPr/>
        </p:nvCxnSpPr>
        <p:spPr>
          <a:xfrm rot="10800000" flipH="1">
            <a:off x="2356824" y="3591250"/>
            <a:ext cx="856825" cy="9797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0" name="Shape 260"/>
          <p:cNvSpPr txBox="1"/>
          <p:nvPr/>
        </p:nvSpPr>
        <p:spPr>
          <a:xfrm>
            <a:off x="2517050" y="3288550"/>
            <a:ext cx="648899" cy="22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SPI3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814875" y="3006875"/>
            <a:ext cx="648899" cy="22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/>
              <a:t>SPI2</a:t>
            </a:r>
          </a:p>
          <a:p>
            <a:pPr lvl="0" rtl="0">
              <a:buNone/>
            </a:pPr>
            <a:r>
              <a:rPr lang="en-US"/>
              <a:t>DMA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055150" y="1462175"/>
            <a:ext cx="648899" cy="22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/>
              <a:t>SPI3</a:t>
            </a:r>
          </a:p>
        </p:txBody>
      </p:sp>
      <p:cxnSp>
        <p:nvCxnSpPr>
          <p:cNvPr id="263" name="Shape 263"/>
          <p:cNvCxnSpPr>
            <a:stCxn id="245" idx="3"/>
          </p:cNvCxnSpPr>
          <p:nvPr/>
        </p:nvCxnSpPr>
        <p:spPr>
          <a:xfrm>
            <a:off x="8643550" y="1462175"/>
            <a:ext cx="2065275" cy="125316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5" name="Shape 265"/>
          <p:cNvSpPr/>
          <p:nvPr/>
        </p:nvSpPr>
        <p:spPr>
          <a:xfrm>
            <a:off x="7058700" y="7920525"/>
            <a:ext cx="2017799" cy="64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7250225" y="7988925"/>
            <a:ext cx="1643099" cy="54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-US" sz="1800"/>
              <a:t>Solar Power Supply</a:t>
            </a:r>
          </a:p>
        </p:txBody>
      </p:sp>
      <p:sp>
        <p:nvSpPr>
          <p:cNvPr id="267" name="Shape 267"/>
          <p:cNvSpPr/>
          <p:nvPr/>
        </p:nvSpPr>
        <p:spPr>
          <a:xfrm>
            <a:off x="1217500" y="3570400"/>
            <a:ext cx="1139399" cy="64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8" name="Shape 268"/>
          <p:cNvSpPr txBox="1"/>
          <p:nvPr/>
        </p:nvSpPr>
        <p:spPr>
          <a:xfrm>
            <a:off x="1296675" y="3652475"/>
            <a:ext cx="914400" cy="46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800"/>
              <a:t>STM32</a:t>
            </a:r>
          </a:p>
        </p:txBody>
      </p:sp>
      <p:sp>
        <p:nvSpPr>
          <p:cNvPr id="269" name="Shape 269"/>
          <p:cNvSpPr/>
          <p:nvPr/>
        </p:nvSpPr>
        <p:spPr>
          <a:xfrm>
            <a:off x="10711175" y="2681225"/>
            <a:ext cx="1268699" cy="64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0" name="Shape 270"/>
          <p:cNvSpPr txBox="1"/>
          <p:nvPr/>
        </p:nvSpPr>
        <p:spPr>
          <a:xfrm>
            <a:off x="10861650" y="2776975"/>
            <a:ext cx="993600" cy="46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800"/>
              <a:t>STM32</a:t>
            </a:r>
          </a:p>
        </p:txBody>
      </p:sp>
      <p:sp>
        <p:nvSpPr>
          <p:cNvPr id="271" name="Shape 271"/>
          <p:cNvSpPr/>
          <p:nvPr/>
        </p:nvSpPr>
        <p:spPr>
          <a:xfrm>
            <a:off x="4500600" y="1417419"/>
            <a:ext cx="2722250" cy="2207675"/>
          </a:xfrm>
          <a:custGeom>
            <a:avLst/>
            <a:gdLst/>
            <a:ahLst/>
            <a:cxnLst/>
            <a:rect l="0" t="0" r="0" b="0"/>
            <a:pathLst>
              <a:path w="108890" h="88307" extrusionOk="0">
                <a:moveTo>
                  <a:pt x="108890" y="2946"/>
                </a:moveTo>
                <a:cubicBezTo>
                  <a:pt x="101594" y="3037"/>
                  <a:pt x="72685" y="-3710"/>
                  <a:pt x="65116" y="3494"/>
                </a:cubicBezTo>
                <a:cubicBezTo>
                  <a:pt x="57546" y="10698"/>
                  <a:pt x="70313" y="38239"/>
                  <a:pt x="63474" y="46174"/>
                </a:cubicBezTo>
                <a:cubicBezTo>
                  <a:pt x="56634" y="54108"/>
                  <a:pt x="32558" y="46265"/>
                  <a:pt x="24077" y="51099"/>
                </a:cubicBezTo>
                <a:cubicBezTo>
                  <a:pt x="15595" y="55932"/>
                  <a:pt x="16598" y="68973"/>
                  <a:pt x="12586" y="75175"/>
                </a:cubicBezTo>
                <a:cubicBezTo>
                  <a:pt x="8573" y="81376"/>
                  <a:pt x="2097" y="86118"/>
                  <a:pt x="0" y="88307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72" name="Shape 272"/>
          <p:cNvSpPr txBox="1"/>
          <p:nvPr/>
        </p:nvSpPr>
        <p:spPr>
          <a:xfrm>
            <a:off x="5177537" y="2065625"/>
            <a:ext cx="1139399" cy="38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Wireless</a:t>
            </a:r>
          </a:p>
        </p:txBody>
      </p:sp>
      <p:cxnSp>
        <p:nvCxnSpPr>
          <p:cNvPr id="273" name="Shape 273"/>
          <p:cNvCxnSpPr>
            <a:stCxn id="247" idx="2"/>
          </p:cNvCxnSpPr>
          <p:nvPr/>
        </p:nvCxnSpPr>
        <p:spPr>
          <a:xfrm>
            <a:off x="11250775" y="1807000"/>
            <a:ext cx="89699" cy="833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4" name="Shape 274"/>
          <p:cNvSpPr txBox="1"/>
          <p:nvPr/>
        </p:nvSpPr>
        <p:spPr>
          <a:xfrm>
            <a:off x="11332650" y="2106675"/>
            <a:ext cx="648899" cy="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LSE</a:t>
            </a:r>
          </a:p>
        </p:txBody>
      </p:sp>
      <p:cxnSp>
        <p:nvCxnSpPr>
          <p:cNvPr id="275" name="Shape 275"/>
          <p:cNvCxnSpPr>
            <a:endCxn id="246" idx="0"/>
          </p:cNvCxnSpPr>
          <p:nvPr/>
        </p:nvCxnSpPr>
        <p:spPr>
          <a:xfrm flipH="1">
            <a:off x="11009424" y="3337800"/>
            <a:ext cx="248999" cy="285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6" name="Shape 276"/>
          <p:cNvCxnSpPr>
            <a:stCxn id="248" idx="3"/>
            <a:endCxn id="269" idx="1"/>
          </p:cNvCxnSpPr>
          <p:nvPr/>
        </p:nvCxnSpPr>
        <p:spPr>
          <a:xfrm>
            <a:off x="9679149" y="2629312"/>
            <a:ext cx="1032025" cy="37336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7" name="Shape 277"/>
          <p:cNvCxnSpPr>
            <a:stCxn id="255" idx="0"/>
            <a:endCxn id="269" idx="1"/>
          </p:cNvCxnSpPr>
          <p:nvPr/>
        </p:nvCxnSpPr>
        <p:spPr>
          <a:xfrm rot="10800000" flipH="1">
            <a:off x="8130399" y="3002675"/>
            <a:ext cx="2580775" cy="36207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8" name="Shape 278"/>
          <p:cNvSpPr txBox="1"/>
          <p:nvPr/>
        </p:nvSpPr>
        <p:spPr>
          <a:xfrm>
            <a:off x="11299400" y="3296800"/>
            <a:ext cx="718800" cy="36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DAC</a:t>
            </a:r>
          </a:p>
        </p:txBody>
      </p:sp>
    </p:spTree>
    <p:extLst>
      <p:ext uri="{BB962C8B-B14F-4D97-AF65-F5344CB8AC3E}">
        <p14:creationId xmlns:p14="http://schemas.microsoft.com/office/powerpoint/2010/main" val="1027540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665162" y="463550"/>
            <a:ext cx="4335461" cy="197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692150" y="2425700"/>
            <a:ext cx="4279900" cy="34670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>
            <a:off x="2590800" y="3187700"/>
            <a:ext cx="482599" cy="1130299"/>
          </a:xfrm>
          <a:prstGeom prst="roundRect">
            <a:avLst>
              <a:gd name="adj" fmla="val 4547"/>
            </a:avLst>
          </a:prstGeom>
          <a:blipFill rotWithShape="1">
            <a:blip r:embed="rId5"/>
            <a:stretch>
              <a:fillRect/>
            </a:stretch>
          </a:blip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2100261" y="4475162"/>
            <a:ext cx="1463674" cy="534986"/>
          </a:xfrm>
          <a:custGeom>
            <a:avLst/>
            <a:gdLst/>
            <a:ahLst/>
            <a:cxnLst/>
            <a:rect l="0" t="0" r="0" b="0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3B39"/>
              </a:buClr>
              <a:buSzPct val="25000"/>
              <a:buFont typeface="Arial"/>
              <a:buNone/>
            </a:pPr>
            <a:r>
              <a:rPr lang="en-US" sz="1400" b="1" i="0" u="none" strike="noStrike" cap="none" baseline="0">
                <a:solidFill>
                  <a:srgbClr val="3E3B39"/>
                </a:solidFill>
                <a:latin typeface="Arial"/>
                <a:ea typeface="Arial"/>
                <a:cs typeface="Arial"/>
                <a:sym typeface="Arial"/>
              </a:rPr>
              <a:t>LCD DISPLAY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3B39"/>
              </a:buClr>
              <a:buSzPct val="25000"/>
              <a:buFont typeface="Arial"/>
              <a:buNone/>
            </a:pPr>
            <a:r>
              <a:rPr lang="en-US" sz="1400" b="1" i="0" u="none" strike="noStrike" cap="none" baseline="0">
                <a:solidFill>
                  <a:srgbClr val="3E3B39"/>
                </a:solidFill>
                <a:latin typeface="Arial"/>
                <a:ea typeface="Arial"/>
                <a:cs typeface="Arial"/>
                <a:sym typeface="Arial"/>
              </a:rPr>
              <a:t>   IN HOUSE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3884612" y="3262312"/>
            <a:ext cx="5232400" cy="3659186"/>
          </a:xfrm>
          <a:prstGeom prst="straightConnector1">
            <a:avLst/>
          </a:prstGeom>
          <a:noFill/>
          <a:ln w="38100" cap="rnd">
            <a:solidFill>
              <a:srgbClr val="4A4744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9067800" y="3306762"/>
            <a:ext cx="2971799" cy="1703387"/>
          </a:xfrm>
          <a:prstGeom prst="straightConnector1">
            <a:avLst/>
          </a:prstGeom>
          <a:noFill/>
          <a:ln w="38100" cap="rnd">
            <a:solidFill>
              <a:srgbClr val="4A4744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6959600" y="5003799"/>
            <a:ext cx="5080000" cy="3897311"/>
          </a:xfrm>
          <a:prstGeom prst="straightConnector1">
            <a:avLst/>
          </a:prstGeom>
          <a:noFill/>
          <a:ln w="38100" cap="rnd">
            <a:solidFill>
              <a:srgbClr val="4A4744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>
            <a:off x="3884612" y="6959600"/>
            <a:ext cx="3073399" cy="1944687"/>
          </a:xfrm>
          <a:prstGeom prst="straightConnector1">
            <a:avLst/>
          </a:prstGeom>
          <a:noFill/>
          <a:ln w="38100" cap="rnd">
            <a:solidFill>
              <a:srgbClr val="4A4744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21" name="Shape 221"/>
          <p:cNvPicPr preferRelativeResize="0"/>
          <p:nvPr/>
        </p:nvPicPr>
        <p:blipFill rotWithShape="1">
          <a:blip r:embed="rId6"/>
          <a:srcRect/>
          <a:stretch/>
        </p:blipFill>
        <p:spPr>
          <a:xfrm>
            <a:off x="7632700" y="5308600"/>
            <a:ext cx="1044575" cy="98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/>
          <p:nvPr/>
        </p:nvSpPr>
        <p:spPr>
          <a:xfrm>
            <a:off x="6507162" y="8058150"/>
            <a:ext cx="901700" cy="444499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3B39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rgbClr val="3E3B39"/>
                </a:solidFill>
                <a:latin typeface="Arial"/>
                <a:ea typeface="Arial"/>
                <a:cs typeface="Arial"/>
                <a:sym typeface="Arial"/>
              </a:rPr>
              <a:t>YARD</a:t>
            </a: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7"/>
          <a:srcRect/>
          <a:stretch/>
        </p:blipFill>
        <p:spPr>
          <a:xfrm>
            <a:off x="3201175" y="3262312"/>
            <a:ext cx="1357199" cy="8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/>
          <p:nvPr/>
        </p:nvSpPr>
        <p:spPr>
          <a:xfrm>
            <a:off x="3629750" y="3494812"/>
            <a:ext cx="652481" cy="342899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3B39"/>
              </a:buClr>
              <a:buSzPct val="25000"/>
              <a:buFont typeface="Arial"/>
              <a:buNone/>
            </a:pPr>
            <a:r>
              <a:rPr lang="en-US" sz="1400" b="1" i="0" u="none" strike="noStrike" cap="none" baseline="0">
                <a:solidFill>
                  <a:srgbClr val="3E3B39"/>
                </a:solidFill>
                <a:latin typeface="Arial"/>
                <a:ea typeface="Arial"/>
                <a:cs typeface="Arial"/>
                <a:sym typeface="Arial"/>
              </a:rPr>
              <a:t>DEV1</a:t>
            </a: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8"/>
          <a:srcRect/>
          <a:stretch/>
        </p:blipFill>
        <p:spPr>
          <a:xfrm>
            <a:off x="5710237" y="6459537"/>
            <a:ext cx="1582737" cy="98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6175375" y="6780211"/>
            <a:ext cx="652461" cy="342899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3B39"/>
              </a:buClr>
              <a:buSzPct val="25000"/>
              <a:buFont typeface="Arial"/>
              <a:buNone/>
            </a:pPr>
            <a:r>
              <a:rPr lang="en-US" sz="1400" b="1" i="0" u="none" strike="noStrike" cap="none" baseline="0">
                <a:solidFill>
                  <a:srgbClr val="3E3B39"/>
                </a:solidFill>
                <a:latin typeface="Arial"/>
                <a:ea typeface="Arial"/>
                <a:cs typeface="Arial"/>
                <a:sym typeface="Arial"/>
              </a:rPr>
              <a:t>DEV2</a:t>
            </a:r>
          </a:p>
        </p:txBody>
      </p:sp>
      <p:sp>
        <p:nvSpPr>
          <p:cNvPr id="227" name="Shape 227"/>
          <p:cNvSpPr/>
          <p:nvPr/>
        </p:nvSpPr>
        <p:spPr>
          <a:xfrm>
            <a:off x="7718425" y="5534025"/>
            <a:ext cx="873125" cy="534986"/>
          </a:xfrm>
          <a:custGeom>
            <a:avLst/>
            <a:gdLst/>
            <a:ahLst/>
            <a:cxnLst/>
            <a:rect l="0" t="0" r="0" b="0"/>
            <a:pathLst>
              <a:path w="21600" h="21599" extrusionOk="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3B39"/>
              </a:buClr>
              <a:buSzPct val="25000"/>
              <a:buFont typeface="Arial"/>
              <a:buNone/>
            </a:pPr>
            <a:r>
              <a:rPr lang="en-US" sz="1400" b="1" i="0" u="none" strike="noStrike" cap="none" baseline="0">
                <a:solidFill>
                  <a:srgbClr val="3E3B39"/>
                </a:solidFill>
                <a:latin typeface="Arial"/>
                <a:ea typeface="Arial"/>
                <a:cs typeface="Arial"/>
                <a:sym typeface="Arial"/>
              </a:rPr>
              <a:t>WATER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3B39"/>
              </a:buClr>
              <a:buSzPct val="25000"/>
              <a:buFont typeface="Arial"/>
              <a:buNone/>
            </a:pPr>
            <a:r>
              <a:rPr lang="en-US" sz="1400" b="1" i="0" u="none" strike="noStrike" cap="none" baseline="0">
                <a:solidFill>
                  <a:srgbClr val="3E3B39"/>
                </a:solidFill>
                <a:latin typeface="Arial"/>
                <a:ea typeface="Arial"/>
                <a:cs typeface="Arial"/>
                <a:sym typeface="Arial"/>
              </a:rPr>
              <a:t> PUMP</a:t>
            </a:r>
          </a:p>
        </p:txBody>
      </p:sp>
      <p:cxnSp>
        <p:nvCxnSpPr>
          <p:cNvPr id="228" name="Shape 228"/>
          <p:cNvCxnSpPr/>
          <p:nvPr/>
        </p:nvCxnSpPr>
        <p:spPr>
          <a:xfrm rot="10800000">
            <a:off x="3287712" y="4262437"/>
            <a:ext cx="2552699" cy="2328861"/>
          </a:xfrm>
          <a:prstGeom prst="straightConnector1">
            <a:avLst/>
          </a:prstGeom>
          <a:noFill/>
          <a:ln w="38100" cap="rnd">
            <a:solidFill>
              <a:srgbClr val="4A4744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7097711" y="6242049"/>
            <a:ext cx="642936" cy="428625"/>
          </a:xfrm>
          <a:prstGeom prst="straightConnector1">
            <a:avLst/>
          </a:prstGeom>
          <a:noFill/>
          <a:ln w="38100" cap="rnd">
            <a:solidFill>
              <a:srgbClr val="4A4744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230" name="Shape 230"/>
          <p:cNvCxnSpPr/>
          <p:nvPr/>
        </p:nvCxnSpPr>
        <p:spPr>
          <a:xfrm>
            <a:off x="3468687" y="4130675"/>
            <a:ext cx="2605086" cy="2339975"/>
          </a:xfrm>
          <a:prstGeom prst="straightConnector1">
            <a:avLst/>
          </a:prstGeom>
          <a:noFill/>
          <a:ln w="38100" cap="rnd">
            <a:solidFill>
              <a:srgbClr val="4A4744"/>
            </a:solidFill>
            <a:prstDash val="solid"/>
            <a:miter/>
            <a:headEnd type="none" w="med" len="med"/>
            <a:tailEnd type="triangle" w="med" len="med"/>
          </a:ln>
        </p:spPr>
      </p:cxnSp>
      <p:pic>
        <p:nvPicPr>
          <p:cNvPr id="231" name="Shape 231"/>
          <p:cNvPicPr preferRelativeResize="0"/>
          <p:nvPr/>
        </p:nvPicPr>
        <p:blipFill rotWithShape="1">
          <a:blip r:embed="rId7"/>
          <a:srcRect/>
          <a:stretch/>
        </p:blipFill>
        <p:spPr>
          <a:xfrm>
            <a:off x="8897200" y="4338712"/>
            <a:ext cx="1357199" cy="80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Shape 232"/>
          <p:cNvCxnSpPr/>
          <p:nvPr/>
        </p:nvCxnSpPr>
        <p:spPr>
          <a:xfrm rot="10800000" flipH="1">
            <a:off x="8601086" y="5010112"/>
            <a:ext cx="642900" cy="428700"/>
          </a:xfrm>
          <a:prstGeom prst="straightConnector1">
            <a:avLst/>
          </a:prstGeom>
          <a:noFill/>
          <a:ln w="38100" cap="rnd">
            <a:solidFill>
              <a:srgbClr val="4A4744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233" name="Shape 233"/>
          <p:cNvSpPr/>
          <p:nvPr/>
        </p:nvSpPr>
        <p:spPr>
          <a:xfrm>
            <a:off x="9139241" y="4571200"/>
            <a:ext cx="873125" cy="342899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3B39"/>
              </a:buClr>
              <a:buSzPct val="25000"/>
              <a:buFont typeface="Arial"/>
              <a:buNone/>
            </a:pPr>
            <a:r>
              <a:rPr lang="en-US" b="1">
                <a:solidFill>
                  <a:srgbClr val="3E3B39"/>
                </a:solidFill>
              </a:rPr>
              <a:t>GARDEN</a:t>
            </a:r>
          </a:p>
        </p:txBody>
      </p:sp>
      <p:sp>
        <p:nvSpPr>
          <p:cNvPr id="234" name="Shape 234"/>
          <p:cNvSpPr/>
          <p:nvPr/>
        </p:nvSpPr>
        <p:spPr>
          <a:xfrm>
            <a:off x="5095084" y="5053025"/>
            <a:ext cx="1170180" cy="342899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3B39"/>
              </a:buClr>
              <a:buSzPct val="25000"/>
              <a:buFont typeface="Arial"/>
              <a:buNone/>
            </a:pPr>
            <a:r>
              <a:rPr lang="en-US" b="1">
                <a:solidFill>
                  <a:srgbClr val="3E3B39"/>
                </a:solidFill>
              </a:rPr>
              <a:t>WIRELESS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solidFill>
                  <a:srgbClr val="3E3B39"/>
                </a:solidFill>
              </a:rPr>
              <a:t>Profile Requirements Review</a:t>
            </a:r>
            <a:endParaRPr lang="en-US" sz="4800" dirty="0"/>
          </a:p>
        </p:txBody>
      </p:sp>
      <p:sp>
        <p:nvSpPr>
          <p:cNvPr id="4" name="Shape 324"/>
          <p:cNvSpPr txBox="1">
            <a:spLocks noGrp="1"/>
          </p:cNvSpPr>
          <p:nvPr>
            <p:ph type="body" idx="1"/>
          </p:nvPr>
        </p:nvSpPr>
        <p:spPr>
          <a:xfrm>
            <a:off x="778563" y="1724419"/>
            <a:ext cx="11217299" cy="618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dirty="0"/>
              <a:t>Solar panel should be placed outside or near window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dirty="0"/>
              <a:t>Solar panel receives approximately 10 hours of sun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dirty="0"/>
              <a:t>Only the solar panel, moisture sensor, and pump should be exposed to water/moisture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dirty="0"/>
              <a:t>Water pump attached to a tank of water that is assumed to be always full or near-full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dirty="0"/>
              <a:t>Moisture sensor remains in the bottom of the plant with no maintenance needed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dirty="0"/>
              <a:t>STM32f30x standby mode will be used when possible to conserve power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dirty="0"/>
              <a:t>The stm32 with LCD will require USB power (or equivalent) and will use no power-saving modes</a:t>
            </a:r>
          </a:p>
        </p:txBody>
      </p:sp>
    </p:spTree>
    <p:extLst>
      <p:ext uri="{BB962C8B-B14F-4D97-AF65-F5344CB8AC3E}">
        <p14:creationId xmlns:p14="http://schemas.microsoft.com/office/powerpoint/2010/main" val="46085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3E3B39"/>
                </a:solidFill>
              </a:rPr>
              <a:t>Challenges</a:t>
            </a:r>
            <a:endParaRPr lang="en-US" sz="4800" b="1" dirty="0">
              <a:solidFill>
                <a:srgbClr val="3E3B39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700" y="2603499"/>
            <a:ext cx="11201399" cy="390180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Real Time Clock and Low Power Modes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Nordic Organization and Error checking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Analog to Digital Converters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LCD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DC Motor setup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Garden Tubing Setup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C8C1B8"/>
      </a:dk1>
      <a:lt1>
        <a:srgbClr val="3E3B39"/>
      </a:lt1>
      <a:dk2>
        <a:srgbClr val="05213E"/>
      </a:dk2>
      <a:lt2>
        <a:srgbClr val="615E5A"/>
      </a:lt2>
      <a:accent1>
        <a:srgbClr val="899DBD"/>
      </a:accent1>
      <a:accent2>
        <a:srgbClr val="74A198"/>
      </a:accent2>
      <a:accent3>
        <a:srgbClr val="AAABAF"/>
      </a:accent3>
      <a:accent4>
        <a:srgbClr val="34312F"/>
      </a:accent4>
      <a:accent5>
        <a:srgbClr val="C4CCDB"/>
      </a:accent5>
      <a:accent6>
        <a:srgbClr val="68918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C8C1B8"/>
      </a:dk1>
      <a:lt1>
        <a:srgbClr val="3E3B39"/>
      </a:lt1>
      <a:dk2>
        <a:srgbClr val="05213E"/>
      </a:dk2>
      <a:lt2>
        <a:srgbClr val="615E5A"/>
      </a:lt2>
      <a:accent1>
        <a:srgbClr val="899DBD"/>
      </a:accent1>
      <a:accent2>
        <a:srgbClr val="74A198"/>
      </a:accent2>
      <a:accent3>
        <a:srgbClr val="AAABAF"/>
      </a:accent3>
      <a:accent4>
        <a:srgbClr val="34312F"/>
      </a:accent4>
      <a:accent5>
        <a:srgbClr val="C4CCDB"/>
      </a:accent5>
      <a:accent6>
        <a:srgbClr val="68918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C8C1B8"/>
      </a:dk1>
      <a:lt1>
        <a:srgbClr val="3E3B39"/>
      </a:lt1>
      <a:dk2>
        <a:srgbClr val="05213E"/>
      </a:dk2>
      <a:lt2>
        <a:srgbClr val="615E5A"/>
      </a:lt2>
      <a:accent1>
        <a:srgbClr val="899DBD"/>
      </a:accent1>
      <a:accent2>
        <a:srgbClr val="74A198"/>
      </a:accent2>
      <a:accent3>
        <a:srgbClr val="AAABAF"/>
      </a:accent3>
      <a:accent4>
        <a:srgbClr val="34312F"/>
      </a:accent4>
      <a:accent5>
        <a:srgbClr val="C4CCDB"/>
      </a:accent5>
      <a:accent6>
        <a:srgbClr val="68918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C8C1B8"/>
    </a:dk1>
    <a:lt1>
      <a:srgbClr val="3E3B39"/>
    </a:lt1>
    <a:dk2>
      <a:srgbClr val="05213E"/>
    </a:dk2>
    <a:lt2>
      <a:srgbClr val="615E5A"/>
    </a:lt2>
    <a:accent1>
      <a:srgbClr val="899DBD"/>
    </a:accent1>
    <a:accent2>
      <a:srgbClr val="74A198"/>
    </a:accent2>
    <a:accent3>
      <a:srgbClr val="AAABAF"/>
    </a:accent3>
    <a:accent4>
      <a:srgbClr val="34312F"/>
    </a:accent4>
    <a:accent5>
      <a:srgbClr val="C4CCDB"/>
    </a:accent5>
    <a:accent6>
      <a:srgbClr val="689189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418</Words>
  <Application>Microsoft Office PowerPoint</Application>
  <PresentationFormat>Custom</PresentationFormat>
  <Paragraphs>86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Office Theme</vt:lpstr>
      <vt:lpstr>Office Theme</vt:lpstr>
      <vt:lpstr>Office Theme</vt:lpstr>
      <vt:lpstr>P442 TEAM PROJECT</vt:lpstr>
      <vt:lpstr>Goals</vt:lpstr>
      <vt:lpstr>Project Overview</vt:lpstr>
      <vt:lpstr>Checklist</vt:lpstr>
      <vt:lpstr>Project Details Overview</vt:lpstr>
      <vt:lpstr>Block Diagram</vt:lpstr>
      <vt:lpstr>PowerPoint Presentation</vt:lpstr>
      <vt:lpstr>Profile Requirements Review</vt:lpstr>
      <vt:lpstr>Challenges</vt:lpstr>
      <vt:lpstr>Demonstration</vt:lpstr>
      <vt:lpstr>Extensions/Potential Future Work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P442 TEAM PROJECT</dc:title>
  <dc:creator>brak</dc:creator>
  <cp:lastModifiedBy>Rak, Brian Daniel</cp:lastModifiedBy>
  <cp:revision>8</cp:revision>
  <dcterms:modified xsi:type="dcterms:W3CDTF">2014-05-02T02:45:07Z</dcterms:modified>
</cp:coreProperties>
</file>