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eldia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None/>
              <a:defRPr b="0" i="0" sz="24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b="0" i="0" sz="20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19" name="Shape 19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el en verticale teks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3339" lvl="0" marL="182880" marR="0" rtl="0" algn="l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lvl="4" marL="1188720" marR="0" rtl="0" algn="l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1371600" marR="0" rtl="0" algn="l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lvl="6" marL="1554480" marR="0" rtl="0" algn="l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lvl="7" marL="1737360" marR="0" rtl="0" algn="l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lvl="8" marL="1920240" marR="0" rtl="0" algn="l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e titel en teks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3339" lvl="0" marL="182880" marR="0" rtl="0" algn="l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lvl="4" marL="1188720" marR="0" rtl="0" algn="l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1371600" marR="0" rtl="0" algn="l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lvl="6" marL="1554480" marR="0" rtl="0" algn="l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lvl="7" marL="1737360" marR="0" rtl="0" algn="l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lvl="8" marL="1920240" marR="0" rtl="0" algn="l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el en 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3339" lvl="0" marL="182880" marR="0" rtl="0" algn="l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lvl="4" marL="1188720" marR="0" rtl="0" algn="l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1371600" marR="0" rtl="0" algn="l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lvl="6" marL="1554480" marR="0" rtl="0" algn="l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lvl="7" marL="1737360" marR="0" rtl="0" algn="l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lvl="8" marL="1920240" marR="0" rtl="0" algn="l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ekop">
    <p:bg>
      <p:bgPr>
        <a:solidFill>
          <a:schemeClr val="dk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accent1"/>
              </a:buClr>
              <a:buSzPts val="17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accent1"/>
              </a:buClr>
              <a:buSzPts val="162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accent1"/>
              </a:buClr>
              <a:buSzPts val="16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32" name="Shape 32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Inhoud van twe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" lvl="0" marL="182880" marR="0" rtl="0" algn="l">
              <a:spcBef>
                <a:spcPts val="560"/>
              </a:spcBef>
              <a:buClr>
                <a:schemeClr val="accent1"/>
              </a:buClr>
              <a:buSzPts val="238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59" lvl="1" marL="457200" marR="0" rtl="0" algn="l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1119" lvl="2" marL="731520" marR="0" rtl="0" algn="l">
              <a:spcBef>
                <a:spcPts val="400"/>
              </a:spcBef>
              <a:buClr>
                <a:schemeClr val="accen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8739" lvl="3" marL="1005839" marR="0" rtl="0" algn="l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19" lvl="4" marL="1188720" marR="0" rtl="0" algn="l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371600" marR="0" rtl="0" algn="l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8580" lvl="6" marL="1554480" marR="0" rtl="0" algn="l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3660" lvl="7" marL="1737360" marR="0" rtl="0" algn="l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8739" lvl="8" marL="1920240" marR="0" rtl="0" algn="l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" lvl="0" marL="182880" marR="0" rtl="0" algn="l">
              <a:spcBef>
                <a:spcPts val="560"/>
              </a:spcBef>
              <a:buClr>
                <a:schemeClr val="accent1"/>
              </a:buClr>
              <a:buSzPts val="238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59" lvl="1" marL="457200" marR="0" rtl="0" algn="l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1119" lvl="2" marL="731520" marR="0" rtl="0" algn="l">
              <a:spcBef>
                <a:spcPts val="400"/>
              </a:spcBef>
              <a:buClr>
                <a:schemeClr val="accen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8739" lvl="3" marL="1005839" marR="0" rtl="0" algn="l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19" lvl="4" marL="1188720" marR="0" rtl="0" algn="l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371600" marR="0" rtl="0" algn="l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8580" lvl="6" marL="1554480" marR="0" rtl="0" algn="l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3660" lvl="7" marL="1737360" marR="0" rtl="0" algn="l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8739" lvl="8" marL="1920240" marR="0" rtl="0" algn="l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Vergelijking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400"/>
              </a:spcBef>
              <a:buClr>
                <a:schemeClr val="accent1"/>
              </a:buClr>
              <a:buSzPts val="204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3339" lvl="0" marL="182880" marR="0" rtl="0" algn="l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19" lvl="4" marL="1188720" marR="0" rtl="0" algn="l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1371600" marR="0" rtl="0" algn="l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1280" lvl="6" marL="1554480" marR="0" rtl="0" algn="l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6360" lvl="7" marL="1737360" marR="0" rtl="0" algn="l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1439" lvl="8" marL="1920240" marR="0" rtl="0" algn="l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400"/>
              </a:spcBef>
              <a:buClr>
                <a:schemeClr val="accent1"/>
              </a:buClr>
              <a:buSzPts val="204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3339" lvl="0" marL="182880" marR="0" rtl="0" algn="l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19" lvl="4" marL="1188720" marR="0" rtl="0" algn="l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1371600" marR="0" rtl="0" algn="l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1280" lvl="6" marL="1554480" marR="0" rtl="0" algn="l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6360" lvl="7" marL="1737360" marR="0" rtl="0" algn="l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1439" lvl="8" marL="1920240" marR="0" rtl="0" algn="l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49" name="Shape 49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Alleen titel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Leeg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Inhoud met bijschrif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59" lvl="0" marL="182880" marR="0" rtl="0" algn="l">
              <a:spcBef>
                <a:spcPts val="640"/>
              </a:spcBef>
              <a:buClr>
                <a:schemeClr val="accent1"/>
              </a:buClr>
              <a:buSzPts val="272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69" lvl="1" marL="457200" marR="0" rtl="0" algn="l">
              <a:spcBef>
                <a:spcPts val="560"/>
              </a:spcBef>
              <a:buClr>
                <a:schemeClr val="accent1"/>
              </a:buClr>
              <a:buSzPts val="238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59" lvl="2" marL="731520" marR="0" rtl="0" algn="l">
              <a:spcBef>
                <a:spcPts val="480"/>
              </a:spcBef>
              <a:buClr>
                <a:schemeClr val="accen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6039" lvl="3" marL="1005839" marR="0" rtl="0" algn="l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19" lvl="4" marL="1188720" marR="0" rtl="0" algn="l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1371600" marR="0" rtl="0" algn="l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5880" lvl="6" marL="1554480" marR="0" rtl="0" algn="l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" lvl="7" marL="1737360" marR="0" rtl="0" algn="l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6039" lvl="8" marL="1920240" marR="0" rtl="0" algn="l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accent1"/>
              </a:buClr>
              <a:buSzPts val="204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1"/>
              </a:buClr>
              <a:buSzPts val="1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1"/>
              </a:buClr>
              <a:buSzPts val="162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66" name="Shape 66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Afbeelding met bijschrif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accen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accen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accent1"/>
              </a:buClr>
              <a:buSzPts val="204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1"/>
              </a:buClr>
              <a:buSzPts val="1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1"/>
              </a:buClr>
              <a:buSzPts val="162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3339" lvl="0" marL="182880" marR="0" rtl="0" algn="l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lvl="4" marL="1188720" marR="0" rtl="0" algn="l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1371600" marR="0" rtl="0" algn="l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lvl="6" marL="1554480" marR="0" rtl="0" algn="l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lvl="7" marL="1737360" marR="0" rtl="0" algn="l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lvl="8" marL="1920240" marR="0" rtl="0" algn="l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8216" y="5838824"/>
            <a:ext cx="20764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0162" y="366603"/>
            <a:ext cx="6896417" cy="64913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ctrTitle"/>
          </p:nvPr>
        </p:nvSpPr>
        <p:spPr>
          <a:xfrm>
            <a:off x="685800" y="197728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C20302"/>
              </a:buClr>
              <a:buFont typeface="Arial"/>
              <a:buNone/>
            </a:pPr>
            <a:r>
              <a:rPr lang="en-US">
                <a:solidFill>
                  <a:srgbClr val="C20302"/>
                </a:solidFill>
              </a:rPr>
              <a:t>Kinecting Pepper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3419872" y="4005064"/>
            <a:ext cx="5544616" cy="158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Een onderzoek naar de mogelijkheden van </a:t>
            </a:r>
            <a:r>
              <a:rPr b="0" i="0" lang="en-US" sz="2000" u="none" cap="none" strike="sng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robot Pepper</a:t>
            </a:r>
            <a:r>
              <a:rPr b="0" i="0" lang="en-US" sz="2000" u="non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Kinect</a:t>
            </a:r>
          </a:p>
        </p:txBody>
      </p:sp>
      <p:sp>
        <p:nvSpPr>
          <p:cNvPr id="94" name="Shape 94"/>
          <p:cNvSpPr/>
          <p:nvPr/>
        </p:nvSpPr>
        <p:spPr>
          <a:xfrm>
            <a:off x="6804248" y="3356992"/>
            <a:ext cx="1872208" cy="72008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15340" r="0" t="0"/>
          <a:stretch/>
        </p:blipFill>
        <p:spPr>
          <a:xfrm>
            <a:off x="0" y="1409700"/>
            <a:ext cx="2983800" cy="5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C20302"/>
              </a:buClr>
              <a:buFont typeface="Arial"/>
              <a:buNone/>
            </a:pPr>
            <a:r>
              <a:rPr lang="en-US">
                <a:solidFill>
                  <a:srgbClr val="C20302"/>
                </a:solidFill>
              </a:rPr>
              <a:t>Wat houdt ons project in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3063" y="5900631"/>
            <a:ext cx="1950900" cy="9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2636275" y="1751375"/>
            <a:ext cx="5927100" cy="44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Artsen assisteren bij vaststellen beweeglijkheid schouder met behulp van een diepte camera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Schouderbewegingen van schouder- patiënten opnemen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15340" r="0" t="0"/>
          <a:stretch/>
        </p:blipFill>
        <p:spPr>
          <a:xfrm>
            <a:off x="0" y="1409700"/>
            <a:ext cx="2983800" cy="5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C20302"/>
              </a:buClr>
              <a:buFont typeface="Arial"/>
              <a:buNone/>
            </a:pPr>
            <a:r>
              <a:rPr lang="en-US">
                <a:solidFill>
                  <a:srgbClr val="C20302"/>
                </a:solidFill>
              </a:rPr>
              <a:t>Pepper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3063" y="5900631"/>
            <a:ext cx="1950900" cy="9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4300" y="460629"/>
            <a:ext cx="5572159" cy="2135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2931250" y="2958900"/>
            <a:ext cx="5825700" cy="29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Realsense camera</a:t>
            </a:r>
          </a:p>
          <a:p>
            <a:pPr indent="-381000" lvl="0" marL="457200">
              <a:spcBef>
                <a:spcPts val="0"/>
              </a:spcBef>
              <a:buSzPts val="2400"/>
              <a:buChar char="●"/>
            </a:pPr>
            <a:r>
              <a:rPr lang="en-US" sz="2400"/>
              <a:t>Ondersteuning gestopt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C20302"/>
              </a:buClr>
              <a:buFont typeface="Arial"/>
              <a:buNone/>
            </a:pPr>
            <a:r>
              <a:rPr lang="en-US">
                <a:solidFill>
                  <a:srgbClr val="C20302"/>
                </a:solidFill>
              </a:rPr>
              <a:t>Kinect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063" y="5900631"/>
            <a:ext cx="1950900" cy="9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 b="35010" l="0" r="0" t="0"/>
          <a:stretch/>
        </p:blipFill>
        <p:spPr>
          <a:xfrm>
            <a:off x="3082400" y="533404"/>
            <a:ext cx="5486400" cy="18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5">
            <a:alphaModFix/>
          </a:blip>
          <a:srcRect b="22037" l="26958" r="26204" t="6014"/>
          <a:stretch/>
        </p:blipFill>
        <p:spPr>
          <a:xfrm>
            <a:off x="3853025" y="2285975"/>
            <a:ext cx="4442952" cy="36686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341050" y="1613100"/>
            <a:ext cx="3051000" cy="47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Microsoft Kinect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Kinect SDK heeft meer ondersteuning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C20302"/>
              </a:buClr>
              <a:buFont typeface="Arial"/>
              <a:buNone/>
            </a:pPr>
            <a:r>
              <a:rPr lang="en-US">
                <a:solidFill>
                  <a:srgbClr val="C20302"/>
                </a:solidFill>
              </a:rPr>
              <a:t>Werken met Kinect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063" y="5900631"/>
            <a:ext cx="1950900" cy="9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 b="35010" l="0" r="0" t="0"/>
          <a:stretch/>
        </p:blipFill>
        <p:spPr>
          <a:xfrm>
            <a:off x="1828800" y="2377754"/>
            <a:ext cx="5486400" cy="18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C20302"/>
              </a:buClr>
              <a:buFont typeface="Arial"/>
              <a:buNone/>
            </a:pPr>
            <a:r>
              <a:rPr lang="en-US">
                <a:solidFill>
                  <a:srgbClr val="C20302"/>
                </a:solidFill>
              </a:rPr>
              <a:t>Wat hebben wij de afgelopen week gedaan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063" y="5900631"/>
            <a:ext cx="1950900" cy="9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4">
            <a:alphaModFix amt="70000"/>
          </a:blip>
          <a:srcRect b="35010" l="0" r="0" t="0"/>
          <a:stretch/>
        </p:blipFill>
        <p:spPr>
          <a:xfrm>
            <a:off x="0" y="5019504"/>
            <a:ext cx="5486400" cy="18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663675" y="1631550"/>
            <a:ext cx="8065500" cy="3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470100" y="1502500"/>
            <a:ext cx="83421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Data exploration &amp; validation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0450" y="2220175"/>
            <a:ext cx="3967800" cy="27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675" y="2571750"/>
            <a:ext cx="3673750" cy="23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C20302"/>
              </a:buClr>
              <a:buFont typeface="Arial"/>
              <a:buNone/>
            </a:pPr>
            <a:r>
              <a:rPr lang="en-US">
                <a:solidFill>
                  <a:srgbClr val="C20302"/>
                </a:solidFill>
              </a:rPr>
              <a:t>Validatie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063" y="5900631"/>
            <a:ext cx="1950900" cy="9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4">
            <a:alphaModFix amt="70000"/>
          </a:blip>
          <a:srcRect b="35010" l="0" r="0" t="0"/>
          <a:stretch/>
        </p:blipFill>
        <p:spPr>
          <a:xfrm>
            <a:off x="0" y="5019504"/>
            <a:ext cx="5486400" cy="18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5666400" y="2674513"/>
            <a:ext cx="3020400" cy="3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Handmatig hoeken berekenen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Chrome plugin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648" y="1989275"/>
            <a:ext cx="5253750" cy="46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C20302"/>
              </a:buClr>
              <a:buFont typeface="Arial"/>
              <a:buNone/>
            </a:pPr>
            <a:r>
              <a:rPr lang="en-US">
                <a:solidFill>
                  <a:srgbClr val="C20302"/>
                </a:solidFill>
              </a:rPr>
              <a:t>Waar gaan wij naartoe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063" y="5900631"/>
            <a:ext cx="1950900" cy="9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4">
            <a:alphaModFix amt="70000"/>
          </a:blip>
          <a:srcRect b="35010" l="0" r="0" t="0"/>
          <a:stretch/>
        </p:blipFill>
        <p:spPr>
          <a:xfrm>
            <a:off x="0" y="5019504"/>
            <a:ext cx="5486400" cy="18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451675" y="1391875"/>
            <a:ext cx="82407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Verder met data exploration &amp; validation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Maat van symmetrie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Patiënten dataset proberen te verkrijgen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C20302"/>
              </a:buClr>
              <a:buFont typeface="Arial"/>
              <a:buNone/>
            </a:pPr>
            <a:r>
              <a:rPr lang="en-US">
                <a:solidFill>
                  <a:srgbClr val="C20302"/>
                </a:solidFill>
              </a:rPr>
              <a:t>Vragen?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063" y="5900631"/>
            <a:ext cx="1950900" cy="9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4">
            <a:alphaModFix amt="70000"/>
          </a:blip>
          <a:srcRect b="35010" l="0" r="0" t="0"/>
          <a:stretch/>
        </p:blipFill>
        <p:spPr>
          <a:xfrm>
            <a:off x="0" y="5019504"/>
            <a:ext cx="5486400" cy="18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lderheid">
  <a:themeElements>
    <a:clrScheme name="Helderhei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