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74" r:id="rId6"/>
    <p:sldId id="276" r:id="rId7"/>
    <p:sldId id="278" r:id="rId8"/>
    <p:sldId id="275" r:id="rId9"/>
    <p:sldId id="279" r:id="rId10"/>
    <p:sldId id="277" r:id="rId11"/>
    <p:sldId id="261" r:id="rId12"/>
    <p:sldId id="262" r:id="rId13"/>
    <p:sldId id="260" r:id="rId14"/>
    <p:sldId id="263" r:id="rId15"/>
    <p:sldId id="264" r:id="rId16"/>
    <p:sldId id="265" r:id="rId17"/>
    <p:sldId id="266" r:id="rId18"/>
    <p:sldId id="267" r:id="rId19"/>
    <p:sldId id="268" r:id="rId20"/>
    <p:sldId id="269" r:id="rId21"/>
    <p:sldId id="270" r:id="rId22"/>
    <p:sldId id="273" r:id="rId23"/>
    <p:sldId id="281" r:id="rId24"/>
    <p:sldId id="271" r:id="rId25"/>
    <p:sldId id="272"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jorn de mul" initials="bdm" lastIdx="1" clrIdx="0">
    <p:extLst>
      <p:ext uri="{19B8F6BF-5375-455C-9EA6-DF929625EA0E}">
        <p15:presenceInfo xmlns:p15="http://schemas.microsoft.com/office/powerpoint/2012/main" userId="2a7f8e55f32724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292"/>
    <a:srgbClr val="00CE27"/>
    <a:srgbClr val="FF2929"/>
    <a:srgbClr val="C50979"/>
    <a:srgbClr val="6E3C6E"/>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85616" autoAdjust="0"/>
  </p:normalViewPr>
  <p:slideViewPr>
    <p:cSldViewPr snapToGrid="0">
      <p:cViewPr varScale="1">
        <p:scale>
          <a:sx n="100" d="100"/>
          <a:sy n="100" d="100"/>
        </p:scale>
        <p:origin x="8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19664-1FE8-4B1E-8711-E1D11759F928}" type="datetimeFigureOut">
              <a:rPr lang="nl-NL" smtClean="0"/>
              <a:t>11-5-2015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98A9F-0582-45E3-9CD8-95719C9E9E5C}" type="slidenum">
              <a:rPr lang="nl-NL" smtClean="0"/>
              <a:t>‹nr.›</a:t>
            </a:fld>
            <a:endParaRPr lang="nl-NL"/>
          </a:p>
        </p:txBody>
      </p:sp>
    </p:spTree>
    <p:extLst>
      <p:ext uri="{BB962C8B-B14F-4D97-AF65-F5344CB8AC3E}">
        <p14:creationId xmlns:p14="http://schemas.microsoft.com/office/powerpoint/2010/main" val="15704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nl.wikipedia.org/wiki/BS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nl.wikipedia.org/wiki/Slang_(taal)" TargetMode="External"/><Relationship Id="rId5" Type="http://schemas.openxmlformats.org/officeDocument/2006/relationships/hyperlink" Target="http://nl.wikipedia.org/wiki/JSON" TargetMode="External"/><Relationship Id="rId4" Type="http://schemas.openxmlformats.org/officeDocument/2006/relationships/hyperlink" Target="http://nl.wikipedia.org/wiki/Binai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nl.wikipedia.org/wiki/BSO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nl.wikipedia.org/wiki/Slang_(taal)" TargetMode="External"/><Relationship Id="rId5" Type="http://schemas.openxmlformats.org/officeDocument/2006/relationships/hyperlink" Target="http://nl.wikipedia.org/wiki/JSON" TargetMode="External"/><Relationship Id="rId4" Type="http://schemas.openxmlformats.org/officeDocument/2006/relationships/hyperlink" Target="http://nl.wikipedia.org/wiki/Binair"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nl.wikipedia.org/wiki/BS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nl.wikipedia.org/wiki/Slang_(taal)" TargetMode="External"/><Relationship Id="rId5" Type="http://schemas.openxmlformats.org/officeDocument/2006/relationships/hyperlink" Target="http://nl.wikipedia.org/wiki/JSON" TargetMode="External"/><Relationship Id="rId4" Type="http://schemas.openxmlformats.org/officeDocument/2006/relationships/hyperlink" Target="http://nl.wikipedia.org/wiki/Binair"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erb.github.com/diploma-thesi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AngularJS</a:t>
            </a:r>
            <a:r>
              <a:rPr lang="en-US" baseline="0" dirty="0" smtClean="0"/>
              <a:t> is </a:t>
            </a:r>
            <a:r>
              <a:rPr lang="en-US" baseline="0" dirty="0" err="1" smtClean="0"/>
              <a:t>een</a:t>
            </a:r>
            <a:r>
              <a:rPr lang="en-US" baseline="0" dirty="0" smtClean="0"/>
              <a:t> </a:t>
            </a:r>
            <a:r>
              <a:rPr lang="en-US" baseline="0" dirty="0" err="1" smtClean="0"/>
              <a:t>Javascript</a:t>
            </a:r>
            <a:r>
              <a:rPr lang="en-US" baseline="0" dirty="0" smtClean="0"/>
              <a:t> framework</a:t>
            </a:r>
          </a:p>
          <a:p>
            <a:r>
              <a:rPr lang="en-US" baseline="0" dirty="0" err="1" smtClean="0"/>
              <a:t>Profleert</a:t>
            </a:r>
            <a:r>
              <a:rPr lang="en-US" baseline="0" dirty="0" smtClean="0"/>
              <a:t> </a:t>
            </a:r>
            <a:r>
              <a:rPr lang="en-US" baseline="0" dirty="0" err="1" smtClean="0"/>
              <a:t>zich</a:t>
            </a:r>
            <a:r>
              <a:rPr lang="en-US" baseline="0" dirty="0" smtClean="0"/>
              <a:t>  </a:t>
            </a:r>
            <a:r>
              <a:rPr lang="en-US" baseline="0" dirty="0" err="1" smtClean="0"/>
              <a:t>als</a:t>
            </a:r>
            <a:r>
              <a:rPr lang="en-US" baseline="0" dirty="0" smtClean="0"/>
              <a:t> MVW framework – </a:t>
            </a:r>
            <a:r>
              <a:rPr lang="en-US" baseline="0" dirty="0" err="1" smtClean="0"/>
              <a:t>afgeleid</a:t>
            </a:r>
            <a:r>
              <a:rPr lang="en-US" baseline="0" dirty="0" smtClean="0"/>
              <a:t> van </a:t>
            </a:r>
            <a:r>
              <a:rPr lang="en-US" baseline="0" dirty="0" err="1" smtClean="0"/>
              <a:t>mvc</a:t>
            </a:r>
            <a:r>
              <a:rPr lang="en-US" baseline="0" dirty="0" smtClean="0"/>
              <a:t> </a:t>
            </a:r>
          </a:p>
          <a:p>
            <a:r>
              <a:rPr lang="en-US" baseline="0" dirty="0" smtClean="0"/>
              <a:t>Je </a:t>
            </a:r>
            <a:r>
              <a:rPr lang="en-US" baseline="0" dirty="0" err="1" smtClean="0"/>
              <a:t>kan</a:t>
            </a:r>
            <a:r>
              <a:rPr lang="en-US" baseline="0" dirty="0" smtClean="0"/>
              <a:t> het </a:t>
            </a:r>
            <a:r>
              <a:rPr lang="en-US" baseline="0" dirty="0" err="1" smtClean="0"/>
              <a:t>gebruiken</a:t>
            </a:r>
            <a:r>
              <a:rPr lang="en-US" baseline="0" dirty="0" smtClean="0"/>
              <a:t> </a:t>
            </a:r>
            <a:r>
              <a:rPr lang="en-US" baseline="0" dirty="0" err="1" smtClean="0"/>
              <a:t>voor</a:t>
            </a:r>
            <a:r>
              <a:rPr lang="en-US" baseline="0" dirty="0" smtClean="0"/>
              <a:t> single page </a:t>
            </a:r>
            <a:r>
              <a:rPr lang="en-US" baseline="0" dirty="0" err="1" smtClean="0"/>
              <a:t>applicaties</a:t>
            </a:r>
            <a:r>
              <a:rPr lang="en-US" baseline="0" dirty="0" smtClean="0"/>
              <a:t> – </a:t>
            </a:r>
            <a:r>
              <a:rPr lang="en-US" baseline="0" dirty="0" err="1" smtClean="0"/>
              <a:t>alles</a:t>
            </a:r>
            <a:r>
              <a:rPr lang="en-US" baseline="0" dirty="0" smtClean="0"/>
              <a:t> </a:t>
            </a:r>
            <a:r>
              <a:rPr lang="en-US" baseline="0" dirty="0" err="1" smtClean="0"/>
              <a:t>wordt</a:t>
            </a:r>
            <a:r>
              <a:rPr lang="en-US" baseline="0" dirty="0" smtClean="0"/>
              <a:t> met </a:t>
            </a:r>
            <a:r>
              <a:rPr lang="en-US" baseline="0" dirty="0" err="1" smtClean="0"/>
              <a:t>ajax</a:t>
            </a:r>
            <a:r>
              <a:rPr lang="en-US" baseline="0" dirty="0" smtClean="0"/>
              <a:t> </a:t>
            </a:r>
            <a:r>
              <a:rPr lang="en-US" baseline="0" dirty="0" err="1" smtClean="0"/>
              <a:t>geladen</a:t>
            </a:r>
            <a:endParaRPr lang="en-US" baseline="0" dirty="0" smtClean="0"/>
          </a:p>
          <a:p>
            <a:r>
              <a:rPr lang="en-US" baseline="0" dirty="0" smtClean="0"/>
              <a:t>HTML </a:t>
            </a:r>
            <a:r>
              <a:rPr lang="en-US" baseline="0" dirty="0" err="1" smtClean="0"/>
              <a:t>wordt</a:t>
            </a:r>
            <a:r>
              <a:rPr lang="en-US" baseline="0" dirty="0" smtClean="0"/>
              <a:t> </a:t>
            </a:r>
            <a:r>
              <a:rPr lang="en-US" baseline="0" dirty="0" err="1" smtClean="0"/>
              <a:t>dynamisch</a:t>
            </a:r>
            <a:r>
              <a:rPr lang="en-US" baseline="0" dirty="0" smtClean="0"/>
              <a:t> door overall listeners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hangen</a:t>
            </a:r>
            <a:endParaRPr lang="en-US"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5</a:t>
            </a:fld>
            <a:endParaRPr lang="nl-NL"/>
          </a:p>
        </p:txBody>
      </p:sp>
    </p:spTree>
    <p:extLst>
      <p:ext uri="{BB962C8B-B14F-4D97-AF65-F5344CB8AC3E}">
        <p14:creationId xmlns:p14="http://schemas.microsoft.com/office/powerpoint/2010/main" val="60914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Wanneer te gebruiken</a:t>
            </a:r>
          </a:p>
          <a:p>
            <a:pPr lvl="1"/>
            <a:r>
              <a:rPr lang="nl-NL" dirty="0" smtClean="0"/>
              <a:t>Voor real-time </a:t>
            </a:r>
            <a:r>
              <a:rPr lang="nl-NL" dirty="0" err="1" smtClean="0"/>
              <a:t>apps</a:t>
            </a:r>
            <a:endParaRPr lang="nl-NL" dirty="0" smtClean="0"/>
          </a:p>
          <a:p>
            <a:pPr lvl="1"/>
            <a:r>
              <a:rPr lang="nl-NL" dirty="0" smtClean="0"/>
              <a:t>Voor </a:t>
            </a:r>
            <a:r>
              <a:rPr lang="en-US" dirty="0" smtClean="0"/>
              <a:t>high-performance, </a:t>
            </a:r>
            <a:r>
              <a:rPr lang="en-US" dirty="0" err="1" smtClean="0"/>
              <a:t>hoge</a:t>
            </a:r>
            <a:r>
              <a:rPr lang="en-US" dirty="0" smtClean="0"/>
              <a:t> I/O, TCP apps, </a:t>
            </a:r>
            <a:r>
              <a:rPr lang="en-US" dirty="0" err="1" smtClean="0"/>
              <a:t>bv</a:t>
            </a:r>
            <a:r>
              <a:rPr lang="en-US" dirty="0" smtClean="0"/>
              <a:t>.  Proxy servers, databases, etc..</a:t>
            </a:r>
          </a:p>
          <a:p>
            <a:pPr lvl="1"/>
            <a:r>
              <a:rPr lang="en-US" dirty="0" err="1" smtClean="0"/>
              <a:t>Voor</a:t>
            </a:r>
            <a:r>
              <a:rPr lang="en-US" dirty="0" smtClean="0"/>
              <a:t> backend logging apps</a:t>
            </a:r>
          </a:p>
          <a:p>
            <a:pPr lvl="1"/>
            <a:r>
              <a:rPr lang="en-US" dirty="0" err="1" smtClean="0"/>
              <a:t>Voor</a:t>
            </a:r>
            <a:r>
              <a:rPr lang="en-US" dirty="0" smtClean="0"/>
              <a:t> CLI-apps, </a:t>
            </a:r>
            <a:r>
              <a:rPr lang="en-US" dirty="0" err="1" smtClean="0"/>
              <a:t>zoals</a:t>
            </a:r>
            <a:r>
              <a:rPr lang="en-US" dirty="0" smtClean="0"/>
              <a:t> ant of Make</a:t>
            </a:r>
          </a:p>
          <a:p>
            <a:pPr lvl="1"/>
            <a:r>
              <a:rPr lang="en-US" dirty="0" err="1" smtClean="0"/>
              <a:t>Voor</a:t>
            </a:r>
            <a:r>
              <a:rPr lang="en-US" dirty="0" smtClean="0"/>
              <a:t> RESTful API-based web server.</a:t>
            </a:r>
          </a:p>
          <a:p>
            <a:r>
              <a:rPr lang="en-US" dirty="0" err="1" smtClean="0"/>
              <a:t>Wanneer</a:t>
            </a:r>
            <a:r>
              <a:rPr lang="en-US" dirty="0" smtClean="0"/>
              <a:t> </a:t>
            </a:r>
            <a:r>
              <a:rPr lang="en-US" dirty="0" err="1" smtClean="0"/>
              <a:t>niet</a:t>
            </a:r>
            <a:r>
              <a:rPr lang="en-US" dirty="0" smtClean="0"/>
              <a:t> </a:t>
            </a:r>
            <a:r>
              <a:rPr lang="en-US" dirty="0" err="1" smtClean="0"/>
              <a:t>te</a:t>
            </a:r>
            <a:r>
              <a:rPr lang="en-US" dirty="0" smtClean="0"/>
              <a:t> </a:t>
            </a:r>
            <a:r>
              <a:rPr lang="en-US" dirty="0" err="1" smtClean="0"/>
              <a:t>gebruiken</a:t>
            </a:r>
            <a:endParaRPr lang="en-US" dirty="0" smtClean="0"/>
          </a:p>
          <a:p>
            <a:pPr lvl="1"/>
            <a:r>
              <a:rPr lang="en-US" dirty="0" err="1" smtClean="0"/>
              <a:t>Voor</a:t>
            </a:r>
            <a:r>
              <a:rPr lang="en-US" dirty="0" smtClean="0"/>
              <a:t> </a:t>
            </a:r>
            <a:r>
              <a:rPr lang="en-US" dirty="0" err="1" smtClean="0"/>
              <a:t>cruciale</a:t>
            </a:r>
            <a:r>
              <a:rPr lang="en-US" dirty="0" smtClean="0"/>
              <a:t> apps </a:t>
            </a:r>
            <a:r>
              <a:rPr lang="en-US" dirty="0" err="1" smtClean="0"/>
              <a:t>zoals</a:t>
            </a:r>
            <a:r>
              <a:rPr lang="en-US" dirty="0" smtClean="0"/>
              <a:t> hart monitoring, met </a:t>
            </a:r>
            <a:r>
              <a:rPr lang="en-US" dirty="0" err="1" smtClean="0"/>
              <a:t>hoge</a:t>
            </a:r>
            <a:r>
              <a:rPr lang="en-US" dirty="0" smtClean="0"/>
              <a:t> CPU Load</a:t>
            </a:r>
          </a:p>
          <a:p>
            <a:pPr lvl="1"/>
            <a:r>
              <a:rPr lang="en-US" dirty="0" err="1" smtClean="0"/>
              <a:t>Voor</a:t>
            </a:r>
            <a:r>
              <a:rPr lang="en-US" dirty="0" smtClean="0"/>
              <a:t> </a:t>
            </a:r>
            <a:r>
              <a:rPr lang="en-US" dirty="0" err="1" smtClean="0"/>
              <a:t>simpele</a:t>
            </a:r>
            <a:r>
              <a:rPr lang="en-US" dirty="0" smtClean="0"/>
              <a:t> CRUD apps, die </a:t>
            </a:r>
            <a:r>
              <a:rPr lang="en-US" dirty="0" err="1" smtClean="0"/>
              <a:t>niet</a:t>
            </a:r>
            <a:r>
              <a:rPr lang="en-US" dirty="0" smtClean="0"/>
              <a:t> real-time of </a:t>
            </a:r>
            <a:r>
              <a:rPr lang="en-US" dirty="0" err="1" smtClean="0"/>
              <a:t>hoge</a:t>
            </a:r>
            <a:r>
              <a:rPr lang="en-US" dirty="0" smtClean="0"/>
              <a:t> </a:t>
            </a:r>
            <a:r>
              <a:rPr lang="en-US" dirty="0" err="1" smtClean="0"/>
              <a:t>prestatie</a:t>
            </a:r>
            <a:r>
              <a:rPr lang="en-US" dirty="0" smtClean="0"/>
              <a:t> </a:t>
            </a:r>
            <a:r>
              <a:rPr lang="en-US" dirty="0" err="1" smtClean="0"/>
              <a:t>moeten</a:t>
            </a:r>
            <a:r>
              <a:rPr lang="en-US" dirty="0" smtClean="0"/>
              <a:t> </a:t>
            </a:r>
            <a:r>
              <a:rPr lang="en-US" dirty="0" err="1" smtClean="0"/>
              <a:t>zijn</a:t>
            </a:r>
            <a:endParaRPr lang="en-US" dirty="0" smtClean="0"/>
          </a:p>
          <a:p>
            <a:pPr lvl="1"/>
            <a:r>
              <a:rPr lang="en-US" dirty="0" err="1" smtClean="0"/>
              <a:t>Voor</a:t>
            </a:r>
            <a:r>
              <a:rPr lang="en-US" dirty="0" smtClean="0"/>
              <a:t> apps die </a:t>
            </a:r>
            <a:r>
              <a:rPr lang="en-US" dirty="0" err="1" smtClean="0"/>
              <a:t>een</a:t>
            </a:r>
            <a:r>
              <a:rPr lang="en-US" dirty="0" smtClean="0"/>
              <a:t> </a:t>
            </a:r>
            <a:r>
              <a:rPr lang="en-US" dirty="0" err="1" smtClean="0"/>
              <a:t>speciale</a:t>
            </a:r>
            <a:r>
              <a:rPr lang="en-US" dirty="0" smtClean="0"/>
              <a:t> library </a:t>
            </a:r>
            <a:r>
              <a:rPr lang="en-US" dirty="0" err="1" smtClean="0"/>
              <a:t>nodig</a:t>
            </a:r>
            <a:r>
              <a:rPr lang="en-US" dirty="0" smtClean="0"/>
              <a:t> </a:t>
            </a:r>
            <a:r>
              <a:rPr lang="en-US" dirty="0" err="1" smtClean="0"/>
              <a:t>hebben</a:t>
            </a:r>
            <a:r>
              <a:rPr lang="en-US" dirty="0" smtClean="0"/>
              <a:t>.</a:t>
            </a:r>
          </a:p>
          <a:p>
            <a:r>
              <a:rPr lang="en-US" dirty="0" err="1" smtClean="0"/>
              <a:t>Nadelen</a:t>
            </a:r>
            <a:endParaRPr lang="en-US" dirty="0" smtClean="0"/>
          </a:p>
          <a:p>
            <a:pPr lvl="1"/>
            <a:r>
              <a:rPr lang="en-US" dirty="0" err="1" smtClean="0"/>
              <a:t>Elke</a:t>
            </a:r>
            <a:r>
              <a:rPr lang="en-US" dirty="0" smtClean="0"/>
              <a:t> </a:t>
            </a:r>
            <a:r>
              <a:rPr lang="en-US" dirty="0" err="1" smtClean="0"/>
              <a:t>maand</a:t>
            </a:r>
            <a:r>
              <a:rPr lang="en-US" dirty="0" smtClean="0"/>
              <a:t> </a:t>
            </a:r>
            <a:r>
              <a:rPr lang="en-US" dirty="0" err="1" smtClean="0"/>
              <a:t>wel</a:t>
            </a:r>
            <a:r>
              <a:rPr lang="en-US" dirty="0" smtClean="0"/>
              <a:t> </a:t>
            </a:r>
            <a:r>
              <a:rPr lang="en-US" dirty="0" err="1" smtClean="0"/>
              <a:t>een</a:t>
            </a:r>
            <a:r>
              <a:rPr lang="en-US" dirty="0" smtClean="0"/>
              <a:t> </a:t>
            </a:r>
            <a:r>
              <a:rPr lang="en-US" dirty="0" err="1" smtClean="0"/>
              <a:t>nieuwe</a:t>
            </a:r>
            <a:r>
              <a:rPr lang="en-US" dirty="0" smtClean="0"/>
              <a:t> </a:t>
            </a:r>
            <a:r>
              <a:rPr lang="en-US" dirty="0" err="1" smtClean="0"/>
              <a:t>versie</a:t>
            </a:r>
            <a:r>
              <a:rPr lang="en-US" dirty="0" smtClean="0"/>
              <a:t>, </a:t>
            </a:r>
            <a:r>
              <a:rPr lang="en-US" dirty="0" err="1" smtClean="0"/>
              <a:t>kan</a:t>
            </a:r>
            <a:r>
              <a:rPr lang="en-US" dirty="0" smtClean="0"/>
              <a:t> </a:t>
            </a:r>
            <a:r>
              <a:rPr lang="en-US" dirty="0" err="1" smtClean="0"/>
              <a:t>versie</a:t>
            </a:r>
            <a:r>
              <a:rPr lang="en-US" dirty="0" smtClean="0"/>
              <a:t> </a:t>
            </a:r>
            <a:r>
              <a:rPr lang="en-US" dirty="0" err="1" smtClean="0"/>
              <a:t>problemen</a:t>
            </a:r>
            <a:r>
              <a:rPr lang="en-US" dirty="0" smtClean="0"/>
              <a:t> </a:t>
            </a:r>
            <a:r>
              <a:rPr lang="en-US" dirty="0" err="1" smtClean="0"/>
              <a:t>veroorzaken</a:t>
            </a:r>
            <a:r>
              <a:rPr lang="en-US" dirty="0" smtClean="0"/>
              <a:t>. </a:t>
            </a:r>
            <a:r>
              <a:rPr lang="en-US" dirty="0" err="1" smtClean="0"/>
              <a:t>Oplossing</a:t>
            </a:r>
            <a:r>
              <a:rPr lang="en-US" dirty="0" smtClean="0"/>
              <a:t> </a:t>
            </a:r>
            <a:r>
              <a:rPr lang="en-US" dirty="0" err="1" smtClean="0"/>
              <a:t>npm</a:t>
            </a:r>
            <a:r>
              <a:rPr lang="en-US" dirty="0" smtClean="0"/>
              <a:t> </a:t>
            </a:r>
            <a:r>
              <a:rPr lang="en-US" dirty="0" err="1" smtClean="0"/>
              <a:t>en</a:t>
            </a:r>
            <a:r>
              <a:rPr lang="en-US" dirty="0" smtClean="0"/>
              <a:t> </a:t>
            </a:r>
            <a:r>
              <a:rPr lang="en-US" dirty="0" err="1" smtClean="0"/>
              <a:t>package.json</a:t>
            </a:r>
            <a:endParaRPr lang="en-US" dirty="0" smtClean="0"/>
          </a:p>
          <a:p>
            <a:pPr lvl="1"/>
            <a:r>
              <a:rPr lang="en-US" dirty="0" err="1" smtClean="0"/>
              <a:t>Veel</a:t>
            </a:r>
            <a:r>
              <a:rPr lang="en-US" dirty="0" smtClean="0"/>
              <a:t> libraries nog </a:t>
            </a:r>
            <a:r>
              <a:rPr lang="en-US" dirty="0" err="1" smtClean="0"/>
              <a:t>niet</a:t>
            </a:r>
            <a:r>
              <a:rPr lang="en-US" dirty="0" smtClean="0"/>
              <a:t> </a:t>
            </a:r>
            <a:r>
              <a:rPr lang="en-US" dirty="0" err="1" smtClean="0"/>
              <a:t>beschikbaar</a:t>
            </a:r>
            <a:r>
              <a:rPr lang="en-US" dirty="0" smtClean="0"/>
              <a:t> in </a:t>
            </a:r>
            <a:r>
              <a:rPr lang="en-US" dirty="0" err="1" smtClean="0"/>
              <a:t>nodejs</a:t>
            </a:r>
            <a:endParaRPr lang="en-US" dirty="0" smtClean="0"/>
          </a:p>
          <a:p>
            <a:pPr lvl="1"/>
            <a:r>
              <a:rPr lang="en-US" dirty="0" err="1" smtClean="0"/>
              <a:t>Een</a:t>
            </a:r>
            <a:r>
              <a:rPr lang="en-US" dirty="0" smtClean="0"/>
              <a:t> </a:t>
            </a:r>
            <a:r>
              <a:rPr lang="en-US" dirty="0" err="1" smtClean="0"/>
              <a:t>andere</a:t>
            </a:r>
            <a:r>
              <a:rPr lang="en-US" dirty="0" smtClean="0"/>
              <a:t> </a:t>
            </a:r>
            <a:r>
              <a:rPr lang="en-US" dirty="0" err="1" smtClean="0"/>
              <a:t>manier</a:t>
            </a:r>
            <a:r>
              <a:rPr lang="en-US" dirty="0" smtClean="0"/>
              <a:t> van </a:t>
            </a:r>
            <a:r>
              <a:rPr lang="en-US" dirty="0" err="1" smtClean="0"/>
              <a:t>programmeren</a:t>
            </a:r>
            <a:r>
              <a:rPr lang="en-US" dirty="0" smtClean="0"/>
              <a:t> </a:t>
            </a:r>
            <a:r>
              <a:rPr lang="en-US" dirty="0" err="1" smtClean="0"/>
              <a:t>ipv</a:t>
            </a:r>
            <a:r>
              <a:rPr lang="en-US" dirty="0" smtClean="0"/>
              <a:t> OOP is het </a:t>
            </a:r>
            <a:r>
              <a:rPr lang="en-US" dirty="0" err="1" smtClean="0"/>
              <a:t>callbackdriven</a:t>
            </a:r>
            <a:r>
              <a:rPr lang="en-US" dirty="0" smtClean="0"/>
              <a:t> </a:t>
            </a:r>
            <a:r>
              <a:rPr lang="en-US" dirty="0" err="1" smtClean="0"/>
              <a:t>programeren</a:t>
            </a:r>
            <a:endParaRPr lang="en-US" dirty="0" smtClean="0"/>
          </a:p>
          <a:p>
            <a:pPr lvl="1"/>
            <a:r>
              <a:rPr lang="en-US" dirty="0" smtClean="0"/>
              <a:t>Meer </a:t>
            </a:r>
            <a:r>
              <a:rPr lang="en-US" dirty="0" err="1" smtClean="0"/>
              <a:t>complexiteit</a:t>
            </a:r>
            <a:r>
              <a:rPr lang="en-US" dirty="0" smtClean="0"/>
              <a:t> in de code door de callback driven model</a:t>
            </a:r>
          </a:p>
          <a:p>
            <a:pPr lvl="1"/>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16</a:t>
            </a:fld>
            <a:endParaRPr lang="nl-NL"/>
          </a:p>
        </p:txBody>
      </p:sp>
    </p:spTree>
    <p:extLst>
      <p:ext uri="{BB962C8B-B14F-4D97-AF65-F5344CB8AC3E}">
        <p14:creationId xmlns:p14="http://schemas.microsoft.com/office/powerpoint/2010/main" val="270367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t>
            </a:r>
            <a:r>
              <a:rPr lang="nl-NL" dirty="0" err="1" smtClean="0"/>
              <a:t>MongoDB</a:t>
            </a:r>
            <a:r>
              <a:rPr lang="nl-NL" baseline="0" dirty="0" smtClean="0"/>
              <a:t> ontwikkeld: 2009</a:t>
            </a:r>
          </a:p>
          <a:p>
            <a:r>
              <a:rPr lang="nl-NL" dirty="0" smtClean="0"/>
              <a:t>-NOSQL</a:t>
            </a:r>
          </a:p>
          <a:p>
            <a:r>
              <a:rPr lang="nl-NL" dirty="0" smtClean="0"/>
              <a:t>-Opgeslagen</a:t>
            </a:r>
            <a:r>
              <a:rPr lang="nl-NL" baseline="0" dirty="0" smtClean="0"/>
              <a:t> als </a:t>
            </a:r>
            <a:r>
              <a:rPr lang="nl-NL" sz="1200" b="0" i="0" u="none" strike="noStrike" kern="1200" dirty="0" smtClean="0">
                <a:solidFill>
                  <a:schemeClr val="tx1"/>
                </a:solidFill>
                <a:effectLst/>
                <a:latin typeface="+mn-lt"/>
                <a:ea typeface="+mn-ea"/>
                <a:cs typeface="+mn-cs"/>
                <a:hlinkClick r:id="rId3" tooltip="BSON"/>
              </a:rPr>
              <a:t>BSON</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4" tooltip="Binair"/>
              </a:rPr>
              <a:t>binair</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5" tooltip="JSON"/>
              </a:rPr>
              <a:t>JSON</a:t>
            </a:r>
            <a:r>
              <a:rPr lang="nl-NL" sz="1200" b="0" i="0" kern="1200" dirty="0" smtClean="0">
                <a:solidFill>
                  <a:schemeClr val="tx1"/>
                </a:solidFill>
                <a:effectLst/>
                <a:latin typeface="+mn-lt"/>
                <a:ea typeface="+mn-ea"/>
                <a:cs typeface="+mn-cs"/>
              </a:rPr>
              <a:t>) </a:t>
            </a:r>
          </a:p>
          <a:p>
            <a:r>
              <a:rPr lang="nl-NL" sz="1200" b="0" i="0" kern="1200" dirty="0" smtClean="0">
                <a:solidFill>
                  <a:schemeClr val="tx1"/>
                </a:solidFill>
                <a:effectLst/>
                <a:latin typeface="+mn-lt"/>
                <a:ea typeface="+mn-ea"/>
                <a:cs typeface="+mn-cs"/>
              </a:rPr>
              <a:t>-Flexibel</a:t>
            </a:r>
          </a:p>
          <a:p>
            <a:r>
              <a:rPr lang="nl-NL" sz="1200" b="0" i="0" kern="1200" dirty="0" smtClean="0">
                <a:solidFill>
                  <a:schemeClr val="tx1"/>
                </a:solidFill>
                <a:effectLst/>
                <a:latin typeface="+mn-lt"/>
                <a:ea typeface="+mn-ea"/>
                <a:cs typeface="+mn-cs"/>
              </a:rPr>
              <a:t>-De naam "</a:t>
            </a:r>
            <a:r>
              <a:rPr lang="nl-NL" sz="1200" b="0" i="0" kern="1200" dirty="0" err="1" smtClean="0">
                <a:solidFill>
                  <a:schemeClr val="tx1"/>
                </a:solidFill>
                <a:effectLst/>
                <a:latin typeface="+mn-lt"/>
                <a:ea typeface="+mn-ea"/>
                <a:cs typeface="+mn-cs"/>
              </a:rPr>
              <a:t>MongoDB</a:t>
            </a:r>
            <a:r>
              <a:rPr lang="nl-NL" sz="1200" b="0" i="0" kern="1200" dirty="0" smtClean="0">
                <a:solidFill>
                  <a:schemeClr val="tx1"/>
                </a:solidFill>
                <a:effectLst/>
                <a:latin typeface="+mn-lt"/>
                <a:ea typeface="+mn-ea"/>
                <a:cs typeface="+mn-cs"/>
              </a:rPr>
              <a:t>" is afgeleid van het Amerikaanse </a:t>
            </a:r>
            <a:r>
              <a:rPr lang="nl-NL" sz="1200" b="0" i="0" u="none" strike="noStrike" kern="1200" dirty="0" smtClean="0">
                <a:solidFill>
                  <a:schemeClr val="tx1"/>
                </a:solidFill>
                <a:effectLst/>
                <a:latin typeface="+mn-lt"/>
                <a:ea typeface="+mn-ea"/>
                <a:cs typeface="+mn-cs"/>
                <a:hlinkClick r:id="rId6" tooltip="Slang (taal)"/>
              </a:rPr>
              <a:t>slangwoord</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humongous</a:t>
            </a:r>
            <a:r>
              <a:rPr lang="nl-NL" sz="1200" b="0" i="0" kern="1200" dirty="0" smtClean="0">
                <a:solidFill>
                  <a:schemeClr val="tx1"/>
                </a:solidFill>
                <a:effectLst/>
                <a:latin typeface="+mn-lt"/>
                <a:ea typeface="+mn-ea"/>
                <a:cs typeface="+mn-cs"/>
              </a:rPr>
              <a:t>" wat extreem groot betekent.</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22</a:t>
            </a:fld>
            <a:endParaRPr lang="nl-NL"/>
          </a:p>
        </p:txBody>
      </p:sp>
    </p:spTree>
    <p:extLst>
      <p:ext uri="{BB962C8B-B14F-4D97-AF65-F5344CB8AC3E}">
        <p14:creationId xmlns:p14="http://schemas.microsoft.com/office/powerpoint/2010/main" val="109316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t>
            </a:r>
            <a:r>
              <a:rPr lang="nl-NL" dirty="0" err="1" smtClean="0"/>
              <a:t>MongoDB</a:t>
            </a:r>
            <a:r>
              <a:rPr lang="nl-NL" baseline="0" dirty="0" smtClean="0"/>
              <a:t> ontwikkeld: 2009</a:t>
            </a:r>
          </a:p>
          <a:p>
            <a:r>
              <a:rPr lang="nl-NL" dirty="0" smtClean="0"/>
              <a:t>-NOSQL</a:t>
            </a:r>
          </a:p>
          <a:p>
            <a:r>
              <a:rPr lang="nl-NL" dirty="0" smtClean="0"/>
              <a:t>-Opgeslagen</a:t>
            </a:r>
            <a:r>
              <a:rPr lang="nl-NL" baseline="0" dirty="0" smtClean="0"/>
              <a:t> als </a:t>
            </a:r>
            <a:r>
              <a:rPr lang="nl-NL" sz="1200" b="0" i="0" u="none" strike="noStrike" kern="1200" dirty="0" smtClean="0">
                <a:solidFill>
                  <a:schemeClr val="tx1"/>
                </a:solidFill>
                <a:effectLst/>
                <a:latin typeface="+mn-lt"/>
                <a:ea typeface="+mn-ea"/>
                <a:cs typeface="+mn-cs"/>
                <a:hlinkClick r:id="rId3" tooltip="BSON"/>
              </a:rPr>
              <a:t>BSON</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4" tooltip="Binair"/>
              </a:rPr>
              <a:t>binair</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5" tooltip="JSON"/>
              </a:rPr>
              <a:t>JSON</a:t>
            </a:r>
            <a:r>
              <a:rPr lang="nl-NL" sz="1200" b="0" i="0" kern="1200" dirty="0" smtClean="0">
                <a:solidFill>
                  <a:schemeClr val="tx1"/>
                </a:solidFill>
                <a:effectLst/>
                <a:latin typeface="+mn-lt"/>
                <a:ea typeface="+mn-ea"/>
                <a:cs typeface="+mn-cs"/>
              </a:rPr>
              <a:t>) </a:t>
            </a:r>
          </a:p>
          <a:p>
            <a:r>
              <a:rPr lang="nl-NL" sz="1200" b="0" i="0" kern="1200" dirty="0" smtClean="0">
                <a:solidFill>
                  <a:schemeClr val="tx1"/>
                </a:solidFill>
                <a:effectLst/>
                <a:latin typeface="+mn-lt"/>
                <a:ea typeface="+mn-ea"/>
                <a:cs typeface="+mn-cs"/>
              </a:rPr>
              <a:t>-Flexibel</a:t>
            </a:r>
          </a:p>
          <a:p>
            <a:r>
              <a:rPr lang="nl-NL" sz="1200" b="0" i="0" kern="1200" dirty="0" smtClean="0">
                <a:solidFill>
                  <a:schemeClr val="tx1"/>
                </a:solidFill>
                <a:effectLst/>
                <a:latin typeface="+mn-lt"/>
                <a:ea typeface="+mn-ea"/>
                <a:cs typeface="+mn-cs"/>
              </a:rPr>
              <a:t>-De naam "</a:t>
            </a:r>
            <a:r>
              <a:rPr lang="nl-NL" sz="1200" b="0" i="0" kern="1200" dirty="0" err="1" smtClean="0">
                <a:solidFill>
                  <a:schemeClr val="tx1"/>
                </a:solidFill>
                <a:effectLst/>
                <a:latin typeface="+mn-lt"/>
                <a:ea typeface="+mn-ea"/>
                <a:cs typeface="+mn-cs"/>
              </a:rPr>
              <a:t>MongoDB</a:t>
            </a:r>
            <a:r>
              <a:rPr lang="nl-NL" sz="1200" b="0" i="0" kern="1200" dirty="0" smtClean="0">
                <a:solidFill>
                  <a:schemeClr val="tx1"/>
                </a:solidFill>
                <a:effectLst/>
                <a:latin typeface="+mn-lt"/>
                <a:ea typeface="+mn-ea"/>
                <a:cs typeface="+mn-cs"/>
              </a:rPr>
              <a:t>" is afgeleid van het Amerikaanse </a:t>
            </a:r>
            <a:r>
              <a:rPr lang="nl-NL" sz="1200" b="0" i="0" u="none" strike="noStrike" kern="1200" dirty="0" smtClean="0">
                <a:solidFill>
                  <a:schemeClr val="tx1"/>
                </a:solidFill>
                <a:effectLst/>
                <a:latin typeface="+mn-lt"/>
                <a:ea typeface="+mn-ea"/>
                <a:cs typeface="+mn-cs"/>
                <a:hlinkClick r:id="rId6" tooltip="Slang (taal)"/>
              </a:rPr>
              <a:t>slangwoord</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humongous</a:t>
            </a:r>
            <a:r>
              <a:rPr lang="nl-NL" sz="1200" b="0" i="0" kern="1200" dirty="0" smtClean="0">
                <a:solidFill>
                  <a:schemeClr val="tx1"/>
                </a:solidFill>
                <a:effectLst/>
                <a:latin typeface="+mn-lt"/>
                <a:ea typeface="+mn-ea"/>
                <a:cs typeface="+mn-cs"/>
              </a:rPr>
              <a:t>" wat extreem groot betekent.</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23</a:t>
            </a:fld>
            <a:endParaRPr lang="nl-NL"/>
          </a:p>
        </p:txBody>
      </p:sp>
    </p:spTree>
    <p:extLst>
      <p:ext uri="{BB962C8B-B14F-4D97-AF65-F5344CB8AC3E}">
        <p14:creationId xmlns:p14="http://schemas.microsoft.com/office/powerpoint/2010/main" val="2800769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t>
            </a:r>
            <a:r>
              <a:rPr lang="nl-NL" dirty="0" err="1" smtClean="0"/>
              <a:t>MongoDB</a:t>
            </a:r>
            <a:r>
              <a:rPr lang="nl-NL" baseline="0" dirty="0" smtClean="0"/>
              <a:t> ontwikkeld: 2009</a:t>
            </a:r>
          </a:p>
          <a:p>
            <a:r>
              <a:rPr lang="nl-NL" dirty="0" smtClean="0"/>
              <a:t>-NOSQL</a:t>
            </a:r>
          </a:p>
          <a:p>
            <a:r>
              <a:rPr lang="nl-NL" dirty="0" smtClean="0"/>
              <a:t>-Opgeslagen</a:t>
            </a:r>
            <a:r>
              <a:rPr lang="nl-NL" baseline="0" dirty="0" smtClean="0"/>
              <a:t> als </a:t>
            </a:r>
            <a:r>
              <a:rPr lang="nl-NL" sz="1200" b="0" i="0" u="none" strike="noStrike" kern="1200" dirty="0" smtClean="0">
                <a:solidFill>
                  <a:schemeClr val="tx1"/>
                </a:solidFill>
                <a:effectLst/>
                <a:latin typeface="+mn-lt"/>
                <a:ea typeface="+mn-ea"/>
                <a:cs typeface="+mn-cs"/>
                <a:hlinkClick r:id="rId3" tooltip="BSON"/>
              </a:rPr>
              <a:t>BSON</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4" tooltip="Binair"/>
              </a:rPr>
              <a:t>binair</a:t>
            </a:r>
            <a:r>
              <a:rPr lang="nl-NL" sz="1200" b="0" i="0" kern="1200" dirty="0" smtClean="0">
                <a:solidFill>
                  <a:schemeClr val="tx1"/>
                </a:solidFill>
                <a:effectLst/>
                <a:latin typeface="+mn-lt"/>
                <a:ea typeface="+mn-ea"/>
                <a:cs typeface="+mn-cs"/>
              </a:rPr>
              <a:t> </a:t>
            </a:r>
            <a:r>
              <a:rPr lang="nl-NL" sz="1200" b="0" i="0" u="none" strike="noStrike" kern="1200" dirty="0" smtClean="0">
                <a:solidFill>
                  <a:schemeClr val="tx1"/>
                </a:solidFill>
                <a:effectLst/>
                <a:latin typeface="+mn-lt"/>
                <a:ea typeface="+mn-ea"/>
                <a:cs typeface="+mn-cs"/>
                <a:hlinkClick r:id="rId5" tooltip="JSON"/>
              </a:rPr>
              <a:t>JSON</a:t>
            </a:r>
            <a:r>
              <a:rPr lang="nl-NL" sz="1200" b="0" i="0" kern="1200" dirty="0" smtClean="0">
                <a:solidFill>
                  <a:schemeClr val="tx1"/>
                </a:solidFill>
                <a:effectLst/>
                <a:latin typeface="+mn-lt"/>
                <a:ea typeface="+mn-ea"/>
                <a:cs typeface="+mn-cs"/>
              </a:rPr>
              <a:t>) </a:t>
            </a:r>
          </a:p>
          <a:p>
            <a:r>
              <a:rPr lang="nl-NL" sz="1200" b="0" i="0" kern="1200" dirty="0" smtClean="0">
                <a:solidFill>
                  <a:schemeClr val="tx1"/>
                </a:solidFill>
                <a:effectLst/>
                <a:latin typeface="+mn-lt"/>
                <a:ea typeface="+mn-ea"/>
                <a:cs typeface="+mn-cs"/>
              </a:rPr>
              <a:t>-Flexibel</a:t>
            </a:r>
          </a:p>
          <a:p>
            <a:r>
              <a:rPr lang="nl-NL" sz="1200" b="0" i="0" kern="1200" dirty="0" smtClean="0">
                <a:solidFill>
                  <a:schemeClr val="tx1"/>
                </a:solidFill>
                <a:effectLst/>
                <a:latin typeface="+mn-lt"/>
                <a:ea typeface="+mn-ea"/>
                <a:cs typeface="+mn-cs"/>
              </a:rPr>
              <a:t>-De naam "</a:t>
            </a:r>
            <a:r>
              <a:rPr lang="nl-NL" sz="1200" b="0" i="0" kern="1200" dirty="0" err="1" smtClean="0">
                <a:solidFill>
                  <a:schemeClr val="tx1"/>
                </a:solidFill>
                <a:effectLst/>
                <a:latin typeface="+mn-lt"/>
                <a:ea typeface="+mn-ea"/>
                <a:cs typeface="+mn-cs"/>
              </a:rPr>
              <a:t>MongoDB</a:t>
            </a:r>
            <a:r>
              <a:rPr lang="nl-NL" sz="1200" b="0" i="0" kern="1200" dirty="0" smtClean="0">
                <a:solidFill>
                  <a:schemeClr val="tx1"/>
                </a:solidFill>
                <a:effectLst/>
                <a:latin typeface="+mn-lt"/>
                <a:ea typeface="+mn-ea"/>
                <a:cs typeface="+mn-cs"/>
              </a:rPr>
              <a:t>" is afgeleid van het Amerikaanse </a:t>
            </a:r>
            <a:r>
              <a:rPr lang="nl-NL" sz="1200" b="0" i="0" u="none" strike="noStrike" kern="1200" dirty="0" smtClean="0">
                <a:solidFill>
                  <a:schemeClr val="tx1"/>
                </a:solidFill>
                <a:effectLst/>
                <a:latin typeface="+mn-lt"/>
                <a:ea typeface="+mn-ea"/>
                <a:cs typeface="+mn-cs"/>
                <a:hlinkClick r:id="rId6" tooltip="Slang (taal)"/>
              </a:rPr>
              <a:t>slangwoord</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humongous</a:t>
            </a:r>
            <a:r>
              <a:rPr lang="nl-NL" sz="1200" b="0" i="0" kern="1200" dirty="0" smtClean="0">
                <a:solidFill>
                  <a:schemeClr val="tx1"/>
                </a:solidFill>
                <a:effectLst/>
                <a:latin typeface="+mn-lt"/>
                <a:ea typeface="+mn-ea"/>
                <a:cs typeface="+mn-cs"/>
              </a:rPr>
              <a:t>" wat extreem groot betekent.</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24</a:t>
            </a:fld>
            <a:endParaRPr lang="nl-NL"/>
          </a:p>
        </p:txBody>
      </p:sp>
    </p:spTree>
    <p:extLst>
      <p:ext uri="{BB962C8B-B14F-4D97-AF65-F5344CB8AC3E}">
        <p14:creationId xmlns:p14="http://schemas.microsoft.com/office/powerpoint/2010/main" val="2977237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25</a:t>
            </a:fld>
            <a:endParaRPr lang="nl-NL"/>
          </a:p>
        </p:txBody>
      </p:sp>
    </p:spTree>
    <p:extLst>
      <p:ext uri="{BB962C8B-B14F-4D97-AF65-F5344CB8AC3E}">
        <p14:creationId xmlns:p14="http://schemas.microsoft.com/office/powerpoint/2010/main" val="339763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26</a:t>
            </a:fld>
            <a:endParaRPr lang="nl-NL"/>
          </a:p>
        </p:txBody>
      </p:sp>
    </p:spTree>
    <p:extLst>
      <p:ext uri="{BB962C8B-B14F-4D97-AF65-F5344CB8AC3E}">
        <p14:creationId xmlns:p14="http://schemas.microsoft.com/office/powerpoint/2010/main" val="40676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Controller</a:t>
            </a:r>
            <a:r>
              <a:rPr lang="en-US" baseline="0" dirty="0" smtClean="0"/>
              <a:t> = </a:t>
            </a:r>
            <a:r>
              <a:rPr lang="en-US" baseline="0" dirty="0" err="1" smtClean="0"/>
              <a:t>javascript</a:t>
            </a:r>
            <a:r>
              <a:rPr lang="en-US" baseline="0" dirty="0" smtClean="0"/>
              <a:t> object</a:t>
            </a:r>
          </a:p>
          <a:p>
            <a:r>
              <a:rPr lang="en-US" baseline="0" dirty="0" smtClean="0"/>
              <a:t>Controller </a:t>
            </a:r>
            <a:r>
              <a:rPr lang="en-US" baseline="0" dirty="0" err="1" smtClean="0"/>
              <a:t>wordt</a:t>
            </a:r>
            <a:r>
              <a:rPr lang="en-US" baseline="0" dirty="0" smtClean="0"/>
              <a:t> </a:t>
            </a:r>
            <a:r>
              <a:rPr lang="en-US" baseline="0" dirty="0" err="1" smtClean="0"/>
              <a:t>aan</a:t>
            </a:r>
            <a:r>
              <a:rPr lang="en-US" baseline="0" dirty="0" smtClean="0"/>
              <a:t> </a:t>
            </a:r>
            <a:r>
              <a:rPr lang="en-US" baseline="0" dirty="0" err="1" smtClean="0"/>
              <a:t>een</a:t>
            </a:r>
            <a:r>
              <a:rPr lang="en-US" baseline="0" dirty="0" smtClean="0"/>
              <a:t> view </a:t>
            </a:r>
            <a:r>
              <a:rPr lang="en-US" baseline="0" dirty="0" err="1" smtClean="0"/>
              <a:t>toegekend</a:t>
            </a:r>
            <a:endParaRPr lang="en-US" baseline="0" dirty="0" smtClean="0"/>
          </a:p>
          <a:p>
            <a:r>
              <a:rPr lang="en-US" dirty="0" smtClean="0"/>
              <a:t>De view </a:t>
            </a:r>
            <a:r>
              <a:rPr lang="en-US" dirty="0" err="1" smtClean="0"/>
              <a:t>kan</a:t>
            </a:r>
            <a:r>
              <a:rPr lang="en-US" dirty="0" smtClean="0"/>
              <a:t> variable </a:t>
            </a:r>
            <a:r>
              <a:rPr lang="en-US" dirty="0" err="1" smtClean="0"/>
              <a:t>uit</a:t>
            </a:r>
            <a:r>
              <a:rPr lang="en-US" dirty="0" smtClean="0"/>
              <a:t> de controller </a:t>
            </a:r>
            <a:r>
              <a:rPr lang="en-US" dirty="0" err="1" smtClean="0"/>
              <a:t>benaderen</a:t>
            </a:r>
            <a:r>
              <a:rPr lang="en-US" baseline="0" dirty="0" smtClean="0"/>
              <a:t> </a:t>
            </a:r>
            <a:r>
              <a:rPr lang="en-US" baseline="0" dirty="0" err="1" smtClean="0"/>
              <a:t>en</a:t>
            </a:r>
            <a:r>
              <a:rPr lang="en-US" baseline="0" dirty="0" smtClean="0"/>
              <a:t> </a:t>
            </a:r>
            <a:r>
              <a:rPr lang="en-US" baseline="0" dirty="0" err="1" smtClean="0"/>
              <a:t>functies</a:t>
            </a:r>
            <a:r>
              <a:rPr lang="en-US" baseline="0" dirty="0" smtClean="0"/>
              <a:t> </a:t>
            </a:r>
            <a:r>
              <a:rPr lang="en-US" baseline="0" dirty="0" err="1" smtClean="0"/>
              <a:t>aanroepen</a:t>
            </a:r>
            <a:endParaRPr lang="en-US"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6</a:t>
            </a:fld>
            <a:endParaRPr lang="nl-NL"/>
          </a:p>
        </p:txBody>
      </p:sp>
    </p:spTree>
    <p:extLst>
      <p:ext uri="{BB962C8B-B14F-4D97-AF65-F5344CB8AC3E}">
        <p14:creationId xmlns:p14="http://schemas.microsoft.com/office/powerpoint/2010/main" val="343185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HTML </a:t>
            </a:r>
            <a:r>
              <a:rPr lang="en-US" dirty="0" err="1" smtClean="0"/>
              <a:t>uitbreiden</a:t>
            </a:r>
            <a:r>
              <a:rPr lang="en-US" dirty="0" smtClean="0"/>
              <a:t> </a:t>
            </a:r>
            <a:r>
              <a:rPr lang="en-US" dirty="0" err="1" smtClean="0"/>
              <a:t>zodat</a:t>
            </a:r>
            <a:r>
              <a:rPr lang="en-US" dirty="0" smtClean="0"/>
              <a:t> het </a:t>
            </a:r>
            <a:r>
              <a:rPr lang="en-US" dirty="0" err="1" smtClean="0"/>
              <a:t>interactief</a:t>
            </a:r>
            <a:r>
              <a:rPr lang="en-US" dirty="0" smtClean="0"/>
              <a:t> </a:t>
            </a:r>
            <a:r>
              <a:rPr lang="en-US" dirty="0" err="1" smtClean="0"/>
              <a:t>wordt</a:t>
            </a:r>
            <a:r>
              <a:rPr lang="en-US" dirty="0" smtClean="0"/>
              <a:t>.</a:t>
            </a:r>
          </a:p>
          <a:p>
            <a:endParaRPr lang="en-US" dirty="0" smtClean="0"/>
          </a:p>
          <a:p>
            <a:r>
              <a:rPr lang="en-US" dirty="0" err="1" smtClean="0"/>
              <a:t>Standaard</a:t>
            </a:r>
            <a:r>
              <a:rPr lang="en-US" dirty="0" smtClean="0"/>
              <a:t> html </a:t>
            </a:r>
            <a:r>
              <a:rPr lang="en-US" dirty="0" err="1" smtClean="0"/>
              <a:t>onderdelen</a:t>
            </a:r>
            <a:r>
              <a:rPr lang="en-US" dirty="0" smtClean="0"/>
              <a:t> in</a:t>
            </a:r>
            <a:r>
              <a:rPr lang="en-US" baseline="0" dirty="0" smtClean="0"/>
              <a:t> </a:t>
            </a:r>
            <a:r>
              <a:rPr lang="en-US" baseline="0" dirty="0" err="1" smtClean="0"/>
              <a:t>een</a:t>
            </a:r>
            <a:r>
              <a:rPr lang="en-US" baseline="0" dirty="0" smtClean="0"/>
              <a:t> custom directive </a:t>
            </a:r>
            <a:r>
              <a:rPr lang="en-US" baseline="0" dirty="0" err="1" smtClean="0"/>
              <a:t>maken</a:t>
            </a:r>
            <a:r>
              <a:rPr lang="en-US" baseline="0" dirty="0" smtClean="0"/>
              <a:t> duplicate code minder</a:t>
            </a:r>
            <a:endParaRPr lang="en-US" dirty="0" smtClean="0"/>
          </a:p>
          <a:p>
            <a:endParaRPr lang="en-US" dirty="0" smtClean="0"/>
          </a:p>
          <a:p>
            <a:r>
              <a:rPr lang="en-US" dirty="0" err="1" smtClean="0"/>
              <a:t>Verschillende</a:t>
            </a:r>
            <a:r>
              <a:rPr lang="en-US" dirty="0" smtClean="0"/>
              <a:t> </a:t>
            </a:r>
            <a:r>
              <a:rPr lang="en-US" dirty="0" err="1" smtClean="0"/>
              <a:t>manieren</a:t>
            </a:r>
            <a:r>
              <a:rPr lang="en-US" dirty="0" smtClean="0"/>
              <a:t> om</a:t>
            </a:r>
            <a:r>
              <a:rPr lang="en-US" baseline="0" dirty="0" smtClean="0"/>
              <a:t> directives </a:t>
            </a:r>
            <a:r>
              <a:rPr lang="en-US" baseline="0" dirty="0" err="1" smtClean="0"/>
              <a:t>te</a:t>
            </a:r>
            <a:r>
              <a:rPr lang="en-US" baseline="0" dirty="0" smtClean="0"/>
              <a:t> </a:t>
            </a:r>
            <a:r>
              <a:rPr lang="en-US" baseline="0" dirty="0" err="1" smtClean="0"/>
              <a:t>gebruiken</a:t>
            </a:r>
            <a:endParaRPr lang="en-US"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7</a:t>
            </a:fld>
            <a:endParaRPr lang="nl-NL"/>
          </a:p>
        </p:txBody>
      </p:sp>
    </p:spTree>
    <p:extLst>
      <p:ext uri="{BB962C8B-B14F-4D97-AF65-F5344CB8AC3E}">
        <p14:creationId xmlns:p14="http://schemas.microsoft.com/office/powerpoint/2010/main" val="289111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mtClean="0"/>
              <a:t>@TODO </a:t>
            </a:r>
            <a:endParaRPr lang="en-US"/>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9</a:t>
            </a:fld>
            <a:endParaRPr lang="nl-NL"/>
          </a:p>
        </p:txBody>
      </p:sp>
    </p:spTree>
    <p:extLst>
      <p:ext uri="{BB962C8B-B14F-4D97-AF65-F5344CB8AC3E}">
        <p14:creationId xmlns:p14="http://schemas.microsoft.com/office/powerpoint/2010/main" val="308447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http://blog.cloudfoundry.org/2012/06/27/future-proofing-your-apps-cloud-foundry-and-node-js/</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11</a:t>
            </a:fld>
            <a:endParaRPr lang="nl-NL"/>
          </a:p>
        </p:txBody>
      </p:sp>
    </p:spTree>
    <p:extLst>
      <p:ext uri="{BB962C8B-B14F-4D97-AF65-F5344CB8AC3E}">
        <p14:creationId xmlns:p14="http://schemas.microsoft.com/office/powerpoint/2010/main" val="221604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http://blog.cloudfoundry.org/2012/06/27/future-proofing-your-apps-cloud-foundry-and-node-js/</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12</a:t>
            </a:fld>
            <a:endParaRPr lang="nl-NL"/>
          </a:p>
        </p:txBody>
      </p:sp>
    </p:spTree>
    <p:extLst>
      <p:ext uri="{BB962C8B-B14F-4D97-AF65-F5344CB8AC3E}">
        <p14:creationId xmlns:p14="http://schemas.microsoft.com/office/powerpoint/2010/main" val="417881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Synchroon:</a:t>
            </a:r>
          </a:p>
          <a:p>
            <a:r>
              <a:rPr lang="en-US" sz="1200" b="0" i="0" kern="1200" dirty="0" smtClean="0">
                <a:solidFill>
                  <a:schemeClr val="tx1"/>
                </a:solidFill>
                <a:effectLst/>
                <a:latin typeface="+mn-lt"/>
                <a:ea typeface="+mn-ea"/>
                <a:cs typeface="+mn-cs"/>
              </a:rPr>
              <a:t>The above diagram depicts a simplified multi-threaded server. There are four users logging into the multi-threaded server. A couple of the users are hitting refresh buttons causing it to use lot of threads. When a request comes in, one of the threads in the thread pool performs that operation, say, a blocking I/O operation. This triggers the OS to perform context switching and run other threads in the thread pool. And after some time, when the I/O is finished, the OS context switches back to the earlier thread to return the result.</a:t>
            </a:r>
          </a:p>
          <a:p>
            <a:r>
              <a:rPr lang="en-US" sz="1200" b="1" i="0" kern="1200" dirty="0" smtClean="0">
                <a:solidFill>
                  <a:schemeClr val="tx1"/>
                </a:solidFill>
                <a:effectLst/>
                <a:latin typeface="+mn-lt"/>
                <a:ea typeface="+mn-ea"/>
                <a:cs typeface="+mn-cs"/>
              </a:rPr>
              <a:t>Architecture Summary: </a:t>
            </a:r>
            <a:r>
              <a:rPr lang="en-US" sz="1200" b="0" i="0" kern="1200" dirty="0" smtClean="0">
                <a:solidFill>
                  <a:schemeClr val="tx1"/>
                </a:solidFill>
                <a:effectLst/>
                <a:latin typeface="+mn-lt"/>
                <a:ea typeface="+mn-ea"/>
                <a:cs typeface="+mn-cs"/>
              </a:rPr>
              <a:t>Multi-threaded servers supporting a synchronous, blocking I/O model provide a simpler way of performing I/O. But to handle a heavy load, multi-threaded servers end up using more threads because of the direct association to connections. Supporting more threads causes more memory and higher CPU usage due to more context switching among threads.</a:t>
            </a:r>
          </a:p>
          <a:p>
            <a:r>
              <a:rPr lang="en-US" sz="1200" b="0" i="0" kern="1200" dirty="0" smtClean="0">
                <a:solidFill>
                  <a:schemeClr val="tx1"/>
                </a:solidFill>
                <a:effectLst/>
                <a:latin typeface="+mn-lt"/>
                <a:ea typeface="+mn-ea"/>
                <a:cs typeface="+mn-cs"/>
              </a:rPr>
              <a:t>For more details, we recommend going through Benjamin </a:t>
            </a:r>
            <a:r>
              <a:rPr lang="en-US" sz="1200" b="0" i="0" kern="1200" dirty="0" err="1" smtClean="0">
                <a:solidFill>
                  <a:schemeClr val="tx1"/>
                </a:solidFill>
                <a:effectLst/>
                <a:latin typeface="+mn-lt"/>
                <a:ea typeface="+mn-ea"/>
                <a:cs typeface="+mn-cs"/>
              </a:rPr>
              <a:t>Erb’s</a:t>
            </a:r>
            <a:r>
              <a:rPr lang="en-US" sz="1200" b="0" i="0" kern="1200" dirty="0" smtClean="0">
                <a:solidFill>
                  <a:schemeClr val="tx1"/>
                </a:solidFill>
                <a:effectLst/>
                <a:latin typeface="+mn-lt"/>
                <a:ea typeface="+mn-ea"/>
                <a:cs typeface="+mn-cs"/>
              </a:rPr>
              <a:t> thesis paper here: </a:t>
            </a:r>
            <a:r>
              <a:rPr lang="en-US" sz="1200" b="0" i="0" u="none" strike="noStrike" kern="1200" dirty="0" smtClean="0">
                <a:solidFill>
                  <a:schemeClr val="tx1"/>
                </a:solidFill>
                <a:effectLst/>
                <a:latin typeface="+mn-lt"/>
                <a:ea typeface="+mn-ea"/>
                <a:cs typeface="+mn-cs"/>
                <a:hlinkClick r:id="rId3" tooltip="http://berb.github.com/diploma-thesis/"/>
              </a:rPr>
              <a:t>http://berb.github.com/diploma-thesis/</a:t>
            </a:r>
            <a:r>
              <a:rPr lang="en-US" sz="1200" b="0" i="0" kern="1200" dirty="0" smtClean="0">
                <a:solidFill>
                  <a:schemeClr val="tx1"/>
                </a:solidFill>
                <a:effectLst/>
                <a:latin typeface="+mn-lt"/>
                <a:ea typeface="+mn-ea"/>
                <a:cs typeface="+mn-cs"/>
              </a:rPr>
              <a:t>.</a:t>
            </a:r>
          </a:p>
          <a:p>
            <a:r>
              <a:rPr lang="nl-NL" dirty="0" smtClean="0"/>
              <a:t>Asynchroon(node </a:t>
            </a:r>
            <a:r>
              <a:rPr lang="nl-NL" dirty="0" err="1" smtClean="0"/>
              <a:t>js</a:t>
            </a:r>
            <a:r>
              <a:rPr lang="nl-NL" dirty="0" smtClean="0"/>
              <a:t>):</a:t>
            </a:r>
          </a:p>
          <a:p>
            <a:r>
              <a:rPr lang="en-US" sz="1200" b="0" i="0" kern="1200" dirty="0" smtClean="0">
                <a:solidFill>
                  <a:schemeClr val="tx1"/>
                </a:solidFill>
                <a:effectLst/>
                <a:latin typeface="+mn-lt"/>
                <a:ea typeface="+mn-ea"/>
                <a:cs typeface="+mn-cs"/>
              </a:rPr>
              <a:t>And at the back of the server, you have </a:t>
            </a:r>
            <a:r>
              <a:rPr lang="en-US" sz="1200" b="0" i="0" kern="1200" dirty="0" err="1" smtClean="0">
                <a:solidFill>
                  <a:schemeClr val="tx1"/>
                </a:solidFill>
                <a:effectLst/>
                <a:latin typeface="+mn-lt"/>
                <a:ea typeface="+mn-ea"/>
                <a:cs typeface="+mn-cs"/>
              </a:rPr>
              <a:t>libuv</a:t>
            </a:r>
            <a:r>
              <a:rPr lang="en-US" sz="1200" b="0" i="0" kern="1200" dirty="0" smtClean="0">
                <a:solidFill>
                  <a:schemeClr val="tx1"/>
                </a:solidFill>
                <a:effectLst/>
                <a:latin typeface="+mn-lt"/>
                <a:ea typeface="+mn-ea"/>
                <a:cs typeface="+mn-cs"/>
              </a:rPr>
              <a:t> (includes </a:t>
            </a:r>
            <a:r>
              <a:rPr lang="en-US" sz="1200" b="0" i="0" kern="1200" dirty="0" err="1" smtClean="0">
                <a:solidFill>
                  <a:schemeClr val="tx1"/>
                </a:solidFill>
                <a:effectLst/>
                <a:latin typeface="+mn-lt"/>
                <a:ea typeface="+mn-ea"/>
                <a:cs typeface="+mn-cs"/>
              </a:rPr>
              <a:t>libio</a:t>
            </a:r>
            <a:r>
              <a:rPr lang="en-US" sz="1200" b="0" i="0" kern="1200" dirty="0" smtClean="0">
                <a:solidFill>
                  <a:schemeClr val="tx1"/>
                </a:solidFill>
                <a:effectLst/>
                <a:latin typeface="+mn-lt"/>
                <a:ea typeface="+mn-ea"/>
                <a:cs typeface="+mn-cs"/>
              </a:rPr>
              <a:t>) and other C/C++ libraries that provide asynchronous I/O.</a:t>
            </a:r>
          </a:p>
          <a:p>
            <a:r>
              <a:rPr lang="en-US" sz="1200" b="0" i="0" kern="1200" dirty="0" smtClean="0">
                <a:solidFill>
                  <a:schemeClr val="tx1"/>
                </a:solidFill>
                <a:effectLst/>
                <a:latin typeface="+mn-lt"/>
                <a:ea typeface="+mn-ea"/>
                <a:cs typeface="+mn-cs"/>
              </a:rPr>
              <a:t>Whenever a request is made from a browser, mobile device, etc., the main thread running in the V8 engine checks if it is an I/O. if it is an I/O then it immediately delegates that to the backside (kernel level) of the server where one of the threads in the POSIX thread pool actually makes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I/O. Because the main thread is now free, it starts accepting new requests/events.</a:t>
            </a:r>
          </a:p>
          <a:p>
            <a:r>
              <a:rPr lang="en-US" sz="1200" b="0" i="0" kern="1200" dirty="0" smtClean="0">
                <a:solidFill>
                  <a:schemeClr val="tx1"/>
                </a:solidFill>
                <a:effectLst/>
                <a:latin typeface="+mn-lt"/>
                <a:ea typeface="+mn-ea"/>
                <a:cs typeface="+mn-cs"/>
              </a:rPr>
              <a:t>And at some point when the response comes back from a database or file system, the backend piece generates an event indicating that we have a result from I/O. And when V8 becomes free from what it is currently doing (remember it is single-threaded), it takes the result and returns it to the client.</a:t>
            </a:r>
          </a:p>
          <a:p>
            <a:r>
              <a:rPr lang="en-US" sz="1200" b="1" i="0" kern="1200" dirty="0" smtClean="0">
                <a:solidFill>
                  <a:schemeClr val="tx1"/>
                </a:solidFill>
                <a:effectLst/>
                <a:latin typeface="+mn-lt"/>
                <a:ea typeface="+mn-ea"/>
                <a:cs typeface="+mn-cs"/>
              </a:rPr>
              <a:t>Architecture Summary: </a:t>
            </a:r>
            <a:r>
              <a:rPr lang="en-US" sz="1200" b="0" i="0" kern="1200" dirty="0" smtClean="0">
                <a:solidFill>
                  <a:schemeClr val="tx1"/>
                </a:solidFill>
                <a:effectLst/>
                <a:latin typeface="+mn-lt"/>
                <a:ea typeface="+mn-ea"/>
                <a:cs typeface="+mn-cs"/>
              </a:rPr>
              <a:t>This architecture utilizes an event loop (main thread) at the front and performs asynchronous I/O at the kernel level. By not directly associating connections and threads, this model needs only a main event loop thread and many fewer (kernel) threads to perform I/O. Because there are fewer threads and consequently less context-switching, it uses less memory and also less CPU.</a:t>
            </a:r>
          </a:p>
          <a:p>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13</a:t>
            </a:fld>
            <a:endParaRPr lang="nl-NL"/>
          </a:p>
        </p:txBody>
      </p:sp>
    </p:spTree>
    <p:extLst>
      <p:ext uri="{BB962C8B-B14F-4D97-AF65-F5344CB8AC3E}">
        <p14:creationId xmlns:p14="http://schemas.microsoft.com/office/powerpoint/2010/main" val="405531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Nginx uses evented, non-blocking architecture, where as Apache uses multi-threaded architecture. Nginx doesn’t use Node.js, this is just an architecture comparison).</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14</a:t>
            </a:fld>
            <a:endParaRPr lang="nl-NL"/>
          </a:p>
        </p:txBody>
      </p:sp>
    </p:spTree>
    <p:extLst>
      <p:ext uri="{BB962C8B-B14F-4D97-AF65-F5344CB8AC3E}">
        <p14:creationId xmlns:p14="http://schemas.microsoft.com/office/powerpoint/2010/main" val="321970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Javascript</a:t>
            </a:r>
            <a:r>
              <a:rPr lang="nl-NL" baseline="0" dirty="0" smtClean="0"/>
              <a:t> al jaren een van de meest populaire talen, </a:t>
            </a:r>
            <a:r>
              <a:rPr lang="nl-NL" baseline="0" dirty="0" err="1" smtClean="0"/>
              <a:t>nodejs</a:t>
            </a:r>
            <a:r>
              <a:rPr lang="nl-NL" baseline="0" dirty="0" smtClean="0"/>
              <a:t> is een van de meest populaire projecten op </a:t>
            </a:r>
            <a:r>
              <a:rPr lang="nl-NL" baseline="0" dirty="0" err="1" smtClean="0"/>
              <a:t>github</a:t>
            </a:r>
            <a:endParaRPr lang="nl-NL" dirty="0"/>
          </a:p>
        </p:txBody>
      </p:sp>
      <p:sp>
        <p:nvSpPr>
          <p:cNvPr id="4" name="Tijdelijke aanduiding voor dianummer 3"/>
          <p:cNvSpPr>
            <a:spLocks noGrp="1"/>
          </p:cNvSpPr>
          <p:nvPr>
            <p:ph type="sldNum" sz="quarter" idx="10"/>
          </p:nvPr>
        </p:nvSpPr>
        <p:spPr/>
        <p:txBody>
          <a:bodyPr/>
          <a:lstStyle/>
          <a:p>
            <a:fld id="{02398A9F-0582-45E3-9CD8-95719C9E9E5C}" type="slidenum">
              <a:rPr lang="nl-NL" smtClean="0"/>
              <a:t>15</a:t>
            </a:fld>
            <a:endParaRPr lang="nl-NL"/>
          </a:p>
        </p:txBody>
      </p:sp>
    </p:spTree>
    <p:extLst>
      <p:ext uri="{BB962C8B-B14F-4D97-AF65-F5344CB8AC3E}">
        <p14:creationId xmlns:p14="http://schemas.microsoft.com/office/powerpoint/2010/main" val="57335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l-NL" smtClean="0"/>
              <a:t>Klik om de stijl te bewerken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9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9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alebmadrigal.com/images/nodejs-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t="23435" b="22898"/>
          <a:stretch/>
        </p:blipFill>
        <p:spPr bwMode="auto">
          <a:xfrm>
            <a:off x="699272" y="1817989"/>
            <a:ext cx="4604950" cy="1235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613" y="2024965"/>
            <a:ext cx="3648075"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hotos3.meetupstatic.com/photos/event/c/9/7/c/highres_1439158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005" y="3663383"/>
            <a:ext cx="4554654" cy="15182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b-boom.n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69" y="6001694"/>
            <a:ext cx="1168606" cy="856306"/>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6"/>
          <a:stretch>
            <a:fillRect/>
          </a:stretch>
        </p:blipFill>
        <p:spPr>
          <a:xfrm>
            <a:off x="11275303" y="5741989"/>
            <a:ext cx="809606" cy="1116011"/>
          </a:xfrm>
          <a:prstGeom prst="rect">
            <a:avLst/>
          </a:prstGeom>
        </p:spPr>
      </p:pic>
    </p:spTree>
    <p:extLst>
      <p:ext uri="{BB962C8B-B14F-4D97-AF65-F5344CB8AC3E}">
        <p14:creationId xmlns:p14="http://schemas.microsoft.com/office/powerpoint/2010/main" val="4024541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Services</a:t>
            </a:r>
            <a:endParaRPr lang="en-US" dirty="0"/>
          </a:p>
        </p:txBody>
      </p:sp>
      <p:sp>
        <p:nvSpPr>
          <p:cNvPr id="3" name="Tijdelijke aanduiding voor inhoud 2"/>
          <p:cNvSpPr>
            <a:spLocks noGrp="1"/>
          </p:cNvSpPr>
          <p:nvPr>
            <p:ph idx="1"/>
          </p:nvPr>
        </p:nvSpPr>
        <p:spPr/>
        <p:txBody>
          <a:bodyPr/>
          <a:lstStyle/>
          <a:p>
            <a:r>
              <a:rPr lang="en-US" dirty="0"/>
              <a:t>Angular services are substitutable objects that are wired </a:t>
            </a:r>
            <a:r>
              <a:rPr lang="en-US" dirty="0" smtClean="0"/>
              <a:t>together </a:t>
            </a:r>
            <a:r>
              <a:rPr lang="en-US" dirty="0"/>
              <a:t>using dependency injection. You can use services to organize and share code across your app.</a:t>
            </a:r>
          </a:p>
          <a:p>
            <a:r>
              <a:rPr lang="en-US" dirty="0" err="1" smtClean="0"/>
              <a:t>Functies</a:t>
            </a:r>
            <a:r>
              <a:rPr lang="en-US" dirty="0" smtClean="0"/>
              <a:t> </a:t>
            </a:r>
            <a:r>
              <a:rPr lang="en-US" dirty="0" err="1" smtClean="0"/>
              <a:t>injecteren</a:t>
            </a:r>
            <a:r>
              <a:rPr lang="en-US" dirty="0" smtClean="0"/>
              <a:t> </a:t>
            </a:r>
            <a:r>
              <a:rPr lang="en-US" dirty="0" err="1" smtClean="0"/>
              <a:t>waar</a:t>
            </a:r>
            <a:r>
              <a:rPr lang="en-US" dirty="0" smtClean="0"/>
              <a:t> </a:t>
            </a:r>
            <a:r>
              <a:rPr lang="en-US" dirty="0" err="1" smtClean="0"/>
              <a:t>nodig</a:t>
            </a:r>
            <a:endParaRPr lang="en-US" dirty="0" smtClean="0"/>
          </a:p>
          <a:p>
            <a:endParaRPr lang="en-US" dirty="0"/>
          </a:p>
        </p:txBody>
      </p:sp>
      <p:pic>
        <p:nvPicPr>
          <p:cNvPr id="4" name="Picture 2" descr="http://www.emerce.nl/content/uploads/2015/04/angular-js-600x6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5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NodeJs</a:t>
            </a:r>
            <a:endParaRPr lang="nl-NL" dirty="0"/>
          </a:p>
        </p:txBody>
      </p:sp>
      <p:sp>
        <p:nvSpPr>
          <p:cNvPr id="3" name="Tijdelijke aanduiding voor inhoud 2"/>
          <p:cNvSpPr>
            <a:spLocks noGrp="1"/>
          </p:cNvSpPr>
          <p:nvPr>
            <p:ph idx="1"/>
          </p:nvPr>
        </p:nvSpPr>
        <p:spPr/>
        <p:txBody>
          <a:bodyPr/>
          <a:lstStyle/>
          <a:p>
            <a:r>
              <a:rPr lang="nl-NL" b="1" dirty="0" err="1" smtClean="0"/>
              <a:t>Officiele</a:t>
            </a:r>
            <a:r>
              <a:rPr lang="nl-NL" b="1" dirty="0" smtClean="0"/>
              <a:t> definitie:</a:t>
            </a:r>
            <a:r>
              <a:rPr lang="nl-NL" b="1" dirty="0"/>
              <a:t> </a:t>
            </a:r>
            <a:r>
              <a:rPr lang="nl-NL" i="1" dirty="0"/>
              <a:t>“Node.js is a platform built on </a:t>
            </a:r>
            <a:r>
              <a:rPr lang="nl-NL" i="1" dirty="0" err="1"/>
              <a:t>Chrome’s</a:t>
            </a:r>
            <a:r>
              <a:rPr lang="nl-NL" i="1" dirty="0"/>
              <a:t> </a:t>
            </a:r>
            <a:r>
              <a:rPr lang="nl-NL" i="1" dirty="0" err="1"/>
              <a:t>JavaScript</a:t>
            </a:r>
            <a:r>
              <a:rPr lang="nl-NL" i="1" dirty="0"/>
              <a:t> </a:t>
            </a:r>
            <a:r>
              <a:rPr lang="nl-NL" i="1" dirty="0" err="1"/>
              <a:t>runtime</a:t>
            </a:r>
            <a:r>
              <a:rPr lang="nl-NL" i="1" dirty="0"/>
              <a:t> </a:t>
            </a:r>
            <a:r>
              <a:rPr lang="nl-NL" i="1" dirty="0" err="1"/>
              <a:t>for</a:t>
            </a:r>
            <a:r>
              <a:rPr lang="nl-NL" i="1" dirty="0"/>
              <a:t> </a:t>
            </a:r>
            <a:r>
              <a:rPr lang="nl-NL" i="1" dirty="0" err="1"/>
              <a:t>easily</a:t>
            </a:r>
            <a:r>
              <a:rPr lang="nl-NL" i="1" dirty="0"/>
              <a:t> building </a:t>
            </a:r>
            <a:r>
              <a:rPr lang="nl-NL" i="1" dirty="0" err="1"/>
              <a:t>fast</a:t>
            </a:r>
            <a:r>
              <a:rPr lang="nl-NL" i="1" dirty="0"/>
              <a:t>, </a:t>
            </a:r>
            <a:r>
              <a:rPr lang="nl-NL" i="1" dirty="0" err="1"/>
              <a:t>scalable</a:t>
            </a:r>
            <a:r>
              <a:rPr lang="nl-NL" i="1" dirty="0"/>
              <a:t> </a:t>
            </a:r>
            <a:r>
              <a:rPr lang="nl-NL" i="1" dirty="0" err="1"/>
              <a:t>network</a:t>
            </a:r>
            <a:r>
              <a:rPr lang="nl-NL" i="1" dirty="0"/>
              <a:t> </a:t>
            </a:r>
            <a:r>
              <a:rPr lang="nl-NL" i="1" dirty="0" err="1"/>
              <a:t>applications</a:t>
            </a:r>
            <a:r>
              <a:rPr lang="nl-NL" i="1" dirty="0"/>
              <a:t>. Node.js </a:t>
            </a:r>
            <a:r>
              <a:rPr lang="nl-NL" i="1" dirty="0" err="1"/>
              <a:t>uses</a:t>
            </a:r>
            <a:r>
              <a:rPr lang="nl-NL" i="1" dirty="0"/>
              <a:t> </a:t>
            </a:r>
            <a:r>
              <a:rPr lang="nl-NL" i="1" dirty="0" err="1"/>
              <a:t>an</a:t>
            </a:r>
            <a:r>
              <a:rPr lang="nl-NL" i="1" dirty="0"/>
              <a:t> event-</a:t>
            </a:r>
            <a:r>
              <a:rPr lang="nl-NL" i="1" dirty="0" err="1"/>
              <a:t>driven</a:t>
            </a:r>
            <a:r>
              <a:rPr lang="nl-NL" i="1" dirty="0"/>
              <a:t>, non-</a:t>
            </a:r>
            <a:r>
              <a:rPr lang="nl-NL" i="1" dirty="0" err="1"/>
              <a:t>blocking</a:t>
            </a:r>
            <a:r>
              <a:rPr lang="nl-NL" i="1" dirty="0"/>
              <a:t> I/O model </a:t>
            </a:r>
            <a:r>
              <a:rPr lang="nl-NL" i="1" dirty="0" err="1"/>
              <a:t>that</a:t>
            </a:r>
            <a:r>
              <a:rPr lang="nl-NL" i="1" dirty="0"/>
              <a:t> </a:t>
            </a:r>
            <a:r>
              <a:rPr lang="nl-NL" i="1" dirty="0" err="1"/>
              <a:t>makes</a:t>
            </a:r>
            <a:r>
              <a:rPr lang="nl-NL" i="1" dirty="0"/>
              <a:t> </a:t>
            </a:r>
            <a:r>
              <a:rPr lang="nl-NL" i="1" dirty="0" err="1"/>
              <a:t>it</a:t>
            </a:r>
            <a:r>
              <a:rPr lang="nl-NL" i="1" dirty="0"/>
              <a:t> </a:t>
            </a:r>
            <a:r>
              <a:rPr lang="nl-NL" i="1" dirty="0" err="1"/>
              <a:t>lightweight</a:t>
            </a:r>
            <a:r>
              <a:rPr lang="nl-NL" i="1" dirty="0"/>
              <a:t> </a:t>
            </a:r>
            <a:r>
              <a:rPr lang="nl-NL" i="1" dirty="0" err="1"/>
              <a:t>and</a:t>
            </a:r>
            <a:r>
              <a:rPr lang="nl-NL" i="1" dirty="0"/>
              <a:t> </a:t>
            </a:r>
            <a:r>
              <a:rPr lang="nl-NL" i="1" dirty="0" err="1"/>
              <a:t>efficient</a:t>
            </a:r>
            <a:r>
              <a:rPr lang="nl-NL" i="1" dirty="0"/>
              <a:t>, perfect </a:t>
            </a:r>
            <a:r>
              <a:rPr lang="nl-NL" i="1" dirty="0" err="1"/>
              <a:t>for</a:t>
            </a:r>
            <a:r>
              <a:rPr lang="nl-NL" i="1" dirty="0"/>
              <a:t> data-intensive real-time </a:t>
            </a:r>
            <a:r>
              <a:rPr lang="nl-NL" i="1" dirty="0" err="1"/>
              <a:t>applications</a:t>
            </a:r>
            <a:r>
              <a:rPr lang="nl-NL" i="1" dirty="0"/>
              <a:t> </a:t>
            </a:r>
            <a:r>
              <a:rPr lang="nl-NL" i="1" dirty="0" err="1"/>
              <a:t>that</a:t>
            </a:r>
            <a:r>
              <a:rPr lang="nl-NL" i="1" dirty="0"/>
              <a:t> run </a:t>
            </a:r>
            <a:r>
              <a:rPr lang="nl-NL" i="1" dirty="0" err="1"/>
              <a:t>across</a:t>
            </a:r>
            <a:r>
              <a:rPr lang="nl-NL" i="1" dirty="0"/>
              <a:t> </a:t>
            </a:r>
            <a:r>
              <a:rPr lang="nl-NL" i="1" dirty="0" err="1"/>
              <a:t>distributed</a:t>
            </a:r>
            <a:r>
              <a:rPr lang="nl-NL" i="1" dirty="0"/>
              <a:t> </a:t>
            </a:r>
            <a:r>
              <a:rPr lang="nl-NL" i="1" dirty="0" err="1"/>
              <a:t>devices</a:t>
            </a:r>
            <a:r>
              <a:rPr lang="nl-NL" i="1" dirty="0"/>
              <a:t>.” – </a:t>
            </a:r>
            <a:r>
              <a:rPr lang="nl-NL" i="1" dirty="0" smtClean="0">
                <a:hlinkClick r:id="rId3"/>
              </a:rPr>
              <a:t>Nodejs.org</a:t>
            </a:r>
            <a:r>
              <a:rPr lang="nl-NL" i="1" dirty="0" smtClean="0"/>
              <a:t/>
            </a:r>
            <a:br>
              <a:rPr lang="nl-NL" i="1" dirty="0" smtClean="0"/>
            </a:br>
            <a:endParaRPr lang="nl-NL" i="1" dirty="0" smtClean="0"/>
          </a:p>
          <a:p>
            <a:r>
              <a:rPr lang="nl-NL" b="1" dirty="0" smtClean="0"/>
              <a:t>Simpele definitie: </a:t>
            </a:r>
            <a:r>
              <a:rPr lang="nl-NL" i="1" dirty="0" smtClean="0"/>
              <a:t>Een platform die het maken van krachtige c/c++ server-side applicatie makkelijker maakt door deze te verpakken in javascript.</a:t>
            </a:r>
            <a:endParaRPr lang="nl-NL" b="1" dirty="0"/>
          </a:p>
        </p:txBody>
      </p:sp>
      <p:pic>
        <p:nvPicPr>
          <p:cNvPr id="1026" name="Picture 2" descr="https://node-os.com/images/nodej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3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NodeJs</a:t>
            </a:r>
            <a:endParaRPr lang="nl-NL" dirty="0"/>
          </a:p>
        </p:txBody>
      </p:sp>
      <p:pic>
        <p:nvPicPr>
          <p:cNvPr id="1026"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blog.cloudfoundry.org/wp-content/uploads/2012/04/Screen-Shot-2012-04-24-at-5.40.33-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484" y="1585054"/>
            <a:ext cx="7419975" cy="2638426"/>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1638484" y="4223480"/>
            <a:ext cx="7419975" cy="1754326"/>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nl-NL" dirty="0" smtClean="0"/>
              <a:t>80% C/C++, 20% javascript</a:t>
            </a:r>
          </a:p>
          <a:p>
            <a:pPr marL="285750" indent="-285750">
              <a:buClr>
                <a:schemeClr val="accent1"/>
              </a:buClr>
              <a:buFont typeface="Century Gothic" panose="020B0502020202020204" pitchFamily="34" charset="0"/>
              <a:buChar char="►"/>
            </a:pPr>
            <a:r>
              <a:rPr lang="nl-NL" dirty="0" smtClean="0"/>
              <a:t>C/C++ </a:t>
            </a:r>
            <a:r>
              <a:rPr lang="nl-NL" dirty="0" err="1" smtClean="0"/>
              <a:t>libraries</a:t>
            </a:r>
            <a:endParaRPr lang="nl-NL" dirty="0" smtClean="0"/>
          </a:p>
          <a:p>
            <a:pPr marL="742950" lvl="1" indent="-285750">
              <a:buClr>
                <a:schemeClr val="accent1"/>
              </a:buClr>
              <a:buFont typeface="Century Gothic" panose="020B0502020202020204" pitchFamily="34" charset="0"/>
              <a:buChar char="►"/>
            </a:pPr>
            <a:r>
              <a:rPr lang="nl-NL" dirty="0" smtClean="0"/>
              <a:t>Uitvoeren javascript (</a:t>
            </a:r>
            <a:r>
              <a:rPr lang="nl-NL" dirty="0" err="1" smtClean="0"/>
              <a:t>Chrome</a:t>
            </a:r>
            <a:r>
              <a:rPr lang="nl-NL" dirty="0" smtClean="0"/>
              <a:t> V8)</a:t>
            </a:r>
          </a:p>
          <a:p>
            <a:pPr marL="742950" lvl="1" indent="-285750">
              <a:buClr>
                <a:schemeClr val="accent1"/>
              </a:buClr>
              <a:buFont typeface="Century Gothic" panose="020B0502020202020204" pitchFamily="34" charset="0"/>
              <a:buChar char="►"/>
            </a:pPr>
            <a:r>
              <a:rPr lang="nl-NL" dirty="0" smtClean="0"/>
              <a:t>Ondersteuning: HTTP, DNS, TCP, etc..</a:t>
            </a:r>
          </a:p>
          <a:p>
            <a:pPr marL="285750" indent="-285750">
              <a:buClr>
                <a:schemeClr val="accent1"/>
              </a:buClr>
              <a:buFont typeface="Century Gothic" panose="020B0502020202020204" pitchFamily="34" charset="0"/>
              <a:buChar char="►"/>
            </a:pPr>
            <a:r>
              <a:rPr lang="nl-NL" dirty="0" smtClean="0"/>
              <a:t>JS </a:t>
            </a:r>
            <a:r>
              <a:rPr lang="nl-NL" dirty="0" err="1" smtClean="0"/>
              <a:t>libraries</a:t>
            </a:r>
            <a:endParaRPr lang="nl-NL" dirty="0" smtClean="0"/>
          </a:p>
          <a:p>
            <a:pPr marL="742950" lvl="1" indent="-285750">
              <a:buClr>
                <a:schemeClr val="accent1"/>
              </a:buClr>
              <a:buFont typeface="Century Gothic" panose="020B0502020202020204" pitchFamily="34" charset="0"/>
              <a:buChar char="►"/>
            </a:pPr>
            <a:r>
              <a:rPr lang="nl-NL" dirty="0" smtClean="0"/>
              <a:t>Extra’s</a:t>
            </a:r>
            <a:endParaRPr lang="nl-NL" dirty="0"/>
          </a:p>
        </p:txBody>
      </p:sp>
    </p:spTree>
    <p:extLst>
      <p:ext uri="{BB962C8B-B14F-4D97-AF65-F5344CB8AC3E}">
        <p14:creationId xmlns:p14="http://schemas.microsoft.com/office/powerpoint/2010/main" val="541071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NodeJs</a:t>
            </a:r>
            <a:endParaRPr lang="nl-NL" dirty="0"/>
          </a:p>
        </p:txBody>
      </p:sp>
      <p:pic>
        <p:nvPicPr>
          <p:cNvPr id="1026"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cloudfoundry.org/wp-content/uploads/2012/04/multiThreaded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87" y="1244770"/>
            <a:ext cx="5354255" cy="3161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cloudfoundry.org/wp-content/uploads/2012/04/NodeJS-EventedIOAsyncIO_late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691" y="1241988"/>
            <a:ext cx="5170142" cy="3167393"/>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357787" y="4406599"/>
            <a:ext cx="5354255" cy="1477328"/>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nl-NL" dirty="0" err="1"/>
              <a:t>synchronous</a:t>
            </a:r>
            <a:r>
              <a:rPr lang="nl-NL" dirty="0"/>
              <a:t>, </a:t>
            </a:r>
            <a:r>
              <a:rPr lang="nl-NL" dirty="0" err="1"/>
              <a:t>blocking</a:t>
            </a:r>
            <a:r>
              <a:rPr lang="nl-NL" dirty="0"/>
              <a:t> I/O </a:t>
            </a:r>
            <a:r>
              <a:rPr lang="nl-NL" dirty="0" smtClean="0"/>
              <a:t>model</a:t>
            </a:r>
          </a:p>
          <a:p>
            <a:pPr marL="742950" lvl="1" indent="-285750">
              <a:buClr>
                <a:schemeClr val="accent1"/>
              </a:buClr>
              <a:buFont typeface="Century Gothic" panose="020B0502020202020204" pitchFamily="34" charset="0"/>
              <a:buChar char="►"/>
            </a:pPr>
            <a:r>
              <a:rPr lang="nl-NL" dirty="0" smtClean="0"/>
              <a:t>Makkelijker manier I/O</a:t>
            </a:r>
          </a:p>
          <a:p>
            <a:pPr marL="285750" indent="-285750">
              <a:buClr>
                <a:schemeClr val="accent1"/>
              </a:buClr>
              <a:buFont typeface="Century Gothic" panose="020B0502020202020204" pitchFamily="34" charset="0"/>
              <a:buChar char="►"/>
            </a:pPr>
            <a:r>
              <a:rPr lang="nl-NL" dirty="0" smtClean="0"/>
              <a:t>Heavy load </a:t>
            </a:r>
            <a:r>
              <a:rPr lang="nl-NL" dirty="0" smtClean="0">
                <a:sym typeface="Wingdings" panose="05000000000000000000" pitchFamily="2" charset="2"/>
              </a:rPr>
              <a:t> meer </a:t>
            </a:r>
            <a:r>
              <a:rPr lang="nl-NL" dirty="0" err="1" smtClean="0">
                <a:sym typeface="Wingdings" panose="05000000000000000000" pitchFamily="2" charset="2"/>
              </a:rPr>
              <a:t>threads</a:t>
            </a:r>
            <a:endParaRPr lang="nl-NL" dirty="0" smtClean="0">
              <a:sym typeface="Wingdings" panose="05000000000000000000" pitchFamily="2" charset="2"/>
            </a:endParaRPr>
          </a:p>
          <a:p>
            <a:pPr marL="285750" indent="-285750">
              <a:buClr>
                <a:schemeClr val="accent1"/>
              </a:buClr>
              <a:buFont typeface="Century Gothic" panose="020B0502020202020204" pitchFamily="34" charset="0"/>
              <a:buChar char="►"/>
            </a:pPr>
            <a:r>
              <a:rPr lang="nl-NL" dirty="0" smtClean="0">
                <a:sym typeface="Wingdings" panose="05000000000000000000" pitchFamily="2" charset="2"/>
              </a:rPr>
              <a:t>Meer </a:t>
            </a:r>
            <a:r>
              <a:rPr lang="nl-NL" dirty="0" err="1" smtClean="0">
                <a:sym typeface="Wingdings" panose="05000000000000000000" pitchFamily="2" charset="2"/>
              </a:rPr>
              <a:t>threads</a:t>
            </a:r>
            <a:r>
              <a:rPr lang="nl-NL" dirty="0" smtClean="0">
                <a:sym typeface="Wingdings" panose="05000000000000000000" pitchFamily="2" charset="2"/>
              </a:rPr>
              <a:t>  meer geheugen, meer CPU</a:t>
            </a:r>
            <a:endParaRPr lang="nl-NL" dirty="0"/>
          </a:p>
        </p:txBody>
      </p:sp>
      <p:sp>
        <p:nvSpPr>
          <p:cNvPr id="6" name="Tekstvak 5"/>
          <p:cNvSpPr txBox="1"/>
          <p:nvPr/>
        </p:nvSpPr>
        <p:spPr>
          <a:xfrm>
            <a:off x="6288691" y="4406599"/>
            <a:ext cx="5170142" cy="1200329"/>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nl-NL" dirty="0" err="1" smtClean="0"/>
              <a:t>Asynchronous</a:t>
            </a:r>
            <a:r>
              <a:rPr lang="nl-NL" dirty="0" smtClean="0"/>
              <a:t> I/O</a:t>
            </a:r>
          </a:p>
          <a:p>
            <a:pPr marL="285750" indent="-285750">
              <a:buClr>
                <a:schemeClr val="accent1"/>
              </a:buClr>
              <a:buFont typeface="Century Gothic" panose="020B0502020202020204" pitchFamily="34" charset="0"/>
              <a:buChar char="►"/>
            </a:pPr>
            <a:r>
              <a:rPr lang="nl-NL" dirty="0" smtClean="0"/>
              <a:t>Single </a:t>
            </a:r>
            <a:r>
              <a:rPr lang="nl-NL" dirty="0" err="1" smtClean="0"/>
              <a:t>main</a:t>
            </a:r>
            <a:r>
              <a:rPr lang="nl-NL" dirty="0" smtClean="0"/>
              <a:t> thread </a:t>
            </a:r>
            <a:r>
              <a:rPr lang="nl-NL" dirty="0" smtClean="0">
                <a:sym typeface="Wingdings" panose="05000000000000000000" pitchFamily="2" charset="2"/>
              </a:rPr>
              <a:t> minder </a:t>
            </a:r>
            <a:r>
              <a:rPr lang="nl-NL" dirty="0" err="1" smtClean="0">
                <a:sym typeface="Wingdings" panose="05000000000000000000" pitchFamily="2" charset="2"/>
              </a:rPr>
              <a:t>threads</a:t>
            </a:r>
            <a:endParaRPr lang="nl-NL" dirty="0" smtClean="0">
              <a:sym typeface="Wingdings" panose="05000000000000000000" pitchFamily="2" charset="2"/>
            </a:endParaRPr>
          </a:p>
          <a:p>
            <a:pPr marL="285750" indent="-285750">
              <a:buClr>
                <a:schemeClr val="accent1"/>
              </a:buClr>
              <a:buFont typeface="Century Gothic" panose="020B0502020202020204" pitchFamily="34" charset="0"/>
              <a:buChar char="►"/>
            </a:pPr>
            <a:r>
              <a:rPr lang="nl-NL" dirty="0" smtClean="0">
                <a:sym typeface="Wingdings" panose="05000000000000000000" pitchFamily="2" charset="2"/>
              </a:rPr>
              <a:t>Minder </a:t>
            </a:r>
            <a:r>
              <a:rPr lang="nl-NL" dirty="0" err="1" smtClean="0">
                <a:sym typeface="Wingdings" panose="05000000000000000000" pitchFamily="2" charset="2"/>
              </a:rPr>
              <a:t>threads</a:t>
            </a:r>
            <a:r>
              <a:rPr lang="nl-NL" dirty="0" smtClean="0">
                <a:sym typeface="Wingdings" panose="05000000000000000000" pitchFamily="2" charset="2"/>
              </a:rPr>
              <a:t>  minder </a:t>
            </a:r>
            <a:r>
              <a:rPr lang="nl-NL" dirty="0" err="1" smtClean="0">
                <a:sym typeface="Wingdings" panose="05000000000000000000" pitchFamily="2" charset="2"/>
              </a:rPr>
              <a:t>heuegen</a:t>
            </a:r>
            <a:r>
              <a:rPr lang="nl-NL" dirty="0" smtClean="0">
                <a:sym typeface="Wingdings" panose="05000000000000000000" pitchFamily="2" charset="2"/>
              </a:rPr>
              <a:t>, minder CPU</a:t>
            </a:r>
            <a:endParaRPr lang="nl-NL" dirty="0"/>
          </a:p>
        </p:txBody>
      </p:sp>
    </p:spTree>
    <p:extLst>
      <p:ext uri="{BB962C8B-B14F-4D97-AF65-F5344CB8AC3E}">
        <p14:creationId xmlns:p14="http://schemas.microsoft.com/office/powerpoint/2010/main" val="2072987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Voordelen - </a:t>
            </a:r>
            <a:r>
              <a:rPr lang="nl-NL" dirty="0" err="1" smtClean="0"/>
              <a:t>NodeJS</a:t>
            </a:r>
            <a:endParaRPr lang="nl-NL" dirty="0"/>
          </a:p>
        </p:txBody>
      </p:sp>
      <p:pic>
        <p:nvPicPr>
          <p:cNvPr id="4"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blog.cloudfoundry.org/wp-content/uploads/2012/04/Screen-Shot-2012-04-24-at-3.31.58-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50" y="1814599"/>
            <a:ext cx="5936342" cy="40847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log.cloudfoundry.org/wp-content/uploads/2012/04/Screen-Shot-2012-04-24-at-3.34.07-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392" y="1814598"/>
            <a:ext cx="5942599" cy="408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81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646111" y="452718"/>
            <a:ext cx="9404723" cy="1400530"/>
          </a:xfrm>
        </p:spPr>
        <p:txBody>
          <a:bodyPr/>
          <a:lstStyle/>
          <a:p>
            <a:r>
              <a:rPr lang="nl-NL" dirty="0" err="1" smtClean="0"/>
              <a:t>NodeJS</a:t>
            </a:r>
            <a:endParaRPr lang="nl-NL" dirty="0"/>
          </a:p>
        </p:txBody>
      </p:sp>
      <p:pic>
        <p:nvPicPr>
          <p:cNvPr id="10"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pic>
        <p:nvPicPr>
          <p:cNvPr id="13" name="Afbeelding 12"/>
          <p:cNvPicPr>
            <a:picLocks noChangeAspect="1"/>
          </p:cNvPicPr>
          <p:nvPr/>
        </p:nvPicPr>
        <p:blipFill>
          <a:blip r:embed="rId4"/>
          <a:stretch>
            <a:fillRect/>
          </a:stretch>
        </p:blipFill>
        <p:spPr>
          <a:xfrm>
            <a:off x="478967" y="1152983"/>
            <a:ext cx="5252117" cy="5302967"/>
          </a:xfrm>
          <a:prstGeom prst="rect">
            <a:avLst/>
          </a:prstGeom>
        </p:spPr>
      </p:pic>
      <p:sp>
        <p:nvSpPr>
          <p:cNvPr id="14" name="Tekstvak 13"/>
          <p:cNvSpPr txBox="1"/>
          <p:nvPr/>
        </p:nvSpPr>
        <p:spPr>
          <a:xfrm>
            <a:off x="478967" y="6455950"/>
            <a:ext cx="5252117" cy="369332"/>
          </a:xfrm>
          <a:prstGeom prst="rect">
            <a:avLst/>
          </a:prstGeom>
          <a:noFill/>
        </p:spPr>
        <p:txBody>
          <a:bodyPr wrap="square" rtlCol="0">
            <a:spAutoFit/>
          </a:bodyPr>
          <a:lstStyle/>
          <a:p>
            <a:r>
              <a:rPr lang="nl-NL" dirty="0" smtClean="0"/>
              <a:t>Bron: </a:t>
            </a:r>
            <a:r>
              <a:rPr lang="nl-NL" dirty="0" err="1" smtClean="0"/>
              <a:t>github</a:t>
            </a:r>
            <a:endParaRPr lang="nl-NL" dirty="0"/>
          </a:p>
        </p:txBody>
      </p:sp>
      <p:pic>
        <p:nvPicPr>
          <p:cNvPr id="15" name="Afbeelding 14"/>
          <p:cNvPicPr>
            <a:picLocks noChangeAspect="1"/>
          </p:cNvPicPr>
          <p:nvPr/>
        </p:nvPicPr>
        <p:blipFill>
          <a:blip r:embed="rId5"/>
          <a:stretch>
            <a:fillRect/>
          </a:stretch>
        </p:blipFill>
        <p:spPr>
          <a:xfrm>
            <a:off x="5731084" y="1152983"/>
            <a:ext cx="5936398" cy="5302967"/>
          </a:xfrm>
          <a:prstGeom prst="rect">
            <a:avLst/>
          </a:prstGeom>
        </p:spPr>
      </p:pic>
      <p:sp>
        <p:nvSpPr>
          <p:cNvPr id="16" name="Tekstvak 15"/>
          <p:cNvSpPr txBox="1"/>
          <p:nvPr/>
        </p:nvSpPr>
        <p:spPr>
          <a:xfrm>
            <a:off x="5731084" y="6455950"/>
            <a:ext cx="5252117" cy="369332"/>
          </a:xfrm>
          <a:prstGeom prst="rect">
            <a:avLst/>
          </a:prstGeom>
          <a:noFill/>
        </p:spPr>
        <p:txBody>
          <a:bodyPr wrap="square" rtlCol="0">
            <a:spAutoFit/>
          </a:bodyPr>
          <a:lstStyle/>
          <a:p>
            <a:r>
              <a:rPr lang="nl-NL" dirty="0" smtClean="0"/>
              <a:t>Bron: </a:t>
            </a:r>
            <a:r>
              <a:rPr lang="nl-NL" dirty="0" err="1" smtClean="0"/>
              <a:t>github</a:t>
            </a:r>
            <a:endParaRPr lang="nl-NL" dirty="0"/>
          </a:p>
        </p:txBody>
      </p:sp>
    </p:spTree>
    <p:extLst>
      <p:ext uri="{BB962C8B-B14F-4D97-AF65-F5344CB8AC3E}">
        <p14:creationId xmlns:p14="http://schemas.microsoft.com/office/powerpoint/2010/main" val="43462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p:txBody>
          <a:bodyPr/>
          <a:lstStyle/>
          <a:p>
            <a:r>
              <a:rPr lang="nl-NL" dirty="0" err="1" smtClean="0"/>
              <a:t>NodeJS</a:t>
            </a:r>
            <a:endParaRPr lang="nl-NL" dirty="0"/>
          </a:p>
        </p:txBody>
      </p:sp>
      <p:sp>
        <p:nvSpPr>
          <p:cNvPr id="2" name="Tijdelijke aanduiding voor inhoud 1"/>
          <p:cNvSpPr>
            <a:spLocks noGrp="1"/>
          </p:cNvSpPr>
          <p:nvPr>
            <p:ph idx="1"/>
          </p:nvPr>
        </p:nvSpPr>
        <p:spPr/>
        <p:txBody>
          <a:bodyPr>
            <a:normAutofit/>
          </a:bodyPr>
          <a:lstStyle/>
          <a:p>
            <a:r>
              <a:rPr lang="nl-NL" dirty="0" smtClean="0"/>
              <a:t>Wanneer te gebruiken</a:t>
            </a:r>
            <a:endParaRPr lang="en-US" dirty="0" smtClean="0"/>
          </a:p>
          <a:p>
            <a:r>
              <a:rPr lang="en-US" dirty="0" err="1" smtClean="0"/>
              <a:t>Wanneer</a:t>
            </a:r>
            <a:r>
              <a:rPr lang="en-US" dirty="0" smtClean="0"/>
              <a:t> </a:t>
            </a:r>
            <a:r>
              <a:rPr lang="en-US" dirty="0" err="1" smtClean="0"/>
              <a:t>niet</a:t>
            </a:r>
            <a:r>
              <a:rPr lang="en-US" dirty="0" smtClean="0"/>
              <a:t> </a:t>
            </a:r>
            <a:r>
              <a:rPr lang="en-US" dirty="0" err="1" smtClean="0"/>
              <a:t>te</a:t>
            </a:r>
            <a:r>
              <a:rPr lang="en-US" dirty="0" smtClean="0"/>
              <a:t> </a:t>
            </a:r>
            <a:r>
              <a:rPr lang="en-US" dirty="0" err="1" smtClean="0"/>
              <a:t>gebruiken</a:t>
            </a:r>
            <a:endParaRPr lang="en-US" dirty="0" smtClean="0"/>
          </a:p>
          <a:p>
            <a:r>
              <a:rPr lang="en-US" dirty="0" err="1" smtClean="0"/>
              <a:t>Nadelen</a:t>
            </a:r>
            <a:endParaRPr lang="en-US" dirty="0" smtClean="0"/>
          </a:p>
        </p:txBody>
      </p:sp>
      <p:pic>
        <p:nvPicPr>
          <p:cNvPr id="10" name="Picture 2" descr="https://node-os.com/images/node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21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ExpressJS</a:t>
            </a:r>
            <a:endParaRPr lang="nl-NL" dirty="0"/>
          </a:p>
        </p:txBody>
      </p:sp>
      <p:sp>
        <p:nvSpPr>
          <p:cNvPr id="3" name="Tijdelijke aanduiding voor inhoud 2"/>
          <p:cNvSpPr>
            <a:spLocks noGrp="1"/>
          </p:cNvSpPr>
          <p:nvPr>
            <p:ph idx="1"/>
          </p:nvPr>
        </p:nvSpPr>
        <p:spPr>
          <a:xfrm>
            <a:off x="1181970" y="1716247"/>
            <a:ext cx="8946541" cy="4195481"/>
          </a:xfrm>
        </p:spPr>
        <p:txBody>
          <a:bodyPr/>
          <a:lstStyle/>
          <a:p>
            <a:r>
              <a:rPr lang="nl-NL" dirty="0" smtClean="0"/>
              <a:t>Framework</a:t>
            </a:r>
          </a:p>
          <a:p>
            <a:pPr lvl="1"/>
            <a:r>
              <a:rPr lang="nl-NL" dirty="0" smtClean="0"/>
              <a:t>Minimalistisch</a:t>
            </a:r>
          </a:p>
          <a:p>
            <a:pPr lvl="1"/>
            <a:r>
              <a:rPr lang="nl-NL" dirty="0" smtClean="0"/>
              <a:t>Modulair</a:t>
            </a:r>
          </a:p>
          <a:p>
            <a:pPr lvl="1"/>
            <a:r>
              <a:rPr lang="nl-NL" dirty="0" smtClean="0"/>
              <a:t>Zonder prestatie verlies</a:t>
            </a:r>
          </a:p>
          <a:p>
            <a:pPr lvl="1"/>
            <a:r>
              <a:rPr lang="nl-NL" dirty="0" smtClean="0"/>
              <a:t>Maakt het makkelijker</a:t>
            </a:r>
          </a:p>
        </p:txBody>
      </p:sp>
      <p:pic>
        <p:nvPicPr>
          <p:cNvPr id="4" name="Picture 2" descr="https://node-os.com/image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716092" y="3656672"/>
            <a:ext cx="8412419" cy="31149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express</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require</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express</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express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6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get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nl-NL" altLang="nl-NL" sz="1600" dirty="0">
                <a:solidFill>
                  <a:srgbClr val="000000"/>
                </a:solidFill>
                <a:latin typeface="Consolas" panose="020B0609020204030204" pitchFamily="49" charset="0"/>
                <a:cs typeface="Consolas" panose="020B0609020204030204" pitchFamily="49" charset="0"/>
              </a:rPr>
              <a:t> </a:t>
            </a:r>
            <a:r>
              <a:rPr lang="nl-NL" altLang="nl-NL" sz="1600" dirty="0" smtClean="0">
                <a:solidFill>
                  <a:srgbClr val="000000"/>
                </a:solidFill>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6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send</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Hello</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World!'</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server </a:t>
            </a:r>
            <a:r>
              <a:rPr kumimoji="0" lang="nl-NL" altLang="nl-NL"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6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listen</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3000</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var</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host </a:t>
            </a:r>
            <a:r>
              <a:rPr kumimoji="0" lang="nl-NL" altLang="nl-NL"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server</a:t>
            </a:r>
            <a:r>
              <a:rPr kumimoji="0" lang="nl-NL" altLang="nl-NL" sz="16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address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address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var</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port </a:t>
            </a:r>
            <a:r>
              <a:rPr kumimoji="0" lang="nl-NL" altLang="nl-NL"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server</a:t>
            </a:r>
            <a:r>
              <a:rPr kumimoji="0" lang="nl-NL" altLang="nl-NL" sz="16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address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port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Example</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app</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a:r>
            <a:r>
              <a:rPr kumimoji="0" lang="nl-NL" altLang="nl-NL" sz="16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listening</a:t>
            </a:r>
            <a:r>
              <a:rPr kumimoji="0" lang="nl-NL" altLang="nl-NL" sz="16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http://%s:%s'</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host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port</a:t>
            </a: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600" b="0" i="0" u="none" strike="noStrike" cap="none" normalizeH="0" baseline="0" dirty="0" smtClean="0">
                <a:ln>
                  <a:noFill/>
                </a:ln>
                <a:solidFill>
                  <a:schemeClr val="tx1"/>
                </a:solidFill>
                <a:effectLst/>
              </a:rPr>
              <a:t> </a:t>
            </a:r>
            <a:endParaRPr kumimoji="0" lang="nl-NL" altLang="nl-NL"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530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Routes</a:t>
            </a:r>
            <a:endParaRPr lang="nl-NL" dirty="0"/>
          </a:p>
        </p:txBody>
      </p:sp>
      <p:pic>
        <p:nvPicPr>
          <p:cNvPr id="4" name="Picture 2" descr="https://node-os.com/image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p:cNvSpPr>
            <a:spLocks noChangeArrowheads="1"/>
          </p:cNvSpPr>
          <p:nvPr/>
        </p:nvSpPr>
        <p:spPr bwMode="auto">
          <a:xfrm>
            <a:off x="175859" y="1163483"/>
            <a:ext cx="5977292" cy="53308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express</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require</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express</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express</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a:solidFill>
                  <a:srgbClr val="708090"/>
                </a:solidFill>
                <a:latin typeface="Consolas" panose="020B0609020204030204" pitchFamily="49" charset="0"/>
                <a:cs typeface="Consolas" panose="020B0609020204030204" pitchFamily="49" charset="0"/>
              </a:rPr>
              <a:t>/ </a:t>
            </a:r>
            <a:r>
              <a:rPr lang="nl-NL" altLang="nl-NL" sz="1200" dirty="0" err="1">
                <a:solidFill>
                  <a:srgbClr val="708090"/>
                </a:solidFill>
                <a:latin typeface="Consolas" panose="020B0609020204030204" pitchFamily="49" charset="0"/>
                <a:cs typeface="Consolas" panose="020B0609020204030204" pitchFamily="49" charset="0"/>
              </a:rPr>
              <a:t>respond</a:t>
            </a:r>
            <a:r>
              <a:rPr lang="nl-NL" altLang="nl-NL" sz="1200" dirty="0">
                <a:solidFill>
                  <a:srgbClr val="708090"/>
                </a:solidFill>
                <a:latin typeface="Consolas" panose="020B0609020204030204" pitchFamily="49" charset="0"/>
                <a:cs typeface="Consolas" panose="020B0609020204030204" pitchFamily="49" charset="0"/>
              </a:rPr>
              <a:t> </a:t>
            </a:r>
            <a:r>
              <a:rPr lang="nl-NL" altLang="nl-NL" sz="1200" dirty="0" err="1">
                <a:solidFill>
                  <a:srgbClr val="708090"/>
                </a:solidFill>
                <a:latin typeface="Consolas" panose="020B0609020204030204" pitchFamily="49" charset="0"/>
                <a:cs typeface="Consolas" panose="020B0609020204030204" pitchFamily="49" charset="0"/>
              </a:rPr>
              <a:t>with</a:t>
            </a:r>
            <a:r>
              <a:rPr lang="nl-NL" altLang="nl-NL" sz="1200" dirty="0">
                <a:solidFill>
                  <a:srgbClr val="708090"/>
                </a:solidFill>
                <a:latin typeface="Consolas" panose="020B0609020204030204" pitchFamily="49" charset="0"/>
                <a:cs typeface="Consolas" panose="020B0609020204030204" pitchFamily="49" charset="0"/>
              </a:rPr>
              <a:t> "</a:t>
            </a:r>
            <a:r>
              <a:rPr lang="nl-NL" altLang="nl-NL" sz="1200" dirty="0" err="1">
                <a:solidFill>
                  <a:srgbClr val="708090"/>
                </a:solidFill>
                <a:latin typeface="Consolas" panose="020B0609020204030204" pitchFamily="49" charset="0"/>
                <a:cs typeface="Consolas" panose="020B0609020204030204" pitchFamily="49" charset="0"/>
              </a:rPr>
              <a:t>Hello</a:t>
            </a:r>
            <a:r>
              <a:rPr lang="nl-NL" altLang="nl-NL" sz="1200" dirty="0">
                <a:solidFill>
                  <a:srgbClr val="708090"/>
                </a:solidFill>
                <a:latin typeface="Consolas" panose="020B0609020204030204" pitchFamily="49" charset="0"/>
                <a:cs typeface="Consolas" panose="020B0609020204030204" pitchFamily="49" charset="0"/>
              </a:rPr>
              <a:t> World!" on the homepage </a:t>
            </a:r>
          </a:p>
          <a:p>
            <a:pPr lvl="0" defTabSz="914400" eaLnBrk="0" fontAlgn="base" hangingPunct="0">
              <a:spcBef>
                <a:spcPct val="0"/>
              </a:spcBef>
              <a:spcAft>
                <a:spcPct val="0"/>
              </a:spcAft>
            </a:pPr>
            <a:r>
              <a:rPr lang="nl-NL" altLang="nl-NL" sz="1200" dirty="0" err="1">
                <a:solidFill>
                  <a:srgbClr val="000000"/>
                </a:solidFill>
                <a:latin typeface="Consolas" panose="020B0609020204030204" pitchFamily="49" charset="0"/>
                <a:cs typeface="Consolas" panose="020B0609020204030204" pitchFamily="49" charset="0"/>
              </a:rPr>
              <a:t>app</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0077AA"/>
                </a:solidFill>
                <a:latin typeface="Consolas" panose="020B0609020204030204" pitchFamily="49" charset="0"/>
                <a:cs typeface="Consolas" panose="020B0609020204030204" pitchFamily="49" charset="0"/>
              </a:rPr>
              <a:t>get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function</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err="1">
                <a:solidFill>
                  <a:srgbClr val="000000"/>
                </a:solidFill>
                <a:latin typeface="Consolas" panose="020B0609020204030204" pitchFamily="49" charset="0"/>
                <a:cs typeface="Consolas" panose="020B0609020204030204" pitchFamily="49" charset="0"/>
              </a:rPr>
              <a:t>req</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send</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a:t>
            </a:r>
            <a:r>
              <a:rPr lang="nl-NL" altLang="nl-NL" sz="1200" dirty="0" err="1">
                <a:solidFill>
                  <a:srgbClr val="669900"/>
                </a:solidFill>
                <a:latin typeface="Consolas" panose="020B0609020204030204" pitchFamily="49" charset="0"/>
                <a:cs typeface="Consolas" panose="020B0609020204030204" pitchFamily="49" charset="0"/>
              </a:rPr>
              <a:t>Hello</a:t>
            </a:r>
            <a:r>
              <a:rPr lang="nl-NL" altLang="nl-NL" sz="1200" dirty="0">
                <a:solidFill>
                  <a:srgbClr val="669900"/>
                </a:solidFill>
                <a:latin typeface="Consolas" panose="020B0609020204030204" pitchFamily="49" charset="0"/>
                <a:cs typeface="Consolas" panose="020B0609020204030204" pitchFamily="49" charset="0"/>
              </a:rPr>
              <a:t> World!'</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nl-NL" altLang="nl-NL" sz="1200"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a:solidFill>
                  <a:srgbClr val="708090"/>
                </a:solidFill>
                <a:latin typeface="Consolas" panose="020B0609020204030204" pitchFamily="49" charset="0"/>
                <a:cs typeface="Consolas" panose="020B0609020204030204" pitchFamily="49" charset="0"/>
              </a:rPr>
              <a:t>// accept POST </a:t>
            </a:r>
            <a:r>
              <a:rPr lang="nl-NL" altLang="nl-NL" sz="1200" dirty="0" err="1">
                <a:solidFill>
                  <a:srgbClr val="708090"/>
                </a:solidFill>
                <a:latin typeface="Consolas" panose="020B0609020204030204" pitchFamily="49" charset="0"/>
                <a:cs typeface="Consolas" panose="020B0609020204030204" pitchFamily="49" charset="0"/>
              </a:rPr>
              <a:t>request</a:t>
            </a:r>
            <a:r>
              <a:rPr lang="nl-NL" altLang="nl-NL" sz="1200" dirty="0">
                <a:solidFill>
                  <a:srgbClr val="708090"/>
                </a:solidFill>
                <a:latin typeface="Consolas" panose="020B0609020204030204" pitchFamily="49" charset="0"/>
                <a:cs typeface="Consolas" panose="020B0609020204030204" pitchFamily="49" charset="0"/>
              </a:rPr>
              <a:t> on the homepage </a:t>
            </a:r>
          </a:p>
          <a:p>
            <a:pPr lvl="0" defTabSz="914400" eaLnBrk="0" fontAlgn="base" hangingPunct="0">
              <a:spcBef>
                <a:spcPct val="0"/>
              </a:spcBef>
              <a:spcAft>
                <a:spcPct val="0"/>
              </a:spcAft>
            </a:pPr>
            <a:r>
              <a:rPr lang="nl-NL" altLang="nl-NL" sz="1200" dirty="0" err="1">
                <a:solidFill>
                  <a:srgbClr val="000000"/>
                </a:solidFill>
                <a:latin typeface="Consolas" panose="020B0609020204030204" pitchFamily="49" charset="0"/>
                <a:cs typeface="Consolas" panose="020B0609020204030204" pitchFamily="49" charset="0"/>
              </a:rPr>
              <a:t>app</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post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function</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err="1">
                <a:solidFill>
                  <a:srgbClr val="000000"/>
                </a:solidFill>
                <a:latin typeface="Consolas" panose="020B0609020204030204" pitchFamily="49" charset="0"/>
                <a:cs typeface="Consolas" panose="020B0609020204030204" pitchFamily="49" charset="0"/>
              </a:rPr>
              <a:t>req</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send</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'Got a POST </a:t>
            </a:r>
            <a:r>
              <a:rPr lang="nl-NL" altLang="nl-NL" sz="1200" dirty="0" err="1">
                <a:solidFill>
                  <a:srgbClr val="669900"/>
                </a:solidFill>
                <a:latin typeface="Consolas" panose="020B0609020204030204" pitchFamily="49" charset="0"/>
                <a:cs typeface="Consolas" panose="020B0609020204030204" pitchFamily="49" charset="0"/>
              </a:rPr>
              <a:t>request</a:t>
            </a:r>
            <a:r>
              <a:rPr lang="nl-NL" altLang="nl-NL" sz="1200" dirty="0">
                <a:solidFill>
                  <a:srgbClr val="669900"/>
                </a:solidFill>
                <a:latin typeface="Consolas" panose="020B0609020204030204" pitchFamily="49" charset="0"/>
                <a:cs typeface="Consolas" panose="020B0609020204030204" pitchFamily="49" charset="0"/>
              </a:rPr>
              <a: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nl-NL" altLang="nl-NL" sz="1200"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a:solidFill>
                  <a:srgbClr val="708090"/>
                </a:solidFill>
                <a:latin typeface="Consolas" panose="020B0609020204030204" pitchFamily="49" charset="0"/>
                <a:cs typeface="Consolas" panose="020B0609020204030204" pitchFamily="49" charset="0"/>
              </a:rPr>
              <a:t>// accept PUT </a:t>
            </a:r>
            <a:r>
              <a:rPr lang="nl-NL" altLang="nl-NL" sz="1200" dirty="0" err="1">
                <a:solidFill>
                  <a:srgbClr val="708090"/>
                </a:solidFill>
                <a:latin typeface="Consolas" panose="020B0609020204030204" pitchFamily="49" charset="0"/>
                <a:cs typeface="Consolas" panose="020B0609020204030204" pitchFamily="49" charset="0"/>
              </a:rPr>
              <a:t>request</a:t>
            </a:r>
            <a:r>
              <a:rPr lang="nl-NL" altLang="nl-NL" sz="1200" dirty="0">
                <a:solidFill>
                  <a:srgbClr val="708090"/>
                </a:solidFill>
                <a:latin typeface="Consolas" panose="020B0609020204030204" pitchFamily="49" charset="0"/>
                <a:cs typeface="Consolas" panose="020B0609020204030204" pitchFamily="49" charset="0"/>
              </a:rPr>
              <a:t> at /user </a:t>
            </a:r>
          </a:p>
          <a:p>
            <a:pPr lvl="0" defTabSz="914400" eaLnBrk="0" fontAlgn="base" hangingPunct="0">
              <a:spcBef>
                <a:spcPct val="0"/>
              </a:spcBef>
              <a:spcAft>
                <a:spcPct val="0"/>
              </a:spcAft>
            </a:pPr>
            <a:r>
              <a:rPr lang="nl-NL" altLang="nl-NL" sz="1200" dirty="0" err="1">
                <a:solidFill>
                  <a:srgbClr val="000000"/>
                </a:solidFill>
                <a:latin typeface="Consolas" panose="020B0609020204030204" pitchFamily="49" charset="0"/>
                <a:cs typeface="Consolas" panose="020B0609020204030204" pitchFamily="49" charset="0"/>
              </a:rPr>
              <a:t>app</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put</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'/user'</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function</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err="1">
                <a:solidFill>
                  <a:srgbClr val="000000"/>
                </a:solidFill>
                <a:latin typeface="Consolas" panose="020B0609020204030204" pitchFamily="49" charset="0"/>
                <a:cs typeface="Consolas" panose="020B0609020204030204" pitchFamily="49" charset="0"/>
              </a:rPr>
              <a:t>req</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send</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'Got a PUT </a:t>
            </a:r>
            <a:r>
              <a:rPr lang="nl-NL" altLang="nl-NL" sz="1200" dirty="0" err="1">
                <a:solidFill>
                  <a:srgbClr val="669900"/>
                </a:solidFill>
                <a:latin typeface="Consolas" panose="020B0609020204030204" pitchFamily="49" charset="0"/>
                <a:cs typeface="Consolas" panose="020B0609020204030204" pitchFamily="49" charset="0"/>
              </a:rPr>
              <a:t>request</a:t>
            </a:r>
            <a:r>
              <a:rPr lang="nl-NL" altLang="nl-NL" sz="1200" dirty="0">
                <a:solidFill>
                  <a:srgbClr val="669900"/>
                </a:solidFill>
                <a:latin typeface="Consolas" panose="020B0609020204030204" pitchFamily="49" charset="0"/>
                <a:cs typeface="Consolas" panose="020B0609020204030204" pitchFamily="49" charset="0"/>
              </a:rPr>
              <a:t> at /user'</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nl-NL" altLang="nl-NL" sz="1200"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a:solidFill>
                  <a:srgbClr val="708090"/>
                </a:solidFill>
                <a:latin typeface="Consolas" panose="020B0609020204030204" pitchFamily="49" charset="0"/>
                <a:cs typeface="Consolas" panose="020B0609020204030204" pitchFamily="49" charset="0"/>
              </a:rPr>
              <a:t>// accept DELETE </a:t>
            </a:r>
            <a:r>
              <a:rPr lang="nl-NL" altLang="nl-NL" sz="1200" dirty="0" err="1">
                <a:solidFill>
                  <a:srgbClr val="708090"/>
                </a:solidFill>
                <a:latin typeface="Consolas" panose="020B0609020204030204" pitchFamily="49" charset="0"/>
                <a:cs typeface="Consolas" panose="020B0609020204030204" pitchFamily="49" charset="0"/>
              </a:rPr>
              <a:t>request</a:t>
            </a:r>
            <a:r>
              <a:rPr lang="nl-NL" altLang="nl-NL" sz="1200" dirty="0">
                <a:solidFill>
                  <a:srgbClr val="708090"/>
                </a:solidFill>
                <a:latin typeface="Consolas" panose="020B0609020204030204" pitchFamily="49" charset="0"/>
                <a:cs typeface="Consolas" panose="020B0609020204030204" pitchFamily="49" charset="0"/>
              </a:rPr>
              <a:t> at /user </a:t>
            </a:r>
          </a:p>
          <a:p>
            <a:pPr lvl="0" defTabSz="914400" eaLnBrk="0" fontAlgn="base" hangingPunct="0">
              <a:spcBef>
                <a:spcPct val="0"/>
              </a:spcBef>
              <a:spcAft>
                <a:spcPct val="0"/>
              </a:spcAft>
            </a:pPr>
            <a:r>
              <a:rPr lang="nl-NL" altLang="nl-NL" sz="1200" dirty="0" err="1">
                <a:solidFill>
                  <a:srgbClr val="000000"/>
                </a:solidFill>
                <a:latin typeface="Consolas" panose="020B0609020204030204" pitchFamily="49" charset="0"/>
                <a:cs typeface="Consolas" panose="020B0609020204030204" pitchFamily="49" charset="0"/>
              </a:rPr>
              <a:t>app</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0077AA"/>
                </a:solidFill>
                <a:latin typeface="Consolas" panose="020B0609020204030204" pitchFamily="49" charset="0"/>
                <a:cs typeface="Consolas" panose="020B0609020204030204" pitchFamily="49" charset="0"/>
              </a:rPr>
              <a:t>delete</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'/user'</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function</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err="1">
                <a:solidFill>
                  <a:srgbClr val="000000"/>
                </a:solidFill>
                <a:latin typeface="Consolas" panose="020B0609020204030204" pitchFamily="49" charset="0"/>
                <a:cs typeface="Consolas" panose="020B0609020204030204" pitchFamily="49" charset="0"/>
              </a:rPr>
              <a:t>req</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000000"/>
                </a:solidFill>
                <a:latin typeface="Consolas" panose="020B0609020204030204" pitchFamily="49" charset="0"/>
                <a:cs typeface="Consolas" panose="020B0609020204030204" pitchFamily="49" charset="0"/>
              </a:rPr>
              <a:t>   </a:t>
            </a:r>
            <a:r>
              <a:rPr lang="nl-NL" altLang="nl-NL" sz="1200" dirty="0" err="1">
                <a:solidFill>
                  <a:srgbClr val="000000"/>
                </a:solidFill>
                <a:latin typeface="Consolas" panose="020B0609020204030204" pitchFamily="49" charset="0"/>
                <a:cs typeface="Consolas" panose="020B0609020204030204" pitchFamily="49" charset="0"/>
              </a:rPr>
              <a:t>res</a:t>
            </a:r>
            <a:r>
              <a:rPr lang="nl-NL" altLang="nl-NL" sz="1200" dirty="0" err="1">
                <a:solidFill>
                  <a:srgbClr val="999999"/>
                </a:solidFill>
                <a:latin typeface="Consolas" panose="020B0609020204030204" pitchFamily="49" charset="0"/>
                <a:cs typeface="Consolas" panose="020B0609020204030204" pitchFamily="49" charset="0"/>
              </a:rPr>
              <a:t>.</a:t>
            </a:r>
            <a:r>
              <a:rPr lang="nl-NL" altLang="nl-NL" sz="1200" dirty="0" err="1">
                <a:solidFill>
                  <a:srgbClr val="DD4A68"/>
                </a:solidFill>
                <a:latin typeface="Consolas" panose="020B0609020204030204" pitchFamily="49" charset="0"/>
                <a:cs typeface="Consolas" panose="020B0609020204030204" pitchFamily="49" charset="0"/>
              </a:rPr>
              <a:t>send</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669900"/>
                </a:solidFill>
                <a:latin typeface="Consolas" panose="020B0609020204030204" pitchFamily="49" charset="0"/>
                <a:cs typeface="Consolas" panose="020B0609020204030204" pitchFamily="49" charset="0"/>
              </a:rPr>
              <a:t>'Got a DELETE </a:t>
            </a:r>
            <a:r>
              <a:rPr lang="nl-NL" altLang="nl-NL" sz="1200" dirty="0" err="1">
                <a:solidFill>
                  <a:srgbClr val="669900"/>
                </a:solidFill>
                <a:latin typeface="Consolas" panose="020B0609020204030204" pitchFamily="49" charset="0"/>
                <a:cs typeface="Consolas" panose="020B0609020204030204" pitchFamily="49" charset="0"/>
              </a:rPr>
              <a:t>request</a:t>
            </a:r>
            <a:r>
              <a:rPr lang="nl-NL" altLang="nl-NL" sz="1200" dirty="0">
                <a:solidFill>
                  <a:srgbClr val="669900"/>
                </a:solidFill>
                <a:latin typeface="Consolas" panose="020B0609020204030204" pitchFamily="49" charset="0"/>
                <a:cs typeface="Consolas" panose="020B0609020204030204" pitchFamily="49" charset="0"/>
              </a:rPr>
              <a:t> at /user'</a:t>
            </a: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a:solidFill>
                  <a:srgbClr val="999999"/>
                </a:solidFill>
                <a:latin typeface="Consolas" panose="020B0609020204030204" pitchFamily="49" charset="0"/>
                <a:cs typeface="Consolas" panose="020B0609020204030204" pitchFamily="49" charset="0"/>
              </a:rPr>
              <a:t>});</a:t>
            </a:r>
            <a:r>
              <a:rPr lang="nl-NL" altLang="nl-NL" sz="1200" dirty="0"/>
              <a:t> </a:t>
            </a:r>
            <a:endParaRPr lang="nl-NL" altLang="nl-NL"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server </a:t>
            </a:r>
            <a:r>
              <a:rPr kumimoji="0" lang="nl-NL" altLang="nl-NL" sz="1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listen</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3000</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var</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host </a:t>
            </a:r>
            <a:r>
              <a:rPr kumimoji="0" lang="nl-NL" altLang="nl-NL" sz="1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server</a:t>
            </a:r>
            <a:r>
              <a:rPr kumimoji="0" lang="nl-NL" altLang="nl-NL" sz="1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address</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address</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var</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port </a:t>
            </a:r>
            <a:r>
              <a:rPr kumimoji="0" lang="nl-NL" altLang="nl-NL" sz="1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server</a:t>
            </a:r>
            <a:r>
              <a:rPr kumimoji="0" lang="nl-NL" altLang="nl-NL" sz="1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address</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port</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Example</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app</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a:r>
            <a:r>
              <a:rPr kumimoji="0" lang="nl-NL" altLang="nl-NL" sz="12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listening</a:t>
            </a:r>
            <a:r>
              <a:rPr kumimoji="0" lang="nl-NL" altLang="nl-NL" sz="1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at http://%s:%s'</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host</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port</a:t>
            </a: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200" b="0" i="0" u="none" strike="noStrike" cap="none" normalizeH="0" baseline="0" dirty="0" smtClean="0">
                <a:ln>
                  <a:noFill/>
                </a:ln>
                <a:solidFill>
                  <a:schemeClr val="tx1"/>
                </a:solidFill>
                <a:effectLst/>
              </a:rPr>
              <a:t> </a:t>
            </a:r>
            <a:endParaRPr kumimoji="0" lang="nl-NL" altLang="nl-NL" sz="12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6086476" y="1853248"/>
            <a:ext cx="5977292" cy="42229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lvl="0" defTabSz="914400" eaLnBrk="0" fontAlgn="base" hangingPunct="0">
              <a:spcBef>
                <a:spcPct val="0"/>
              </a:spcBef>
              <a:spcAft>
                <a:spcPct val="0"/>
              </a:spcAft>
            </a:pPr>
            <a:r>
              <a:rPr lang="nl-NL" altLang="nl-NL" sz="1200" dirty="0" smtClean="0">
                <a:solidFill>
                  <a:srgbClr val="0077AA"/>
                </a:solidFill>
                <a:latin typeface="Consolas" panose="020B0609020204030204" pitchFamily="49" charset="0"/>
                <a:cs typeface="Consolas" panose="020B0609020204030204" pitchFamily="49" charset="0"/>
              </a:rPr>
              <a:t>var </a:t>
            </a:r>
            <a:r>
              <a:rPr lang="nl-NL" altLang="nl-NL" sz="1200" dirty="0">
                <a:solidFill>
                  <a:schemeClr val="bg1"/>
                </a:solidFill>
                <a:latin typeface="Consolas" panose="020B0609020204030204" pitchFamily="49" charset="0"/>
                <a:cs typeface="Consolas" panose="020B0609020204030204" pitchFamily="49" charset="0"/>
              </a:rPr>
              <a:t>http</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FF5050"/>
                </a:solidFill>
                <a:latin typeface="Consolas" panose="020B0609020204030204" pitchFamily="49" charset="0"/>
                <a:cs typeface="Consolas" panose="020B0609020204030204" pitchFamily="49" charset="0"/>
              </a:rPr>
              <a:t>require</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92D050"/>
                </a:solidFill>
                <a:latin typeface="Consolas" panose="020B0609020204030204" pitchFamily="49" charset="0"/>
                <a:cs typeface="Consolas" panose="020B0609020204030204" pitchFamily="49" charset="0"/>
              </a:rPr>
              <a:t>http</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rgbClr val="0077AA"/>
                </a:solidFill>
                <a:latin typeface="Consolas" panose="020B0609020204030204" pitchFamily="49" charset="0"/>
                <a:cs typeface="Consolas" panose="020B0609020204030204" pitchFamily="49" charset="0"/>
              </a:rPr>
              <a:t>var </a:t>
            </a:r>
            <a:r>
              <a:rPr lang="nl-NL" altLang="nl-NL" sz="1200" dirty="0" err="1">
                <a:solidFill>
                  <a:schemeClr val="bg1"/>
                </a:solidFill>
                <a:latin typeface="Consolas" panose="020B0609020204030204" pitchFamily="49" charset="0"/>
                <a:cs typeface="Consolas" panose="020B0609020204030204" pitchFamily="49" charset="0"/>
              </a:rPr>
              <a:t>handler</a:t>
            </a:r>
            <a:r>
              <a:rPr lang="nl-NL" altLang="nl-NL" sz="1200" dirty="0">
                <a:solidFill>
                  <a:schemeClr val="bg1"/>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function</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chemeClr val="bg1"/>
                </a:solidFill>
                <a:latin typeface="Consolas" panose="020B0609020204030204" pitchFamily="49" charset="0"/>
                <a:cs typeface="Consolas" panose="020B0609020204030204" pitchFamily="49" charset="0"/>
              </a:rPr>
              <a:t>req</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err="1">
                <a:solidFill>
                  <a:schemeClr val="bg1"/>
                </a:solidFill>
                <a:latin typeface="Consolas" panose="020B0609020204030204" pitchFamily="49" charset="0"/>
                <a:cs typeface="Consolas" panose="020B0609020204030204" pitchFamily="49" charset="0"/>
              </a:rPr>
              <a:t>res</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rgbClr val="0077AA"/>
                </a:solidFill>
                <a:latin typeface="Consolas" panose="020B0609020204030204" pitchFamily="49" charset="0"/>
                <a:cs typeface="Consolas" panose="020B0609020204030204" pitchFamily="49" charset="0"/>
              </a:rPr>
              <a:t>if</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chemeClr val="bg1"/>
                </a:solidFill>
                <a:latin typeface="Consolas" panose="020B0609020204030204" pitchFamily="49" charset="0"/>
                <a:cs typeface="Consolas" panose="020B0609020204030204" pitchFamily="49" charset="0"/>
              </a:rPr>
              <a:t>req</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FF5050"/>
                </a:solidFill>
                <a:latin typeface="Consolas" panose="020B0609020204030204" pitchFamily="49" charset="0"/>
                <a:cs typeface="Consolas" panose="020B0609020204030204" pitchFamily="49" charset="0"/>
              </a:rPr>
              <a:t>url</a:t>
            </a:r>
            <a:r>
              <a:rPr lang="nl-NL" altLang="nl-NL" sz="1200" dirty="0" smtClean="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smtClean="0">
                <a:solidFill>
                  <a:srgbClr val="0077AA"/>
                </a:solidFill>
                <a:latin typeface="Consolas" panose="020B0609020204030204" pitchFamily="49" charset="0"/>
                <a:cs typeface="Consolas" panose="020B0609020204030204" pitchFamily="49" charset="0"/>
              </a:rPr>
              <a:t>  </a:t>
            </a:r>
            <a:r>
              <a:rPr lang="nl-NL" altLang="nl-NL" sz="1200" dirty="0" err="1" smtClean="0">
                <a:solidFill>
                  <a:srgbClr val="0077AA"/>
                </a:solidFill>
                <a:latin typeface="Consolas" panose="020B0609020204030204" pitchFamily="49" charset="0"/>
                <a:cs typeface="Consolas" panose="020B0609020204030204" pitchFamily="49" charset="0"/>
              </a:rPr>
              <a:t>if</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chemeClr val="bg1"/>
                </a:solidFill>
                <a:latin typeface="Consolas" panose="020B0609020204030204" pitchFamily="49" charset="0"/>
                <a:cs typeface="Consolas" panose="020B0609020204030204" pitchFamily="49" charset="0"/>
              </a:rPr>
              <a:t>req</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method</a:t>
            </a:r>
            <a:r>
              <a:rPr lang="nl-NL" altLang="nl-NL" sz="1200" dirty="0" smtClean="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GET</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writeHead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81292"/>
                </a:solidFill>
                <a:latin typeface="Consolas" panose="020B0609020204030204" pitchFamily="49" charset="0"/>
                <a:cs typeface="Consolas" panose="020B0609020204030204" pitchFamily="49" charset="0"/>
              </a:rPr>
              <a:t>200</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92D050"/>
                </a:solidFill>
                <a:latin typeface="Consolas" panose="020B0609020204030204" pitchFamily="49" charset="0"/>
                <a:cs typeface="Consolas" panose="020B0609020204030204" pitchFamily="49" charset="0"/>
              </a:rPr>
              <a:t>Content-Type</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92D050"/>
                </a:solidFill>
                <a:latin typeface="Consolas" panose="020B0609020204030204" pitchFamily="49" charset="0"/>
                <a:cs typeface="Consolas" panose="020B0609020204030204" pitchFamily="49" charset="0"/>
              </a:rPr>
              <a:t>text</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err="1">
                <a:solidFill>
                  <a:srgbClr val="92D050"/>
                </a:solidFill>
                <a:latin typeface="Consolas" panose="020B0609020204030204" pitchFamily="49" charset="0"/>
                <a:cs typeface="Consolas" panose="020B0609020204030204" pitchFamily="49" charset="0"/>
              </a:rPr>
              <a:t>plain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send</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92D050"/>
                </a:solidFill>
                <a:latin typeface="Consolas" panose="020B0609020204030204" pitchFamily="49" charset="0"/>
                <a:cs typeface="Consolas" panose="020B0609020204030204" pitchFamily="49" charset="0"/>
              </a:rPr>
              <a:t>Hello</a:t>
            </a:r>
            <a:r>
              <a:rPr lang="nl-NL" altLang="nl-NL" sz="1200" dirty="0">
                <a:solidFill>
                  <a:srgbClr val="92D050"/>
                </a:solidFill>
                <a:latin typeface="Consolas" panose="020B0609020204030204" pitchFamily="49" charset="0"/>
                <a:cs typeface="Consolas" panose="020B0609020204030204" pitchFamily="49" charset="0"/>
              </a:rPr>
              <a:t> World\n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else</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if</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chemeClr val="bg1"/>
                </a:solidFill>
                <a:latin typeface="Consolas" panose="020B0609020204030204" pitchFamily="49" charset="0"/>
                <a:cs typeface="Consolas" panose="020B0609020204030204" pitchFamily="49" charset="0"/>
              </a:rPr>
              <a:t>req</a:t>
            </a:r>
            <a:r>
              <a:rPr lang="nl-NL" altLang="nl-NL" sz="1200" dirty="0" err="1">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FF5050"/>
                </a:solidFill>
                <a:latin typeface="Consolas" panose="020B0609020204030204" pitchFamily="49" charset="0"/>
                <a:cs typeface="Consolas" panose="020B0609020204030204" pitchFamily="49" charset="0"/>
              </a:rPr>
              <a:t>method</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POST</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writeHead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81292"/>
                </a:solidFill>
                <a:latin typeface="Consolas" panose="020B0609020204030204" pitchFamily="49" charset="0"/>
                <a:cs typeface="Consolas" panose="020B0609020204030204" pitchFamily="49" charset="0"/>
              </a:rPr>
              <a:t>200</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92D050"/>
                </a:solidFill>
                <a:latin typeface="Consolas" panose="020B0609020204030204" pitchFamily="49" charset="0"/>
                <a:cs typeface="Consolas" panose="020B0609020204030204" pitchFamily="49" charset="0"/>
              </a:rPr>
              <a:t>Content-Type</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92D050"/>
                </a:solidFill>
                <a:latin typeface="Consolas" panose="020B0609020204030204" pitchFamily="49" charset="0"/>
                <a:cs typeface="Consolas" panose="020B0609020204030204" pitchFamily="49" charset="0"/>
              </a:rPr>
              <a:t>text</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err="1">
                <a:solidFill>
                  <a:srgbClr val="92D050"/>
                </a:solidFill>
                <a:latin typeface="Consolas" panose="020B0609020204030204" pitchFamily="49" charset="0"/>
                <a:cs typeface="Consolas" panose="020B0609020204030204" pitchFamily="49" charset="0"/>
              </a:rPr>
              <a:t>plain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send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2D050"/>
                </a:solidFill>
                <a:latin typeface="Consolas" panose="020B0609020204030204" pitchFamily="49" charset="0"/>
                <a:cs typeface="Consolas" panose="020B0609020204030204" pitchFamily="49" charset="0"/>
              </a:rPr>
              <a:t>Got </a:t>
            </a:r>
            <a:r>
              <a:rPr lang="nl-NL" altLang="nl-NL" sz="1200" dirty="0">
                <a:solidFill>
                  <a:srgbClr val="92D050"/>
                </a:solidFill>
                <a:latin typeface="Consolas" panose="020B0609020204030204" pitchFamily="49" charset="0"/>
                <a:cs typeface="Consolas" panose="020B0609020204030204" pitchFamily="49" charset="0"/>
              </a:rPr>
              <a:t>a POST </a:t>
            </a:r>
            <a:r>
              <a:rPr lang="nl-NL" altLang="nl-NL" sz="1200" dirty="0" err="1">
                <a:solidFill>
                  <a:srgbClr val="92D050"/>
                </a:solidFill>
                <a:latin typeface="Consolas" panose="020B0609020204030204" pitchFamily="49" charset="0"/>
                <a:cs typeface="Consolas" panose="020B0609020204030204" pitchFamily="49" charset="0"/>
              </a:rPr>
              <a:t>request</a:t>
            </a:r>
            <a:r>
              <a:rPr lang="nl-NL" altLang="nl-NL" sz="1200" dirty="0">
                <a:solidFill>
                  <a:srgbClr val="92D050"/>
                </a:solidFill>
                <a:latin typeface="Consolas" panose="020B0609020204030204" pitchFamily="49" charset="0"/>
                <a:cs typeface="Consolas" panose="020B0609020204030204" pitchFamily="49" charset="0"/>
              </a:rPr>
              <a:t>\n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   }</a:t>
            </a:r>
            <a:endParaRPr lang="nl-NL" altLang="nl-NL" sz="1200" dirty="0">
              <a:solidFill>
                <a:schemeClr val="tx1">
                  <a:lumMod val="50000"/>
                </a:schemeClr>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0077AA"/>
                </a:solidFill>
                <a:latin typeface="Consolas" panose="020B0609020204030204" pitchFamily="49" charset="0"/>
                <a:cs typeface="Consolas" panose="020B0609020204030204" pitchFamily="49" charset="0"/>
              </a:rPr>
              <a:t>else</a:t>
            </a:r>
            <a:r>
              <a:rPr lang="nl-NL" altLang="nl-NL" sz="1200" dirty="0">
                <a:solidFill>
                  <a:srgbClr val="0077AA"/>
                </a:solidFill>
                <a:latin typeface="Consolas" panose="020B0609020204030204" pitchFamily="49" charset="0"/>
                <a:cs typeface="Consolas" panose="020B0609020204030204" pitchFamily="49" charset="0"/>
              </a:rPr>
              <a:t> if</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chemeClr val="bg1"/>
                </a:solidFill>
                <a:latin typeface="Consolas" panose="020B0609020204030204" pitchFamily="49" charset="0"/>
                <a:cs typeface="Consolas" panose="020B0609020204030204" pitchFamily="49" charset="0"/>
              </a:rPr>
              <a:t>req</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FF5050"/>
                </a:solidFill>
                <a:latin typeface="Consolas" panose="020B0609020204030204" pitchFamily="49" charset="0"/>
                <a:cs typeface="Consolas" panose="020B0609020204030204" pitchFamily="49" charset="0"/>
              </a:rPr>
              <a:t>url</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smtClean="0">
                <a:solidFill>
                  <a:srgbClr val="92D050"/>
                </a:solidFill>
                <a:latin typeface="Consolas" panose="020B0609020204030204" pitchFamily="49" charset="0"/>
                <a:cs typeface="Consolas" panose="020B0609020204030204" pitchFamily="49" charset="0"/>
              </a:rPr>
              <a:t>user</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endParaRPr lang="nl-NL" altLang="nl-NL" sz="1200" dirty="0">
              <a:solidFill>
                <a:schemeClr val="tx1">
                  <a:lumMod val="50000"/>
                </a:schemeClr>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smtClean="0">
                <a:solidFill>
                  <a:srgbClr val="0077AA"/>
                </a:solidFill>
                <a:latin typeface="Consolas" panose="020B0609020204030204" pitchFamily="49" charset="0"/>
                <a:cs typeface="Consolas" panose="020B0609020204030204" pitchFamily="49" charset="0"/>
              </a:rPr>
              <a:t>   </a:t>
            </a:r>
            <a:r>
              <a:rPr lang="nl-NL" altLang="nl-NL" sz="1200" dirty="0" err="1" smtClean="0">
                <a:solidFill>
                  <a:srgbClr val="0077AA"/>
                </a:solidFill>
                <a:latin typeface="Consolas" panose="020B0609020204030204" pitchFamily="49" charset="0"/>
                <a:cs typeface="Consolas" panose="020B0609020204030204" pitchFamily="49" charset="0"/>
              </a:rPr>
              <a:t>if</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chemeClr val="bg1"/>
                </a:solidFill>
                <a:latin typeface="Consolas" panose="020B0609020204030204" pitchFamily="49" charset="0"/>
                <a:cs typeface="Consolas" panose="020B0609020204030204" pitchFamily="49" charset="0"/>
              </a:rPr>
              <a:t>req</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method</a:t>
            </a:r>
            <a:r>
              <a:rPr lang="nl-NL" altLang="nl-NL" sz="1200" dirty="0" smtClean="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PUT</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writeHead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81292"/>
                </a:solidFill>
                <a:latin typeface="Consolas" panose="020B0609020204030204" pitchFamily="49" charset="0"/>
                <a:cs typeface="Consolas" panose="020B0609020204030204" pitchFamily="49" charset="0"/>
              </a:rPr>
              <a:t>200</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a:solidFill>
                  <a:srgbClr val="0077AA"/>
                </a:solidFill>
                <a:latin typeface="Consolas" panose="020B0609020204030204" pitchFamily="49" charset="0"/>
                <a:cs typeface="Consolas" panose="020B0609020204030204" pitchFamily="49" charset="0"/>
              </a:rPr>
              <a:t>"</a:t>
            </a:r>
            <a:r>
              <a:rPr lang="nl-NL" altLang="nl-NL" sz="1200" dirty="0">
                <a:solidFill>
                  <a:srgbClr val="92D050"/>
                </a:solidFill>
                <a:latin typeface="Consolas" panose="020B0609020204030204" pitchFamily="49" charset="0"/>
                <a:cs typeface="Consolas" panose="020B0609020204030204" pitchFamily="49" charset="0"/>
              </a:rPr>
              <a:t>Content-Type</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92D050"/>
                </a:solidFill>
                <a:latin typeface="Consolas" panose="020B0609020204030204" pitchFamily="49" charset="0"/>
                <a:cs typeface="Consolas" panose="020B0609020204030204" pitchFamily="49" charset="0"/>
              </a:rPr>
              <a:t>text</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err="1">
                <a:solidFill>
                  <a:srgbClr val="92D050"/>
                </a:solidFill>
                <a:latin typeface="Consolas" panose="020B0609020204030204" pitchFamily="49" charset="0"/>
                <a:cs typeface="Consolas" panose="020B0609020204030204" pitchFamily="49" charset="0"/>
              </a:rPr>
              <a:t>plain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send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2D050"/>
                </a:solidFill>
                <a:latin typeface="Consolas" panose="020B0609020204030204" pitchFamily="49" charset="0"/>
                <a:cs typeface="Consolas" panose="020B0609020204030204" pitchFamily="49" charset="0"/>
              </a:rPr>
              <a:t>Got </a:t>
            </a:r>
            <a:r>
              <a:rPr lang="nl-NL" altLang="nl-NL" sz="1200" dirty="0">
                <a:solidFill>
                  <a:srgbClr val="92D050"/>
                </a:solidFill>
                <a:latin typeface="Consolas" panose="020B0609020204030204" pitchFamily="49" charset="0"/>
                <a:cs typeface="Consolas" panose="020B0609020204030204" pitchFamily="49" charset="0"/>
              </a:rPr>
              <a:t>a PUT </a:t>
            </a:r>
            <a:r>
              <a:rPr lang="nl-NL" altLang="nl-NL" sz="1200" dirty="0" err="1">
                <a:solidFill>
                  <a:srgbClr val="92D050"/>
                </a:solidFill>
                <a:latin typeface="Consolas" panose="020B0609020204030204" pitchFamily="49" charset="0"/>
                <a:cs typeface="Consolas" panose="020B0609020204030204" pitchFamily="49" charset="0"/>
              </a:rPr>
              <a:t>request</a:t>
            </a:r>
            <a:r>
              <a:rPr lang="nl-NL" altLang="nl-NL" sz="1200" dirty="0">
                <a:solidFill>
                  <a:srgbClr val="92D050"/>
                </a:solidFill>
                <a:latin typeface="Consolas" panose="020B0609020204030204" pitchFamily="49" charset="0"/>
                <a:cs typeface="Consolas" panose="020B0609020204030204" pitchFamily="49" charset="0"/>
              </a:rPr>
              <a:t> at /user\n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else</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err="1">
                <a:solidFill>
                  <a:srgbClr val="0077AA"/>
                </a:solidFill>
                <a:latin typeface="Consolas" panose="020B0609020204030204" pitchFamily="49" charset="0"/>
                <a:cs typeface="Consolas" panose="020B0609020204030204" pitchFamily="49" charset="0"/>
              </a:rPr>
              <a:t>if</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0077AA"/>
                </a:solidFill>
                <a:latin typeface="Consolas" panose="020B0609020204030204" pitchFamily="49" charset="0"/>
                <a:cs typeface="Consolas" panose="020B0609020204030204" pitchFamily="49" charset="0"/>
              </a:rPr>
              <a:t>req</a:t>
            </a:r>
            <a:r>
              <a:rPr lang="nl-NL" altLang="nl-NL" sz="1200" dirty="0" err="1">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FF5050"/>
                </a:solidFill>
                <a:latin typeface="Consolas" panose="020B0609020204030204" pitchFamily="49" charset="0"/>
                <a:cs typeface="Consolas" panose="020B0609020204030204" pitchFamily="49" charset="0"/>
              </a:rPr>
              <a:t>method</a:t>
            </a:r>
            <a:r>
              <a:rPr lang="nl-NL" altLang="nl-NL" sz="1200" dirty="0">
                <a:solidFill>
                  <a:srgbClr val="0077AA"/>
                </a:solidFill>
                <a:latin typeface="Consolas" panose="020B0609020204030204" pitchFamily="49" charset="0"/>
                <a:cs typeface="Consolas" panose="020B0609020204030204" pitchFamily="49" charset="0"/>
              </a:rPr>
              <a:t> </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DELETE</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writeHead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81292"/>
                </a:solidFill>
                <a:latin typeface="Consolas" panose="020B0609020204030204" pitchFamily="49" charset="0"/>
                <a:cs typeface="Consolas" panose="020B0609020204030204" pitchFamily="49" charset="0"/>
              </a:rPr>
              <a:t>200</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a:solidFill>
                  <a:srgbClr val="92D050"/>
                </a:solidFill>
                <a:latin typeface="Consolas" panose="020B0609020204030204" pitchFamily="49" charset="0"/>
                <a:cs typeface="Consolas" panose="020B0609020204030204" pitchFamily="49" charset="0"/>
              </a:rPr>
              <a:t>Content-Type</a:t>
            </a:r>
            <a:r>
              <a:rPr lang="nl-NL" altLang="nl-NL" sz="1200" dirty="0">
                <a:solidFill>
                  <a:schemeClr val="tx1">
                    <a:lumMod val="50000"/>
                  </a:schemeClr>
                </a:solidFill>
                <a:latin typeface="Consolas" panose="020B0609020204030204" pitchFamily="49" charset="0"/>
                <a:cs typeface="Consolas" panose="020B0609020204030204" pitchFamily="49" charset="0"/>
              </a:rPr>
              <a:t>": "</a:t>
            </a:r>
            <a:r>
              <a:rPr lang="nl-NL" altLang="nl-NL" sz="1200" dirty="0" err="1">
                <a:solidFill>
                  <a:srgbClr val="92D050"/>
                </a:solidFill>
                <a:latin typeface="Consolas" panose="020B0609020204030204" pitchFamily="49" charset="0"/>
                <a:cs typeface="Consolas" panose="020B0609020204030204" pitchFamily="49" charset="0"/>
              </a:rPr>
              <a:t>text</a:t>
            </a:r>
            <a:r>
              <a:rPr lang="nl-NL" altLang="nl-NL" sz="1200" dirty="0">
                <a:solidFill>
                  <a:srgbClr val="92D050"/>
                </a:solidFill>
                <a:latin typeface="Consolas" panose="020B0609020204030204" pitchFamily="49" charset="0"/>
                <a:cs typeface="Consolas" panose="020B0609020204030204" pitchFamily="49" charset="0"/>
              </a:rPr>
              <a:t>/</a:t>
            </a:r>
            <a:r>
              <a:rPr lang="nl-NL" altLang="nl-NL" sz="1200" dirty="0" err="1">
                <a:solidFill>
                  <a:srgbClr val="92D050"/>
                </a:solidFill>
                <a:latin typeface="Consolas" panose="020B0609020204030204" pitchFamily="49" charset="0"/>
                <a:cs typeface="Consolas" panose="020B0609020204030204" pitchFamily="49" charset="0"/>
              </a:rPr>
              <a:t>plain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bg1"/>
                </a:solidFill>
                <a:latin typeface="Consolas" panose="020B0609020204030204" pitchFamily="49" charset="0"/>
                <a:cs typeface="Consolas" panose="020B0609020204030204" pitchFamily="49" charset="0"/>
              </a:rPr>
              <a:t>      </a:t>
            </a:r>
            <a:r>
              <a:rPr lang="nl-NL" altLang="nl-NL" sz="1200" dirty="0" err="1" smtClean="0">
                <a:solidFill>
                  <a:schemeClr val="bg1"/>
                </a:solidFill>
                <a:latin typeface="Consolas" panose="020B0609020204030204" pitchFamily="49" charset="0"/>
                <a:cs typeface="Consolas" panose="020B0609020204030204" pitchFamily="49" charset="0"/>
              </a:rPr>
              <a:t>res</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send</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2D050"/>
                </a:solidFill>
                <a:latin typeface="Consolas" panose="020B0609020204030204" pitchFamily="49" charset="0"/>
                <a:cs typeface="Consolas" panose="020B0609020204030204" pitchFamily="49" charset="0"/>
              </a:rPr>
              <a:t>Got </a:t>
            </a:r>
            <a:r>
              <a:rPr lang="nl-NL" altLang="nl-NL" sz="1200" dirty="0">
                <a:solidFill>
                  <a:srgbClr val="92D050"/>
                </a:solidFill>
                <a:latin typeface="Consolas" panose="020B0609020204030204" pitchFamily="49" charset="0"/>
                <a:cs typeface="Consolas" panose="020B0609020204030204" pitchFamily="49" charset="0"/>
              </a:rPr>
              <a:t>a DELETE </a:t>
            </a:r>
            <a:r>
              <a:rPr lang="nl-NL" altLang="nl-NL" sz="1200" dirty="0" err="1">
                <a:solidFill>
                  <a:srgbClr val="92D050"/>
                </a:solidFill>
                <a:latin typeface="Consolas" panose="020B0609020204030204" pitchFamily="49" charset="0"/>
                <a:cs typeface="Consolas" panose="020B0609020204030204" pitchFamily="49" charset="0"/>
              </a:rPr>
              <a:t>request</a:t>
            </a:r>
            <a:r>
              <a:rPr lang="nl-NL" altLang="nl-NL" sz="1200" dirty="0">
                <a:solidFill>
                  <a:srgbClr val="92D050"/>
                </a:solidFill>
                <a:latin typeface="Consolas" panose="020B0609020204030204" pitchFamily="49" charset="0"/>
                <a:cs typeface="Consolas" panose="020B0609020204030204" pitchFamily="49" charset="0"/>
              </a:rPr>
              <a:t> at /user\n</a:t>
            </a:r>
            <a:r>
              <a:rPr lang="nl-NL" altLang="nl-NL" sz="1200" dirty="0">
                <a:solidFill>
                  <a:schemeClr val="tx1">
                    <a:lumMod val="50000"/>
                  </a:schemeClr>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endParaRPr lang="nl-NL" altLang="nl-NL" sz="1200" dirty="0">
              <a:solidFill>
                <a:schemeClr val="tx1">
                  <a:lumMod val="50000"/>
                </a:schemeClr>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smtClean="0">
                <a:solidFill>
                  <a:srgbClr val="0077AA"/>
                </a:solidFill>
                <a:latin typeface="Consolas" panose="020B0609020204030204" pitchFamily="49" charset="0"/>
                <a:cs typeface="Consolas" panose="020B0609020204030204" pitchFamily="49" charset="0"/>
              </a:rPr>
              <a:t>var </a:t>
            </a:r>
            <a:r>
              <a:rPr lang="nl-NL" altLang="nl-NL" sz="1200" dirty="0">
                <a:solidFill>
                  <a:schemeClr val="bg1"/>
                </a:solidFill>
                <a:latin typeface="Consolas" panose="020B0609020204030204" pitchFamily="49" charset="0"/>
                <a:cs typeface="Consolas" panose="020B0609020204030204" pitchFamily="49" charset="0"/>
              </a:rPr>
              <a:t>server</a:t>
            </a:r>
            <a:r>
              <a:rPr lang="nl-NL" altLang="nl-NL" sz="1200" dirty="0">
                <a:solidFill>
                  <a:srgbClr val="0077AA"/>
                </a:solidFill>
                <a:latin typeface="Consolas" panose="020B0609020204030204" pitchFamily="49" charset="0"/>
                <a:cs typeface="Consolas" panose="020B0609020204030204" pitchFamily="49" charset="0"/>
              </a:rPr>
              <a:t> = </a:t>
            </a:r>
            <a:r>
              <a:rPr lang="nl-NL" altLang="nl-NL" sz="1200" dirty="0" err="1">
                <a:solidFill>
                  <a:schemeClr val="bg1"/>
                </a:solidFill>
                <a:latin typeface="Consolas" panose="020B0609020204030204" pitchFamily="49" charset="0"/>
                <a:cs typeface="Consolas" panose="020B0609020204030204" pitchFamily="49" charset="0"/>
              </a:rPr>
              <a:t>http</a:t>
            </a:r>
            <a:r>
              <a:rPr lang="nl-NL" altLang="nl-NL" sz="1200" dirty="0" err="1">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rgbClr val="0077AA"/>
                </a:solidFill>
                <a:latin typeface="Consolas" panose="020B0609020204030204" pitchFamily="49" charset="0"/>
                <a:cs typeface="Consolas" panose="020B0609020204030204" pitchFamily="49" charset="0"/>
              </a:rPr>
              <a:t>createServer</a:t>
            </a:r>
            <a:r>
              <a:rPr lang="nl-NL" altLang="nl-NL" sz="1200" dirty="0">
                <a:solidFill>
                  <a:schemeClr val="tx1">
                    <a:lumMod val="50000"/>
                  </a:schemeClr>
                </a:solidFill>
                <a:latin typeface="Consolas" panose="020B0609020204030204" pitchFamily="49" charset="0"/>
                <a:cs typeface="Consolas" panose="020B0609020204030204" pitchFamily="49" charset="0"/>
              </a:rPr>
              <a:t>(</a:t>
            </a:r>
            <a:r>
              <a:rPr lang="nl-NL" altLang="nl-NL" sz="1200" dirty="0" err="1">
                <a:solidFill>
                  <a:schemeClr val="bg1"/>
                </a:solidFill>
                <a:latin typeface="Consolas" panose="020B0609020204030204" pitchFamily="49" charset="0"/>
                <a:cs typeface="Consolas" panose="020B0609020204030204" pitchFamily="49" charset="0"/>
              </a:rPr>
              <a:t>handler</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endParaRPr lang="nl-NL" altLang="nl-NL" sz="1200" dirty="0">
              <a:solidFill>
                <a:schemeClr val="tx1">
                  <a:lumMod val="50000"/>
                </a:schemeClr>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err="1" smtClean="0">
                <a:solidFill>
                  <a:schemeClr val="bg1"/>
                </a:solidFill>
                <a:latin typeface="Consolas" panose="020B0609020204030204" pitchFamily="49" charset="0"/>
                <a:cs typeface="Consolas" panose="020B0609020204030204" pitchFamily="49" charset="0"/>
              </a:rPr>
              <a:t>server</a:t>
            </a:r>
            <a:r>
              <a:rPr lang="nl-NL" altLang="nl-NL" sz="1200" dirty="0" err="1"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err="1" smtClean="0">
                <a:solidFill>
                  <a:srgbClr val="FF5050"/>
                </a:solidFill>
                <a:latin typeface="Consolas" panose="020B0609020204030204" pitchFamily="49" charset="0"/>
                <a:cs typeface="Consolas" panose="020B0609020204030204" pitchFamily="49" charset="0"/>
              </a:rPr>
              <a:t>listen</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r>
              <a:rPr lang="nl-NL" altLang="nl-NL" sz="1200" dirty="0" smtClean="0">
                <a:solidFill>
                  <a:srgbClr val="981292"/>
                </a:solidFill>
                <a:latin typeface="Consolas" panose="020B0609020204030204" pitchFamily="49" charset="0"/>
                <a:cs typeface="Consolas" panose="020B0609020204030204" pitchFamily="49" charset="0"/>
              </a:rPr>
              <a:t>8080</a:t>
            </a:r>
            <a:r>
              <a:rPr lang="nl-NL" altLang="nl-NL" sz="1200" dirty="0" smtClean="0">
                <a:solidFill>
                  <a:schemeClr val="tx1">
                    <a:lumMod val="50000"/>
                  </a:schemeClr>
                </a:solidFill>
                <a:latin typeface="Consolas" panose="020B0609020204030204" pitchFamily="49" charset="0"/>
                <a:cs typeface="Consolas" panose="020B0609020204030204" pitchFamily="49" charset="0"/>
              </a:rPr>
              <a:t>);</a:t>
            </a:r>
            <a:endParaRPr lang="nl-NL" altLang="nl-NL" sz="1200" dirty="0">
              <a:solidFill>
                <a:schemeClr val="tx1">
                  <a:lumMod val="50000"/>
                </a:schemeClr>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nl-NL" altLang="nl-NL" sz="1200" dirty="0">
                <a:solidFill>
                  <a:schemeClr val="tx1">
                    <a:lumMod val="50000"/>
                  </a:schemeClr>
                </a:solidFill>
                <a:latin typeface="Consolas" panose="020B0609020204030204" pitchFamily="49" charset="0"/>
                <a:cs typeface="Consolas" panose="020B0609020204030204" pitchFamily="49" charset="0"/>
              </a:rPr>
              <a:t>}</a:t>
            </a:r>
            <a:endParaRPr kumimoji="0" lang="nl-NL" altLang="nl-NL" sz="1200" b="0" i="0" u="none" strike="noStrike" cap="none" normalizeH="0" baseline="0" dirty="0" smtClean="0">
              <a:ln>
                <a:noFill/>
              </a:ln>
              <a:solidFill>
                <a:schemeClr val="tx1">
                  <a:lumMod val="50000"/>
                </a:schemeClr>
              </a:solidFill>
              <a:effectLst/>
              <a:latin typeface="Arial" panose="020B0604020202020204" pitchFamily="34" charset="0"/>
            </a:endParaRPr>
          </a:p>
        </p:txBody>
      </p:sp>
      <p:sp>
        <p:nvSpPr>
          <p:cNvPr id="13" name="Tekstvak 12"/>
          <p:cNvSpPr txBox="1"/>
          <p:nvPr/>
        </p:nvSpPr>
        <p:spPr>
          <a:xfrm>
            <a:off x="175859" y="6494379"/>
            <a:ext cx="5977292" cy="369332"/>
          </a:xfrm>
          <a:prstGeom prst="rect">
            <a:avLst/>
          </a:prstGeom>
          <a:noFill/>
        </p:spPr>
        <p:txBody>
          <a:bodyPr wrap="square" rtlCol="0">
            <a:spAutoFit/>
          </a:bodyPr>
          <a:lstStyle/>
          <a:p>
            <a:r>
              <a:rPr lang="nl-NL" dirty="0" err="1" smtClean="0"/>
              <a:t>ExpressJS</a:t>
            </a:r>
            <a:endParaRPr lang="nl-NL" dirty="0"/>
          </a:p>
        </p:txBody>
      </p:sp>
      <p:sp>
        <p:nvSpPr>
          <p:cNvPr id="14" name="Tekstvak 13"/>
          <p:cNvSpPr txBox="1"/>
          <p:nvPr/>
        </p:nvSpPr>
        <p:spPr>
          <a:xfrm>
            <a:off x="6153151" y="6076148"/>
            <a:ext cx="5910617" cy="369332"/>
          </a:xfrm>
          <a:prstGeom prst="rect">
            <a:avLst/>
          </a:prstGeom>
          <a:noFill/>
        </p:spPr>
        <p:txBody>
          <a:bodyPr wrap="square" rtlCol="0">
            <a:spAutoFit/>
          </a:bodyPr>
          <a:lstStyle/>
          <a:p>
            <a:r>
              <a:rPr lang="nl-NL" dirty="0" err="1" smtClean="0"/>
              <a:t>NodeJs</a:t>
            </a:r>
            <a:endParaRPr lang="nl-NL" dirty="0"/>
          </a:p>
        </p:txBody>
      </p:sp>
    </p:spTree>
    <p:extLst>
      <p:ext uri="{BB962C8B-B14F-4D97-AF65-F5344CB8AC3E}">
        <p14:creationId xmlns:p14="http://schemas.microsoft.com/office/powerpoint/2010/main" val="874793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Middelware</a:t>
            </a:r>
            <a:endParaRPr lang="nl-NL" dirty="0"/>
          </a:p>
        </p:txBody>
      </p:sp>
      <p:sp>
        <p:nvSpPr>
          <p:cNvPr id="3" name="Tijdelijke aanduiding voor inhoud 2"/>
          <p:cNvSpPr>
            <a:spLocks noGrp="1"/>
          </p:cNvSpPr>
          <p:nvPr>
            <p:ph idx="1"/>
          </p:nvPr>
        </p:nvSpPr>
        <p:spPr/>
        <p:txBody>
          <a:bodyPr/>
          <a:lstStyle/>
          <a:p>
            <a:r>
              <a:rPr lang="nl-NL" dirty="0" smtClean="0"/>
              <a:t>Concept</a:t>
            </a:r>
          </a:p>
          <a:p>
            <a:pPr lvl="1"/>
            <a:r>
              <a:rPr lang="nl-NL" dirty="0" smtClean="0"/>
              <a:t>Ketting van functies</a:t>
            </a:r>
          </a:p>
          <a:p>
            <a:pPr lvl="1"/>
            <a:r>
              <a:rPr lang="nl-NL" dirty="0" smtClean="0"/>
              <a:t>Volgorde</a:t>
            </a:r>
          </a:p>
          <a:p>
            <a:pPr lvl="1"/>
            <a:r>
              <a:rPr lang="nl-NL" dirty="0" err="1" smtClean="0"/>
              <a:t>Req</a:t>
            </a:r>
            <a:r>
              <a:rPr lang="nl-NL" dirty="0" smtClean="0"/>
              <a:t>, </a:t>
            </a:r>
            <a:r>
              <a:rPr lang="nl-NL" dirty="0" err="1" smtClean="0"/>
              <a:t>res</a:t>
            </a:r>
            <a:r>
              <a:rPr lang="nl-NL" dirty="0" smtClean="0"/>
              <a:t> </a:t>
            </a:r>
            <a:endParaRPr lang="nl-NL" dirty="0"/>
          </a:p>
          <a:p>
            <a:pPr lvl="1"/>
            <a:endParaRPr lang="nl-NL" dirty="0"/>
          </a:p>
        </p:txBody>
      </p:sp>
      <p:pic>
        <p:nvPicPr>
          <p:cNvPr id="6" name="Picture 2" descr="https://node-os.com/image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971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51" y="1257766"/>
            <a:ext cx="8723098" cy="5411694"/>
          </a:xfrm>
          <a:prstGeom prst="rect">
            <a:avLst/>
          </a:prstGeom>
        </p:spPr>
      </p:pic>
    </p:spTree>
    <p:extLst>
      <p:ext uri="{BB962C8B-B14F-4D97-AF65-F5344CB8AC3E}">
        <p14:creationId xmlns:p14="http://schemas.microsoft.com/office/powerpoint/2010/main" val="582037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Middelware</a:t>
            </a:r>
            <a:endParaRPr lang="nl-NL" dirty="0"/>
          </a:p>
        </p:txBody>
      </p:sp>
      <p:sp>
        <p:nvSpPr>
          <p:cNvPr id="4" name="Rectangle 1"/>
          <p:cNvSpPr>
            <a:spLocks noChangeArrowheads="1"/>
          </p:cNvSpPr>
          <p:nvPr/>
        </p:nvSpPr>
        <p:spPr bwMode="auto">
          <a:xfrm>
            <a:off x="646111" y="1236325"/>
            <a:ext cx="9640460" cy="38227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var</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express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middleware</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with</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no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mount</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path</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gets</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executed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for</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every</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to</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the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use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'Time:'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now</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middleware</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mounted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on /user/:</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will</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be</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executed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for</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any</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type of HTTP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to</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/user/:</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use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'/user/:</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Type:'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method</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 route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and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its</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handler</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middleware</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system)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which</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handles GET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requests</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to</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/user/:</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get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'/user/:</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send</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'USER'</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chemeClr val="tx1"/>
                </a:solidFill>
                <a:effectLst/>
              </a:rPr>
              <a:t> </a:t>
            </a:r>
            <a:endParaRPr kumimoji="0" lang="nl-NL" altLang="nl-NL"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6111" y="5062063"/>
            <a:ext cx="9640460" cy="145291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middleware</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sub-stack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which</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prints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info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for</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any</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type of HTTP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to</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/user/:</a:t>
            </a:r>
            <a:r>
              <a:rPr kumimoji="0" lang="nl-NL" altLang="nl-NL" sz="14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use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'/user/:</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id</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URL:'</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originalUrl</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function</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Request</a:t>
            </a:r>
            <a:r>
              <a:rPr kumimoji="0" lang="nl-NL" altLang="nl-NL"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Type:'</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nl-NL" altLang="nl-NL" sz="1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method</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nl-NL" altLang="nl-NL" sz="1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next</a:t>
            </a: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nl-NL" altLang="nl-NL" sz="1400" b="0" i="0" u="none" strike="noStrike" cap="none" normalizeH="0" baseline="0" dirty="0" smtClean="0">
                <a:ln>
                  <a:noFill/>
                </a:ln>
                <a:solidFill>
                  <a:schemeClr val="tx1"/>
                </a:solidFill>
                <a:effectLst/>
              </a:rPr>
              <a:t> </a:t>
            </a:r>
            <a:endParaRPr kumimoji="0" lang="nl-NL" altLang="nl-NL" sz="1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2" descr="https://node-os.com/image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767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NPM</a:t>
            </a:r>
            <a:endParaRPr lang="nl-NL" dirty="0"/>
          </a:p>
        </p:txBody>
      </p:sp>
      <p:sp>
        <p:nvSpPr>
          <p:cNvPr id="3" name="Tijdelijke aanduiding voor inhoud 2"/>
          <p:cNvSpPr>
            <a:spLocks noGrp="1"/>
          </p:cNvSpPr>
          <p:nvPr>
            <p:ph idx="1"/>
          </p:nvPr>
        </p:nvSpPr>
        <p:spPr/>
        <p:txBody>
          <a:bodyPr/>
          <a:lstStyle/>
          <a:p>
            <a:r>
              <a:rPr lang="nl-NL" dirty="0" smtClean="0"/>
              <a:t>Package manager</a:t>
            </a:r>
          </a:p>
          <a:p>
            <a:r>
              <a:rPr lang="nl-NL" dirty="0" err="1"/>
              <a:t>dependencies</a:t>
            </a:r>
            <a:r>
              <a:rPr lang="nl-NL" dirty="0"/>
              <a:t> </a:t>
            </a:r>
            <a:endParaRPr lang="nl-NL" dirty="0" smtClean="0"/>
          </a:p>
          <a:p>
            <a:r>
              <a:rPr lang="nl-NL" dirty="0" err="1" smtClean="0"/>
              <a:t>Package.json</a:t>
            </a:r>
            <a:endParaRPr lang="nl-NL" dirty="0" smtClean="0"/>
          </a:p>
          <a:p>
            <a:endParaRPr lang="nl-NL" dirty="0"/>
          </a:p>
          <a:p>
            <a:r>
              <a:rPr lang="nl-NL" dirty="0" err="1" smtClean="0"/>
              <a:t>Npm</a:t>
            </a:r>
            <a:r>
              <a:rPr lang="nl-NL" dirty="0" smtClean="0"/>
              <a:t> </a:t>
            </a:r>
            <a:r>
              <a:rPr lang="nl-NL" dirty="0" err="1" smtClean="0"/>
              <a:t>install</a:t>
            </a:r>
            <a:endParaRPr lang="nl-NL" dirty="0" smtClean="0"/>
          </a:p>
          <a:p>
            <a:r>
              <a:rPr lang="nl-NL" dirty="0" err="1" smtClean="0"/>
              <a:t>Npm</a:t>
            </a:r>
            <a:r>
              <a:rPr lang="nl-NL" dirty="0" smtClean="0"/>
              <a:t> update</a:t>
            </a:r>
            <a:endParaRPr lang="nl-NL" dirty="0"/>
          </a:p>
        </p:txBody>
      </p:sp>
      <p:pic>
        <p:nvPicPr>
          <p:cNvPr id="4" name="Picture 2" descr="https://node-os.com/images/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12" y="362465"/>
            <a:ext cx="791250" cy="7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466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MongoDB</a:t>
            </a:r>
            <a:endParaRPr lang="nl-NL" dirty="0"/>
          </a:p>
        </p:txBody>
      </p:sp>
      <p:sp>
        <p:nvSpPr>
          <p:cNvPr id="3" name="Tijdelijke aanduiding voor inhoud 2"/>
          <p:cNvSpPr>
            <a:spLocks noGrp="1"/>
          </p:cNvSpPr>
          <p:nvPr>
            <p:ph idx="1"/>
          </p:nvPr>
        </p:nvSpPr>
        <p:spPr/>
        <p:txBody>
          <a:bodyPr/>
          <a:lstStyle/>
          <a:p>
            <a:r>
              <a:rPr lang="nl-NL" dirty="0" smtClean="0"/>
              <a:t>Name: </a:t>
            </a:r>
            <a:r>
              <a:rPr lang="nl-NL" i="1" dirty="0" err="1" smtClean="0"/>
              <a:t>hu</a:t>
            </a:r>
            <a:r>
              <a:rPr lang="nl-NL" b="1" dirty="0" err="1" smtClean="0"/>
              <a:t>mongo</a:t>
            </a:r>
            <a:r>
              <a:rPr lang="nl-NL" i="1" dirty="0" err="1" smtClean="0"/>
              <a:t>us</a:t>
            </a:r>
            <a:endParaRPr lang="nl-NL" i="1" dirty="0" smtClean="0"/>
          </a:p>
          <a:p>
            <a:r>
              <a:rPr lang="nl-NL" i="1" dirty="0" smtClean="0"/>
              <a:t>C++</a:t>
            </a:r>
          </a:p>
          <a:p>
            <a:endParaRPr lang="nl-NL" i="1" dirty="0"/>
          </a:p>
        </p:txBody>
      </p:sp>
      <p:pic>
        <p:nvPicPr>
          <p:cNvPr id="2050" name="Picture 2" descr="http://static.tumblr.com/lbtm3t2/8PAn0kziu/mongod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3026" y="36970"/>
            <a:ext cx="1116013" cy="1116013"/>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4"/>
          <a:stretch>
            <a:fillRect/>
          </a:stretch>
        </p:blipFill>
        <p:spPr>
          <a:xfrm>
            <a:off x="284162" y="3171825"/>
            <a:ext cx="5707063" cy="2821629"/>
          </a:xfrm>
          <a:prstGeom prst="rect">
            <a:avLst/>
          </a:prstGeom>
        </p:spPr>
      </p:pic>
      <p:pic>
        <p:nvPicPr>
          <p:cNvPr id="8" name="Picture 4" descr="https://sjohn4.files.wordpress.com/2011/10/mongod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9789" y="1400174"/>
            <a:ext cx="3859214" cy="499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805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SQL vs </a:t>
            </a:r>
            <a:r>
              <a:rPr lang="nl-NL" dirty="0" err="1" smtClean="0"/>
              <a:t>MongoDB</a:t>
            </a:r>
            <a:endParaRPr lang="nl-NL" dirty="0"/>
          </a:p>
        </p:txBody>
      </p:sp>
      <p:pic>
        <p:nvPicPr>
          <p:cNvPr id="2050" name="Picture 2" descr="http://static.tumblr.com/lbtm3t2/8PAn0kziu/mongod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3026" y="36970"/>
            <a:ext cx="1116013" cy="11160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michaelckennedy.files.wordpress.com/2014/03/sql-vs-mongo-inserts.png?w=403&amp;h=3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26" y="1489389"/>
            <a:ext cx="383857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ichaelckennedy.files.wordpress.com/2014/03/runningmonodbperf-zoom.png?w=395&amp;h=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26" y="5044477"/>
            <a:ext cx="3762375" cy="1295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ichaelckennedy.files.wordpress.com/2014/03/runningsqlperf-zoom.png?w=387&amp;h=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998" y="5097996"/>
            <a:ext cx="3686175" cy="990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ichaelckennedy.files.wordpress.com/2014/03/basic-indexed-query-speed-graph.png?w=352&amp;h=3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686" y="1489389"/>
            <a:ext cx="3352800" cy="3419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michaelckennedy.files.wordpress.com/2014/03/complex-query-speed-graph.png?w=409&amp;h=3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971" y="1489389"/>
            <a:ext cx="3895725" cy="34099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504066"/>
            <a:ext cx="11998696" cy="369332"/>
          </a:xfrm>
          <a:prstGeom prst="rect">
            <a:avLst/>
          </a:prstGeom>
          <a:noFill/>
        </p:spPr>
        <p:txBody>
          <a:bodyPr wrap="square" rtlCol="0">
            <a:spAutoFit/>
          </a:bodyPr>
          <a:lstStyle/>
          <a:p>
            <a:r>
              <a:rPr lang="nl-NL" dirty="0"/>
              <a:t>Bron: http://blog.michaelckennedy.net/2010/04/29/mongodb-vs-sql-server-2008-performance-showdown/</a:t>
            </a:r>
          </a:p>
        </p:txBody>
      </p:sp>
    </p:spTree>
    <p:extLst>
      <p:ext uri="{BB962C8B-B14F-4D97-AF65-F5344CB8AC3E}">
        <p14:creationId xmlns:p14="http://schemas.microsoft.com/office/powerpoint/2010/main" val="2514186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NoSQL</a:t>
            </a:r>
            <a:endParaRPr lang="nl-NL" dirty="0"/>
          </a:p>
        </p:txBody>
      </p:sp>
      <p:pic>
        <p:nvPicPr>
          <p:cNvPr id="2050" name="Picture 2" descr="http://static.tumblr.com/lbtm3t2/8PAn0kziu/mongod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3026" y="36970"/>
            <a:ext cx="1116013" cy="11160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media.thomasv.nl/2014/04/nosq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472" y="1152983"/>
            <a:ext cx="7620000"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4222462"/>
            <a:ext cx="12192000" cy="2585323"/>
          </a:xfrm>
          <a:prstGeom prst="rect">
            <a:avLst/>
          </a:prstGeom>
          <a:solidFill>
            <a:schemeClr val="bg1"/>
          </a:solidFill>
        </p:spPr>
        <p:txBody>
          <a:bodyPr wrap="square" rtlCol="0">
            <a:spAutoFit/>
          </a:bodyPr>
          <a:lstStyle/>
          <a:p>
            <a:r>
              <a:rPr lang="nl-NL" dirty="0" smtClean="0">
                <a:solidFill>
                  <a:srgbClr val="FF0000"/>
                </a:solidFill>
                <a:latin typeface="Courier New" panose="02070309020205020404" pitchFamily="49" charset="0"/>
                <a:cs typeface="Courier New" panose="02070309020205020404" pitchFamily="49" charset="0"/>
              </a:rPr>
              <a:t>INSERT INTO </a:t>
            </a:r>
            <a:r>
              <a:rPr lang="nl-NL" dirty="0" smtClean="0">
                <a:solidFill>
                  <a:srgbClr val="981292"/>
                </a:solidFill>
                <a:latin typeface="Courier New" panose="02070309020205020404" pitchFamily="49" charset="0"/>
                <a:cs typeface="Courier New" panose="02070309020205020404" pitchFamily="49" charset="0"/>
              </a:rPr>
              <a:t>PERSON</a:t>
            </a:r>
            <a:r>
              <a:rPr lang="nl-NL" dirty="0" smtClean="0">
                <a:latin typeface="Courier New" panose="02070309020205020404" pitchFamily="49" charset="0"/>
                <a:cs typeface="Courier New" panose="02070309020205020404" pitchFamily="49" charset="0"/>
              </a:rPr>
              <a:t> (`</a:t>
            </a:r>
            <a:r>
              <a:rPr lang="nl-NL" dirty="0" smtClean="0">
                <a:solidFill>
                  <a:srgbClr val="00CE27"/>
                </a:solidFill>
                <a:latin typeface="Courier New" panose="02070309020205020404" pitchFamily="49" charset="0"/>
                <a:cs typeface="Courier New" panose="02070309020205020404" pitchFamily="49" charset="0"/>
              </a:rPr>
              <a:t>name</a:t>
            </a:r>
            <a:r>
              <a:rPr lang="nl-NL" dirty="0" smtClean="0">
                <a:latin typeface="Courier New" panose="02070309020205020404" pitchFamily="49" charset="0"/>
                <a:cs typeface="Courier New" panose="02070309020205020404" pitchFamily="49" charset="0"/>
              </a:rPr>
              <a:t>`, `</a:t>
            </a:r>
            <a:r>
              <a:rPr lang="nl-NL" dirty="0" err="1" smtClean="0">
                <a:solidFill>
                  <a:srgbClr val="00CE27"/>
                </a:solidFill>
                <a:latin typeface="Courier New" panose="02070309020205020404" pitchFamily="49" charset="0"/>
                <a:cs typeface="Courier New" panose="02070309020205020404" pitchFamily="49" charset="0"/>
              </a:rPr>
              <a:t>zipcode</a:t>
            </a:r>
            <a:r>
              <a:rPr lang="nl-NL" dirty="0" smtClean="0">
                <a:latin typeface="Courier New" panose="02070309020205020404" pitchFamily="49" charset="0"/>
                <a:cs typeface="Courier New" panose="02070309020205020404" pitchFamily="49" charset="0"/>
              </a:rPr>
              <a:t>`,  `</a:t>
            </a:r>
            <a:r>
              <a:rPr lang="nl-NL" dirty="0" err="1" smtClean="0">
                <a:solidFill>
                  <a:srgbClr val="00CE27"/>
                </a:solidFill>
                <a:latin typeface="Courier New" panose="02070309020205020404" pitchFamily="49" charset="0"/>
                <a:cs typeface="Courier New" panose="02070309020205020404" pitchFamily="49" charset="0"/>
              </a:rPr>
              <a:t>city</a:t>
            </a:r>
            <a:r>
              <a:rPr lang="nl-NL" dirty="0" smtClean="0">
                <a:latin typeface="Courier New" panose="02070309020205020404" pitchFamily="49" charset="0"/>
                <a:cs typeface="Courier New" panose="02070309020205020404" pitchFamily="49" charset="0"/>
              </a:rPr>
              <a:t>` , `</a:t>
            </a:r>
            <a:r>
              <a:rPr lang="nl-NL" dirty="0" err="1" smtClean="0">
                <a:solidFill>
                  <a:srgbClr val="00CE27"/>
                </a:solidFill>
                <a:latin typeface="Courier New" panose="02070309020205020404" pitchFamily="49" charset="0"/>
                <a:cs typeface="Courier New" panose="02070309020205020404" pitchFamily="49" charset="0"/>
              </a:rPr>
              <a:t>street</a:t>
            </a:r>
            <a:r>
              <a:rPr lang="nl-NL" dirty="0" smtClean="0">
                <a:latin typeface="Courier New" panose="02070309020205020404" pitchFamily="49" charset="0"/>
                <a:cs typeface="Courier New" panose="02070309020205020404" pitchFamily="49" charset="0"/>
              </a:rPr>
              <a:t>`, `</a:t>
            </a:r>
            <a:r>
              <a:rPr lang="nl-NL" dirty="0" err="1" smtClean="0">
                <a:solidFill>
                  <a:srgbClr val="00CE27"/>
                </a:solidFill>
                <a:latin typeface="Courier New" panose="02070309020205020404" pitchFamily="49" charset="0"/>
                <a:cs typeface="Courier New" panose="02070309020205020404" pitchFamily="49" charset="0"/>
              </a:rPr>
              <a:t>adress</a:t>
            </a:r>
            <a:r>
              <a:rPr lang="nl-NL" dirty="0" smtClean="0">
                <a:latin typeface="Courier New" panose="02070309020205020404" pitchFamily="49" charset="0"/>
                <a:cs typeface="Courier New" panose="02070309020205020404" pitchFamily="49" charset="0"/>
              </a:rPr>
              <a:t>`,  `</a:t>
            </a:r>
            <a:r>
              <a:rPr lang="nl-NL" dirty="0" smtClean="0">
                <a:solidFill>
                  <a:srgbClr val="00CE27"/>
                </a:solidFill>
                <a:latin typeface="Courier New" panose="02070309020205020404" pitchFamily="49" charset="0"/>
                <a:cs typeface="Courier New" panose="02070309020205020404" pitchFamily="49" charset="0"/>
              </a:rPr>
              <a:t>email</a:t>
            </a:r>
            <a:r>
              <a:rPr lang="nl-NL" dirty="0" smtClean="0">
                <a:latin typeface="Courier New" panose="02070309020205020404" pitchFamily="49" charset="0"/>
                <a:cs typeface="Courier New" panose="02070309020205020404" pitchFamily="49" charset="0"/>
              </a:rPr>
              <a:t>`)</a:t>
            </a:r>
            <a:r>
              <a:rPr lang="nl-NL" dirty="0" smtClean="0">
                <a:solidFill>
                  <a:srgbClr val="FF0000"/>
                </a:solidFill>
                <a:latin typeface="Courier New" panose="02070309020205020404" pitchFamily="49" charset="0"/>
                <a:cs typeface="Courier New" panose="02070309020205020404" pitchFamily="49" charset="0"/>
              </a:rPr>
              <a:t>VALUES </a:t>
            </a:r>
            <a:r>
              <a:rPr lang="nl-NL" dirty="0" smtClean="0">
                <a:latin typeface="Courier New" panose="02070309020205020404" pitchFamily="49" charset="0"/>
                <a:cs typeface="Courier New" panose="02070309020205020404" pitchFamily="49" charset="0"/>
              </a:rPr>
              <a:t>(“</a:t>
            </a:r>
            <a:r>
              <a:rPr lang="nl-NL" dirty="0" smtClean="0">
                <a:solidFill>
                  <a:schemeClr val="tx1">
                    <a:lumMod val="50000"/>
                  </a:schemeClr>
                </a:solidFill>
                <a:latin typeface="Courier New" panose="02070309020205020404" pitchFamily="49" charset="0"/>
                <a:cs typeface="Courier New" panose="02070309020205020404" pitchFamily="49" charset="0"/>
              </a:rPr>
              <a:t>Bjorn de Mul</a:t>
            </a:r>
            <a:r>
              <a:rPr lang="nl-NL" dirty="0" smtClean="0">
                <a:latin typeface="Courier New" panose="02070309020205020404" pitchFamily="49" charset="0"/>
                <a:cs typeface="Courier New" panose="02070309020205020404" pitchFamily="49" charset="0"/>
              </a:rPr>
              <a:t>”,  “</a:t>
            </a:r>
            <a:r>
              <a:rPr lang="nl-NL" dirty="0" smtClean="0">
                <a:solidFill>
                  <a:schemeClr val="tx1">
                    <a:lumMod val="50000"/>
                  </a:schemeClr>
                </a:solidFill>
                <a:latin typeface="Courier New" panose="02070309020205020404" pitchFamily="49" charset="0"/>
                <a:cs typeface="Courier New" panose="02070309020205020404" pitchFamily="49" charset="0"/>
              </a:rPr>
              <a:t>4587RB</a:t>
            </a:r>
            <a:r>
              <a:rPr lang="nl-NL" dirty="0" smtClean="0">
                <a:latin typeface="Courier New" panose="02070309020205020404" pitchFamily="49" charset="0"/>
                <a:cs typeface="Courier New" panose="02070309020205020404" pitchFamily="49" charset="0"/>
              </a:rPr>
              <a:t>” “</a:t>
            </a:r>
            <a:r>
              <a:rPr lang="nl-NL" dirty="0" err="1" smtClean="0">
                <a:solidFill>
                  <a:schemeClr val="tx1">
                    <a:lumMod val="50000"/>
                  </a:schemeClr>
                </a:solidFill>
                <a:latin typeface="Courier New" panose="02070309020205020404" pitchFamily="49" charset="0"/>
                <a:cs typeface="Courier New" panose="02070309020205020404" pitchFamily="49" charset="0"/>
              </a:rPr>
              <a:t>Kloosterzande</a:t>
            </a:r>
            <a:r>
              <a:rPr lang="nl-NL" dirty="0" smtClean="0">
                <a:latin typeface="Courier New" panose="02070309020205020404" pitchFamily="49" charset="0"/>
                <a:cs typeface="Courier New" panose="02070309020205020404" pitchFamily="49" charset="0"/>
              </a:rPr>
              <a:t>”, “</a:t>
            </a:r>
            <a:r>
              <a:rPr lang="nl-NL" dirty="0" err="1" smtClean="0">
                <a:solidFill>
                  <a:schemeClr val="tx1">
                    <a:lumMod val="50000"/>
                  </a:schemeClr>
                </a:solidFill>
                <a:latin typeface="Courier New" panose="02070309020205020404" pitchFamily="49" charset="0"/>
                <a:cs typeface="Courier New" panose="02070309020205020404" pitchFamily="49" charset="0"/>
              </a:rPr>
              <a:t>Kruisdorpstraat</a:t>
            </a:r>
            <a:r>
              <a:rPr lang="nl-NL" dirty="0" smtClean="0">
                <a:latin typeface="Courier New" panose="02070309020205020404" pitchFamily="49" charset="0"/>
                <a:cs typeface="Courier New" panose="02070309020205020404" pitchFamily="49" charset="0"/>
              </a:rPr>
              <a:t>”, </a:t>
            </a:r>
            <a:r>
              <a:rPr lang="nl-NL" dirty="0" smtClean="0">
                <a:solidFill>
                  <a:schemeClr val="tx1">
                    <a:lumMod val="50000"/>
                  </a:schemeClr>
                </a:solidFill>
                <a:latin typeface="Courier New" panose="02070309020205020404" pitchFamily="49" charset="0"/>
                <a:cs typeface="Courier New" panose="02070309020205020404" pitchFamily="49" charset="0"/>
              </a:rPr>
              <a:t>11</a:t>
            </a:r>
            <a:r>
              <a:rPr lang="nl-NL" dirty="0" smtClean="0">
                <a:latin typeface="Courier New" panose="02070309020205020404" pitchFamily="49" charset="0"/>
                <a:cs typeface="Courier New" panose="02070309020205020404" pitchFamily="49" charset="0"/>
              </a:rPr>
              <a:t>, “</a:t>
            </a:r>
            <a:r>
              <a:rPr lang="nl-NL" dirty="0" smtClean="0">
                <a:solidFill>
                  <a:schemeClr val="tx1">
                    <a:lumMod val="50000"/>
                  </a:schemeClr>
                </a:solidFill>
                <a:latin typeface="Courier New" panose="02070309020205020404" pitchFamily="49" charset="0"/>
                <a:cs typeface="Courier New" panose="02070309020205020404" pitchFamily="49" charset="0"/>
              </a:rPr>
              <a:t>mul0003@hz.nl</a:t>
            </a:r>
            <a:r>
              <a:rPr lang="nl-NL" dirty="0" smtClean="0">
                <a:latin typeface="Courier New" panose="02070309020205020404" pitchFamily="49" charset="0"/>
                <a:cs typeface="Courier New" panose="02070309020205020404" pitchFamily="49" charset="0"/>
              </a:rPr>
              <a:t>”);</a:t>
            </a:r>
          </a:p>
          <a:p>
            <a:endParaRPr lang="nl-NL" dirty="0">
              <a:latin typeface="Courier New" panose="02070309020205020404" pitchFamily="49" charset="0"/>
              <a:cs typeface="Courier New" panose="02070309020205020404" pitchFamily="49" charset="0"/>
            </a:endParaRPr>
          </a:p>
          <a:p>
            <a:r>
              <a:rPr lang="nl-NL" dirty="0" err="1" smtClean="0">
                <a:latin typeface="Courier New" panose="02070309020205020404" pitchFamily="49" charset="0"/>
                <a:cs typeface="Courier New" panose="02070309020205020404" pitchFamily="49" charset="0"/>
              </a:rPr>
              <a:t>Db.person.insert</a:t>
            </a:r>
            <a:r>
              <a:rPr lang="nl-NL" dirty="0" smtClean="0">
                <a:latin typeface="Courier New" panose="02070309020205020404" pitchFamily="49" charset="0"/>
                <a:cs typeface="Courier New" panose="02070309020205020404" pitchFamily="49" charset="0"/>
              </a:rPr>
              <a:t>({name: “</a:t>
            </a:r>
            <a:r>
              <a:rPr lang="nl-NL" dirty="0" smtClean="0">
                <a:solidFill>
                  <a:schemeClr val="tx1">
                    <a:lumMod val="50000"/>
                  </a:schemeClr>
                </a:solidFill>
                <a:latin typeface="Courier New" panose="02070309020205020404" pitchFamily="49" charset="0"/>
                <a:cs typeface="Courier New" panose="02070309020205020404" pitchFamily="49" charset="0"/>
              </a:rPr>
              <a:t>Bjorn de mul</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zipcode</a:t>
            </a:r>
            <a:r>
              <a:rPr lang="nl-NL" dirty="0" smtClean="0">
                <a:latin typeface="Courier New" panose="02070309020205020404" pitchFamily="49" charset="0"/>
                <a:cs typeface="Courier New" panose="02070309020205020404" pitchFamily="49" charset="0"/>
              </a:rPr>
              <a:t>: “</a:t>
            </a:r>
            <a:r>
              <a:rPr lang="nl-NL" dirty="0" smtClean="0">
                <a:solidFill>
                  <a:schemeClr val="tx1">
                    <a:lumMod val="50000"/>
                  </a:schemeClr>
                </a:solidFill>
                <a:latin typeface="Courier New" panose="02070309020205020404" pitchFamily="49" charset="0"/>
                <a:cs typeface="Courier New" panose="02070309020205020404" pitchFamily="49" charset="0"/>
              </a:rPr>
              <a:t>4587RB</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city</a:t>
            </a:r>
            <a:r>
              <a:rPr lang="nl-NL" dirty="0" smtClean="0">
                <a:latin typeface="Courier New" panose="02070309020205020404" pitchFamily="49" charset="0"/>
                <a:cs typeface="Courier New" panose="02070309020205020404" pitchFamily="49" charset="0"/>
              </a:rPr>
              <a:t>: “</a:t>
            </a:r>
            <a:r>
              <a:rPr lang="nl-NL" dirty="0" err="1" smtClean="0">
                <a:solidFill>
                  <a:schemeClr val="tx1">
                    <a:lumMod val="50000"/>
                  </a:schemeClr>
                </a:solidFill>
                <a:latin typeface="Courier New" panose="02070309020205020404" pitchFamily="49" charset="0"/>
                <a:cs typeface="Courier New" panose="02070309020205020404" pitchFamily="49" charset="0"/>
              </a:rPr>
              <a:t>Kloosterzande</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street</a:t>
            </a:r>
            <a:r>
              <a:rPr lang="nl-NL" dirty="0" smtClean="0">
                <a:latin typeface="Courier New" panose="02070309020205020404" pitchFamily="49" charset="0"/>
                <a:cs typeface="Courier New" panose="02070309020205020404" pitchFamily="49" charset="0"/>
              </a:rPr>
              <a:t>: “</a:t>
            </a:r>
            <a:r>
              <a:rPr lang="nl-NL" dirty="0" err="1" smtClean="0">
                <a:solidFill>
                  <a:schemeClr val="tx1">
                    <a:lumMod val="50000"/>
                  </a:schemeClr>
                </a:solidFill>
                <a:latin typeface="Courier New" panose="02070309020205020404" pitchFamily="49" charset="0"/>
                <a:cs typeface="Courier New" panose="02070309020205020404" pitchFamily="49" charset="0"/>
              </a:rPr>
              <a:t>Kruisdorpstraat</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street</a:t>
            </a:r>
            <a:r>
              <a:rPr lang="nl-NL" dirty="0" smtClean="0">
                <a:latin typeface="Courier New" panose="02070309020205020404" pitchFamily="49" charset="0"/>
                <a:cs typeface="Courier New" panose="02070309020205020404" pitchFamily="49" charset="0"/>
              </a:rPr>
              <a:t>: 11, email: “</a:t>
            </a:r>
            <a:r>
              <a:rPr lang="nl-NL" dirty="0" smtClean="0">
                <a:solidFill>
                  <a:schemeClr val="tx1">
                    <a:lumMod val="50000"/>
                  </a:schemeClr>
                </a:solidFill>
                <a:latin typeface="Courier New" panose="02070309020205020404" pitchFamily="49" charset="0"/>
                <a:cs typeface="Courier New" panose="02070309020205020404" pitchFamily="49" charset="0"/>
              </a:rPr>
              <a:t>mul0003@hz.nl</a:t>
            </a:r>
            <a:r>
              <a:rPr lang="nl-NL" dirty="0" smtClean="0">
                <a:latin typeface="Courier New" panose="02070309020205020404" pitchFamily="49" charset="0"/>
                <a:cs typeface="Courier New" panose="02070309020205020404" pitchFamily="49" charset="0"/>
              </a:rPr>
              <a:t>)</a:t>
            </a:r>
          </a:p>
          <a:p>
            <a:endParaRPr lang="nl-NL" dirty="0">
              <a:latin typeface="Courier New" panose="02070309020205020404" pitchFamily="49" charset="0"/>
              <a:cs typeface="Courier New" panose="02070309020205020404" pitchFamily="49" charset="0"/>
            </a:endParaRPr>
          </a:p>
          <a:p>
            <a:r>
              <a:rPr lang="nl-NL" dirty="0" smtClean="0">
                <a:solidFill>
                  <a:srgbClr val="FF0000"/>
                </a:solidFill>
                <a:latin typeface="Courier New" panose="02070309020205020404" pitchFamily="49" charset="0"/>
                <a:cs typeface="Courier New" panose="02070309020205020404" pitchFamily="49" charset="0"/>
              </a:rPr>
              <a:t>SELECT</a:t>
            </a:r>
            <a:r>
              <a:rPr lang="nl-NL" dirty="0" smtClean="0">
                <a:latin typeface="Courier New" panose="02070309020205020404" pitchFamily="49" charset="0"/>
                <a:cs typeface="Courier New" panose="02070309020205020404" pitchFamily="49" charset="0"/>
              </a:rPr>
              <a:t> * </a:t>
            </a:r>
            <a:r>
              <a:rPr lang="nl-NL" dirty="0" smtClean="0">
                <a:solidFill>
                  <a:srgbClr val="FF0000"/>
                </a:solidFill>
                <a:latin typeface="Courier New" panose="02070309020205020404" pitchFamily="49" charset="0"/>
                <a:cs typeface="Courier New" panose="02070309020205020404" pitchFamily="49" charset="0"/>
              </a:rPr>
              <a:t>FROM</a:t>
            </a:r>
            <a:r>
              <a:rPr lang="nl-NL" dirty="0" smtClean="0">
                <a:latin typeface="Courier New" panose="02070309020205020404" pitchFamily="49" charset="0"/>
                <a:cs typeface="Courier New" panose="02070309020205020404" pitchFamily="49" charset="0"/>
              </a:rPr>
              <a:t> </a:t>
            </a:r>
            <a:r>
              <a:rPr lang="nl-NL" dirty="0" smtClean="0">
                <a:solidFill>
                  <a:srgbClr val="C50979"/>
                </a:solidFill>
                <a:latin typeface="Courier New" panose="02070309020205020404" pitchFamily="49" charset="0"/>
                <a:cs typeface="Courier New" panose="02070309020205020404" pitchFamily="49" charset="0"/>
              </a:rPr>
              <a:t>PERSON</a:t>
            </a:r>
            <a:r>
              <a:rPr lang="nl-NL" dirty="0" smtClean="0">
                <a:latin typeface="Courier New" panose="02070309020205020404" pitchFamily="49" charset="0"/>
                <a:cs typeface="Courier New" panose="02070309020205020404" pitchFamily="49" charset="0"/>
              </a:rPr>
              <a:t>;    </a:t>
            </a:r>
            <a:r>
              <a:rPr lang="nl-NL" dirty="0" smtClean="0">
                <a:solidFill>
                  <a:srgbClr val="FF0000"/>
                </a:solidFill>
                <a:latin typeface="Courier New" panose="02070309020205020404" pitchFamily="49" charset="0"/>
                <a:cs typeface="Courier New" panose="02070309020205020404" pitchFamily="49" charset="0"/>
              </a:rPr>
              <a:t>SELECT </a:t>
            </a:r>
            <a:r>
              <a:rPr lang="nl-NL" dirty="0" smtClean="0">
                <a:latin typeface="Courier New" panose="02070309020205020404" pitchFamily="49" charset="0"/>
                <a:cs typeface="Courier New" panose="02070309020205020404" pitchFamily="49" charset="0"/>
              </a:rPr>
              <a:t>`</a:t>
            </a:r>
            <a:r>
              <a:rPr lang="nl-NL" dirty="0" smtClean="0">
                <a:solidFill>
                  <a:srgbClr val="00CE27"/>
                </a:solidFill>
                <a:latin typeface="Courier New" panose="02070309020205020404" pitchFamily="49" charset="0"/>
                <a:cs typeface="Courier New" panose="02070309020205020404" pitchFamily="49" charset="0"/>
              </a:rPr>
              <a:t>name</a:t>
            </a:r>
            <a:r>
              <a:rPr lang="nl-NL" dirty="0" smtClean="0">
                <a:latin typeface="Courier New" panose="02070309020205020404" pitchFamily="49" charset="0"/>
                <a:cs typeface="Courier New" panose="02070309020205020404" pitchFamily="49" charset="0"/>
              </a:rPr>
              <a:t>` </a:t>
            </a:r>
            <a:r>
              <a:rPr lang="nl-NL" dirty="0" smtClean="0">
                <a:solidFill>
                  <a:srgbClr val="FF0000"/>
                </a:solidFill>
                <a:latin typeface="Courier New" panose="02070309020205020404" pitchFamily="49" charset="0"/>
                <a:cs typeface="Courier New" panose="02070309020205020404" pitchFamily="49" charset="0"/>
              </a:rPr>
              <a:t>FROM</a:t>
            </a:r>
            <a:r>
              <a:rPr lang="nl-NL" dirty="0" smtClean="0">
                <a:latin typeface="Courier New" panose="02070309020205020404" pitchFamily="49" charset="0"/>
                <a:cs typeface="Courier New" panose="02070309020205020404" pitchFamily="49" charset="0"/>
              </a:rPr>
              <a:t> </a:t>
            </a:r>
            <a:r>
              <a:rPr lang="nl-NL" dirty="0" smtClean="0">
                <a:solidFill>
                  <a:srgbClr val="981292"/>
                </a:solidFill>
                <a:latin typeface="Courier New" panose="02070309020205020404" pitchFamily="49" charset="0"/>
                <a:cs typeface="Courier New" panose="02070309020205020404" pitchFamily="49" charset="0"/>
              </a:rPr>
              <a:t>PERSON</a:t>
            </a:r>
          </a:p>
          <a:p>
            <a:endParaRPr lang="nl-NL" dirty="0">
              <a:latin typeface="Courier New" panose="02070309020205020404" pitchFamily="49" charset="0"/>
              <a:cs typeface="Courier New" panose="02070309020205020404" pitchFamily="49" charset="0"/>
            </a:endParaRPr>
          </a:p>
          <a:p>
            <a:r>
              <a:rPr lang="nl-NL" dirty="0" err="1" smtClean="0">
                <a:latin typeface="Courier New" panose="02070309020205020404" pitchFamily="49" charset="0"/>
                <a:cs typeface="Courier New" panose="02070309020205020404" pitchFamily="49" charset="0"/>
              </a:rPr>
              <a:t>Db.person.find</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db.person.find</a:t>
            </a:r>
            <a:r>
              <a:rPr lang="nl-NL" dirty="0" smtClean="0">
                <a:latin typeface="Courier New" panose="02070309020205020404" pitchFamily="49" charset="0"/>
                <a:cs typeface="Courier New" panose="02070309020205020404" pitchFamily="49" charset="0"/>
              </a:rPr>
              <a:t>({},{name: 1, _</a:t>
            </a:r>
            <a:r>
              <a:rPr lang="nl-NL" dirty="0" err="1" smtClean="0">
                <a:latin typeface="Courier New" panose="02070309020205020404" pitchFamily="49" charset="0"/>
                <a:cs typeface="Courier New" panose="02070309020205020404" pitchFamily="49" charset="0"/>
              </a:rPr>
              <a:t>id</a:t>
            </a:r>
            <a:r>
              <a:rPr lang="nl-NL" dirty="0" smtClean="0">
                <a:latin typeface="Courier New" panose="02070309020205020404" pitchFamily="49" charset="0"/>
                <a:cs typeface="Courier New" panose="02070309020205020404" pitchFamily="49" charset="0"/>
              </a:rPr>
              <a:t>: 0});</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8380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NoSQL</a:t>
            </a:r>
            <a:endParaRPr lang="nl-NL" dirty="0"/>
          </a:p>
        </p:txBody>
      </p:sp>
      <p:sp>
        <p:nvSpPr>
          <p:cNvPr id="3" name="Tijdelijke aanduiding voor inhoud 2"/>
          <p:cNvSpPr>
            <a:spLocks noGrp="1"/>
          </p:cNvSpPr>
          <p:nvPr>
            <p:ph idx="1"/>
          </p:nvPr>
        </p:nvSpPr>
        <p:spPr/>
        <p:txBody>
          <a:bodyPr>
            <a:normAutofit fontScale="92500" lnSpcReduction="20000"/>
          </a:bodyPr>
          <a:lstStyle/>
          <a:p>
            <a:r>
              <a:rPr lang="nl-NL" dirty="0" err="1" smtClean="0"/>
              <a:t>Joins</a:t>
            </a:r>
            <a:endParaRPr lang="nl-NL" dirty="0" smtClean="0"/>
          </a:p>
          <a:p>
            <a:pPr lvl="1"/>
            <a:r>
              <a:rPr lang="nl-NL" dirty="0" smtClean="0"/>
              <a:t>Geen </a:t>
            </a:r>
            <a:r>
              <a:rPr lang="nl-NL" dirty="0" err="1" smtClean="0"/>
              <a:t>joins</a:t>
            </a:r>
            <a:endParaRPr lang="nl-NL" dirty="0" smtClean="0"/>
          </a:p>
          <a:p>
            <a:pPr lvl="1"/>
            <a:r>
              <a:rPr lang="nl-NL" dirty="0" err="1" smtClean="0"/>
              <a:t>Joins</a:t>
            </a:r>
            <a:r>
              <a:rPr lang="nl-NL" dirty="0" smtClean="0"/>
              <a:t> tijdens ontwerp, niet tijden de query</a:t>
            </a:r>
          </a:p>
          <a:p>
            <a:pPr lvl="1"/>
            <a:r>
              <a:rPr lang="nl-NL" dirty="0" smtClean="0"/>
              <a:t>Minder </a:t>
            </a:r>
            <a:r>
              <a:rPr lang="nl-NL" dirty="0" err="1" smtClean="0"/>
              <a:t>joins</a:t>
            </a:r>
            <a:r>
              <a:rPr lang="nl-NL" dirty="0" smtClean="0"/>
              <a:t> nodig</a:t>
            </a:r>
          </a:p>
          <a:p>
            <a:r>
              <a:rPr lang="nl-NL" dirty="0" err="1" smtClean="0"/>
              <a:t>Constraints</a:t>
            </a:r>
            <a:endParaRPr lang="nl-NL" dirty="0" smtClean="0"/>
          </a:p>
          <a:p>
            <a:pPr lvl="1"/>
            <a:r>
              <a:rPr lang="nl-NL" dirty="0" smtClean="0"/>
              <a:t>Geen </a:t>
            </a:r>
            <a:r>
              <a:rPr lang="nl-NL" dirty="0" err="1" smtClean="0"/>
              <a:t>foreign</a:t>
            </a:r>
            <a:r>
              <a:rPr lang="nl-NL" dirty="0" smtClean="0"/>
              <a:t> </a:t>
            </a:r>
            <a:r>
              <a:rPr lang="nl-NL" dirty="0" err="1" smtClean="0"/>
              <a:t>key</a:t>
            </a:r>
            <a:endParaRPr lang="nl-NL" dirty="0" smtClean="0"/>
          </a:p>
          <a:p>
            <a:pPr lvl="1"/>
            <a:r>
              <a:rPr lang="nl-NL" dirty="0" smtClean="0"/>
              <a:t>Unique </a:t>
            </a:r>
            <a:r>
              <a:rPr lang="nl-NL" dirty="0" err="1" smtClean="0"/>
              <a:t>indexes</a:t>
            </a:r>
            <a:endParaRPr lang="nl-NL" dirty="0" smtClean="0"/>
          </a:p>
          <a:p>
            <a:r>
              <a:rPr lang="nl-NL" dirty="0" smtClean="0"/>
              <a:t>Schaalbaar</a:t>
            </a:r>
          </a:p>
          <a:p>
            <a:pPr lvl="1"/>
            <a:r>
              <a:rPr lang="nl-NL" dirty="0" smtClean="0"/>
              <a:t>Goed voor veel data</a:t>
            </a:r>
          </a:p>
          <a:p>
            <a:r>
              <a:rPr lang="nl-NL" dirty="0" smtClean="0"/>
              <a:t>Developer vriendelijk.</a:t>
            </a:r>
          </a:p>
          <a:p>
            <a:pPr lvl="1"/>
            <a:r>
              <a:rPr lang="nl-NL" dirty="0" smtClean="0"/>
              <a:t>Data is </a:t>
            </a:r>
            <a:r>
              <a:rPr lang="nl-NL" dirty="0" err="1" smtClean="0"/>
              <a:t>gemodeleerd</a:t>
            </a:r>
            <a:r>
              <a:rPr lang="nl-NL" dirty="0" smtClean="0"/>
              <a:t> </a:t>
            </a:r>
            <a:r>
              <a:rPr lang="nl-NL" dirty="0" smtClean="0"/>
              <a:t>naar hoe de </a:t>
            </a:r>
            <a:r>
              <a:rPr lang="nl-NL" dirty="0" err="1" smtClean="0"/>
              <a:t>app</a:t>
            </a:r>
            <a:r>
              <a:rPr lang="nl-NL" dirty="0" smtClean="0"/>
              <a:t> gebruikt wordt</a:t>
            </a:r>
          </a:p>
          <a:p>
            <a:pPr lvl="1"/>
            <a:r>
              <a:rPr lang="nl-NL" dirty="0" smtClean="0"/>
              <a:t>Geen statische schema’s</a:t>
            </a:r>
          </a:p>
          <a:p>
            <a:pPr lvl="1"/>
            <a:endParaRPr lang="nl-NL" dirty="0"/>
          </a:p>
        </p:txBody>
      </p:sp>
      <p:pic>
        <p:nvPicPr>
          <p:cNvPr id="2050" name="Picture 2" descr="http://static.tumblr.com/lbtm3t2/8PAn0kziu/mongod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3026" y="36970"/>
            <a:ext cx="1116013" cy="111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771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Vrijheid == Blijheid ?</a:t>
            </a:r>
            <a:endParaRPr lang="nl-NL" dirty="0"/>
          </a:p>
        </p:txBody>
      </p:sp>
      <p:sp>
        <p:nvSpPr>
          <p:cNvPr id="3" name="Tijdelijke aanduiding voor inhoud 2"/>
          <p:cNvSpPr>
            <a:spLocks noGrp="1"/>
          </p:cNvSpPr>
          <p:nvPr>
            <p:ph idx="1"/>
          </p:nvPr>
        </p:nvSpPr>
        <p:spPr/>
        <p:txBody>
          <a:bodyPr>
            <a:normAutofit/>
          </a:bodyPr>
          <a:lstStyle/>
          <a:p>
            <a:pPr lvl="1"/>
            <a:r>
              <a:rPr lang="nl-NL" dirty="0" smtClean="0"/>
              <a:t>Geen schema’s</a:t>
            </a:r>
            <a:endParaRPr lang="nl-NL" dirty="0"/>
          </a:p>
          <a:p>
            <a:pPr lvl="1"/>
            <a:r>
              <a:rPr lang="nl-NL" dirty="0" smtClean="0"/>
              <a:t>Geen datatypes</a:t>
            </a:r>
          </a:p>
          <a:p>
            <a:pPr lvl="1"/>
            <a:r>
              <a:rPr lang="nl-NL" dirty="0" smtClean="0"/>
              <a:t>Sub-documenten</a:t>
            </a:r>
          </a:p>
          <a:p>
            <a:pPr lvl="1"/>
            <a:r>
              <a:rPr lang="nl-NL" dirty="0" smtClean="0"/>
              <a:t>Geen </a:t>
            </a:r>
            <a:r>
              <a:rPr lang="nl-NL" dirty="0" err="1" smtClean="0"/>
              <a:t>constraints</a:t>
            </a:r>
            <a:endParaRPr lang="nl-NL" dirty="0" smtClean="0"/>
          </a:p>
          <a:p>
            <a:pPr lvl="1"/>
            <a:endParaRPr lang="nl-NL" dirty="0"/>
          </a:p>
        </p:txBody>
      </p:sp>
      <p:pic>
        <p:nvPicPr>
          <p:cNvPr id="2050" name="Picture 2" descr="http://static.tumblr.com/lbtm3t2/8PAn0kziu/mongod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3026" y="36970"/>
            <a:ext cx="1116013" cy="111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83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DEMO</a:t>
            </a:r>
            <a:endParaRPr lang="nl-NL" dirty="0"/>
          </a:p>
        </p:txBody>
      </p:sp>
      <p:sp>
        <p:nvSpPr>
          <p:cNvPr id="3" name="Content Placeholder 2"/>
          <p:cNvSpPr>
            <a:spLocks noGrp="1"/>
          </p:cNvSpPr>
          <p:nvPr>
            <p:ph idx="1"/>
          </p:nvPr>
        </p:nvSpPr>
        <p:spPr/>
        <p:txBody>
          <a:bodyPr/>
          <a:lstStyle/>
          <a:p>
            <a:r>
              <a:rPr lang="pt-BR" dirty="0"/>
              <a:t> https://</a:t>
            </a:r>
            <a:r>
              <a:rPr lang="pt-BR" dirty="0" smtClean="0"/>
              <a:t>github.com/bram96/canon</a:t>
            </a:r>
          </a:p>
          <a:p>
            <a:endParaRPr lang="pt-BR" dirty="0"/>
          </a:p>
          <a:p>
            <a:endParaRPr lang="pt-BR" dirty="0" smtClean="0"/>
          </a:p>
          <a:p>
            <a:endParaRPr lang="pt-BR" dirty="0"/>
          </a:p>
          <a:p>
            <a:endParaRPr lang="pt-BR" dirty="0" smtClean="0"/>
          </a:p>
          <a:p>
            <a:r>
              <a:rPr lang="pt-BR" dirty="0" smtClean="0">
                <a:hlinkClick r:id="rId2"/>
              </a:rPr>
              <a:t>http://localhost:9000</a:t>
            </a:r>
            <a:endParaRPr lang="nl-NL" dirty="0"/>
          </a:p>
        </p:txBody>
      </p:sp>
    </p:spTree>
    <p:extLst>
      <p:ext uri="{BB962C8B-B14F-4D97-AF65-F5344CB8AC3E}">
        <p14:creationId xmlns:p14="http://schemas.microsoft.com/office/powerpoint/2010/main" val="293766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25" y="1249233"/>
            <a:ext cx="8687551" cy="5410800"/>
          </a:xfrm>
          <a:prstGeom prst="rect">
            <a:avLst/>
          </a:prstGeom>
        </p:spPr>
      </p:pic>
    </p:spTree>
    <p:extLst>
      <p:ext uri="{BB962C8B-B14F-4D97-AF65-F5344CB8AC3E}">
        <p14:creationId xmlns:p14="http://schemas.microsoft.com/office/powerpoint/2010/main" val="2277858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a:t>
            </a:r>
            <a:endParaRPr lang="nl-NL" dirty="0"/>
          </a:p>
        </p:txBody>
      </p:sp>
      <p:sp>
        <p:nvSpPr>
          <p:cNvPr id="3" name="Tijdelijke aanduiding voor inhoud 2"/>
          <p:cNvSpPr>
            <a:spLocks noGrp="1"/>
          </p:cNvSpPr>
          <p:nvPr>
            <p:ph idx="1"/>
          </p:nvPr>
        </p:nvSpPr>
        <p:spPr/>
        <p:txBody>
          <a:bodyPr>
            <a:normAutofit fontScale="70000" lnSpcReduction="20000"/>
          </a:bodyPr>
          <a:lstStyle/>
          <a:p>
            <a:r>
              <a:rPr lang="nl-NL" dirty="0" err="1" smtClean="0"/>
              <a:t>AngularJS</a:t>
            </a:r>
            <a:endParaRPr lang="nl-NL" dirty="0" smtClean="0"/>
          </a:p>
          <a:p>
            <a:pPr lvl="1"/>
            <a:r>
              <a:rPr lang="nl-NL" dirty="0"/>
              <a:t> </a:t>
            </a:r>
            <a:r>
              <a:rPr lang="nl-NL" dirty="0" smtClean="0"/>
              <a:t>Controllers</a:t>
            </a:r>
          </a:p>
          <a:p>
            <a:pPr lvl="1"/>
            <a:r>
              <a:rPr lang="nl-NL" dirty="0" err="1"/>
              <a:t>Directives</a:t>
            </a:r>
            <a:endParaRPr lang="nl-NL" dirty="0" smtClean="0"/>
          </a:p>
          <a:p>
            <a:pPr lvl="1"/>
            <a:r>
              <a:rPr lang="nl-NL" dirty="0" smtClean="0"/>
              <a:t> Services</a:t>
            </a:r>
          </a:p>
          <a:p>
            <a:r>
              <a:rPr lang="nl-NL" dirty="0" err="1" smtClean="0"/>
              <a:t>NodeJS</a:t>
            </a:r>
            <a:endParaRPr lang="nl-NL" dirty="0" smtClean="0"/>
          </a:p>
          <a:p>
            <a:pPr lvl="1"/>
            <a:r>
              <a:rPr lang="nl-NL" dirty="0" err="1" smtClean="0"/>
              <a:t>expressJS</a:t>
            </a:r>
            <a:endParaRPr lang="nl-NL" dirty="0" smtClean="0"/>
          </a:p>
          <a:p>
            <a:pPr lvl="1"/>
            <a:r>
              <a:rPr lang="nl-NL" dirty="0"/>
              <a:t> </a:t>
            </a:r>
            <a:r>
              <a:rPr lang="nl-NL" dirty="0" smtClean="0"/>
              <a:t>Routes</a:t>
            </a:r>
          </a:p>
          <a:p>
            <a:pPr lvl="1"/>
            <a:r>
              <a:rPr lang="nl-NL" dirty="0"/>
              <a:t> </a:t>
            </a:r>
            <a:r>
              <a:rPr lang="nl-NL" dirty="0" err="1" smtClean="0"/>
              <a:t>Middelware</a:t>
            </a:r>
            <a:endParaRPr lang="nl-NL" dirty="0" smtClean="0"/>
          </a:p>
          <a:p>
            <a:pPr lvl="1"/>
            <a:r>
              <a:rPr lang="nl-NL" dirty="0" smtClean="0"/>
              <a:t>NPM </a:t>
            </a:r>
          </a:p>
          <a:p>
            <a:r>
              <a:rPr lang="nl-NL" dirty="0" err="1" smtClean="0"/>
              <a:t>MongoDB</a:t>
            </a:r>
            <a:endParaRPr lang="nl-NL" dirty="0" smtClean="0"/>
          </a:p>
          <a:p>
            <a:pPr lvl="1"/>
            <a:r>
              <a:rPr lang="nl-NL" dirty="0"/>
              <a:t>SQL VS </a:t>
            </a:r>
            <a:r>
              <a:rPr lang="nl-NL" dirty="0" err="1" smtClean="0"/>
              <a:t>MongoDB</a:t>
            </a:r>
            <a:endParaRPr lang="nl-NL" dirty="0" smtClean="0"/>
          </a:p>
          <a:p>
            <a:pPr lvl="1"/>
            <a:r>
              <a:rPr lang="nl-NL" dirty="0" smtClean="0"/>
              <a:t> </a:t>
            </a:r>
            <a:r>
              <a:rPr lang="nl-NL" dirty="0" err="1" smtClean="0"/>
              <a:t>NoSQL</a:t>
            </a:r>
            <a:endParaRPr lang="nl-NL" dirty="0" smtClean="0"/>
          </a:p>
          <a:p>
            <a:pPr lvl="1"/>
            <a:r>
              <a:rPr lang="nl-NL" dirty="0" smtClean="0"/>
              <a:t>Vrijheid == blijheid ?</a:t>
            </a:r>
          </a:p>
          <a:p>
            <a:r>
              <a:rPr lang="nl-NL" dirty="0" smtClean="0"/>
              <a:t>Demo</a:t>
            </a:r>
          </a:p>
          <a:p>
            <a:pPr lvl="1"/>
            <a:endParaRPr lang="nl-NL" dirty="0"/>
          </a:p>
        </p:txBody>
      </p:sp>
    </p:spTree>
    <p:extLst>
      <p:ext uri="{BB962C8B-B14F-4D97-AF65-F5344CB8AC3E}">
        <p14:creationId xmlns:p14="http://schemas.microsoft.com/office/powerpoint/2010/main" val="1225526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AngularJS</a:t>
            </a:r>
            <a:endParaRPr lang="en-US" dirty="0"/>
          </a:p>
        </p:txBody>
      </p:sp>
      <p:sp>
        <p:nvSpPr>
          <p:cNvPr id="3" name="Tijdelijke aanduiding voor inhoud 2"/>
          <p:cNvSpPr>
            <a:spLocks noGrp="1"/>
          </p:cNvSpPr>
          <p:nvPr>
            <p:ph idx="1"/>
          </p:nvPr>
        </p:nvSpPr>
        <p:spPr/>
        <p:txBody>
          <a:bodyPr/>
          <a:lstStyle/>
          <a:p>
            <a:r>
              <a:rPr lang="en-US" dirty="0" err="1" smtClean="0"/>
              <a:t>Javascript</a:t>
            </a:r>
            <a:r>
              <a:rPr lang="en-US" dirty="0" smtClean="0"/>
              <a:t> MVW framework</a:t>
            </a:r>
          </a:p>
          <a:p>
            <a:r>
              <a:rPr lang="en-US" dirty="0" smtClean="0"/>
              <a:t>MVW – Model View Whatever</a:t>
            </a:r>
          </a:p>
          <a:p>
            <a:r>
              <a:rPr lang="en-US" dirty="0" smtClean="0"/>
              <a:t>Single </a:t>
            </a:r>
            <a:r>
              <a:rPr lang="en-US" dirty="0" smtClean="0"/>
              <a:t>page apps</a:t>
            </a:r>
            <a:endParaRPr lang="en-US" dirty="0" smtClean="0"/>
          </a:p>
          <a:p>
            <a:pPr marL="0" indent="0">
              <a:buNone/>
            </a:pPr>
            <a:endParaRPr lang="en-US" dirty="0"/>
          </a:p>
        </p:txBody>
      </p:sp>
      <p:pic>
        <p:nvPicPr>
          <p:cNvPr id="2050" name="Picture 2" descr="http://www.emerce.nl/content/uploads/2015/04/angular-js-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s.angularjs.org/img/guide/concepts-start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279" y="1389888"/>
            <a:ext cx="5869649" cy="499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8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Controllers</a:t>
            </a:r>
            <a:endParaRPr lang="en-US" dirty="0"/>
          </a:p>
        </p:txBody>
      </p:sp>
      <p:sp>
        <p:nvSpPr>
          <p:cNvPr id="3" name="Tijdelijke aanduiding voor inhoud 2"/>
          <p:cNvSpPr>
            <a:spLocks noGrp="1"/>
          </p:cNvSpPr>
          <p:nvPr>
            <p:ph idx="1"/>
          </p:nvPr>
        </p:nvSpPr>
        <p:spPr/>
        <p:txBody>
          <a:bodyPr/>
          <a:lstStyle/>
          <a:p>
            <a:r>
              <a:rPr lang="en-US" dirty="0" err="1" smtClean="0"/>
              <a:t>Javascript</a:t>
            </a:r>
            <a:r>
              <a:rPr lang="en-US" dirty="0" smtClean="0"/>
              <a:t> object</a:t>
            </a:r>
          </a:p>
          <a:p>
            <a:endParaRPr lang="en-US" dirty="0"/>
          </a:p>
        </p:txBody>
      </p:sp>
      <p:sp>
        <p:nvSpPr>
          <p:cNvPr id="4" name="Tekstvak 3"/>
          <p:cNvSpPr txBox="1"/>
          <p:nvPr/>
        </p:nvSpPr>
        <p:spPr>
          <a:xfrm>
            <a:off x="1103312" y="2519980"/>
            <a:ext cx="6257925" cy="1754326"/>
          </a:xfrm>
          <a:prstGeom prst="rect">
            <a:avLst/>
          </a:prstGeom>
          <a:solidFill>
            <a:schemeClr val="tx1"/>
          </a:solidFill>
        </p:spPr>
        <p:txBody>
          <a:bodyPr wrap="square" rtlCol="0">
            <a:spAutoFit/>
          </a:bodyPr>
          <a:lstStyle/>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app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angular</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module</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myApp</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app</a:t>
            </a:r>
            <a:r>
              <a:rPr lang="en-US" b="1" dirty="0" err="1"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controller</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myCtrl</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function</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$scope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scope</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firstName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"John</a:t>
            </a:r>
            <a:r>
              <a:rPr lang="en-US" dirty="0" smtClean="0">
                <a:solidFill>
                  <a:srgbClr val="808080"/>
                </a:solidFill>
                <a:latin typeface="Courier New" panose="02070309020205020404" pitchFamily="49" charset="0"/>
              </a:rPr>
              <a:t>"</a:t>
            </a:r>
            <a:r>
              <a:rPr lang="en-US" b="1" dirty="0" smtClean="0">
                <a:solidFill>
                  <a:srgbClr val="000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scope</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lastName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"Doe"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a:t>
            </a:r>
            <a:endParaRPr lang="en-US" dirty="0"/>
          </a:p>
          <a:p>
            <a:endParaRPr lang="en-US" dirty="0"/>
          </a:p>
        </p:txBody>
      </p:sp>
      <p:sp>
        <p:nvSpPr>
          <p:cNvPr id="5" name="Tekstvak 4"/>
          <p:cNvSpPr txBox="1"/>
          <p:nvPr/>
        </p:nvSpPr>
        <p:spPr>
          <a:xfrm>
            <a:off x="1103312" y="4494073"/>
            <a:ext cx="9782174" cy="1754326"/>
          </a:xfrm>
          <a:prstGeom prst="rect">
            <a:avLst/>
          </a:prstGeom>
          <a:solidFill>
            <a:schemeClr val="tx1"/>
          </a:solidFill>
        </p:spPr>
        <p:txBody>
          <a:bodyPr wrap="square" rtlCol="0">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ng-app=</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myApp</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ng-controller=</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myCtrl</a:t>
            </a:r>
            <a:r>
              <a:rPr lang="en-US" b="1" dirty="0" smtClean="0">
                <a:solidFill>
                  <a:srgbClr val="8000FF"/>
                </a:solidFill>
                <a:latin typeface="Courier New" panose="02070309020205020404" pitchFamily="49" charset="0"/>
              </a:rPr>
              <a:t>"</a:t>
            </a:r>
            <a:r>
              <a:rPr lang="en-US" dirty="0" smtClean="0">
                <a:solidFill>
                  <a:srgbClr val="0000FF"/>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First </a:t>
            </a:r>
            <a:r>
              <a:rPr lang="en-US" b="1" dirty="0">
                <a:solidFill>
                  <a:srgbClr val="000000"/>
                </a:solidFill>
                <a:latin typeface="Courier New" panose="02070309020205020404" pitchFamily="49" charset="0"/>
              </a:rPr>
              <a:t>Name: </a:t>
            </a:r>
            <a:r>
              <a:rPr lang="en-US" dirty="0">
                <a:solidFill>
                  <a:srgbClr val="0000FF"/>
                </a:solidFill>
                <a:latin typeface="Courier New" panose="02070309020205020404" pitchFamily="49" charset="0"/>
              </a:rPr>
              <a:t>&lt;input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dirty="0">
                <a:solidFill>
                  <a:srgbClr val="000000"/>
                </a:solidFill>
                <a:latin typeface="Courier New" panose="02070309020205020404" pitchFamily="49" charset="0"/>
              </a:rPr>
              <a:t> ng-model=</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firstName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a:t>
            </a:r>
            <a:r>
              <a:rPr lang="en-US" dirty="0" err="1" smtClean="0">
                <a:solidFill>
                  <a:srgbClr val="0000FF"/>
                </a:solidFill>
                <a:latin typeface="Courier New" panose="02070309020205020404" pitchFamily="49" charset="0"/>
              </a:rPr>
              <a:t>br</a:t>
            </a:r>
            <a:r>
              <a:rPr lang="en-US" dirty="0" smtClean="0">
                <a:solidFill>
                  <a:srgbClr val="0000FF"/>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Last </a:t>
            </a:r>
            <a:r>
              <a:rPr lang="en-US" b="1" dirty="0">
                <a:solidFill>
                  <a:srgbClr val="000000"/>
                </a:solidFill>
                <a:latin typeface="Courier New" panose="02070309020205020404" pitchFamily="49" charset="0"/>
              </a:rPr>
              <a:t>Name: </a:t>
            </a:r>
            <a:r>
              <a:rPr lang="en-US" dirty="0">
                <a:solidFill>
                  <a:srgbClr val="0000FF"/>
                </a:solidFill>
                <a:latin typeface="Courier New" panose="02070309020205020404" pitchFamily="49" charset="0"/>
              </a:rPr>
              <a:t>&lt;input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dirty="0">
                <a:solidFill>
                  <a:srgbClr val="000000"/>
                </a:solidFill>
                <a:latin typeface="Courier New" panose="02070309020205020404" pitchFamily="49" charset="0"/>
              </a:rPr>
              <a:t> ng-model=</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lastName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a:t>
            </a:r>
            <a:r>
              <a:rPr lang="en-US" dirty="0" err="1">
                <a:solidFill>
                  <a:srgbClr val="0000FF"/>
                </a:solidFill>
                <a:latin typeface="Courier New" panose="02070309020205020404" pitchFamily="49" charset="0"/>
              </a:rPr>
              <a:t>br</a:t>
            </a:r>
            <a:r>
              <a:rPr lang="en-US" dirty="0" smtClean="0">
                <a:solidFill>
                  <a:srgbClr val="0000FF"/>
                </a:solidFill>
                <a:latin typeface="Courier New" panose="02070309020205020404" pitchFamily="49" charset="0"/>
              </a:rPr>
              <a:t>&gt;&lt;</a:t>
            </a:r>
            <a:r>
              <a:rPr lang="en-US" dirty="0" err="1" smtClean="0">
                <a:solidFill>
                  <a:srgbClr val="0000FF"/>
                </a:solidFill>
                <a:latin typeface="Courier New" panose="02070309020205020404" pitchFamily="49" charset="0"/>
              </a:rPr>
              <a:t>br</a:t>
            </a:r>
            <a:r>
              <a:rPr lang="en-US" dirty="0" smtClean="0">
                <a:solidFill>
                  <a:srgbClr val="0000FF"/>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Full </a:t>
            </a:r>
            <a:r>
              <a:rPr lang="en-US" b="1" dirty="0">
                <a:solidFill>
                  <a:srgbClr val="000000"/>
                </a:solidFill>
                <a:latin typeface="Courier New" panose="02070309020205020404" pitchFamily="49" charset="0"/>
              </a:rPr>
              <a:t>Name: {{</a:t>
            </a:r>
            <a:r>
              <a:rPr lang="en-US" b="1" dirty="0" err="1">
                <a:solidFill>
                  <a:srgbClr val="000000"/>
                </a:solidFill>
                <a:latin typeface="Courier New" panose="02070309020205020404" pitchFamily="49" charset="0"/>
              </a:rPr>
              <a:t>firstName</a:t>
            </a:r>
            <a:r>
              <a:rPr lang="en-US" b="1" dirty="0">
                <a:solidFill>
                  <a:srgbClr val="000000"/>
                </a:solidFill>
                <a:latin typeface="Courier New" panose="02070309020205020404" pitchFamily="49" charset="0"/>
              </a:rPr>
              <a:t> + " " + </a:t>
            </a:r>
            <a:r>
              <a:rPr lang="en-US" b="1" dirty="0" err="1">
                <a:solidFill>
                  <a:srgbClr val="000000"/>
                </a:solidFill>
                <a:latin typeface="Courier New" panose="02070309020205020404" pitchFamily="49" charset="0"/>
              </a:rPr>
              <a:t>lastName</a:t>
            </a:r>
            <a:r>
              <a:rPr lang="en-US" b="1" dirty="0" smtClean="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&lt;</a:t>
            </a:r>
            <a:r>
              <a:rPr lang="en-US" dirty="0" smtClean="0">
                <a:solidFill>
                  <a:srgbClr val="0000FF"/>
                </a:solidFill>
                <a:latin typeface="Courier New" panose="02070309020205020404" pitchFamily="49" charset="0"/>
              </a:rPr>
              <a:t>/</a:t>
            </a:r>
            <a:r>
              <a:rPr lang="en-US" dirty="0">
                <a:solidFill>
                  <a:srgbClr val="0000FF"/>
                </a:solidFill>
                <a:latin typeface="Courier New" panose="02070309020205020404" pitchFamily="49" charset="0"/>
              </a:rPr>
              <a:t>div&gt;</a:t>
            </a:r>
            <a:r>
              <a:rPr lang="en-US" b="1" dirty="0">
                <a:solidFill>
                  <a:srgbClr val="000000"/>
                </a:solidFill>
                <a:latin typeface="Courier New" panose="02070309020205020404" pitchFamily="49" charset="0"/>
              </a:rPr>
              <a:t> </a:t>
            </a:r>
            <a:endParaRPr lang="en-US" dirty="0"/>
          </a:p>
          <a:p>
            <a:endParaRPr lang="en-US" dirty="0"/>
          </a:p>
        </p:txBody>
      </p:sp>
      <p:pic>
        <p:nvPicPr>
          <p:cNvPr id="6" name="Picture 2" descr="http://www.emerce.nl/content/uploads/2015/04/angular-js-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35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Directives</a:t>
            </a:r>
            <a:endParaRPr lang="en-US" dirty="0"/>
          </a:p>
        </p:txBody>
      </p:sp>
      <p:sp>
        <p:nvSpPr>
          <p:cNvPr id="3" name="Tijdelijke aanduiding voor inhoud 2"/>
          <p:cNvSpPr>
            <a:spLocks noGrp="1"/>
          </p:cNvSpPr>
          <p:nvPr>
            <p:ph idx="1"/>
          </p:nvPr>
        </p:nvSpPr>
        <p:spPr>
          <a:xfrm>
            <a:off x="1103312" y="2052919"/>
            <a:ext cx="8946541" cy="1090332"/>
          </a:xfrm>
        </p:spPr>
        <p:txBody>
          <a:bodyPr/>
          <a:lstStyle/>
          <a:p>
            <a:r>
              <a:rPr lang="en-US" dirty="0" smtClean="0"/>
              <a:t>Extend HTML</a:t>
            </a:r>
          </a:p>
          <a:p>
            <a:endParaRPr lang="en-US" dirty="0"/>
          </a:p>
        </p:txBody>
      </p:sp>
      <p:sp>
        <p:nvSpPr>
          <p:cNvPr id="4" name="Tekstvak 3"/>
          <p:cNvSpPr txBox="1"/>
          <p:nvPr/>
        </p:nvSpPr>
        <p:spPr>
          <a:xfrm>
            <a:off x="1103312" y="2871216"/>
            <a:ext cx="9106881" cy="2308324"/>
          </a:xfrm>
          <a:prstGeom prst="rect">
            <a:avLst/>
          </a:prstGeom>
          <a:solidFill>
            <a:schemeClr val="tx1"/>
          </a:solidFill>
        </p:spPr>
        <p:txBody>
          <a:bodyPr wrap="square" rtlCol="0">
            <a:spAutoFit/>
          </a:bodyPr>
          <a:lstStyle/>
          <a:p>
            <a:r>
              <a:rPr lang="en-US" dirty="0">
                <a:solidFill>
                  <a:srgbClr val="0000FF"/>
                </a:solidFill>
                <a:latin typeface="Courier New" panose="02070309020205020404" pitchFamily="49" charset="0"/>
              </a:rPr>
              <a:t>&lt;input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dirty="0">
                <a:solidFill>
                  <a:srgbClr val="000000"/>
                </a:solidFill>
                <a:latin typeface="Courier New" panose="02070309020205020404" pitchFamily="49" charset="0"/>
              </a:rPr>
              <a:t> ng-model=</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placeholder</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"name"</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&lt;span</a:t>
            </a:r>
            <a:r>
              <a:rPr lang="en-US" dirty="0">
                <a:solidFill>
                  <a:srgbClr val="000000"/>
                </a:solidFill>
                <a:latin typeface="Courier New" panose="02070309020205020404" pitchFamily="49" charset="0"/>
              </a:rPr>
              <a:t> ng-bind=</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&gt;&lt;/span</a:t>
            </a:r>
            <a:r>
              <a:rPr lang="en-US" dirty="0" smtClean="0">
                <a:solidFill>
                  <a:srgbClr val="0000FF"/>
                </a:solidFill>
                <a:latin typeface="Courier New" panose="02070309020205020404" pitchFamily="49" charset="0"/>
              </a:rPr>
              <a:t>&gt;</a:t>
            </a: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span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ng:bind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&gt;&lt;/span</a:t>
            </a:r>
            <a:r>
              <a:rPr lang="en-US" dirty="0" smtClean="0">
                <a:solidFill>
                  <a:srgbClr val="0000FF"/>
                </a:solidFill>
                <a:latin typeface="Courier New" panose="02070309020205020404" pitchFamily="49" charset="0"/>
              </a:rPr>
              <a:t>&gt;</a:t>
            </a: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span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ng_bind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&gt;&lt;/span</a:t>
            </a:r>
            <a:r>
              <a:rPr lang="en-US" dirty="0" smtClean="0">
                <a:solidFill>
                  <a:srgbClr val="0000FF"/>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span</a:t>
            </a:r>
            <a:r>
              <a:rPr lang="en-US" dirty="0">
                <a:solidFill>
                  <a:srgbClr val="000000"/>
                </a:solidFill>
                <a:latin typeface="Courier New" panose="02070309020205020404" pitchFamily="49" charset="0"/>
              </a:rPr>
              <a:t> x-ng-bind=</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&gt;&lt;/span</a:t>
            </a:r>
            <a:r>
              <a:rPr lang="en-US" dirty="0" smtClean="0">
                <a:solidFill>
                  <a:srgbClr val="0000FF"/>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dirty="0" smtClean="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span</a:t>
            </a:r>
            <a:r>
              <a:rPr lang="en-US" dirty="0">
                <a:solidFill>
                  <a:srgbClr val="000000"/>
                </a:solidFill>
                <a:latin typeface="Courier New" panose="02070309020205020404" pitchFamily="49" charset="0"/>
              </a:rPr>
              <a:t> data-ng-bind=</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directivename</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&gt;&lt;/span</a:t>
            </a:r>
            <a:r>
              <a:rPr lang="en-US" dirty="0" smtClean="0">
                <a:solidFill>
                  <a:srgbClr val="0000FF"/>
                </a:solidFill>
                <a:latin typeface="Courier New" panose="02070309020205020404" pitchFamily="49" charset="0"/>
              </a:rPr>
              <a:t>&gt;</a:t>
            </a:r>
          </a:p>
          <a:p>
            <a:r>
              <a:rPr lang="en-US" dirty="0" smtClean="0">
                <a:solidFill>
                  <a:srgbClr val="0000FF"/>
                </a:solidFill>
                <a:latin typeface="Courier New" panose="02070309020205020404" pitchFamily="49" charset="0"/>
              </a:rPr>
              <a:t>&lt;</a:t>
            </a:r>
            <a:r>
              <a:rPr lang="en-US" dirty="0" err="1" smtClean="0">
                <a:solidFill>
                  <a:srgbClr val="0000FF"/>
                </a:solidFill>
                <a:latin typeface="Courier New" panose="02070309020205020404" pitchFamily="49" charset="0"/>
              </a:rPr>
              <a:t>directivename</a:t>
            </a:r>
            <a:r>
              <a:rPr lang="en-US" dirty="0" smtClean="0">
                <a:solidFill>
                  <a:srgbClr val="0000FF"/>
                </a:solidFill>
                <a:latin typeface="Courier New" panose="02070309020205020404" pitchFamily="49" charset="0"/>
              </a:rPr>
              <a:t>&gt;&lt;/</a:t>
            </a:r>
            <a:r>
              <a:rPr lang="en-US" dirty="0" err="1" smtClean="0">
                <a:solidFill>
                  <a:srgbClr val="0000FF"/>
                </a:solidFill>
                <a:latin typeface="Courier New" panose="02070309020205020404" pitchFamily="49" charset="0"/>
              </a:rPr>
              <a:t>directivename</a:t>
            </a:r>
            <a:r>
              <a:rPr lang="en-US" dirty="0" smtClean="0">
                <a:solidFill>
                  <a:srgbClr val="0000FF"/>
                </a:solidFill>
                <a:latin typeface="Courier New" panose="02070309020205020404" pitchFamily="49" charset="0"/>
              </a:rPr>
              <a:t>&gt;</a:t>
            </a:r>
            <a:endParaRPr lang="en-US" dirty="0"/>
          </a:p>
          <a:p>
            <a:endParaRPr lang="en-US" dirty="0"/>
          </a:p>
        </p:txBody>
      </p:sp>
      <p:pic>
        <p:nvPicPr>
          <p:cNvPr id="5" name="Picture 2" descr="http://www.emerce.nl/content/uploads/2015/04/angular-js-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45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Directives</a:t>
            </a:r>
            <a:endParaRPr lang="en-US" dirty="0"/>
          </a:p>
        </p:txBody>
      </p:sp>
      <p:sp>
        <p:nvSpPr>
          <p:cNvPr id="3" name="Tijdelijke aanduiding voor inhoud 2"/>
          <p:cNvSpPr>
            <a:spLocks noGrp="1"/>
          </p:cNvSpPr>
          <p:nvPr>
            <p:ph idx="1"/>
          </p:nvPr>
        </p:nvSpPr>
        <p:spPr>
          <a:xfrm>
            <a:off x="447676" y="2052918"/>
            <a:ext cx="10896600" cy="4195481"/>
          </a:xfrm>
        </p:spPr>
        <p:txBody>
          <a:bodyPr numCol="5">
            <a:normAutofit fontScale="92500" lnSpcReduction="20000"/>
          </a:bodyPr>
          <a:lstStyle/>
          <a:p>
            <a:r>
              <a:rPr lang="en-US" dirty="0" err="1" smtClean="0"/>
              <a:t>ngApp</a:t>
            </a:r>
            <a:endParaRPr lang="en-US" dirty="0" smtClean="0"/>
          </a:p>
          <a:p>
            <a:r>
              <a:rPr lang="en-US" dirty="0" err="1" smtClean="0"/>
              <a:t>ngBind</a:t>
            </a:r>
            <a:endParaRPr lang="en-US" dirty="0" smtClean="0"/>
          </a:p>
          <a:p>
            <a:r>
              <a:rPr lang="en-US" dirty="0" err="1" smtClean="0"/>
              <a:t>ngBindHtml</a:t>
            </a:r>
            <a:endParaRPr lang="en-US" dirty="0" smtClean="0"/>
          </a:p>
          <a:p>
            <a:r>
              <a:rPr lang="en-US" sz="1800" dirty="0" err="1" smtClean="0"/>
              <a:t>ngBindTemplate</a:t>
            </a:r>
            <a:endParaRPr lang="en-US" sz="1800" dirty="0" smtClean="0"/>
          </a:p>
          <a:p>
            <a:r>
              <a:rPr lang="en-US" dirty="0" err="1" smtClean="0"/>
              <a:t>ngBlur</a:t>
            </a:r>
            <a:endParaRPr lang="en-US" dirty="0" smtClean="0"/>
          </a:p>
          <a:p>
            <a:r>
              <a:rPr lang="en-US" dirty="0" err="1" smtClean="0"/>
              <a:t>ngChange</a:t>
            </a:r>
            <a:endParaRPr lang="en-US" dirty="0" smtClean="0"/>
          </a:p>
          <a:p>
            <a:r>
              <a:rPr lang="en-US" dirty="0" err="1" smtClean="0"/>
              <a:t>ngChecked</a:t>
            </a:r>
            <a:endParaRPr lang="en-US" dirty="0" smtClean="0"/>
          </a:p>
          <a:p>
            <a:r>
              <a:rPr lang="en-US" dirty="0" err="1" smtClean="0"/>
              <a:t>ngClass</a:t>
            </a:r>
            <a:endParaRPr lang="en-US" dirty="0" smtClean="0"/>
          </a:p>
          <a:p>
            <a:r>
              <a:rPr lang="en-US" dirty="0" err="1" smtClean="0"/>
              <a:t>ngClassEven</a:t>
            </a:r>
            <a:endParaRPr lang="en-US" dirty="0" smtClean="0"/>
          </a:p>
          <a:p>
            <a:r>
              <a:rPr lang="en-US" dirty="0" err="1" smtClean="0"/>
              <a:t>ngClassOdd</a:t>
            </a:r>
            <a:endParaRPr lang="en-US" dirty="0" smtClean="0"/>
          </a:p>
          <a:p>
            <a:r>
              <a:rPr lang="en-US" dirty="0" err="1" smtClean="0"/>
              <a:t>ngClick</a:t>
            </a:r>
            <a:endParaRPr lang="en-US" dirty="0" smtClean="0"/>
          </a:p>
          <a:p>
            <a:r>
              <a:rPr lang="en-US" dirty="0" err="1" smtClean="0"/>
              <a:t>ngCloak</a:t>
            </a:r>
            <a:endParaRPr lang="en-US" dirty="0" smtClean="0"/>
          </a:p>
          <a:p>
            <a:r>
              <a:rPr lang="en-US" dirty="0" err="1" smtClean="0"/>
              <a:t>ngController</a:t>
            </a:r>
            <a:endParaRPr lang="en-US" dirty="0" smtClean="0"/>
          </a:p>
          <a:p>
            <a:r>
              <a:rPr lang="en-US" dirty="0" err="1" smtClean="0"/>
              <a:t>ngCopy</a:t>
            </a:r>
            <a:endParaRPr lang="en-US" dirty="0" smtClean="0"/>
          </a:p>
          <a:p>
            <a:r>
              <a:rPr lang="en-US" dirty="0" err="1" smtClean="0"/>
              <a:t>ngCsp</a:t>
            </a:r>
            <a:endParaRPr lang="en-US" dirty="0" smtClean="0"/>
          </a:p>
          <a:p>
            <a:r>
              <a:rPr lang="en-US" dirty="0" err="1" smtClean="0"/>
              <a:t>ngCut</a:t>
            </a:r>
            <a:endParaRPr lang="en-US" dirty="0" smtClean="0"/>
          </a:p>
          <a:p>
            <a:r>
              <a:rPr lang="en-US" dirty="0" err="1" smtClean="0"/>
              <a:t>ngDblclick</a:t>
            </a:r>
            <a:endParaRPr lang="en-US" dirty="0" smtClean="0"/>
          </a:p>
          <a:p>
            <a:r>
              <a:rPr lang="en-US" dirty="0" err="1" smtClean="0"/>
              <a:t>ngDisabled</a:t>
            </a:r>
            <a:endParaRPr lang="en-US" dirty="0" smtClean="0"/>
          </a:p>
          <a:p>
            <a:r>
              <a:rPr lang="en-US" dirty="0" err="1" smtClean="0"/>
              <a:t>ngFocus</a:t>
            </a:r>
            <a:endParaRPr lang="en-US" dirty="0" smtClean="0"/>
          </a:p>
          <a:p>
            <a:r>
              <a:rPr lang="en-US" dirty="0" err="1" smtClean="0"/>
              <a:t>ngForm</a:t>
            </a:r>
            <a:endParaRPr lang="en-US" dirty="0" smtClean="0"/>
          </a:p>
          <a:p>
            <a:r>
              <a:rPr lang="en-US" dirty="0" smtClean="0">
                <a:hlinkClick r:id="rId2"/>
              </a:rPr>
              <a:t>ngHide</a:t>
            </a:r>
            <a:endParaRPr lang="en-US" dirty="0" smtClean="0"/>
          </a:p>
          <a:p>
            <a:r>
              <a:rPr lang="en-US" dirty="0" err="1" smtClean="0"/>
              <a:t>ngHref</a:t>
            </a:r>
            <a:endParaRPr lang="en-US" dirty="0" smtClean="0"/>
          </a:p>
          <a:p>
            <a:r>
              <a:rPr lang="en-US" dirty="0" err="1" smtClean="0"/>
              <a:t>ngIf</a:t>
            </a:r>
            <a:endParaRPr lang="en-US" dirty="0" smtClean="0"/>
          </a:p>
          <a:p>
            <a:r>
              <a:rPr lang="en-US" dirty="0" err="1" smtClean="0"/>
              <a:t>ngInclude</a:t>
            </a:r>
            <a:endParaRPr lang="en-US" dirty="0" smtClean="0"/>
          </a:p>
          <a:p>
            <a:r>
              <a:rPr lang="en-US" dirty="0" err="1" smtClean="0"/>
              <a:t>ngInit</a:t>
            </a:r>
            <a:endParaRPr lang="en-US" dirty="0" smtClean="0"/>
          </a:p>
          <a:p>
            <a:r>
              <a:rPr lang="en-US" dirty="0" err="1" smtClean="0"/>
              <a:t>ngJq</a:t>
            </a:r>
            <a:endParaRPr lang="en-US" dirty="0" smtClean="0"/>
          </a:p>
          <a:p>
            <a:r>
              <a:rPr lang="en-US" dirty="0" err="1" smtClean="0"/>
              <a:t>ngKeydown</a:t>
            </a:r>
            <a:endParaRPr lang="en-US" dirty="0" smtClean="0"/>
          </a:p>
          <a:p>
            <a:r>
              <a:rPr lang="en-US" dirty="0" err="1" smtClean="0"/>
              <a:t>ngKeypress</a:t>
            </a:r>
            <a:endParaRPr lang="en-US" dirty="0" smtClean="0"/>
          </a:p>
          <a:p>
            <a:r>
              <a:rPr lang="en-US" dirty="0" err="1" smtClean="0"/>
              <a:t>ngKeyup</a:t>
            </a:r>
            <a:endParaRPr lang="en-US" dirty="0" smtClean="0"/>
          </a:p>
          <a:p>
            <a:r>
              <a:rPr lang="en-US" dirty="0" err="1" smtClean="0"/>
              <a:t>ngList</a:t>
            </a:r>
            <a:endParaRPr lang="en-US" dirty="0" smtClean="0"/>
          </a:p>
          <a:p>
            <a:r>
              <a:rPr lang="en-US" dirty="0" smtClean="0">
                <a:hlinkClick r:id="rId2"/>
              </a:rPr>
              <a:t>ngModel</a:t>
            </a:r>
            <a:endParaRPr lang="en-US" dirty="0" smtClean="0"/>
          </a:p>
          <a:p>
            <a:r>
              <a:rPr lang="en-US" sz="1800" dirty="0" err="1" smtClean="0"/>
              <a:t>ngModelOptions</a:t>
            </a:r>
            <a:endParaRPr lang="en-US" sz="1800" dirty="0" smtClean="0"/>
          </a:p>
          <a:p>
            <a:r>
              <a:rPr lang="en-US" dirty="0" err="1" smtClean="0"/>
              <a:t>ngMousedown</a:t>
            </a:r>
            <a:endParaRPr lang="en-US" dirty="0" smtClean="0"/>
          </a:p>
          <a:p>
            <a:r>
              <a:rPr lang="en-US" dirty="0" err="1" smtClean="0"/>
              <a:t>ngMouseenter</a:t>
            </a:r>
            <a:endParaRPr lang="en-US" dirty="0" smtClean="0"/>
          </a:p>
          <a:p>
            <a:r>
              <a:rPr lang="en-US" dirty="0" err="1" smtClean="0"/>
              <a:t>ngMouseleave</a:t>
            </a:r>
            <a:endParaRPr lang="en-US" dirty="0" smtClean="0"/>
          </a:p>
          <a:p>
            <a:r>
              <a:rPr lang="en-US" dirty="0" err="1" smtClean="0"/>
              <a:t>ngMousemove</a:t>
            </a:r>
            <a:endParaRPr lang="en-US" dirty="0" smtClean="0"/>
          </a:p>
          <a:p>
            <a:r>
              <a:rPr lang="en-US" dirty="0" err="1" smtClean="0"/>
              <a:t>ngMouseover</a:t>
            </a:r>
            <a:endParaRPr lang="en-US" dirty="0" smtClean="0"/>
          </a:p>
          <a:p>
            <a:r>
              <a:rPr lang="en-US" dirty="0" err="1" smtClean="0"/>
              <a:t>ngMouseup</a:t>
            </a:r>
            <a:endParaRPr lang="en-US" dirty="0" smtClean="0"/>
          </a:p>
          <a:p>
            <a:r>
              <a:rPr lang="en-US" sz="1800" dirty="0" err="1" smtClean="0"/>
              <a:t>ngNonBindable</a:t>
            </a:r>
            <a:endParaRPr lang="en-US" sz="1800" dirty="0" smtClean="0"/>
          </a:p>
          <a:p>
            <a:r>
              <a:rPr lang="en-US" dirty="0" err="1" smtClean="0"/>
              <a:t>ngOpen</a:t>
            </a:r>
            <a:endParaRPr lang="en-US" dirty="0" smtClean="0"/>
          </a:p>
          <a:p>
            <a:r>
              <a:rPr lang="en-US" dirty="0" err="1" smtClean="0"/>
              <a:t>ngOptions</a:t>
            </a:r>
            <a:endParaRPr lang="en-US" dirty="0" smtClean="0"/>
          </a:p>
          <a:p>
            <a:r>
              <a:rPr lang="en-US" dirty="0" err="1" smtClean="0"/>
              <a:t>ngPaste</a:t>
            </a:r>
            <a:endParaRPr lang="en-US" dirty="0" smtClean="0"/>
          </a:p>
          <a:p>
            <a:r>
              <a:rPr lang="en-US" dirty="0" err="1" smtClean="0"/>
              <a:t>ngPluralize</a:t>
            </a:r>
            <a:endParaRPr lang="en-US" dirty="0" smtClean="0"/>
          </a:p>
          <a:p>
            <a:r>
              <a:rPr lang="en-US" dirty="0" err="1" smtClean="0"/>
              <a:t>ngReadonly</a:t>
            </a:r>
            <a:endParaRPr lang="en-US" dirty="0" smtClean="0"/>
          </a:p>
          <a:p>
            <a:r>
              <a:rPr lang="en-US" dirty="0" smtClean="0">
                <a:hlinkClick r:id="rId2"/>
              </a:rPr>
              <a:t>ngRepeat</a:t>
            </a:r>
            <a:endParaRPr lang="en-US" dirty="0" smtClean="0"/>
          </a:p>
          <a:p>
            <a:r>
              <a:rPr lang="en-US" dirty="0" err="1" smtClean="0"/>
              <a:t>ngSelected</a:t>
            </a:r>
            <a:endParaRPr lang="en-US" dirty="0" smtClean="0"/>
          </a:p>
          <a:p>
            <a:r>
              <a:rPr lang="en-US" dirty="0" smtClean="0">
                <a:hlinkClick r:id="rId2"/>
              </a:rPr>
              <a:t>ngShow</a:t>
            </a:r>
            <a:endParaRPr lang="en-US" dirty="0" smtClean="0"/>
          </a:p>
          <a:p>
            <a:r>
              <a:rPr lang="en-US" dirty="0" err="1" smtClean="0"/>
              <a:t>ngSrc</a:t>
            </a:r>
            <a:endParaRPr lang="en-US" dirty="0" smtClean="0"/>
          </a:p>
          <a:p>
            <a:r>
              <a:rPr lang="en-US" dirty="0" err="1" smtClean="0"/>
              <a:t>ngSrcset</a:t>
            </a:r>
            <a:endParaRPr lang="en-US" dirty="0" smtClean="0"/>
          </a:p>
          <a:p>
            <a:r>
              <a:rPr lang="en-US" dirty="0" err="1" smtClean="0"/>
              <a:t>ngStyle</a:t>
            </a:r>
            <a:endParaRPr lang="en-US" dirty="0" smtClean="0"/>
          </a:p>
          <a:p>
            <a:r>
              <a:rPr lang="en-US" dirty="0" err="1" smtClean="0"/>
              <a:t>ngSubmit</a:t>
            </a:r>
            <a:endParaRPr lang="en-US" dirty="0" smtClean="0"/>
          </a:p>
          <a:p>
            <a:r>
              <a:rPr lang="en-US" dirty="0" err="1" smtClean="0"/>
              <a:t>ngSwitch</a:t>
            </a:r>
            <a:endParaRPr lang="en-US" dirty="0" smtClean="0"/>
          </a:p>
          <a:p>
            <a:r>
              <a:rPr lang="en-US" dirty="0" err="1" smtClean="0"/>
              <a:t>ngTransclude</a:t>
            </a:r>
            <a:endParaRPr lang="en-US" dirty="0" smtClean="0"/>
          </a:p>
          <a:p>
            <a:r>
              <a:rPr lang="en-US" dirty="0" err="1" smtClean="0"/>
              <a:t>ngValue</a:t>
            </a:r>
            <a:r>
              <a:rPr lang="en-US" dirty="0" smtClean="0"/>
              <a:t> </a:t>
            </a:r>
          </a:p>
          <a:p>
            <a:endParaRPr lang="en-US" dirty="0"/>
          </a:p>
        </p:txBody>
      </p:sp>
      <p:pic>
        <p:nvPicPr>
          <p:cNvPr id="4" name="Picture 2" descr="http://www.emerce.nl/content/uploads/2015/04/angular-js-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8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Custom directives</a:t>
            </a:r>
            <a:endParaRPr lang="en-US" dirty="0"/>
          </a:p>
        </p:txBody>
      </p:sp>
      <p:pic>
        <p:nvPicPr>
          <p:cNvPr id="6" name="Picture 2" descr="http://www.emerce.nl/content/uploads/2015/04/angular-js-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722" y="105843"/>
            <a:ext cx="1284045" cy="12840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034" y="1389888"/>
            <a:ext cx="5734175" cy="13088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034" y="3635946"/>
            <a:ext cx="6060507" cy="3017192"/>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r="24083" b="18834"/>
          <a:stretch/>
        </p:blipFill>
        <p:spPr>
          <a:xfrm>
            <a:off x="2665663" y="2867292"/>
            <a:ext cx="6931267" cy="455028"/>
          </a:xfrm>
          <a:prstGeom prst="rect">
            <a:avLst/>
          </a:prstGeom>
        </p:spPr>
      </p:pic>
    </p:spTree>
    <p:extLst>
      <p:ext uri="{BB962C8B-B14F-4D97-AF65-F5344CB8AC3E}">
        <p14:creationId xmlns:p14="http://schemas.microsoft.com/office/powerpoint/2010/main" val="3949847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779</TotalTime>
  <Words>1475</Words>
  <Application>Microsoft Office PowerPoint</Application>
  <PresentationFormat>Breedbeeld</PresentationFormat>
  <Paragraphs>340</Paragraphs>
  <Slides>27</Slides>
  <Notes>15</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27</vt:i4>
      </vt:variant>
    </vt:vector>
  </HeadingPairs>
  <TitlesOfParts>
    <vt:vector size="35" baseType="lpstr">
      <vt:lpstr>Arial</vt:lpstr>
      <vt:lpstr>Calibri</vt:lpstr>
      <vt:lpstr>Century Gothic</vt:lpstr>
      <vt:lpstr>Consolas</vt:lpstr>
      <vt:lpstr>Courier New</vt:lpstr>
      <vt:lpstr>Wingdings</vt:lpstr>
      <vt:lpstr>Wingdings 3</vt:lpstr>
      <vt:lpstr>Ion</vt:lpstr>
      <vt:lpstr>PowerPoint-presentatie</vt:lpstr>
      <vt:lpstr>PowerPoint-presentatie</vt:lpstr>
      <vt:lpstr>PowerPoint-presentatie</vt:lpstr>
      <vt:lpstr>Inhoud</vt:lpstr>
      <vt:lpstr>AngularJS</vt:lpstr>
      <vt:lpstr>Controllers</vt:lpstr>
      <vt:lpstr>Directives</vt:lpstr>
      <vt:lpstr>Directives</vt:lpstr>
      <vt:lpstr>Custom directives</vt:lpstr>
      <vt:lpstr>Services</vt:lpstr>
      <vt:lpstr>NodeJs</vt:lpstr>
      <vt:lpstr>NodeJs</vt:lpstr>
      <vt:lpstr>NodeJs</vt:lpstr>
      <vt:lpstr>Voordelen - NodeJS</vt:lpstr>
      <vt:lpstr>NodeJS</vt:lpstr>
      <vt:lpstr>NodeJS</vt:lpstr>
      <vt:lpstr>ExpressJS</vt:lpstr>
      <vt:lpstr>Routes</vt:lpstr>
      <vt:lpstr>Middelware</vt:lpstr>
      <vt:lpstr>Middelware</vt:lpstr>
      <vt:lpstr>NPM</vt:lpstr>
      <vt:lpstr>MongoDB</vt:lpstr>
      <vt:lpstr>SQL vs MongoDB</vt:lpstr>
      <vt:lpstr>NoSQL</vt:lpstr>
      <vt:lpstr>NoSQL</vt:lpstr>
      <vt:lpstr>Vrijheid == Blijheid ?</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bjorn de mul</dc:creator>
  <cp:lastModifiedBy>Bram Eikelboom</cp:lastModifiedBy>
  <cp:revision>63</cp:revision>
  <dcterms:created xsi:type="dcterms:W3CDTF">2015-05-04T14:04:38Z</dcterms:created>
  <dcterms:modified xsi:type="dcterms:W3CDTF">2015-05-11T17:52:44Z</dcterms:modified>
</cp:coreProperties>
</file>