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91" r:id="rId2"/>
    <p:sldId id="260" r:id="rId3"/>
    <p:sldId id="286" r:id="rId4"/>
    <p:sldId id="261" r:id="rId5"/>
    <p:sldId id="262" r:id="rId6"/>
    <p:sldId id="263" r:id="rId7"/>
    <p:sldId id="264" r:id="rId8"/>
    <p:sldId id="282" r:id="rId9"/>
    <p:sldId id="267" r:id="rId10"/>
    <p:sldId id="268" r:id="rId11"/>
    <p:sldId id="287" r:id="rId12"/>
    <p:sldId id="288" r:id="rId13"/>
    <p:sldId id="290" r:id="rId14"/>
    <p:sldId id="289" r:id="rId15"/>
    <p:sldId id="258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6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6/16/2015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6/16/2015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3E34E7C-67C8-447B-BFF2-5F493545B4A9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F842B-8AA4-46C4-862C-D20F42E2A3DE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79633-03C2-46A6-8858-4501C60B6D22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DB8BC-F81B-4C9F-809F-D353B8ED8859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E0565-1EC7-4B91-8C98-E5DE0747F8C9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269-D351-4BC8-AAF7-6B84859166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0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0A50DB-D761-4238-B936-994C278C4685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3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erlin Sans FB Demi" panose="020E0802020502020306" pitchFamily="34" charset="0"/>
                <a:cs typeface="Aharoni" panose="02010803020104030203" pitchFamily="2" charset="-79"/>
              </a:rPr>
              <a:t>CSG2A3</a:t>
            </a:r>
            <a:br>
              <a:rPr lang="en-US" dirty="0">
                <a:latin typeface="Berlin Sans FB Demi" panose="020E0802020502020306" pitchFamily="34" charset="0"/>
                <a:cs typeface="Aharoni" panose="02010803020104030203" pitchFamily="2" charset="-79"/>
              </a:rPr>
            </a:br>
            <a:r>
              <a:rPr lang="en-US" dirty="0" smtClean="0">
                <a:latin typeface="Berlin Sans FB Demi" panose="020E0802020502020306" pitchFamily="34" charset="0"/>
                <a:cs typeface="Aharoni" panose="02010803020104030203" pitchFamily="2" charset="-79"/>
              </a:rPr>
              <a:t>ALGORITMA </a:t>
            </a:r>
            <a:r>
              <a:rPr lang="en-US" dirty="0" err="1" smtClean="0">
                <a:latin typeface="Berlin Sans FB Demi" panose="020E0802020502020306" pitchFamily="34" charset="0"/>
                <a:cs typeface="Aharoni" panose="02010803020104030203" pitchFamily="2" charset="-79"/>
              </a:rPr>
              <a:t>dan</a:t>
            </a:r>
            <a:r>
              <a:rPr lang="en-US" dirty="0" smtClean="0">
                <a:latin typeface="Berlin Sans FB Demi" panose="020E0802020502020306" pitchFamily="34" charset="0"/>
                <a:cs typeface="Aharoni" panose="02010803020104030203" pitchFamily="2" charset="-79"/>
              </a:rPr>
              <a:t> STRUKTUR DATA</a:t>
            </a:r>
            <a:endParaRPr lang="en-US" dirty="0">
              <a:latin typeface="Berlin Sans FB Demi" panose="020E0802020502020306" pitchFamily="34" charset="0"/>
              <a:cs typeface="Aharoni" panose="02010803020104030203" pitchFamily="2" charset="-79"/>
            </a:endParaRPr>
          </a:p>
        </p:txBody>
      </p:sp>
      <p:sp>
        <p:nvSpPr>
          <p:cNvPr id="8" name="Title 9"/>
          <p:cNvSpPr txBox="1">
            <a:spLocks/>
          </p:cNvSpPr>
          <p:nvPr/>
        </p:nvSpPr>
        <p:spPr bwMode="auto">
          <a:xfrm>
            <a:off x="3786188" y="3450467"/>
            <a:ext cx="3971926" cy="163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sz="3200" b="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Stack</a:t>
            </a:r>
            <a:endParaRPr lang="en-US" sz="3200" b="0" dirty="0">
              <a:ln w="0"/>
              <a:effectLst>
                <a:reflection blurRad="6350" stA="53000" endA="300" endPos="35500" dir="5400000" sy="-90000" algn="bl" rotWithShape="0"/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36145" y="3613666"/>
            <a:ext cx="3353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Linked List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5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872952"/>
            <a:ext cx="8001000" cy="3999528"/>
          </a:xfr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Given Stack S, </a:t>
            </a:r>
            <a:r>
              <a:rPr lang="en-US" sz="2000" dirty="0"/>
              <a:t>the functional definition of the stack is </a:t>
            </a:r>
            <a:r>
              <a:rPr lang="en-US" sz="2000" dirty="0" smtClean="0"/>
              <a:t>: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 err="1"/>
              <a:t>StackEmpty</a:t>
            </a:r>
            <a:r>
              <a:rPr lang="en-US" sz="2000" dirty="0"/>
              <a:t> :S </a:t>
            </a:r>
            <a:r>
              <a:rPr lang="id-ID" sz="2000" dirty="0">
                <a:sym typeface="Wingdings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dirty="0" err="1"/>
              <a:t>boolean</a:t>
            </a:r>
            <a:r>
              <a:rPr lang="en-US" sz="2000" dirty="0"/>
              <a:t> 	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1800" dirty="0" smtClean="0"/>
              <a:t>{</a:t>
            </a:r>
            <a:r>
              <a:rPr lang="en-US" sz="1800" dirty="0"/>
              <a:t>Test stack is empty, true if empty, false otherwise</a:t>
            </a:r>
            <a:r>
              <a:rPr lang="en-US" sz="1800" dirty="0" smtClean="0"/>
              <a:t>}</a:t>
            </a:r>
          </a:p>
          <a:p>
            <a:pPr>
              <a:lnSpc>
                <a:spcPct val="90000"/>
              </a:lnSpc>
            </a:pPr>
            <a:r>
              <a:rPr lang="en-US" sz="2000" dirty="0" err="1" smtClean="0"/>
              <a:t>CreateStack</a:t>
            </a:r>
            <a:r>
              <a:rPr lang="en-US" sz="2000" dirty="0" smtClean="0"/>
              <a:t>: </a:t>
            </a:r>
            <a:r>
              <a:rPr lang="id-ID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{</a:t>
            </a:r>
            <a:r>
              <a:rPr lang="id-ID" sz="1800" dirty="0"/>
              <a:t>Creating an empty stack</a:t>
            </a:r>
            <a:r>
              <a:rPr lang="en-US" sz="1800" dirty="0" smtClean="0"/>
              <a:t>}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Push	: </a:t>
            </a:r>
            <a:r>
              <a:rPr lang="en-US" sz="2000" dirty="0" err="1"/>
              <a:t>Elmt</a:t>
            </a:r>
            <a:r>
              <a:rPr lang="en-US" sz="2000" dirty="0"/>
              <a:t> x S </a:t>
            </a:r>
            <a:r>
              <a:rPr lang="id-ID" sz="2000" dirty="0">
                <a:sym typeface="Wingdings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dirty="0" smtClean="0"/>
              <a:t>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{insert new Element on Top of Stack S}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Pop : S </a:t>
            </a:r>
            <a:r>
              <a:rPr lang="id-ID" sz="2000" dirty="0">
                <a:sym typeface="Wingdings" pitchFamily="2" charset="2"/>
              </a:rPr>
              <a:t></a:t>
            </a:r>
            <a:r>
              <a:rPr lang="en-US" sz="2000" dirty="0"/>
              <a:t>  S x </a:t>
            </a:r>
            <a:r>
              <a:rPr lang="en-US" sz="2000" dirty="0" err="1"/>
              <a:t>ElmtS</a:t>
            </a:r>
            <a:r>
              <a:rPr lang="en-US" sz="2000" dirty="0"/>
              <a:t>  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1800" dirty="0" smtClean="0"/>
              <a:t>{remove the top Element, Stack may become empty</a:t>
            </a:r>
            <a:r>
              <a:rPr lang="id-ID" sz="1800" dirty="0" smtClean="0"/>
              <a:t>}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C1C1-D86E-4017-8873-A602DE7B08B7}" type="slidenum">
              <a:rPr lang="en-US"/>
              <a:pPr/>
              <a:t>10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dirty="0" smtClean="0"/>
              <a:t>Primitive Operation on Stack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114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Representation of Stack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Represent stack using default array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A variable to record the top index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Example: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269-D351-4BC8-AAF7-6B848591661F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5710024"/>
              </p:ext>
            </p:extLst>
          </p:nvPr>
        </p:nvGraphicFramePr>
        <p:xfrm>
          <a:off x="5088194" y="3917241"/>
          <a:ext cx="386098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2197"/>
                <a:gridCol w="772197"/>
                <a:gridCol w="772197"/>
                <a:gridCol w="772197"/>
                <a:gridCol w="772197"/>
              </a:tblGrid>
              <a:tr h="3319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id-ID" dirty="0"/>
                    </a:p>
                  </a:txBody>
                  <a:tcPr/>
                </a:tc>
              </a:tr>
              <a:tr h="331901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274254"/>
              </p:ext>
            </p:extLst>
          </p:nvPr>
        </p:nvGraphicFramePr>
        <p:xfrm>
          <a:off x="5088194" y="4885607"/>
          <a:ext cx="15044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220"/>
                <a:gridCol w="752220"/>
              </a:tblGrid>
              <a:tr h="3533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48683" y="3464905"/>
            <a:ext cx="4135452" cy="19466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5888" lvl="1">
              <a:spcBef>
                <a:spcPts val="300"/>
              </a:spcBef>
            </a:pPr>
            <a:r>
              <a:rPr lang="en-US" dirty="0" err="1"/>
              <a:t>idxMax</a:t>
            </a:r>
            <a:r>
              <a:rPr lang="en-US" dirty="0"/>
              <a:t> = </a:t>
            </a:r>
            <a:r>
              <a:rPr lang="en-US" dirty="0" smtClean="0"/>
              <a:t>5</a:t>
            </a:r>
            <a:endParaRPr lang="en-US" dirty="0"/>
          </a:p>
          <a:p>
            <a:pPr marL="115888" lvl="1">
              <a:spcBef>
                <a:spcPts val="300"/>
              </a:spcBef>
            </a:pPr>
            <a:r>
              <a:rPr lang="en-US" dirty="0"/>
              <a:t>Type </a:t>
            </a:r>
            <a:r>
              <a:rPr lang="en-US" dirty="0" smtClean="0"/>
              <a:t>Stack: </a:t>
            </a:r>
            <a:endParaRPr lang="en-US" dirty="0"/>
          </a:p>
          <a:p>
            <a:pPr marL="115888" lvl="2">
              <a:spcBef>
                <a:spcPts val="300"/>
              </a:spcBef>
            </a:pPr>
            <a:r>
              <a:rPr lang="en-US" dirty="0" smtClean="0"/>
              <a:t>	&lt; </a:t>
            </a:r>
            <a:r>
              <a:rPr lang="en-US" dirty="0"/>
              <a:t>array [1..idxMax] of integer</a:t>
            </a:r>
          </a:p>
          <a:p>
            <a:pPr marL="115888" lvl="2">
              <a:spcBef>
                <a:spcPts val="300"/>
              </a:spcBef>
            </a:pPr>
            <a:r>
              <a:rPr lang="en-US" dirty="0" smtClean="0"/>
              <a:t>	Top : </a:t>
            </a:r>
            <a:r>
              <a:rPr lang="en-US" dirty="0"/>
              <a:t>integer &gt;</a:t>
            </a:r>
          </a:p>
          <a:p>
            <a:pPr marL="115888" lvl="1">
              <a:spcBef>
                <a:spcPts val="300"/>
              </a:spcBef>
            </a:pPr>
            <a:r>
              <a:rPr lang="en-US" dirty="0" smtClean="0"/>
              <a:t>S : Stack</a:t>
            </a:r>
            <a:endParaRPr lang="en-US" dirty="0"/>
          </a:p>
          <a:p>
            <a:pPr marL="115888" lvl="1">
              <a:spcBef>
                <a:spcPts val="300"/>
              </a:spcBef>
            </a:pPr>
            <a:r>
              <a:rPr lang="en-US" dirty="0" smtClean="0"/>
              <a:t>Top(S) </a:t>
            </a:r>
            <a:r>
              <a:rPr lang="en-US" dirty="0" smtClean="0">
                <a:sym typeface="Wingdings" panose="05000000000000000000" pitchFamily="2" charset="2"/>
              </a:rPr>
              <a:t>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Representation of Stack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Push(S, 20)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Push(S, 30)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Pop(S)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Push(S, 5)</a:t>
            </a:r>
          </a:p>
          <a:p>
            <a:pPr>
              <a:spcBef>
                <a:spcPts val="600"/>
              </a:spcBef>
            </a:pP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269-D351-4BC8-AAF7-6B848591661F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6885365"/>
              </p:ext>
            </p:extLst>
          </p:nvPr>
        </p:nvGraphicFramePr>
        <p:xfrm>
          <a:off x="3455469" y="4317999"/>
          <a:ext cx="4299815" cy="829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9963"/>
                <a:gridCol w="859963"/>
                <a:gridCol w="859963"/>
                <a:gridCol w="859963"/>
                <a:gridCol w="859963"/>
              </a:tblGrid>
              <a:tr h="4146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id-ID" dirty="0"/>
                    </a:p>
                  </a:txBody>
                  <a:tcPr/>
                </a:tc>
              </a:tr>
              <a:tr h="414656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857021"/>
              </p:ext>
            </p:extLst>
          </p:nvPr>
        </p:nvGraphicFramePr>
        <p:xfrm>
          <a:off x="3455469" y="5376210"/>
          <a:ext cx="1675430" cy="441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7715"/>
                <a:gridCol w="837715"/>
              </a:tblGrid>
              <a:tr h="4414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51471" y="4762739"/>
            <a:ext cx="479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20</a:t>
            </a:r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4528344" y="5413556"/>
            <a:ext cx="332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1</a:t>
            </a:r>
            <a:endParaRPr lang="id-ID" dirty="0"/>
          </a:p>
        </p:txBody>
      </p:sp>
      <p:sp>
        <p:nvSpPr>
          <p:cNvPr id="10" name="Rectangle 9"/>
          <p:cNvSpPr/>
          <p:nvPr/>
        </p:nvSpPr>
        <p:spPr>
          <a:xfrm>
            <a:off x="4491711" y="4762739"/>
            <a:ext cx="479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30</a:t>
            </a:r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4528343" y="5413556"/>
            <a:ext cx="332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2</a:t>
            </a:r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4565449" y="4762739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5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6186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xit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9" grpId="0"/>
      <p:bldP spid="9" grpId="1"/>
      <p:bldP spid="9" grpId="2"/>
      <p:bldP spid="9" grpId="3"/>
      <p:bldP spid="10" grpId="0"/>
      <p:bldP spid="10" grpId="1"/>
      <p:bldP spid="11" grpId="0"/>
      <p:bldP spid="11" grpId="1"/>
      <p:bldP spid="11" grpId="2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687" y="2456779"/>
            <a:ext cx="2453290" cy="245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Task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ADT and Implementation of Stack using both representation : linked list and array</a:t>
            </a:r>
          </a:p>
          <a:p>
            <a:pPr lvl="1"/>
            <a:r>
              <a:rPr lang="en-US" dirty="0" smtClean="0"/>
              <a:t>Create stack</a:t>
            </a:r>
          </a:p>
          <a:p>
            <a:pPr lvl="1"/>
            <a:r>
              <a:rPr lang="en-US" dirty="0" smtClean="0"/>
              <a:t>Push</a:t>
            </a:r>
          </a:p>
          <a:p>
            <a:pPr lvl="1"/>
            <a:r>
              <a:rPr lang="en-US" dirty="0" smtClean="0"/>
              <a:t>Pop </a:t>
            </a:r>
          </a:p>
          <a:p>
            <a:r>
              <a:rPr lang="en-US" dirty="0" smtClean="0"/>
              <a:t>Use previous </a:t>
            </a:r>
            <a:r>
              <a:rPr lang="en-US" dirty="0" err="1" smtClean="0"/>
              <a:t>infotype</a:t>
            </a:r>
            <a:endParaRPr lang="en-US" dirty="0" smtClean="0"/>
          </a:p>
          <a:p>
            <a:r>
              <a:rPr lang="en-US" dirty="0"/>
              <a:t>Remember, in C/</a:t>
            </a:r>
            <a:r>
              <a:rPr lang="en-US" dirty="0" err="1"/>
              <a:t>Cpp</a:t>
            </a:r>
            <a:r>
              <a:rPr lang="en-US" dirty="0"/>
              <a:t> (and most of programming language) array start from 0</a:t>
            </a:r>
            <a:endParaRPr lang="id-ID" dirty="0"/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269-D351-4BC8-AAF7-6B848591661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1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358775" cy="365125"/>
          </a:xfrm>
        </p:spPr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1643063" cy="365125"/>
          </a:xfrm>
        </p:spPr>
        <p:txBody>
          <a:bodyPr/>
          <a:lstStyle/>
          <a:p>
            <a:pPr>
              <a:defRPr/>
            </a:pPr>
            <a:fld id="{BDF9ACDF-1E6F-4801-9B61-F59A09F6E115}" type="datetime1">
              <a:rPr lang="en-US" smtClean="0"/>
              <a:t>6/16/2015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Stack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list Implementation to a real case</a:t>
            </a:r>
            <a:endParaRPr lang="id-ID" dirty="0" smtClean="0"/>
          </a:p>
          <a:p>
            <a:r>
              <a:rPr lang="en-US" dirty="0" smtClean="0"/>
              <a:t>Arranged in </a:t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LIFO </a:t>
            </a:r>
            <a:r>
              <a:rPr lang="en-US" b="1" dirty="0">
                <a:solidFill>
                  <a:srgbClr val="FF0000"/>
                </a:solidFill>
              </a:rPr>
              <a:t>(Last In First </a:t>
            </a:r>
            <a:r>
              <a:rPr lang="en-US" b="1" dirty="0" smtClean="0">
                <a:solidFill>
                  <a:srgbClr val="FF0000"/>
                </a:solidFill>
              </a:rPr>
              <a:t>Out)</a:t>
            </a:r>
            <a:endParaRPr lang="id-ID" b="1" dirty="0" smtClean="0">
              <a:solidFill>
                <a:srgbClr val="FF0000"/>
              </a:solidFill>
            </a:endParaRPr>
          </a:p>
          <a:p>
            <a:r>
              <a:rPr lang="en-US" dirty="0"/>
              <a:t>The most recently inserted element in the stack is the only one that can be retrieved or </a:t>
            </a:r>
            <a:r>
              <a:rPr lang="en-US" dirty="0" smtClean="0"/>
              <a:t>removed</a:t>
            </a:r>
          </a:p>
          <a:p>
            <a:pPr lvl="1"/>
            <a:r>
              <a:rPr lang="en-US" dirty="0"/>
              <a:t>Thus, if you wish to retrieve an element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inserted </a:t>
            </a:r>
            <a:r>
              <a:rPr lang="en-US" dirty="0"/>
              <a:t>long ago, </a:t>
            </a:r>
            <a:r>
              <a:rPr lang="en-US" dirty="0" smtClean="0"/>
              <a:t>you </a:t>
            </a:r>
            <a:r>
              <a:rPr lang="en-US" dirty="0"/>
              <a:t>must first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remove </a:t>
            </a:r>
            <a:r>
              <a:rPr lang="en-US" i="1" dirty="0"/>
              <a:t>all</a:t>
            </a:r>
            <a:r>
              <a:rPr lang="en-US" dirty="0"/>
              <a:t> the elements that were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inserted </a:t>
            </a:r>
            <a:r>
              <a:rPr lang="en-US" dirty="0"/>
              <a:t>after the desired one</a:t>
            </a:r>
            <a:endParaRPr lang="id-ID" dirty="0" smtClean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41D9-DE7C-46CE-B9B5-9E27F6AA3436}" type="slidenum">
              <a:rPr lang="en-US"/>
              <a:pPr/>
              <a:t>2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6804248" y="4365104"/>
          <a:ext cx="1905000" cy="181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r:id="rId3" imgW="3644900" imgH="3479800" progId="MS_ClipArt_Gallery">
                  <p:embed/>
                </p:oleObj>
              </mc:Choice>
              <mc:Fallback>
                <p:oleObj r:id="rId3" imgW="3644900" imgH="3479800" progId="MS_ClipArt_Gallery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4365104"/>
                        <a:ext cx="1905000" cy="181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021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Stack</a:t>
            </a:r>
            <a:r>
              <a:rPr lang="en-US" dirty="0" smtClean="0"/>
              <a:t> – Real Life Example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Stack of books</a:t>
            </a:r>
          </a:p>
          <a:p>
            <a:r>
              <a:rPr lang="id-ID" dirty="0" smtClean="0"/>
              <a:t>Pile</a:t>
            </a:r>
            <a:r>
              <a:rPr lang="en-US" dirty="0" smtClean="0"/>
              <a:t> </a:t>
            </a:r>
            <a:r>
              <a:rPr lang="id-ID" dirty="0" smtClean="0"/>
              <a:t>of </a:t>
            </a:r>
            <a:r>
              <a:rPr lang="id-ID" dirty="0"/>
              <a:t>dinner </a:t>
            </a:r>
            <a:r>
              <a:rPr lang="id-ID" dirty="0" smtClean="0"/>
              <a:t>plates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you remove a plate from the pile, you take the plate on the top of the pile.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you want the plate at the bottom of the pile, you must remove all the plates on top of it to reach it</a:t>
            </a:r>
            <a:r>
              <a:rPr lang="id-ID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41D9-DE7C-46CE-B9B5-9E27F6AA3436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Stack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id-ID" sz="2000" dirty="0"/>
              <a:t>application related to</a:t>
            </a:r>
            <a:r>
              <a:rPr lang="en-US" sz="2000" dirty="0"/>
              <a:t> </a:t>
            </a:r>
            <a:r>
              <a:rPr lang="id-ID" sz="2000" dirty="0"/>
              <a:t>computer science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Execution </a:t>
            </a:r>
            <a:r>
              <a:rPr lang="en-US" dirty="0"/>
              <a:t>stack </a:t>
            </a:r>
            <a:r>
              <a:rPr lang="en-US" dirty="0" smtClean="0"/>
              <a:t>program</a:t>
            </a:r>
            <a:endParaRPr lang="en-US" dirty="0"/>
          </a:p>
          <a:p>
            <a:r>
              <a:rPr lang="en-US" dirty="0"/>
              <a:t>Evaluating </a:t>
            </a:r>
            <a:r>
              <a:rPr lang="en-US" dirty="0" smtClean="0"/>
              <a:t>expressions</a:t>
            </a:r>
          </a:p>
          <a:p>
            <a:r>
              <a:rPr lang="en-US" dirty="0" smtClean="0"/>
              <a:t>Remembering </a:t>
            </a:r>
            <a:r>
              <a:rPr lang="en-US" dirty="0"/>
              <a:t>partially completed tasks, and</a:t>
            </a:r>
          </a:p>
          <a:p>
            <a:r>
              <a:rPr lang="en-US" dirty="0" smtClean="0"/>
              <a:t>Undoing </a:t>
            </a:r>
            <a:r>
              <a:rPr lang="en-US" dirty="0"/>
              <a:t>(backtracking from) an action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41D9-DE7C-46CE-B9B5-9E27F6AA3436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8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Stack</a:t>
            </a:r>
            <a:r>
              <a:rPr lang="en-US" dirty="0" smtClean="0"/>
              <a:t> Definition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Stack </a:t>
            </a:r>
            <a:r>
              <a:rPr lang="en-US" dirty="0" smtClean="0"/>
              <a:t>is a linear linked list which:</a:t>
            </a:r>
            <a:endParaRPr lang="en-US" dirty="0"/>
          </a:p>
          <a:p>
            <a:r>
              <a:rPr lang="en-US" dirty="0" smtClean="0"/>
              <a:t>Recognized only the top element (TOP</a:t>
            </a:r>
            <a:r>
              <a:rPr lang="en-US" dirty="0"/>
              <a:t>)</a:t>
            </a:r>
          </a:p>
          <a:p>
            <a:r>
              <a:rPr lang="en-US" dirty="0"/>
              <a:t>Rule insertion and deletion of </a:t>
            </a:r>
            <a:r>
              <a:rPr lang="en-US" dirty="0" smtClean="0"/>
              <a:t>elements :</a:t>
            </a:r>
          </a:p>
          <a:p>
            <a:pPr lvl="1"/>
            <a:r>
              <a:rPr lang="en-US" dirty="0" smtClean="0"/>
              <a:t>Insert and deletion always on top element</a:t>
            </a:r>
            <a:endParaRPr lang="id-ID" dirty="0">
              <a:sym typeface="Wingdings" pitchFamily="2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41D9-DE7C-46CE-B9B5-9E27F6AA3436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7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A774-8B65-4CC2-9EA4-0ACA3F0AA51C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2671246" y="2515626"/>
            <a:ext cx="1000653" cy="6183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TOP</a:t>
            </a:r>
            <a:endParaRPr lang="id-ID" b="1" dirty="0"/>
          </a:p>
        </p:txBody>
      </p:sp>
      <p:sp>
        <p:nvSpPr>
          <p:cNvPr id="58" name="Rectangle 57"/>
          <p:cNvSpPr/>
          <p:nvPr/>
        </p:nvSpPr>
        <p:spPr>
          <a:xfrm>
            <a:off x="4401981" y="3266537"/>
            <a:ext cx="792088" cy="79208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Rectangle 58"/>
          <p:cNvSpPr/>
          <p:nvPr/>
        </p:nvSpPr>
        <p:spPr>
          <a:xfrm>
            <a:off x="4401981" y="4107272"/>
            <a:ext cx="792088" cy="79208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Rectangle 59"/>
          <p:cNvSpPr/>
          <p:nvPr/>
        </p:nvSpPr>
        <p:spPr>
          <a:xfrm>
            <a:off x="4401981" y="4944909"/>
            <a:ext cx="792088" cy="7920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1" name="Rectangle 60"/>
          <p:cNvSpPr/>
          <p:nvPr/>
        </p:nvSpPr>
        <p:spPr>
          <a:xfrm>
            <a:off x="4401981" y="2428754"/>
            <a:ext cx="792088" cy="7920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4" name="Straight Arrow Connector 63"/>
          <p:cNvCxnSpPr>
            <a:stCxn id="57" idx="3"/>
            <a:endCxn id="61" idx="1"/>
          </p:cNvCxnSpPr>
          <p:nvPr/>
        </p:nvCxnSpPr>
        <p:spPr>
          <a:xfrm flipV="1">
            <a:off x="3671899" y="2824798"/>
            <a:ext cx="730082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671246" y="3350344"/>
            <a:ext cx="1000653" cy="6183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TOP</a:t>
            </a:r>
            <a:endParaRPr lang="id-ID" b="1" dirty="0"/>
          </a:p>
        </p:txBody>
      </p:sp>
      <p:cxnSp>
        <p:nvCxnSpPr>
          <p:cNvPr id="68" name="Straight Arrow Connector 67"/>
          <p:cNvCxnSpPr>
            <a:stCxn id="67" idx="3"/>
            <a:endCxn id="58" idx="1"/>
          </p:cNvCxnSpPr>
          <p:nvPr/>
        </p:nvCxnSpPr>
        <p:spPr>
          <a:xfrm>
            <a:off x="3671899" y="3659517"/>
            <a:ext cx="730082" cy="3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671246" y="4194143"/>
            <a:ext cx="1000653" cy="6183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TOP</a:t>
            </a:r>
            <a:endParaRPr lang="id-ID" b="1" dirty="0"/>
          </a:p>
        </p:txBody>
      </p:sp>
      <p:cxnSp>
        <p:nvCxnSpPr>
          <p:cNvPr id="70" name="Straight Arrow Connector 69"/>
          <p:cNvCxnSpPr>
            <a:stCxn id="69" idx="3"/>
            <a:endCxn id="59" idx="1"/>
          </p:cNvCxnSpPr>
          <p:nvPr/>
        </p:nvCxnSpPr>
        <p:spPr>
          <a:xfrm>
            <a:off x="3671899" y="4503316"/>
            <a:ext cx="73008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671246" y="5031780"/>
            <a:ext cx="1000653" cy="6183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TOP</a:t>
            </a:r>
            <a:endParaRPr lang="id-ID" b="1" dirty="0"/>
          </a:p>
        </p:txBody>
      </p:sp>
      <p:cxnSp>
        <p:nvCxnSpPr>
          <p:cNvPr id="72" name="Straight Arrow Connector 71"/>
          <p:cNvCxnSpPr>
            <a:stCxn id="71" idx="3"/>
            <a:endCxn id="60" idx="1"/>
          </p:cNvCxnSpPr>
          <p:nvPr/>
        </p:nvCxnSpPr>
        <p:spPr>
          <a:xfrm>
            <a:off x="3671899" y="5340953"/>
            <a:ext cx="73008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2663788" y="5807783"/>
            <a:ext cx="3312368" cy="5981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id-ID" dirty="0" smtClean="0"/>
              <a:t>Stack</a:t>
            </a:r>
            <a:r>
              <a:rPr lang="en-US" dirty="0" smtClean="0"/>
              <a:t>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7" grpId="0" animBg="1"/>
      <p:bldP spid="67" grpId="1" animBg="1"/>
      <p:bldP spid="69" grpId="0" animBg="1"/>
      <p:bldP spid="69" grpId="1" animBg="1"/>
      <p:bldP spid="71" grpId="0" animBg="1"/>
      <p:bldP spid="71" grpId="1" animBg="1"/>
      <p:bldP spid="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Stack</a:t>
            </a:r>
            <a:r>
              <a:rPr lang="en-US" dirty="0" smtClean="0"/>
              <a:t> – in summary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Single </a:t>
            </a:r>
            <a:r>
              <a:rPr lang="en-US" dirty="0" smtClean="0"/>
              <a:t>Linked</a:t>
            </a:r>
            <a:r>
              <a:rPr lang="id-ID" dirty="0" smtClean="0"/>
              <a:t> list </a:t>
            </a:r>
            <a:r>
              <a:rPr lang="en-US" dirty="0" smtClean="0"/>
              <a:t>that only has operations</a:t>
            </a:r>
            <a:endParaRPr lang="id-ID" dirty="0" smtClean="0"/>
          </a:p>
          <a:p>
            <a:pPr lvl="1"/>
            <a:r>
              <a:rPr lang="id-ID" dirty="0" smtClean="0"/>
              <a:t>Insert first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push</a:t>
            </a:r>
            <a:endParaRPr lang="id-ID" dirty="0" smtClean="0"/>
          </a:p>
          <a:p>
            <a:pPr lvl="1"/>
            <a:r>
              <a:rPr lang="id-ID" dirty="0" smtClean="0"/>
              <a:t>Delete first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pop</a:t>
            </a:r>
            <a:endParaRPr lang="en-US" dirty="0" smtClean="0"/>
          </a:p>
          <a:p>
            <a:r>
              <a:rPr lang="en-US" dirty="0"/>
              <a:t>First (L) </a:t>
            </a:r>
            <a:r>
              <a:rPr lang="en-US" dirty="0" smtClean="0"/>
              <a:t>replaced by TOP </a:t>
            </a:r>
            <a:r>
              <a:rPr lang="en-US" dirty="0"/>
              <a:t>(S).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933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65761" y="2009550"/>
            <a:ext cx="5799066" cy="40254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Type </a:t>
            </a:r>
            <a:r>
              <a:rPr lang="en-US" dirty="0" err="1"/>
              <a:t>infotype</a:t>
            </a:r>
            <a:r>
              <a:rPr lang="en-US" dirty="0"/>
              <a:t> : integer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Type </a:t>
            </a:r>
            <a:r>
              <a:rPr lang="en-US" dirty="0" smtClean="0"/>
              <a:t>address : </a:t>
            </a:r>
            <a:r>
              <a:rPr lang="en-US" dirty="0"/>
              <a:t>pointer to </a:t>
            </a:r>
            <a:r>
              <a:rPr lang="en-US" dirty="0" err="1"/>
              <a:t>ElmStack</a:t>
            </a: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Type </a:t>
            </a:r>
            <a:r>
              <a:rPr lang="en-US" dirty="0" err="1" smtClean="0"/>
              <a:t>ElmStack</a:t>
            </a:r>
            <a:r>
              <a:rPr lang="en-US" dirty="0" smtClean="0"/>
              <a:t> &lt;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info : </a:t>
            </a:r>
            <a:r>
              <a:rPr lang="en-US" dirty="0" err="1" smtClean="0"/>
              <a:t>infotype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next : address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Type Stack: &lt; </a:t>
            </a:r>
            <a:r>
              <a:rPr lang="en-US" b="1" dirty="0">
                <a:solidFill>
                  <a:srgbClr val="0070C0"/>
                </a:solidFill>
              </a:rPr>
              <a:t>Top</a:t>
            </a:r>
            <a:r>
              <a:rPr lang="en-US" dirty="0"/>
              <a:t>: address 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6/16/2015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 Stack Element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701529" y="2175988"/>
            <a:ext cx="1230682" cy="1602935"/>
            <a:chOff x="5866642" y="2186031"/>
            <a:chExt cx="1921613" cy="823639"/>
          </a:xfrm>
        </p:grpSpPr>
        <p:sp>
          <p:nvSpPr>
            <p:cNvPr id="7" name="Rectangle 6"/>
            <p:cNvSpPr/>
            <p:nvPr/>
          </p:nvSpPr>
          <p:spPr>
            <a:xfrm>
              <a:off x="5866642" y="2186031"/>
              <a:ext cx="1921613" cy="8236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96173" y="2240665"/>
              <a:ext cx="1455925" cy="45213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18415" cmpd="sng">
                    <a:solidFill>
                      <a:sysClr val="windowText" lastClr="000000"/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INFO</a:t>
              </a:r>
              <a:endParaRPr lang="en-US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96173" y="2688830"/>
              <a:ext cx="1455926" cy="2180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NEXT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6701529" y="3845296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ElmStack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791533" y="4625858"/>
            <a:ext cx="1161294" cy="782177"/>
            <a:chOff x="7347099" y="2291159"/>
            <a:chExt cx="1161294" cy="782177"/>
          </a:xfrm>
        </p:grpSpPr>
        <p:sp>
          <p:nvSpPr>
            <p:cNvPr id="14" name="Rectangle 13"/>
            <p:cNvSpPr/>
            <p:nvPr/>
          </p:nvSpPr>
          <p:spPr>
            <a:xfrm>
              <a:off x="7347099" y="2291159"/>
              <a:ext cx="1161294" cy="7821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42791" y="2394216"/>
              <a:ext cx="973404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Top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7215727" y="5465789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animBg="1"/>
      <p:bldP spid="1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 on </a:t>
            </a:r>
            <a:r>
              <a:rPr lang="id-ID" dirty="0" smtClean="0"/>
              <a:t>Stack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 the stack traversal operation is rarely done, because it is precisely the uniqueness </a:t>
            </a:r>
            <a:r>
              <a:rPr lang="en-US" dirty="0" smtClean="0"/>
              <a:t>of stack </a:t>
            </a:r>
            <a:r>
              <a:rPr lang="en-US" dirty="0"/>
              <a:t>operation </a:t>
            </a:r>
            <a:r>
              <a:rPr lang="en-US" dirty="0" smtClean="0"/>
              <a:t>that only </a:t>
            </a:r>
            <a:r>
              <a:rPr lang="en-US" dirty="0"/>
              <a:t>involves elements of </a:t>
            </a:r>
            <a:r>
              <a:rPr lang="en-US" dirty="0" smtClean="0"/>
              <a:t>TOP.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However</a:t>
            </a:r>
            <a:r>
              <a:rPr lang="en-US" dirty="0"/>
              <a:t>, if needed traversal, for example, to print the contents of the stack, then the stack traversal scheme is exactly the same as the usual linear list traversal </a:t>
            </a:r>
            <a:r>
              <a:rPr lang="en-US" dirty="0" smtClean="0"/>
              <a:t>scheme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B946-1D1D-4763-A306-4D610B61A3D9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6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1417</TotalTime>
  <Words>381</Words>
  <Application>Microsoft Office PowerPoint</Application>
  <PresentationFormat>On-screen Show (4:3)</PresentationFormat>
  <Paragraphs>117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Lucida Grande</vt:lpstr>
      <vt:lpstr>ＭＳ Ｐゴシック</vt:lpstr>
      <vt:lpstr>Aharoni</vt:lpstr>
      <vt:lpstr>Arial</vt:lpstr>
      <vt:lpstr>Berlin Sans FB Demi</vt:lpstr>
      <vt:lpstr>Brush Script Std</vt:lpstr>
      <vt:lpstr>Calibri</vt:lpstr>
      <vt:lpstr>Verdana</vt:lpstr>
      <vt:lpstr>Wingdings</vt:lpstr>
      <vt:lpstr>template_informatika_slide</vt:lpstr>
      <vt:lpstr>MS_ClipArt_Gallery</vt:lpstr>
      <vt:lpstr>CSG2A3 ALGORITMA dan STRUKTUR DATA</vt:lpstr>
      <vt:lpstr>Stack</vt:lpstr>
      <vt:lpstr>Stack – Real Life Example</vt:lpstr>
      <vt:lpstr>Stack - application related to computer science</vt:lpstr>
      <vt:lpstr>Stack Definition</vt:lpstr>
      <vt:lpstr>Stack Simulation</vt:lpstr>
      <vt:lpstr>Stack – in summary</vt:lpstr>
      <vt:lpstr>ADT Stack Element</vt:lpstr>
      <vt:lpstr>Traversal on Stack </vt:lpstr>
      <vt:lpstr>PowerPoint Presentation</vt:lpstr>
      <vt:lpstr>Array Representation of Stack</vt:lpstr>
      <vt:lpstr>Array Representation of Stack</vt:lpstr>
      <vt:lpstr>Question?</vt:lpstr>
      <vt:lpstr>Home Task</vt:lpstr>
      <vt:lpstr>PowerPoint Presentation</vt:lpstr>
    </vt:vector>
  </TitlesOfParts>
  <Company>IEEE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anditya.arifianto@gmail.com</dc:creator>
  <cp:lastModifiedBy>Anditya Arifianto</cp:lastModifiedBy>
  <cp:revision>159</cp:revision>
  <dcterms:created xsi:type="dcterms:W3CDTF">2012-11-14T18:53:32Z</dcterms:created>
  <dcterms:modified xsi:type="dcterms:W3CDTF">2015-06-15T17:31:00Z</dcterms:modified>
</cp:coreProperties>
</file>