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8" r:id="rId2"/>
    <p:sldId id="291" r:id="rId3"/>
    <p:sldId id="293" r:id="rId4"/>
    <p:sldId id="294" r:id="rId5"/>
    <p:sldId id="287" r:id="rId6"/>
    <p:sldId id="295" r:id="rId7"/>
    <p:sldId id="296" r:id="rId8"/>
    <p:sldId id="297" r:id="rId9"/>
    <p:sldId id="298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258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7/9/2015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7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6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3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10DDD5D-920B-49ED-B1AA-A5460195D499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CCE55-C7E5-43C8-8EC3-27674C121F31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990EC-E03B-49D6-9010-833945FEF0F5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7E8CC-0179-4D0C-A514-8AEC243074B7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AF800-4E5D-4DA7-A07E-BE26DD593CBF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E81F7-430D-4B88-A42C-8450F1348B63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607E-06C3-4354-B7AB-CFD2D5DD593B}" type="datetime1">
              <a:rPr lang="en-US" smtClean="0"/>
              <a:t>7/9/2015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B5D78-D44B-4B61-9AAE-48DD384C78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D29A886-DA2E-4359-A401-C41949E0E71E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  <a:t>CSG2A3</a:t>
            </a:r>
            <a:br>
              <a:rPr lang="en-US" dirty="0"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ALGORITMA </a:t>
            </a:r>
            <a:r>
              <a:rPr lang="en-US" dirty="0" err="1" smtClean="0">
                <a:latin typeface="Berlin Sans FB Demi" panose="020E0802020502020306" pitchFamily="34" charset="0"/>
                <a:cs typeface="Aharoni" panose="02010803020104030203" pitchFamily="2" charset="-79"/>
              </a:rPr>
              <a:t>dan</a:t>
            </a:r>
            <a:r>
              <a:rPr lang="en-US" dirty="0" smtClean="0">
                <a:latin typeface="Berlin Sans FB Demi" panose="020E0802020502020306" pitchFamily="34" charset="0"/>
                <a:cs typeface="Aharoni" panose="02010803020104030203" pitchFamily="2" charset="-79"/>
              </a:rPr>
              <a:t> STRUKTUR DATA</a:t>
            </a:r>
            <a:endParaRPr lang="en-US" dirty="0">
              <a:latin typeface="Berlin Sans FB Demi" panose="020E0802020502020306" pitchFamily="34" charset="0"/>
              <a:cs typeface="Aharoni" panose="02010803020104030203" pitchFamily="2" charset="-79"/>
            </a:endParaRP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8" y="3450467"/>
            <a:ext cx="3971926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Queue</a:t>
            </a:r>
            <a:endParaRPr lang="en-US" sz="3200" b="0" dirty="0">
              <a:ln w="0"/>
              <a:effectLst>
                <a:reflection blurRad="6350" stA="53000" endA="300" endPos="35500" dir="5400000" sy="-90000" algn="bl" rotWithShape="0"/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6145" y="3613666"/>
            <a:ext cx="3353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Linked List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6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an algorithm for 1</a:t>
            </a:r>
            <a:r>
              <a:rPr lang="en-US" baseline="30000" dirty="0" smtClean="0"/>
              <a:t>st</a:t>
            </a:r>
            <a:r>
              <a:rPr lang="en-US" dirty="0" smtClean="0"/>
              <a:t> Alternative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createEmptyQueue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create an empty queue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isEmpty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check if the queue is ‘empty’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isFull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check if the queue is ‘full’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add 1 element to the queue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Del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remove 1 element from the queue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/>
              <a:t>Remember, in C/</a:t>
            </a:r>
            <a:r>
              <a:rPr lang="en-US" dirty="0" err="1" smtClean="0"/>
              <a:t>Cpp</a:t>
            </a:r>
            <a:r>
              <a:rPr lang="en-US" dirty="0" smtClean="0"/>
              <a:t> (and most of programming language) array start from 0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79CCCE55-C7E5-43C8-8EC3-27674C121F31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on Alternative 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22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7DF6C7A-21BC-4CF3-88C5-E42E14068981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65761" y="2009549"/>
            <a:ext cx="4003040" cy="4246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Add(Q, 5)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Add(Q, 2)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Add(Q, 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Add(Q, 4</a:t>
            </a:r>
            <a:r>
              <a:rPr lang="en-US" sz="1800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Del(Q)</a:t>
            </a:r>
            <a:endParaRPr lang="en-US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Add(Q, 9)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Add(Q, 4)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Del(Q</a:t>
            </a:r>
            <a:r>
              <a:rPr lang="en-US" sz="1800" dirty="0"/>
              <a:t>)</a:t>
            </a:r>
            <a:endParaRPr lang="en-US" sz="1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Del</a:t>
            </a:r>
            <a:r>
              <a:rPr lang="en-US" sz="1800" dirty="0"/>
              <a:t>(Q)</a:t>
            </a:r>
            <a:endParaRPr lang="en-US" sz="18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Del(Q)</a:t>
            </a: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458507"/>
              </p:ext>
            </p:extLst>
          </p:nvPr>
        </p:nvGraphicFramePr>
        <p:xfrm>
          <a:off x="4793233" y="2030593"/>
          <a:ext cx="37455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103"/>
                <a:gridCol w="749103"/>
                <a:gridCol w="749103"/>
                <a:gridCol w="749103"/>
                <a:gridCol w="749103"/>
              </a:tblGrid>
              <a:tr h="3569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91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41809"/>
              </p:ext>
            </p:extLst>
          </p:nvPr>
        </p:nvGraphicFramePr>
        <p:xfrm>
          <a:off x="4818516" y="3505221"/>
          <a:ext cx="1453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100"/>
                <a:gridCol w="528938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2658"/>
              </p:ext>
            </p:extLst>
          </p:nvPr>
        </p:nvGraphicFramePr>
        <p:xfrm>
          <a:off x="6567487" y="3505221"/>
          <a:ext cx="1453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100"/>
                <a:gridCol w="528938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Tail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79002"/>
              </p:ext>
            </p:extLst>
          </p:nvPr>
        </p:nvGraphicFramePr>
        <p:xfrm>
          <a:off x="4818516" y="4605754"/>
          <a:ext cx="20702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648"/>
                <a:gridCol w="753625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isEmpty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995209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5748576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endParaRPr lang="id-ID" dirty="0"/>
          </a:p>
        </p:txBody>
      </p:sp>
      <p:sp>
        <p:nvSpPr>
          <p:cNvPr id="29" name="Rectangle 28"/>
          <p:cNvSpPr/>
          <p:nvPr/>
        </p:nvSpPr>
        <p:spPr>
          <a:xfrm>
            <a:off x="6501943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255310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8008677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4995209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5748576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endParaRPr lang="id-ID" dirty="0"/>
          </a:p>
        </p:txBody>
      </p:sp>
      <p:sp>
        <p:nvSpPr>
          <p:cNvPr id="34" name="Rectangle 33"/>
          <p:cNvSpPr/>
          <p:nvPr/>
        </p:nvSpPr>
        <p:spPr>
          <a:xfrm>
            <a:off x="6501943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id-ID" dirty="0"/>
          </a:p>
        </p:txBody>
      </p:sp>
      <p:sp>
        <p:nvSpPr>
          <p:cNvPr id="35" name="Rectangle 34"/>
          <p:cNvSpPr/>
          <p:nvPr/>
        </p:nvSpPr>
        <p:spPr>
          <a:xfrm>
            <a:off x="5834894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7578818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id-ID" dirty="0"/>
          </a:p>
        </p:txBody>
      </p:sp>
      <p:sp>
        <p:nvSpPr>
          <p:cNvPr id="37" name="Rectangle 36"/>
          <p:cNvSpPr/>
          <p:nvPr/>
        </p:nvSpPr>
        <p:spPr>
          <a:xfrm>
            <a:off x="5834894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38" name="Rectangle 37"/>
          <p:cNvSpPr/>
          <p:nvPr/>
        </p:nvSpPr>
        <p:spPr>
          <a:xfrm>
            <a:off x="7578818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5834894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7578818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41" name="Rectangle 40"/>
          <p:cNvSpPr/>
          <p:nvPr/>
        </p:nvSpPr>
        <p:spPr>
          <a:xfrm>
            <a:off x="5834894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42" name="Rectangle 41"/>
          <p:cNvSpPr/>
          <p:nvPr/>
        </p:nvSpPr>
        <p:spPr>
          <a:xfrm>
            <a:off x="7578818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43" name="Rectangle 42"/>
          <p:cNvSpPr/>
          <p:nvPr/>
        </p:nvSpPr>
        <p:spPr>
          <a:xfrm>
            <a:off x="7578818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44" name="Rectangle 43"/>
          <p:cNvSpPr/>
          <p:nvPr/>
        </p:nvSpPr>
        <p:spPr>
          <a:xfrm>
            <a:off x="7578818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id-ID" dirty="0"/>
          </a:p>
        </p:txBody>
      </p:sp>
      <p:sp>
        <p:nvSpPr>
          <p:cNvPr id="46" name="Rectangle 45"/>
          <p:cNvSpPr/>
          <p:nvPr/>
        </p:nvSpPr>
        <p:spPr>
          <a:xfrm>
            <a:off x="6185795" y="4615975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false</a:t>
            </a:r>
            <a:endParaRPr lang="id-ID" dirty="0"/>
          </a:p>
        </p:txBody>
      </p:sp>
      <p:sp>
        <p:nvSpPr>
          <p:cNvPr id="47" name="Rectangle 46"/>
          <p:cNvSpPr/>
          <p:nvPr/>
        </p:nvSpPr>
        <p:spPr>
          <a:xfrm>
            <a:off x="6185795" y="4615975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true</a:t>
            </a:r>
            <a:endParaRPr lang="id-ID" dirty="0"/>
          </a:p>
        </p:txBody>
      </p:sp>
      <p:sp>
        <p:nvSpPr>
          <p:cNvPr id="48" name="Rectangle 47"/>
          <p:cNvSpPr/>
          <p:nvPr/>
        </p:nvSpPr>
        <p:spPr>
          <a:xfrm>
            <a:off x="5834894" y="350164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867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4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/>
      <p:bldP spid="2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7" grpId="2"/>
      <p:bldP spid="37" grpId="3"/>
      <p:bldP spid="38" grpId="0"/>
      <p:bldP spid="38" grpId="1"/>
      <p:bldP spid="39" grpId="0"/>
      <p:bldP spid="39" grpId="1"/>
      <p:bldP spid="39" grpId="2"/>
      <p:bldP spid="39" grpId="3"/>
      <p:bldP spid="40" grpId="0"/>
      <p:bldP spid="40" grpId="1"/>
      <p:bldP spid="40" grpId="2"/>
      <p:bldP spid="40" grpId="3"/>
      <p:bldP spid="41" grpId="0"/>
      <p:bldP spid="41" grpId="1"/>
      <p:bldP spid="41" grpId="2"/>
      <p:bldP spid="41" grpId="3"/>
      <p:bldP spid="42" grpId="0"/>
      <p:bldP spid="42" grpId="1"/>
      <p:bldP spid="42" grpId="2"/>
      <p:bldP spid="42" grpId="3"/>
      <p:bldP spid="43" grpId="0"/>
      <p:bldP spid="43" grpId="1"/>
      <p:bldP spid="44" grpId="0"/>
      <p:bldP spid="44" grpId="1"/>
      <p:bldP spid="46" grpId="0"/>
      <p:bldP spid="46" grpId="1"/>
      <p:bldP spid="47" grpId="0"/>
      <p:bldP spid="47" grpId="1"/>
      <p:bldP spid="48" grpId="0"/>
      <p:bldP spid="4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Add and Remove Element</a:t>
            </a:r>
          </a:p>
          <a:p>
            <a:pPr lvl="1"/>
            <a:r>
              <a:rPr lang="en-US" dirty="0" smtClean="0"/>
              <a:t>Both head and tail move back and forth</a:t>
            </a:r>
          </a:p>
          <a:p>
            <a:r>
              <a:rPr lang="en-US" dirty="0" smtClean="0"/>
              <a:t>Not Representing real life example of queue</a:t>
            </a:r>
          </a:p>
          <a:p>
            <a:r>
              <a:rPr lang="en-US" dirty="0" smtClean="0"/>
              <a:t>But quite efficient to implement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Why?</a:t>
            </a:r>
          </a:p>
          <a:p>
            <a:r>
              <a:rPr lang="en-US" dirty="0" smtClean="0"/>
              <a:t>Define process to move the elements when there is a quasi-full condition on the queue</a:t>
            </a:r>
          </a:p>
          <a:p>
            <a:pPr lvl="1"/>
            <a:r>
              <a:rPr lang="en-US" dirty="0" smtClean="0"/>
              <a:t>Queue appear to be full as the tail reach max, but not really because there’s still some space in front of the head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1FE00E2-F8F8-4349-8518-BA687010A3AC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473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an algorithm for 2</a:t>
            </a:r>
            <a:r>
              <a:rPr lang="en-US" baseline="30000" dirty="0" smtClean="0"/>
              <a:t>nd</a:t>
            </a:r>
            <a:r>
              <a:rPr lang="en-US" dirty="0" smtClean="0"/>
              <a:t> Alternative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createEmptyQueue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create an empty queue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isEmpty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check if the queue is ‘empty’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isFull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check if the queue is ‘full’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add 1 element to the queue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Del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remove 1 element from the queue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/>
              <a:t>Remember, in C/</a:t>
            </a:r>
            <a:r>
              <a:rPr lang="en-US" dirty="0" err="1" smtClean="0"/>
              <a:t>Cpp</a:t>
            </a:r>
            <a:r>
              <a:rPr lang="en-US" dirty="0" smtClean="0"/>
              <a:t> (and most of programming language) array start from 0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79CCCE55-C7E5-43C8-8EC3-27674C121F31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on Alternative II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05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</a:p>
          <a:p>
            <a:r>
              <a:rPr lang="en-US" dirty="0" smtClean="0"/>
              <a:t>Ring buffer / circular buffer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79CCCE55-C7E5-43C8-8EC3-27674C121F31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III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316" y="4232275"/>
            <a:ext cx="4619625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01" y="3736657"/>
            <a:ext cx="3193995" cy="211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720" y="1977656"/>
            <a:ext cx="2804403" cy="26458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7DF6C7A-21BC-4CF3-88C5-E42E14068981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III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65761" y="2009549"/>
            <a:ext cx="4003040" cy="4246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Add(Q, 5)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Add(Q, 2)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Add(Q, 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Add(Q, 4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Del(Q)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Add(Q, 9)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Add(Q, 4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6968"/>
              </p:ext>
            </p:extLst>
          </p:nvPr>
        </p:nvGraphicFramePr>
        <p:xfrm>
          <a:off x="4793233" y="4902702"/>
          <a:ext cx="1453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100"/>
                <a:gridCol w="528938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38592"/>
              </p:ext>
            </p:extLst>
          </p:nvPr>
        </p:nvGraphicFramePr>
        <p:xfrm>
          <a:off x="6542204" y="4902702"/>
          <a:ext cx="1453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100"/>
                <a:gridCol w="528938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Tail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61660"/>
              </p:ext>
            </p:extLst>
          </p:nvPr>
        </p:nvGraphicFramePr>
        <p:xfrm>
          <a:off x="4763812" y="5702973"/>
          <a:ext cx="20702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648"/>
                <a:gridCol w="753625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isEmpty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30800" y="242445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7099214" y="333933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endParaRPr lang="id-ID" dirty="0"/>
          </a:p>
        </p:txBody>
      </p:sp>
      <p:sp>
        <p:nvSpPr>
          <p:cNvPr id="29" name="Rectangle 28"/>
          <p:cNvSpPr/>
          <p:nvPr/>
        </p:nvSpPr>
        <p:spPr>
          <a:xfrm>
            <a:off x="6345170" y="399806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5595754" y="3368831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5851768" y="2470623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6830800" y="242445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7099214" y="333933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</a:t>
            </a:r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7553535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id-ID" dirty="0"/>
          </a:p>
        </p:txBody>
      </p:sp>
      <p:sp>
        <p:nvSpPr>
          <p:cNvPr id="35" name="Rectangle 34"/>
          <p:cNvSpPr/>
          <p:nvPr/>
        </p:nvSpPr>
        <p:spPr>
          <a:xfrm>
            <a:off x="5809611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id-ID" dirty="0"/>
          </a:p>
        </p:txBody>
      </p:sp>
      <p:sp>
        <p:nvSpPr>
          <p:cNvPr id="38" name="Rectangle 37"/>
          <p:cNvSpPr/>
          <p:nvPr/>
        </p:nvSpPr>
        <p:spPr>
          <a:xfrm>
            <a:off x="7553535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37" name="Rectangle 36"/>
          <p:cNvSpPr/>
          <p:nvPr/>
        </p:nvSpPr>
        <p:spPr>
          <a:xfrm>
            <a:off x="5809611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7553535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5809611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42" name="Rectangle 41"/>
          <p:cNvSpPr/>
          <p:nvPr/>
        </p:nvSpPr>
        <p:spPr>
          <a:xfrm>
            <a:off x="7553535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43" name="Rectangle 42"/>
          <p:cNvSpPr/>
          <p:nvPr/>
        </p:nvSpPr>
        <p:spPr>
          <a:xfrm>
            <a:off x="7553535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44" name="Rectangle 43"/>
          <p:cNvSpPr/>
          <p:nvPr/>
        </p:nvSpPr>
        <p:spPr>
          <a:xfrm>
            <a:off x="7553535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id-ID" dirty="0"/>
          </a:p>
        </p:txBody>
      </p:sp>
      <p:sp>
        <p:nvSpPr>
          <p:cNvPr id="41" name="Rectangle 40"/>
          <p:cNvSpPr/>
          <p:nvPr/>
        </p:nvSpPr>
        <p:spPr>
          <a:xfrm>
            <a:off x="5809611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46" name="Rectangle 45"/>
          <p:cNvSpPr/>
          <p:nvPr/>
        </p:nvSpPr>
        <p:spPr>
          <a:xfrm>
            <a:off x="6131091" y="5713194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false</a:t>
            </a:r>
            <a:endParaRPr lang="id-ID" dirty="0"/>
          </a:p>
        </p:txBody>
      </p:sp>
      <p:sp>
        <p:nvSpPr>
          <p:cNvPr id="47" name="Rectangle 46"/>
          <p:cNvSpPr/>
          <p:nvPr/>
        </p:nvSpPr>
        <p:spPr>
          <a:xfrm>
            <a:off x="6131091" y="5713194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true</a:t>
            </a:r>
            <a:endParaRPr lang="id-ID" dirty="0"/>
          </a:p>
        </p:txBody>
      </p:sp>
      <p:sp>
        <p:nvSpPr>
          <p:cNvPr id="48" name="Rectangle 47"/>
          <p:cNvSpPr/>
          <p:nvPr/>
        </p:nvSpPr>
        <p:spPr>
          <a:xfrm>
            <a:off x="5809611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2580641" y="2010111"/>
            <a:ext cx="1788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Add(Q, 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Del(Q)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09611" y="489913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id-ID" dirty="0"/>
          </a:p>
        </p:txBody>
      </p:sp>
      <p:sp>
        <p:nvSpPr>
          <p:cNvPr id="50" name="Rectangle 49"/>
          <p:cNvSpPr/>
          <p:nvPr/>
        </p:nvSpPr>
        <p:spPr>
          <a:xfrm>
            <a:off x="7076052" y="2117828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60981" y="3516411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2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45170" y="4356218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91052" y="355349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83790" y="213720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id-ID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4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0"/>
                            </p:stCondLst>
                            <p:childTnLst>
                              <p:par>
                                <p:cTn id="248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/>
      <p:bldP spid="2" grpId="1" uiExpand="1"/>
      <p:bldP spid="28" grpId="0" uiExpand="1"/>
      <p:bldP spid="28" grpId="1" uiExpand="1"/>
      <p:bldP spid="29" grpId="0" uiExpand="1"/>
      <p:bldP spid="29" grpId="1" uiExpand="1"/>
      <p:bldP spid="30" grpId="0" uiExpand="1"/>
      <p:bldP spid="30" grpId="1"/>
      <p:bldP spid="31" grpId="0" uiExpand="1"/>
      <p:bldP spid="31" grpId="1"/>
      <p:bldP spid="32" grpId="0"/>
      <p:bldP spid="32" grpId="1"/>
      <p:bldP spid="33" grpId="0"/>
      <p:bldP spid="33" grpId="1"/>
      <p:bldP spid="36" grpId="0" uiExpand="1"/>
      <p:bldP spid="36" grpId="1"/>
      <p:bldP spid="35" grpId="0" uiExpand="1"/>
      <p:bldP spid="35" grpId="1"/>
      <p:bldP spid="38" grpId="0" uiExpand="1"/>
      <p:bldP spid="38" grpId="1" uiExpand="1"/>
      <p:bldP spid="38" grpId="2"/>
      <p:bldP spid="38" grpId="3"/>
      <p:bldP spid="37" grpId="0" uiExpand="1"/>
      <p:bldP spid="37" grpId="1" uiExpand="1"/>
      <p:bldP spid="37" grpId="2"/>
      <p:bldP spid="37" grpId="3"/>
      <p:bldP spid="40" grpId="0" uiExpand="1"/>
      <p:bldP spid="40" grpId="1" uiExpand="1"/>
      <p:bldP spid="40" grpId="3"/>
      <p:bldP spid="40" grpId="4"/>
      <p:bldP spid="39" grpId="0" uiExpand="1"/>
      <p:bldP spid="39" grpId="1" uiExpand="1"/>
      <p:bldP spid="39" grpId="2"/>
      <p:bldP spid="39" grpId="3"/>
      <p:bldP spid="42" grpId="0" uiExpand="1"/>
      <p:bldP spid="42" grpId="1" uiExpand="1"/>
      <p:bldP spid="43" grpId="0" uiExpand="1"/>
      <p:bldP spid="43" grpId="1" uiExpand="1"/>
      <p:bldP spid="44" grpId="0" uiExpand="1"/>
      <p:bldP spid="44" grpId="1"/>
      <p:bldP spid="41" grpId="0" uiExpand="1"/>
      <p:bldP spid="41" grpId="1" uiExpand="1"/>
      <p:bldP spid="46" grpId="0" uiExpand="1"/>
      <p:bldP spid="46" grpId="1"/>
      <p:bldP spid="47" grpId="0" uiExpand="1"/>
      <p:bldP spid="47" grpId="1"/>
      <p:bldP spid="48" grpId="0" uiExpand="1"/>
      <p:bldP spid="48" grpId="1"/>
      <p:bldP spid="11" grpId="0" uiExpand="1" build="allAtOnce"/>
      <p:bldP spid="12" grpId="0"/>
      <p:bldP spid="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7DF6C7A-21BC-4CF3-88C5-E42E14068981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III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65761" y="2009549"/>
            <a:ext cx="4003040" cy="4246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Add(Q, 5)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Add(Q, 2)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Add(Q, 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Add(Q, 4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Del(Q)</a:t>
            </a: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/>
              <a:t>Add(Q, 9)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Add(Q, 4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 smtClean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/>
          </p:nvPr>
        </p:nvGraphicFramePr>
        <p:xfrm>
          <a:off x="4793233" y="2030593"/>
          <a:ext cx="37455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103"/>
                <a:gridCol w="749103"/>
                <a:gridCol w="749103"/>
                <a:gridCol w="749103"/>
                <a:gridCol w="749103"/>
              </a:tblGrid>
              <a:tr h="3569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91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446813"/>
              </p:ext>
            </p:extLst>
          </p:nvPr>
        </p:nvGraphicFramePr>
        <p:xfrm>
          <a:off x="4803157" y="3317742"/>
          <a:ext cx="1453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100"/>
                <a:gridCol w="528938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18376"/>
              </p:ext>
            </p:extLst>
          </p:nvPr>
        </p:nvGraphicFramePr>
        <p:xfrm>
          <a:off x="6552128" y="3317742"/>
          <a:ext cx="1453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100"/>
                <a:gridCol w="528938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Tail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61660"/>
              </p:ext>
            </p:extLst>
          </p:nvPr>
        </p:nvGraphicFramePr>
        <p:xfrm>
          <a:off x="4763812" y="5702973"/>
          <a:ext cx="20702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648"/>
                <a:gridCol w="753625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isEmpty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995209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  <a:endParaRPr lang="id-ID" dirty="0"/>
          </a:p>
        </p:txBody>
      </p:sp>
      <p:sp>
        <p:nvSpPr>
          <p:cNvPr id="28" name="Rectangle 27"/>
          <p:cNvSpPr/>
          <p:nvPr/>
        </p:nvSpPr>
        <p:spPr>
          <a:xfrm>
            <a:off x="5748576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endParaRPr lang="id-ID" dirty="0"/>
          </a:p>
        </p:txBody>
      </p:sp>
      <p:sp>
        <p:nvSpPr>
          <p:cNvPr id="29" name="Rectangle 28"/>
          <p:cNvSpPr/>
          <p:nvPr/>
        </p:nvSpPr>
        <p:spPr>
          <a:xfrm>
            <a:off x="6501943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  <a:endParaRPr lang="id-ID" dirty="0"/>
          </a:p>
        </p:txBody>
      </p:sp>
      <p:sp>
        <p:nvSpPr>
          <p:cNvPr id="30" name="Rectangle 29"/>
          <p:cNvSpPr/>
          <p:nvPr/>
        </p:nvSpPr>
        <p:spPr>
          <a:xfrm>
            <a:off x="7255310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id-ID" dirty="0"/>
          </a:p>
        </p:txBody>
      </p:sp>
      <p:sp>
        <p:nvSpPr>
          <p:cNvPr id="31" name="Rectangle 30"/>
          <p:cNvSpPr/>
          <p:nvPr/>
        </p:nvSpPr>
        <p:spPr>
          <a:xfrm>
            <a:off x="8008677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</a:t>
            </a:r>
            <a:endParaRPr lang="id-ID" dirty="0"/>
          </a:p>
        </p:txBody>
      </p:sp>
      <p:sp>
        <p:nvSpPr>
          <p:cNvPr id="32" name="Rectangle 31"/>
          <p:cNvSpPr/>
          <p:nvPr/>
        </p:nvSpPr>
        <p:spPr>
          <a:xfrm>
            <a:off x="4995209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id-ID" dirty="0"/>
          </a:p>
        </p:txBody>
      </p:sp>
      <p:sp>
        <p:nvSpPr>
          <p:cNvPr id="33" name="Rectangle 32"/>
          <p:cNvSpPr/>
          <p:nvPr/>
        </p:nvSpPr>
        <p:spPr>
          <a:xfrm>
            <a:off x="5748576" y="239221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8</a:t>
            </a:r>
            <a:endParaRPr lang="id-ID" dirty="0"/>
          </a:p>
        </p:txBody>
      </p:sp>
      <p:sp>
        <p:nvSpPr>
          <p:cNvPr id="35" name="Rectangle 34"/>
          <p:cNvSpPr/>
          <p:nvPr/>
        </p:nvSpPr>
        <p:spPr>
          <a:xfrm>
            <a:off x="5819535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id-ID" dirty="0"/>
          </a:p>
        </p:txBody>
      </p:sp>
      <p:sp>
        <p:nvSpPr>
          <p:cNvPr id="36" name="Rectangle 35"/>
          <p:cNvSpPr/>
          <p:nvPr/>
        </p:nvSpPr>
        <p:spPr>
          <a:xfrm>
            <a:off x="7563459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</a:t>
            </a:r>
            <a:endParaRPr lang="id-ID" dirty="0"/>
          </a:p>
        </p:txBody>
      </p:sp>
      <p:sp>
        <p:nvSpPr>
          <p:cNvPr id="37" name="Rectangle 36"/>
          <p:cNvSpPr/>
          <p:nvPr/>
        </p:nvSpPr>
        <p:spPr>
          <a:xfrm>
            <a:off x="5819535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38" name="Rectangle 37"/>
          <p:cNvSpPr/>
          <p:nvPr/>
        </p:nvSpPr>
        <p:spPr>
          <a:xfrm>
            <a:off x="7563459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39" name="Rectangle 38"/>
          <p:cNvSpPr/>
          <p:nvPr/>
        </p:nvSpPr>
        <p:spPr>
          <a:xfrm>
            <a:off x="5819535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40" name="Rectangle 39"/>
          <p:cNvSpPr/>
          <p:nvPr/>
        </p:nvSpPr>
        <p:spPr>
          <a:xfrm>
            <a:off x="7563459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41" name="Rectangle 40"/>
          <p:cNvSpPr/>
          <p:nvPr/>
        </p:nvSpPr>
        <p:spPr>
          <a:xfrm>
            <a:off x="5819535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42" name="Rectangle 41"/>
          <p:cNvSpPr/>
          <p:nvPr/>
        </p:nvSpPr>
        <p:spPr>
          <a:xfrm>
            <a:off x="7563459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43" name="Rectangle 42"/>
          <p:cNvSpPr/>
          <p:nvPr/>
        </p:nvSpPr>
        <p:spPr>
          <a:xfrm>
            <a:off x="7563459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44" name="Rectangle 43"/>
          <p:cNvSpPr/>
          <p:nvPr/>
        </p:nvSpPr>
        <p:spPr>
          <a:xfrm>
            <a:off x="7563459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id-ID" dirty="0"/>
          </a:p>
        </p:txBody>
      </p:sp>
      <p:sp>
        <p:nvSpPr>
          <p:cNvPr id="46" name="Rectangle 45"/>
          <p:cNvSpPr/>
          <p:nvPr/>
        </p:nvSpPr>
        <p:spPr>
          <a:xfrm>
            <a:off x="6131091" y="5713194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false</a:t>
            </a:r>
            <a:endParaRPr lang="id-ID" dirty="0"/>
          </a:p>
        </p:txBody>
      </p:sp>
      <p:sp>
        <p:nvSpPr>
          <p:cNvPr id="47" name="Rectangle 46"/>
          <p:cNvSpPr/>
          <p:nvPr/>
        </p:nvSpPr>
        <p:spPr>
          <a:xfrm>
            <a:off x="6131091" y="5713194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true</a:t>
            </a:r>
            <a:endParaRPr lang="id-ID" dirty="0"/>
          </a:p>
        </p:txBody>
      </p:sp>
      <p:sp>
        <p:nvSpPr>
          <p:cNvPr id="48" name="Rectangle 47"/>
          <p:cNvSpPr/>
          <p:nvPr/>
        </p:nvSpPr>
        <p:spPr>
          <a:xfrm>
            <a:off x="5819535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2580641" y="2010111"/>
            <a:ext cx="1788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Add(Q, 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Del(Q)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19535" y="3314170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9829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/>
      <p:bldP spid="2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5" grpId="0"/>
      <p:bldP spid="35" grpId="1"/>
      <p:bldP spid="36" grpId="0"/>
      <p:bldP spid="36" grpId="1"/>
      <p:bldP spid="37" grpId="0"/>
      <p:bldP spid="37" grpId="1"/>
      <p:bldP spid="37" grpId="2"/>
      <p:bldP spid="37" grpId="3"/>
      <p:bldP spid="38" grpId="0"/>
      <p:bldP spid="38" grpId="1"/>
      <p:bldP spid="38" grpId="2"/>
      <p:bldP spid="38" grpId="3"/>
      <p:bldP spid="39" grpId="0"/>
      <p:bldP spid="39" grpId="1"/>
      <p:bldP spid="39" grpId="2"/>
      <p:bldP spid="39" grpId="3"/>
      <p:bldP spid="40" grpId="0"/>
      <p:bldP spid="40" grpId="1"/>
      <p:bldP spid="40" grpId="2"/>
      <p:bldP spid="40" grpId="3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6" grpId="0"/>
      <p:bldP spid="46" grpId="1"/>
      <p:bldP spid="47" grpId="0"/>
      <p:bldP spid="47" grpId="1"/>
      <p:bldP spid="48" grpId="0"/>
      <p:bldP spid="48" grpId="1"/>
      <p:bldP spid="11" grpId="0" build="allAtOnce"/>
      <p:bldP spid="12" grpId="0"/>
      <p:bldP spid="1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Add and Remove Element</a:t>
            </a:r>
          </a:p>
          <a:p>
            <a:pPr lvl="1"/>
            <a:r>
              <a:rPr lang="en-US" dirty="0" smtClean="0"/>
              <a:t>Both head and tail always move forward</a:t>
            </a:r>
          </a:p>
          <a:p>
            <a:pPr lvl="1"/>
            <a:r>
              <a:rPr lang="en-US" dirty="0" smtClean="0"/>
              <a:t>When max queue is reached, try to circle around</a:t>
            </a:r>
          </a:p>
          <a:p>
            <a:r>
              <a:rPr lang="en-US" dirty="0" smtClean="0"/>
              <a:t>The most efficient among the three options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1FE00E2-F8F8-4349-8518-BA687010A3AC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III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539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Create an algorithm for 3</a:t>
            </a:r>
            <a:r>
              <a:rPr lang="en-US" baseline="30000" dirty="0" smtClean="0"/>
              <a:t>rd</a:t>
            </a:r>
            <a:r>
              <a:rPr lang="en-US" dirty="0" smtClean="0"/>
              <a:t> Alternative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createEmptyQueue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create an empty queue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isEmpty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check if the queue is ‘empty’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isFull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check if the queue is ‘full’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Add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add 1 element to the queue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Del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remove 1 element from the queue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/>
              <a:t>Remember, in C/</a:t>
            </a:r>
            <a:r>
              <a:rPr lang="en-US" dirty="0" err="1" smtClean="0"/>
              <a:t>Cpp</a:t>
            </a:r>
            <a:r>
              <a:rPr lang="en-US" dirty="0" smtClean="0"/>
              <a:t> (and most of programming language) array start from 0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79CCCE55-C7E5-43C8-8EC3-27674C121F31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on Alternative III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22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28228A3B-52E3-4397-BD0A-35885ABDE270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Queue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65125" y="1977656"/>
            <a:ext cx="8326438" cy="40548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Arranged in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b="1" dirty="0" smtClean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IFO (</a:t>
            </a:r>
            <a:r>
              <a:rPr lang="id-ID" b="1" dirty="0" smtClean="0">
                <a:solidFill>
                  <a:srgbClr val="FF0000"/>
                </a:solidFill>
              </a:rPr>
              <a:t>First </a:t>
            </a:r>
            <a:r>
              <a:rPr lang="en-US" b="1" dirty="0" smtClean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First </a:t>
            </a:r>
            <a:r>
              <a:rPr lang="en-US" b="1" dirty="0" smtClean="0">
                <a:solidFill>
                  <a:srgbClr val="FF0000"/>
                </a:solidFill>
              </a:rPr>
              <a:t>Out)</a:t>
            </a:r>
          </a:p>
          <a:p>
            <a:r>
              <a:rPr lang="en-US" dirty="0" smtClean="0"/>
              <a:t>a </a:t>
            </a:r>
            <a:r>
              <a:rPr lang="en-US" dirty="0"/>
              <a:t>removal removes and returns the element that has resided in the queue for the longest period of </a:t>
            </a:r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67" b="90000" l="4750" r="952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08" y="3594386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3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</a:t>
            </a:r>
            <a:r>
              <a:rPr lang="en-US" dirty="0" smtClean="0"/>
              <a:t>Task - Summary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</a:t>
            </a:r>
            <a:r>
              <a:rPr lang="en-US" dirty="0" smtClean="0"/>
              <a:t>the algorithm of queue mechanism using</a:t>
            </a:r>
          </a:p>
          <a:p>
            <a:pPr lvl="1"/>
            <a:r>
              <a:rPr lang="en-US" dirty="0" smtClean="0"/>
              <a:t>Single linked list</a:t>
            </a:r>
          </a:p>
          <a:p>
            <a:pPr lvl="1"/>
            <a:r>
              <a:rPr lang="en-US" dirty="0" smtClean="0"/>
              <a:t>Array alternative 1</a:t>
            </a:r>
            <a:endParaRPr lang="en-US" dirty="0"/>
          </a:p>
          <a:p>
            <a:pPr lvl="1"/>
            <a:r>
              <a:rPr lang="en-US" dirty="0"/>
              <a:t>Array alternative </a:t>
            </a:r>
            <a:r>
              <a:rPr lang="en-US" dirty="0" smtClean="0"/>
              <a:t>2</a:t>
            </a:r>
            <a:endParaRPr lang="en-US" dirty="0"/>
          </a:p>
          <a:p>
            <a:pPr lvl="1"/>
            <a:r>
              <a:rPr lang="en-US" dirty="0"/>
              <a:t>Array alternative </a:t>
            </a:r>
            <a:r>
              <a:rPr lang="en-US" dirty="0" smtClean="0"/>
              <a:t>3</a:t>
            </a:r>
          </a:p>
          <a:p>
            <a:r>
              <a:rPr lang="en-US" dirty="0" smtClean="0"/>
              <a:t>Use the same </a:t>
            </a:r>
            <a:r>
              <a:rPr lang="en-US" dirty="0" err="1" smtClean="0"/>
              <a:t>infotype</a:t>
            </a:r>
            <a:r>
              <a:rPr lang="en-US" dirty="0" smtClean="0"/>
              <a:t> as before</a:t>
            </a:r>
          </a:p>
          <a:p>
            <a:r>
              <a:rPr lang="en-US" dirty="0" smtClean="0"/>
              <a:t>Each member is to write 1 mechanism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7E5DF066-6C77-4D3D-8A4F-B20DCCE75E9B}" type="datetime1">
              <a:rPr lang="en-US" smtClean="0"/>
              <a:t>7/9/2015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client-server systems</a:t>
            </a:r>
          </a:p>
          <a:p>
            <a:r>
              <a:rPr lang="en-US" dirty="0" smtClean="0"/>
              <a:t>operating </a:t>
            </a:r>
            <a:r>
              <a:rPr lang="en-US" dirty="0"/>
              <a:t>systems: task queue, printing queue</a:t>
            </a:r>
          </a:p>
          <a:p>
            <a:r>
              <a:rPr lang="en-US" dirty="0" smtClean="0"/>
              <a:t>simulation </a:t>
            </a:r>
            <a:r>
              <a:rPr lang="en-US" dirty="0"/>
              <a:t>and modeling: air traffic control, urban transport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7FB34CC5-4BD1-40FB-BCBC-514A029E1B43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263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Single Linked list or double linked list with only</a:t>
            </a:r>
          </a:p>
          <a:p>
            <a:pPr lvl="1"/>
            <a:r>
              <a:rPr lang="en-US" dirty="0"/>
              <a:t>Insert Last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add, </a:t>
            </a:r>
            <a:r>
              <a:rPr lang="en-US" dirty="0" err="1"/>
              <a:t>enqueue</a:t>
            </a:r>
            <a:endParaRPr lang="en-US" dirty="0"/>
          </a:p>
          <a:p>
            <a:pPr lvl="1"/>
            <a:r>
              <a:rPr lang="en-US" dirty="0"/>
              <a:t>Delete first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del, </a:t>
            </a:r>
            <a:r>
              <a:rPr lang="en-US" dirty="0" err="1"/>
              <a:t>dequeue</a:t>
            </a:r>
            <a:endParaRPr lang="en-US" dirty="0"/>
          </a:p>
          <a:p>
            <a:r>
              <a:rPr lang="en-US" dirty="0"/>
              <a:t>First (L) replaced by HEAD (S)</a:t>
            </a:r>
          </a:p>
          <a:p>
            <a:r>
              <a:rPr lang="en-US" dirty="0"/>
              <a:t>Last (L) replaced by TAIL (S)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983B89F-EF71-471C-A682-6B033CCA39D0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Queue</a:t>
            </a:r>
            <a:r>
              <a:rPr lang="en-US" dirty="0"/>
              <a:t> – in summary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43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1" y="2009550"/>
            <a:ext cx="5512526" cy="43041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300" dirty="0" smtClean="0"/>
              <a:t>Type </a:t>
            </a:r>
            <a:r>
              <a:rPr lang="en-US" sz="2300" dirty="0" err="1"/>
              <a:t>infotype</a:t>
            </a:r>
            <a:r>
              <a:rPr lang="en-US" sz="2300" dirty="0"/>
              <a:t> : integer</a:t>
            </a:r>
            <a:endParaRPr lang="en-US" sz="23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/>
              <a:t>Type </a:t>
            </a:r>
            <a:r>
              <a:rPr lang="en-US" sz="2300" dirty="0" smtClean="0"/>
              <a:t>address : </a:t>
            </a:r>
            <a:r>
              <a:rPr lang="en-US" sz="2300" dirty="0"/>
              <a:t>pointer to </a:t>
            </a:r>
            <a:r>
              <a:rPr lang="en-US" sz="2300" dirty="0" err="1" smtClean="0"/>
              <a:t>ElmQueue</a:t>
            </a:r>
            <a:r>
              <a:rPr lang="en-US" sz="2300" dirty="0" smtClean="0"/>
              <a:t> </a:t>
            </a:r>
            <a:endParaRPr lang="en-US" sz="2300" dirty="0"/>
          </a:p>
          <a:p>
            <a:pPr marL="0" indent="0">
              <a:spcBef>
                <a:spcPts val="0"/>
              </a:spcBef>
              <a:buNone/>
            </a:pPr>
            <a:endParaRPr lang="en-US" sz="2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smtClean="0"/>
              <a:t>Type </a:t>
            </a:r>
            <a:r>
              <a:rPr lang="en-US" sz="2300" dirty="0" err="1" smtClean="0"/>
              <a:t>ElmQueue</a:t>
            </a:r>
            <a:r>
              <a:rPr lang="en-US" sz="2300" dirty="0" smtClean="0"/>
              <a:t> &lt;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/>
              <a:t>	</a:t>
            </a:r>
            <a:r>
              <a:rPr lang="en-US" sz="2300" dirty="0" smtClean="0"/>
              <a:t>info : </a:t>
            </a:r>
            <a:r>
              <a:rPr lang="en-US" sz="2300" dirty="0" err="1" smtClean="0"/>
              <a:t>infotype</a:t>
            </a:r>
            <a:endParaRPr lang="en-US" sz="23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/>
              <a:t>	</a:t>
            </a:r>
            <a:r>
              <a:rPr lang="en-US" sz="2300" dirty="0" smtClean="0"/>
              <a:t>next :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3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/>
              <a:t>Type </a:t>
            </a:r>
            <a:r>
              <a:rPr lang="en-US" sz="2300" dirty="0" smtClean="0"/>
              <a:t>Queue: </a:t>
            </a:r>
            <a:r>
              <a:rPr lang="en-US" sz="2300" dirty="0"/>
              <a:t>&lt; </a:t>
            </a:r>
            <a:endParaRPr lang="en-US" sz="23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smtClean="0"/>
              <a:t>	Head: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/>
              <a:t>	</a:t>
            </a:r>
            <a:r>
              <a:rPr lang="en-US" sz="2300" dirty="0" smtClean="0"/>
              <a:t>Tail :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300" dirty="0" smtClean="0"/>
              <a:t> &gt;</a:t>
            </a:r>
            <a:endParaRPr lang="en-US" sz="23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23C47C3-2348-4562-96A1-A24083DB797E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ADT Queue Element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145617" y="2337052"/>
            <a:ext cx="2296634" cy="746388"/>
            <a:chOff x="4998630" y="2268792"/>
            <a:chExt cx="3586014" cy="383518"/>
          </a:xfrm>
        </p:grpSpPr>
        <p:sp>
          <p:nvSpPr>
            <p:cNvPr id="7" name="Rectangle 6"/>
            <p:cNvSpPr/>
            <p:nvPr/>
          </p:nvSpPr>
          <p:spPr>
            <a:xfrm>
              <a:off x="4998630" y="2268792"/>
              <a:ext cx="3586014" cy="383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64650" y="2339101"/>
              <a:ext cx="1749162" cy="2522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18415" cmpd="sng">
                    <a:solidFill>
                      <a:sysClr val="windowText" lastClr="000000"/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INFO</a:t>
              </a:r>
              <a:endParaRPr lang="en-US" dirty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25660" y="2339101"/>
              <a:ext cx="1455926" cy="2522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NEXT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610093" y="3186497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ElmQueue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390165" y="4625858"/>
            <a:ext cx="2052083" cy="782177"/>
            <a:chOff x="7347099" y="2291159"/>
            <a:chExt cx="1525010" cy="782177"/>
          </a:xfrm>
        </p:grpSpPr>
        <p:sp>
          <p:nvSpPr>
            <p:cNvPr id="14" name="Rectangle 13"/>
            <p:cNvSpPr/>
            <p:nvPr/>
          </p:nvSpPr>
          <p:spPr>
            <a:xfrm>
              <a:off x="7347099" y="2291159"/>
              <a:ext cx="1525010" cy="7821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42790" y="2394216"/>
              <a:ext cx="63409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Head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57347" y="2394215"/>
              <a:ext cx="63409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Tail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215727" y="5465789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F15EC46B-3FCA-435A-BB06-248B304FF27A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Operation on Queue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 err="1" smtClean="0"/>
              <a:t>isEmpty</a:t>
            </a:r>
            <a:r>
              <a:rPr lang="en-US" sz="2000" dirty="0" smtClean="0"/>
              <a:t>	: Q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boolean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{true if Q empty; false if otherwise}</a:t>
            </a:r>
          </a:p>
          <a:p>
            <a:pPr>
              <a:spcBef>
                <a:spcPts val="0"/>
              </a:spcBef>
            </a:pPr>
            <a:r>
              <a:rPr lang="en-US" sz="2000" dirty="0" err="1" smtClean="0"/>
              <a:t>isFull</a:t>
            </a:r>
            <a:r>
              <a:rPr lang="en-US" sz="2000" dirty="0" smtClean="0"/>
              <a:t>	: Q 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boolean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1800" dirty="0">
                <a:solidFill>
                  <a:srgbClr val="00B050"/>
                </a:solidFill>
              </a:rPr>
              <a:t>{true if Q full; false if otherwise}</a:t>
            </a:r>
          </a:p>
          <a:p>
            <a:pPr>
              <a:spcBef>
                <a:spcPts val="0"/>
              </a:spcBef>
            </a:pPr>
            <a:r>
              <a:rPr lang="en-US" sz="2000" dirty="0" err="1" smtClean="0"/>
              <a:t>nbElmt</a:t>
            </a:r>
            <a:r>
              <a:rPr lang="en-US" sz="2000" dirty="0" smtClean="0"/>
              <a:t>	: Q </a:t>
            </a:r>
            <a:r>
              <a:rPr lang="en-US" sz="2000" dirty="0" smtClean="0">
                <a:sym typeface="Wingdings" pitchFamily="2" charset="2"/>
              </a:rPr>
              <a:t> integer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1800" dirty="0">
                <a:solidFill>
                  <a:srgbClr val="00B050"/>
                </a:solidFill>
              </a:rPr>
              <a:t>{return number of element}</a:t>
            </a:r>
          </a:p>
          <a:p>
            <a:pPr>
              <a:spcBef>
                <a:spcPts val="0"/>
              </a:spcBef>
            </a:pPr>
            <a:r>
              <a:rPr lang="en-US" sz="2000" dirty="0" err="1" smtClean="0"/>
              <a:t>createEmpty</a:t>
            </a:r>
            <a:r>
              <a:rPr lang="en-US" sz="2000" dirty="0" smtClean="0"/>
              <a:t>	: </a:t>
            </a:r>
            <a:r>
              <a:rPr lang="en-US" sz="2000" dirty="0" smtClean="0">
                <a:sym typeface="Wingdings" pitchFamily="2" charset="2"/>
              </a:rPr>
              <a:t> Q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1800" dirty="0">
                <a:solidFill>
                  <a:srgbClr val="00B050"/>
                </a:solidFill>
              </a:rPr>
              <a:t>{create a empty Queue}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Add  	: </a:t>
            </a:r>
            <a:r>
              <a:rPr lang="en-US" sz="2000" dirty="0" err="1" smtClean="0"/>
              <a:t>elmt</a:t>
            </a:r>
            <a:r>
              <a:rPr lang="en-US" sz="2000" dirty="0" smtClean="0"/>
              <a:t> x Q </a:t>
            </a:r>
            <a:r>
              <a:rPr lang="en-US" sz="2000" dirty="0" smtClean="0">
                <a:sym typeface="Wingdings" pitchFamily="2" charset="2"/>
              </a:rPr>
              <a:t> Q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1800" dirty="0">
                <a:solidFill>
                  <a:srgbClr val="00B050"/>
                </a:solidFill>
              </a:rPr>
              <a:t>{insert element into queue}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Del		: Q </a:t>
            </a:r>
            <a:r>
              <a:rPr lang="en-US" sz="2000" dirty="0" smtClean="0">
                <a:sym typeface="Wingdings" pitchFamily="2" charset="2"/>
              </a:rPr>
              <a:t> Q x </a:t>
            </a:r>
            <a:r>
              <a:rPr lang="en-US" sz="2000" dirty="0" err="1" smtClean="0">
                <a:sym typeface="Wingdings" pitchFamily="2" charset="2"/>
              </a:rPr>
              <a:t>elmt</a:t>
            </a:r>
            <a:endParaRPr lang="en-US" sz="2000" dirty="0" smtClean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ym typeface="Wingdings" pitchFamily="2" charset="2"/>
              </a:rPr>
              <a:t>	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{remove an element from queue}</a:t>
            </a:r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Queue is </a:t>
            </a:r>
            <a:r>
              <a:rPr lang="en-US" b="1" dirty="0">
                <a:solidFill>
                  <a:srgbClr val="FF0000"/>
                </a:solidFill>
              </a:rPr>
              <a:t>more accurately </a:t>
            </a:r>
            <a:r>
              <a:rPr lang="en-US" dirty="0"/>
              <a:t>represented as </a:t>
            </a:r>
            <a:r>
              <a:rPr lang="en-US" b="1" dirty="0"/>
              <a:t>an array table</a:t>
            </a:r>
            <a:endParaRPr lang="en-US" dirty="0"/>
          </a:p>
          <a:p>
            <a:pPr lvl="1"/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3 alternatives </a:t>
            </a:r>
            <a:r>
              <a:rPr lang="en-US" dirty="0"/>
              <a:t>to represent queue in an array</a:t>
            </a:r>
          </a:p>
          <a:p>
            <a:r>
              <a:rPr lang="en-US" dirty="0"/>
              <a:t>Example : </a:t>
            </a:r>
          </a:p>
          <a:p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B96593C6-6B9B-474B-96D3-1B991F5988B3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Representation of </a:t>
            </a:r>
            <a:r>
              <a:rPr lang="en-US" dirty="0" smtClean="0"/>
              <a:t>Queue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2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258846"/>
              </p:ext>
            </p:extLst>
          </p:nvPr>
        </p:nvGraphicFramePr>
        <p:xfrm>
          <a:off x="5181598" y="4427942"/>
          <a:ext cx="350996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993"/>
                <a:gridCol w="701993"/>
                <a:gridCol w="701993"/>
                <a:gridCol w="701993"/>
                <a:gridCol w="701993"/>
              </a:tblGrid>
              <a:tr h="3569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91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58648"/>
              </p:ext>
            </p:extLst>
          </p:nvPr>
        </p:nvGraphicFramePr>
        <p:xfrm>
          <a:off x="5181598" y="5316040"/>
          <a:ext cx="136165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984"/>
                <a:gridCol w="495674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39179"/>
              </p:ext>
            </p:extLst>
          </p:nvPr>
        </p:nvGraphicFramePr>
        <p:xfrm>
          <a:off x="6901541" y="5307062"/>
          <a:ext cx="136165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984"/>
                <a:gridCol w="495674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Tail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810597" y="3995104"/>
            <a:ext cx="4135452" cy="1946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5888" lvl="1">
              <a:spcBef>
                <a:spcPts val="300"/>
              </a:spcBef>
            </a:pPr>
            <a:r>
              <a:rPr lang="en-US" dirty="0" err="1"/>
              <a:t>idxMax</a:t>
            </a:r>
            <a:r>
              <a:rPr lang="en-US" dirty="0"/>
              <a:t> = 5</a:t>
            </a:r>
          </a:p>
          <a:p>
            <a:pPr marL="115888" lvl="1">
              <a:spcBef>
                <a:spcPts val="300"/>
              </a:spcBef>
            </a:pPr>
            <a:r>
              <a:rPr lang="en-US" dirty="0"/>
              <a:t>Type Queue : </a:t>
            </a:r>
          </a:p>
          <a:p>
            <a:pPr marL="115888" lvl="2">
              <a:spcBef>
                <a:spcPts val="300"/>
              </a:spcBef>
            </a:pPr>
            <a:r>
              <a:rPr lang="en-US" dirty="0" smtClean="0"/>
              <a:t>	&lt; </a:t>
            </a:r>
            <a:r>
              <a:rPr lang="en-US" dirty="0"/>
              <a:t>array [1..idxMax] of integer</a:t>
            </a:r>
          </a:p>
          <a:p>
            <a:pPr marL="115888" lvl="2">
              <a:spcBef>
                <a:spcPts val="300"/>
              </a:spcBef>
            </a:pPr>
            <a:r>
              <a:rPr lang="en-US" dirty="0" smtClean="0"/>
              <a:t>	Head</a:t>
            </a:r>
            <a:r>
              <a:rPr lang="en-US" dirty="0"/>
              <a:t>, Tail : integer &gt;</a:t>
            </a:r>
          </a:p>
          <a:p>
            <a:pPr marL="115888" lvl="1">
              <a:spcBef>
                <a:spcPts val="300"/>
              </a:spcBef>
            </a:pPr>
            <a:r>
              <a:rPr lang="en-US" dirty="0"/>
              <a:t>Q : Queue</a:t>
            </a:r>
          </a:p>
          <a:p>
            <a:pPr marL="115888" lvl="1">
              <a:spcBef>
                <a:spcPts val="300"/>
              </a:spcBef>
            </a:pPr>
            <a:r>
              <a:rPr lang="en-US" dirty="0"/>
              <a:t>Head(Q) </a:t>
            </a:r>
            <a:r>
              <a:rPr lang="en-US" dirty="0">
                <a:sym typeface="Wingdings" panose="05000000000000000000" pitchFamily="2" charset="2"/>
              </a:rPr>
              <a:t> 0; Tail(Q) 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97DF6C7A-21BC-4CF3-88C5-E42E14068981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65761" y="2009549"/>
            <a:ext cx="4003040" cy="4246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Add(Q, 5)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Add(Q, 2)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Add(Q, 7)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Del(Q)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Add(Q, 4)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Del(Q)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Del</a:t>
            </a:r>
            <a:r>
              <a:rPr lang="en-US" dirty="0"/>
              <a:t>(Q)</a:t>
            </a: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007422"/>
              </p:ext>
            </p:extLst>
          </p:nvPr>
        </p:nvGraphicFramePr>
        <p:xfrm>
          <a:off x="4793233" y="2030593"/>
          <a:ext cx="37455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9103"/>
                <a:gridCol w="749103"/>
                <a:gridCol w="749103"/>
                <a:gridCol w="749103"/>
                <a:gridCol w="749103"/>
              </a:tblGrid>
              <a:tr h="3569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6913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40745"/>
              </p:ext>
            </p:extLst>
          </p:nvPr>
        </p:nvGraphicFramePr>
        <p:xfrm>
          <a:off x="4764205" y="3691673"/>
          <a:ext cx="1453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100"/>
                <a:gridCol w="528938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Head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51876"/>
              </p:ext>
            </p:extLst>
          </p:nvPr>
        </p:nvGraphicFramePr>
        <p:xfrm>
          <a:off x="6513176" y="3691673"/>
          <a:ext cx="145303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4100"/>
                <a:gridCol w="528938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Tail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752129" y="368988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  <a:endParaRPr lang="id-ID" dirty="0"/>
          </a:p>
        </p:txBody>
      </p:sp>
      <p:sp>
        <p:nvSpPr>
          <p:cNvPr id="12" name="Rectangle 11"/>
          <p:cNvSpPr/>
          <p:nvPr/>
        </p:nvSpPr>
        <p:spPr>
          <a:xfrm>
            <a:off x="7543803" y="368988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  <a:endParaRPr lang="id-ID" dirty="0"/>
          </a:p>
        </p:txBody>
      </p:sp>
      <p:sp>
        <p:nvSpPr>
          <p:cNvPr id="13" name="Rectangle 12"/>
          <p:cNvSpPr/>
          <p:nvPr/>
        </p:nvSpPr>
        <p:spPr>
          <a:xfrm>
            <a:off x="4986160" y="2391965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5</a:t>
            </a:r>
            <a:endParaRPr lang="id-ID" dirty="0"/>
          </a:p>
        </p:txBody>
      </p:sp>
      <p:sp>
        <p:nvSpPr>
          <p:cNvPr id="14" name="Rectangle 13"/>
          <p:cNvSpPr/>
          <p:nvPr/>
        </p:nvSpPr>
        <p:spPr>
          <a:xfrm>
            <a:off x="5752129" y="368988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15" name="Rectangle 14"/>
          <p:cNvSpPr/>
          <p:nvPr/>
        </p:nvSpPr>
        <p:spPr>
          <a:xfrm>
            <a:off x="7543803" y="368988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</a:t>
            </a:r>
            <a:endParaRPr lang="id-ID" dirty="0"/>
          </a:p>
        </p:txBody>
      </p:sp>
      <p:sp>
        <p:nvSpPr>
          <p:cNvPr id="16" name="Rectangle 15"/>
          <p:cNvSpPr/>
          <p:nvPr/>
        </p:nvSpPr>
        <p:spPr>
          <a:xfrm>
            <a:off x="5769589" y="2391965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  <a:endParaRPr lang="id-ID" dirty="0"/>
          </a:p>
        </p:txBody>
      </p:sp>
      <p:sp>
        <p:nvSpPr>
          <p:cNvPr id="17" name="Rectangle 16"/>
          <p:cNvSpPr/>
          <p:nvPr/>
        </p:nvSpPr>
        <p:spPr>
          <a:xfrm>
            <a:off x="6484679" y="2391965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  <a:endParaRPr lang="id-ID" dirty="0"/>
          </a:p>
        </p:txBody>
      </p:sp>
      <p:sp>
        <p:nvSpPr>
          <p:cNvPr id="18" name="Rectangle 17"/>
          <p:cNvSpPr/>
          <p:nvPr/>
        </p:nvSpPr>
        <p:spPr>
          <a:xfrm>
            <a:off x="4986160" y="2391965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  <a:endParaRPr lang="id-ID" dirty="0"/>
          </a:p>
        </p:txBody>
      </p:sp>
      <p:sp>
        <p:nvSpPr>
          <p:cNvPr id="19" name="Rectangle 18"/>
          <p:cNvSpPr/>
          <p:nvPr/>
        </p:nvSpPr>
        <p:spPr>
          <a:xfrm>
            <a:off x="5769589" y="2391965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  <a:endParaRPr lang="id-ID" dirty="0"/>
          </a:p>
        </p:txBody>
      </p:sp>
      <p:sp>
        <p:nvSpPr>
          <p:cNvPr id="20" name="Rectangle 19"/>
          <p:cNvSpPr/>
          <p:nvPr/>
        </p:nvSpPr>
        <p:spPr>
          <a:xfrm>
            <a:off x="7543803" y="368988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</a:t>
            </a:r>
            <a:endParaRPr lang="id-ID" dirty="0"/>
          </a:p>
        </p:txBody>
      </p:sp>
      <p:sp>
        <p:nvSpPr>
          <p:cNvPr id="21" name="Rectangle 20"/>
          <p:cNvSpPr/>
          <p:nvPr/>
        </p:nvSpPr>
        <p:spPr>
          <a:xfrm>
            <a:off x="7543803" y="3689887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3</a:t>
            </a:r>
            <a:endParaRPr lang="id-ID" dirty="0"/>
          </a:p>
        </p:txBody>
      </p:sp>
      <p:sp>
        <p:nvSpPr>
          <p:cNvPr id="22" name="Rectangle 21"/>
          <p:cNvSpPr/>
          <p:nvPr/>
        </p:nvSpPr>
        <p:spPr>
          <a:xfrm>
            <a:off x="4986160" y="2391965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7</a:t>
            </a:r>
            <a:endParaRPr lang="id-ID" dirty="0"/>
          </a:p>
        </p:txBody>
      </p:sp>
      <p:sp>
        <p:nvSpPr>
          <p:cNvPr id="23" name="Rectangle 22"/>
          <p:cNvSpPr/>
          <p:nvPr/>
        </p:nvSpPr>
        <p:spPr>
          <a:xfrm>
            <a:off x="5769589" y="2391965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4</a:t>
            </a:r>
            <a:endParaRPr lang="id-ID" dirty="0"/>
          </a:p>
        </p:txBody>
      </p:sp>
      <p:sp>
        <p:nvSpPr>
          <p:cNvPr id="24" name="Rectangle 23"/>
          <p:cNvSpPr/>
          <p:nvPr/>
        </p:nvSpPr>
        <p:spPr>
          <a:xfrm>
            <a:off x="4986160" y="2391965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4</a:t>
            </a:r>
            <a:endParaRPr lang="id-ID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84111"/>
              </p:ext>
            </p:extLst>
          </p:nvPr>
        </p:nvGraphicFramePr>
        <p:xfrm>
          <a:off x="4746548" y="4521139"/>
          <a:ext cx="207027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648"/>
                <a:gridCol w="753625"/>
              </a:tblGrid>
              <a:tr h="3621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isEmpty</a:t>
                      </a:r>
                      <a:endParaRPr lang="id-ID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6074567" y="4519353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id-ID" dirty="0"/>
          </a:p>
        </p:txBody>
      </p:sp>
      <p:sp>
        <p:nvSpPr>
          <p:cNvPr id="27" name="Rectangle 26"/>
          <p:cNvSpPr/>
          <p:nvPr/>
        </p:nvSpPr>
        <p:spPr>
          <a:xfrm>
            <a:off x="6040102" y="4519353"/>
            <a:ext cx="72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false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750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5" grpId="2"/>
      <p:bldP spid="15" grpId="3"/>
      <p:bldP spid="15" grpId="4"/>
      <p:bldP spid="15" grpId="5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0" grpId="2"/>
      <p:bldP spid="20" grpId="3"/>
      <p:bldP spid="20" grpId="4"/>
      <p:bldP spid="20" grpId="5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6" grpId="0"/>
      <p:bldP spid="26" grpId="1"/>
      <p:bldP spid="27" grpId="0"/>
      <p:bldP spid="2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Add and Remove Element</a:t>
            </a:r>
          </a:p>
          <a:p>
            <a:pPr lvl="1"/>
            <a:r>
              <a:rPr lang="en-US" dirty="0" smtClean="0"/>
              <a:t>Tail move back and forth</a:t>
            </a:r>
          </a:p>
          <a:p>
            <a:r>
              <a:rPr lang="en-US" dirty="0" smtClean="0"/>
              <a:t>Represents real life example of queue</a:t>
            </a:r>
          </a:p>
          <a:p>
            <a:pPr lvl="1"/>
            <a:r>
              <a:rPr lang="en-US" dirty="0" smtClean="0"/>
              <a:t>Queue of people in a ticket box</a:t>
            </a:r>
          </a:p>
          <a:p>
            <a:r>
              <a:rPr lang="en-US" dirty="0" smtClean="0"/>
              <a:t>Not efficient to implement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01FE00E2-F8F8-4349-8518-BA687010A3AC}" type="datetime1">
              <a:rPr lang="en-US" smtClean="0"/>
              <a:t>7/9/2015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631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1596</TotalTime>
  <Words>821</Words>
  <Application>Microsoft Office PowerPoint</Application>
  <PresentationFormat>On-screen Show (4:3)</PresentationFormat>
  <Paragraphs>327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Lucida Grande</vt:lpstr>
      <vt:lpstr>ＭＳ Ｐゴシック</vt:lpstr>
      <vt:lpstr>Aharoni</vt:lpstr>
      <vt:lpstr>Arial</vt:lpstr>
      <vt:lpstr>Berlin Sans FB Demi</vt:lpstr>
      <vt:lpstr>Brush Script Std</vt:lpstr>
      <vt:lpstr>Calibri</vt:lpstr>
      <vt:lpstr>Verdana</vt:lpstr>
      <vt:lpstr>Wingdings</vt:lpstr>
      <vt:lpstr>template_informatika_slide</vt:lpstr>
      <vt:lpstr>CSG2A3 ALGORITMA dan STRUKTUR DATA</vt:lpstr>
      <vt:lpstr>Queue</vt:lpstr>
      <vt:lpstr>Implementation</vt:lpstr>
      <vt:lpstr>Queue – in summary</vt:lpstr>
      <vt:lpstr>ADT Queue Element</vt:lpstr>
      <vt:lpstr>Primitive Operation on Queue</vt:lpstr>
      <vt:lpstr>Array Representation of Queue</vt:lpstr>
      <vt:lpstr>Alternative I</vt:lpstr>
      <vt:lpstr>Alternative I</vt:lpstr>
      <vt:lpstr>Exercise on Alternative I</vt:lpstr>
      <vt:lpstr>Alternative II</vt:lpstr>
      <vt:lpstr>Alternative II</vt:lpstr>
      <vt:lpstr>Exercise on Alternative II</vt:lpstr>
      <vt:lpstr>Alternative III</vt:lpstr>
      <vt:lpstr>Alternative III</vt:lpstr>
      <vt:lpstr>Alternative III</vt:lpstr>
      <vt:lpstr>Alternative III</vt:lpstr>
      <vt:lpstr>Exercise on Alternative III</vt:lpstr>
      <vt:lpstr>Question?</vt:lpstr>
      <vt:lpstr>Home Task - Summary</vt:lpstr>
      <vt:lpstr>PowerPoint Presentation</vt:lpstr>
    </vt:vector>
  </TitlesOfParts>
  <Company>IEEE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anditya.arifianto@gmail.com</dc:creator>
  <cp:lastModifiedBy>Anditya Arifianto</cp:lastModifiedBy>
  <cp:revision>205</cp:revision>
  <dcterms:created xsi:type="dcterms:W3CDTF">2012-11-14T18:53:32Z</dcterms:created>
  <dcterms:modified xsi:type="dcterms:W3CDTF">2015-07-09T03:18:37Z</dcterms:modified>
</cp:coreProperties>
</file>