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4" r:id="rId9"/>
    <p:sldId id="312" r:id="rId10"/>
    <p:sldId id="313" r:id="rId11"/>
    <p:sldId id="315" r:id="rId12"/>
    <p:sldId id="316" r:id="rId13"/>
    <p:sldId id="363" r:id="rId14"/>
    <p:sldId id="364" r:id="rId15"/>
    <p:sldId id="387" r:id="rId16"/>
    <p:sldId id="365" r:id="rId17"/>
    <p:sldId id="366" r:id="rId18"/>
    <p:sldId id="367" r:id="rId19"/>
    <p:sldId id="369" r:id="rId20"/>
    <p:sldId id="368" r:id="rId21"/>
    <p:sldId id="370" r:id="rId22"/>
    <p:sldId id="371" r:id="rId23"/>
    <p:sldId id="372" r:id="rId24"/>
    <p:sldId id="373" r:id="rId25"/>
    <p:sldId id="388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4" r:id="rId35"/>
    <p:sldId id="382" r:id="rId36"/>
    <p:sldId id="385" r:id="rId37"/>
    <p:sldId id="386" r:id="rId38"/>
    <p:sldId id="258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672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Graph Data Structure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1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set of </a:t>
            </a:r>
            <a:r>
              <a:rPr lang="en-US" b="1" dirty="0"/>
              <a:t>neighbors</a:t>
            </a:r>
            <a:r>
              <a:rPr lang="en-US" dirty="0"/>
              <a:t> of </a:t>
            </a:r>
            <a:r>
              <a:rPr lang="en-US" dirty="0" smtClean="0"/>
              <a:t>v is a set of vertices </a:t>
            </a:r>
            <a:r>
              <a:rPr lang="en-US" dirty="0"/>
              <a:t>adjacent to v not including v </a:t>
            </a:r>
            <a:r>
              <a:rPr lang="en-US" dirty="0" smtClean="0"/>
              <a:t>itself</a:t>
            </a:r>
          </a:p>
          <a:p>
            <a:pPr lvl="1"/>
            <a:r>
              <a:rPr lang="en-US" sz="1800" dirty="0" smtClean="0"/>
              <a:t>From example : neighbors of 1 = { 2, 3 }</a:t>
            </a:r>
          </a:p>
          <a:p>
            <a:r>
              <a:rPr lang="en-US" dirty="0"/>
              <a:t>The </a:t>
            </a:r>
            <a:r>
              <a:rPr lang="en-US" dirty="0" smtClean="0"/>
              <a:t>degree </a:t>
            </a:r>
            <a:r>
              <a:rPr lang="en-US" dirty="0"/>
              <a:t>of a vertex v in a graph G is the number of edges incident to v, </a:t>
            </a:r>
            <a:endParaRPr lang="en-US" dirty="0" smtClean="0"/>
          </a:p>
          <a:p>
            <a:pPr lvl="1"/>
            <a:r>
              <a:rPr lang="en-US" dirty="0" smtClean="0"/>
              <a:t>d(v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loops </a:t>
            </a:r>
            <a:r>
              <a:rPr lang="en-US" dirty="0"/>
              <a:t>being counted </a:t>
            </a:r>
            <a:r>
              <a:rPr lang="en-US" dirty="0" smtClean="0"/>
              <a:t>twice</a:t>
            </a:r>
          </a:p>
          <a:p>
            <a:pPr lvl="1"/>
            <a:r>
              <a:rPr lang="en-US" sz="1800" dirty="0" smtClean="0"/>
              <a:t>From example : </a:t>
            </a:r>
            <a:br>
              <a:rPr lang="en-US" sz="1800" dirty="0" smtClean="0"/>
            </a:br>
            <a:r>
              <a:rPr lang="en-US" sz="1800" dirty="0" smtClean="0"/>
              <a:t>d(v1) = 3</a:t>
            </a:r>
            <a:br>
              <a:rPr lang="en-US" sz="1800" dirty="0" smtClean="0"/>
            </a:br>
            <a:r>
              <a:rPr lang="en-US" sz="1800" dirty="0" smtClean="0"/>
              <a:t>d(v3) = 7</a:t>
            </a:r>
            <a:endParaRPr lang="id-ID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9136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 </a:t>
            </a:r>
            <a:r>
              <a:rPr lang="en-US" dirty="0"/>
              <a:t>there are 2 more </a:t>
            </a:r>
            <a:r>
              <a:rPr lang="en-US" dirty="0" smtClean="0"/>
              <a:t>degrees </a:t>
            </a:r>
            <a:r>
              <a:rPr lang="en-US" dirty="0"/>
              <a:t>to count </a:t>
            </a:r>
            <a:endParaRPr lang="en-US" dirty="0" smtClean="0"/>
          </a:p>
          <a:p>
            <a:pPr lvl="1"/>
            <a:r>
              <a:rPr lang="en-US" b="1" dirty="0" smtClean="0"/>
              <a:t>In degree</a:t>
            </a:r>
            <a:r>
              <a:rPr lang="en-US" dirty="0" smtClean="0"/>
              <a:t> to count </a:t>
            </a:r>
            <a:r>
              <a:rPr lang="en-US" dirty="0"/>
              <a:t>the </a:t>
            </a:r>
            <a:r>
              <a:rPr lang="en-US" dirty="0" smtClean="0"/>
              <a:t>number </a:t>
            </a:r>
            <a:r>
              <a:rPr lang="en-US" dirty="0"/>
              <a:t>of head endpoints adjacent to a node </a:t>
            </a:r>
            <a:endParaRPr lang="en-US" dirty="0" smtClean="0"/>
          </a:p>
          <a:p>
            <a:pPr lvl="1"/>
            <a:r>
              <a:rPr lang="en-US" b="1" dirty="0" smtClean="0"/>
              <a:t>Out degree</a:t>
            </a:r>
            <a:r>
              <a:rPr lang="en-US" dirty="0" smtClean="0"/>
              <a:t> to count the </a:t>
            </a:r>
            <a:r>
              <a:rPr lang="en-US" dirty="0"/>
              <a:t>number of tail endpoints adjacent to a node </a:t>
            </a:r>
            <a:endParaRPr lang="en-US" dirty="0" smtClean="0"/>
          </a:p>
          <a:p>
            <a:pPr lvl="1"/>
            <a:r>
              <a:rPr lang="en-US" sz="1800" dirty="0" smtClean="0"/>
              <a:t>From example:</a:t>
            </a:r>
            <a:br>
              <a:rPr lang="en-US" sz="1800" dirty="0" smtClean="0"/>
            </a:br>
            <a:r>
              <a:rPr lang="en-US" sz="1800" dirty="0" smtClean="0"/>
              <a:t>d(v4) = 4</a:t>
            </a:r>
            <a:br>
              <a:rPr lang="en-US" sz="1800" dirty="0" smtClean="0"/>
            </a:br>
            <a:r>
              <a:rPr lang="en-US" sz="1800" dirty="0" smtClean="0"/>
              <a:t>din(v4) = 2</a:t>
            </a:r>
            <a:br>
              <a:rPr lang="en-US" sz="1800" dirty="0" smtClean="0"/>
            </a:br>
            <a:r>
              <a:rPr lang="en-US" sz="1800" dirty="0" err="1" smtClean="0"/>
              <a:t>dout</a:t>
            </a:r>
            <a:r>
              <a:rPr lang="en-US" sz="1800" dirty="0" smtClean="0"/>
              <a:t>(v4) =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3812" t="7086" r="-6939" b="4729"/>
          <a:stretch/>
        </p:blipFill>
        <p:spPr>
          <a:xfrm>
            <a:off x="6316234" y="4623370"/>
            <a:ext cx="2170220" cy="1702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0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of edges which connect a sequence of </a:t>
            </a:r>
            <a:r>
              <a:rPr lang="en-US" dirty="0" smtClean="0"/>
              <a:t>vertices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most definitions, are all distinct from one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digraph, the sequence of edges must be on the same direction (directed path)</a:t>
            </a:r>
          </a:p>
          <a:p>
            <a:pPr lvl="1"/>
            <a:r>
              <a:rPr lang="en-US" dirty="0" smtClean="0"/>
              <a:t>From example: </a:t>
            </a:r>
            <a:br>
              <a:rPr lang="en-US" dirty="0" smtClean="0"/>
            </a:br>
            <a:r>
              <a:rPr lang="en-US" dirty="0" smtClean="0"/>
              <a:t>path = 1-2-3-4 {e1,e2,e6}</a:t>
            </a:r>
            <a:br>
              <a:rPr lang="en-US" dirty="0" smtClean="0"/>
            </a:br>
            <a:r>
              <a:rPr lang="en-US" dirty="0" smtClean="0"/>
              <a:t>length of path = 3</a:t>
            </a:r>
          </a:p>
          <a:p>
            <a:pPr lvl="1"/>
            <a:r>
              <a:rPr lang="en-US" dirty="0" smtClean="0"/>
              <a:t>In weighted graph the length of path</a:t>
            </a:r>
            <a:br>
              <a:rPr lang="en-US" dirty="0" smtClean="0"/>
            </a:br>
            <a:r>
              <a:rPr lang="en-US" dirty="0" smtClean="0"/>
              <a:t>is total of value of traveled edge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in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8634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closed walk consists of a sequence of vertices starting and ending at the same vertex,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each two consecutive vertices in the sequence adjacent to each other in the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In digraph, the sequence of edges must be on the same direction (directed cycle)</a:t>
            </a:r>
          </a:p>
          <a:p>
            <a:pPr lvl="1"/>
            <a:r>
              <a:rPr lang="en-US" dirty="0" smtClean="0"/>
              <a:t>From example: </a:t>
            </a:r>
            <a:br>
              <a:rPr lang="en-US" dirty="0" smtClean="0"/>
            </a:br>
            <a:r>
              <a:rPr lang="en-US" dirty="0" smtClean="0"/>
              <a:t>cycle = 1-2-3-2 {e1,e2,e4}</a:t>
            </a:r>
            <a:br>
              <a:rPr lang="en-US" dirty="0" smtClean="0"/>
            </a:br>
            <a:r>
              <a:rPr lang="en-US" dirty="0" smtClean="0"/>
              <a:t>length of cycle = 3</a:t>
            </a:r>
          </a:p>
          <a:p>
            <a:pPr lvl="1"/>
            <a:r>
              <a:rPr lang="en-US" dirty="0" smtClean="0"/>
              <a:t>In weighted graph the length of cycle</a:t>
            </a:r>
            <a:br>
              <a:rPr lang="en-US" dirty="0" smtClean="0"/>
            </a:br>
            <a:r>
              <a:rPr lang="en-US" dirty="0" smtClean="0"/>
              <a:t>is total value of traveled edge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in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024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89908" y="1977656"/>
            <a:ext cx="5423379" cy="3247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001657" y="1977656"/>
            <a:ext cx="28956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Graf G = (V, E)</a:t>
            </a:r>
          </a:p>
          <a:p>
            <a:pPr lvl="1"/>
            <a:r>
              <a:rPr lang="en-US" dirty="0"/>
              <a:t>V = { ……………….}</a:t>
            </a:r>
          </a:p>
          <a:p>
            <a:pPr lvl="1"/>
            <a:r>
              <a:rPr lang="en-US" dirty="0"/>
              <a:t>E = </a:t>
            </a:r>
            <a:r>
              <a:rPr lang="en-US" dirty="0" smtClean="0"/>
              <a:t>{…………………}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1657" y="3080560"/>
            <a:ext cx="2895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Write down any path and circuit that exists in that </a:t>
            </a:r>
            <a:r>
              <a:rPr lang="en-US" dirty="0" smtClean="0"/>
              <a:t>graph!</a:t>
            </a:r>
          </a:p>
          <a:p>
            <a:r>
              <a:rPr lang="en-US" dirty="0" smtClean="0"/>
              <a:t>Write the length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1657" y="4460463"/>
            <a:ext cx="28956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Write the degree of each vertex!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22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Adjacency</a:t>
            </a:r>
            <a:r>
              <a:rPr lang="en-US" dirty="0" smtClean="0"/>
              <a:t> </a:t>
            </a:r>
            <a:r>
              <a:rPr lang="id-ID" dirty="0" smtClean="0"/>
              <a:t>matrix</a:t>
            </a:r>
            <a:endParaRPr lang="en-US" dirty="0" smtClean="0"/>
          </a:p>
          <a:p>
            <a:r>
              <a:rPr lang="en-US" dirty="0" smtClean="0"/>
              <a:t>Incidence matrix</a:t>
            </a:r>
          </a:p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7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/>
              <a:t>x n</a:t>
            </a:r>
            <a:r>
              <a:rPr lang="en-US" dirty="0" smtClean="0"/>
              <a:t> matrix, n = number of vertices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= 1 if x and y are adjacent</a:t>
            </a:r>
          </a:p>
          <a:p>
            <a:pPr lvl="2"/>
            <a:r>
              <a:rPr lang="en-US" dirty="0"/>
              <a:t>In </a:t>
            </a: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number of </a:t>
            </a:r>
            <a:r>
              <a:rPr lang="en-US" dirty="0" smtClean="0"/>
              <a:t>edges from x to y</a:t>
            </a:r>
            <a:endParaRPr lang="id-ID" dirty="0"/>
          </a:p>
          <a:p>
            <a:pPr lvl="1"/>
            <a:r>
              <a:rPr lang="en-US" dirty="0" smtClean="0"/>
              <a:t>In undirected graph M[</a:t>
            </a:r>
            <a:r>
              <a:rPr lang="en-US" dirty="0" err="1" smtClean="0"/>
              <a:t>x,y</a:t>
            </a:r>
            <a:r>
              <a:rPr lang="en-US" dirty="0" smtClean="0"/>
              <a:t>] = M[</a:t>
            </a:r>
            <a:r>
              <a:rPr lang="en-US" dirty="0" err="1" smtClean="0"/>
              <a:t>y,x</a:t>
            </a:r>
            <a:r>
              <a:rPr lang="en-US" dirty="0" smtClean="0"/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4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32582"/>
              </p:ext>
            </p:extLst>
          </p:nvPr>
        </p:nvGraphicFramePr>
        <p:xfrm>
          <a:off x="4891314" y="3659399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</a:t>
            </a:r>
          </a:p>
          <a:p>
            <a:pPr lvl="1"/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1 if </a:t>
            </a:r>
            <a:r>
              <a:rPr lang="en-US" dirty="0" smtClean="0"/>
              <a:t>there is an arc from x to y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may not the same as M[</a:t>
            </a:r>
            <a:r>
              <a:rPr lang="en-US" dirty="0" err="1" smtClean="0"/>
              <a:t>y,x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61639"/>
              </p:ext>
            </p:extLst>
          </p:nvPr>
        </p:nvGraphicFramePr>
        <p:xfrm>
          <a:off x="4893774" y="3661858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5096"/>
              </p:ext>
            </p:extLst>
          </p:nvPr>
        </p:nvGraphicFramePr>
        <p:xfrm>
          <a:off x="4893774" y="3661858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7829" y="4779274"/>
            <a:ext cx="104422" cy="257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6038" y="4573510"/>
            <a:ext cx="258333" cy="2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69456" y="4376738"/>
            <a:ext cx="157929" cy="1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6373" y="4869656"/>
            <a:ext cx="52577" cy="27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7064" y="5494310"/>
            <a:ext cx="70374" cy="157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413517" y="5312545"/>
            <a:ext cx="258246" cy="2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40804" y="5563038"/>
            <a:ext cx="92871" cy="113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2586038" y="5741296"/>
            <a:ext cx="421479" cy="378513"/>
          </a:xfrm>
          <a:prstGeom prst="arc">
            <a:avLst>
              <a:gd name="adj1" fmla="val 14150118"/>
              <a:gd name="adj2" fmla="val 877381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8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896"/>
              </p:ext>
            </p:extLst>
          </p:nvPr>
        </p:nvGraphicFramePr>
        <p:xfrm>
          <a:off x="4891030" y="3654483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weighted graph</a:t>
            </a:r>
          </a:p>
          <a:p>
            <a:pPr lvl="1"/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</a:t>
            </a:r>
            <a:r>
              <a:rPr lang="en-US" dirty="0" smtClean="0"/>
              <a:t>value/weight of edge from x to y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= ~, if x and y are not adjacent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75536"/>
              </p:ext>
            </p:extLst>
          </p:nvPr>
        </p:nvGraphicFramePr>
        <p:xfrm>
          <a:off x="4891030" y="3654483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07354" y="4344474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</a:t>
            </a:r>
            <a:endParaRPr lang="id-ID" sz="1200" dirty="0"/>
          </a:p>
        </p:txBody>
      </p:sp>
      <p:sp>
        <p:nvSpPr>
          <p:cNvPr id="22" name="Rectangle 21"/>
          <p:cNvSpPr/>
          <p:nvPr/>
        </p:nvSpPr>
        <p:spPr>
          <a:xfrm>
            <a:off x="2016801" y="475958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7</a:t>
            </a:r>
            <a:endParaRPr lang="id-ID" sz="1200" dirty="0"/>
          </a:p>
        </p:txBody>
      </p:sp>
      <p:sp>
        <p:nvSpPr>
          <p:cNvPr id="23" name="Rectangle 22"/>
          <p:cNvSpPr/>
          <p:nvPr/>
        </p:nvSpPr>
        <p:spPr>
          <a:xfrm>
            <a:off x="3056910" y="489195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6</a:t>
            </a:r>
            <a:endParaRPr lang="id-ID" sz="1200" dirty="0"/>
          </a:p>
        </p:txBody>
      </p:sp>
      <p:sp>
        <p:nvSpPr>
          <p:cNvPr id="25" name="Rectangle 24"/>
          <p:cNvSpPr/>
          <p:nvPr/>
        </p:nvSpPr>
        <p:spPr>
          <a:xfrm>
            <a:off x="3158879" y="4198110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id-ID" sz="1200" dirty="0"/>
          </a:p>
        </p:txBody>
      </p:sp>
      <p:sp>
        <p:nvSpPr>
          <p:cNvPr id="27" name="Rectangle 26"/>
          <p:cNvSpPr/>
          <p:nvPr/>
        </p:nvSpPr>
        <p:spPr>
          <a:xfrm>
            <a:off x="2078024" y="5474328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id-ID" sz="1200" dirty="0"/>
          </a:p>
        </p:txBody>
      </p:sp>
      <p:sp>
        <p:nvSpPr>
          <p:cNvPr id="28" name="Rectangle 27"/>
          <p:cNvSpPr/>
          <p:nvPr/>
        </p:nvSpPr>
        <p:spPr>
          <a:xfrm>
            <a:off x="2434365" y="5063762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</a:t>
            </a:r>
            <a:endParaRPr lang="id-ID" sz="1200" dirty="0"/>
          </a:p>
        </p:txBody>
      </p:sp>
      <p:sp>
        <p:nvSpPr>
          <p:cNvPr id="29" name="Rectangle 28"/>
          <p:cNvSpPr/>
          <p:nvPr/>
        </p:nvSpPr>
        <p:spPr>
          <a:xfrm>
            <a:off x="2960504" y="5825293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id-ID" sz="1200" dirty="0"/>
          </a:p>
        </p:txBody>
      </p:sp>
      <p:sp>
        <p:nvSpPr>
          <p:cNvPr id="31" name="Rectangle 30"/>
          <p:cNvSpPr/>
          <p:nvPr/>
        </p:nvSpPr>
        <p:spPr>
          <a:xfrm>
            <a:off x="2487522" y="540789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4453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representation of a set of objects where some pairs of objects are connected by </a:t>
            </a:r>
            <a:r>
              <a:rPr lang="en-US" dirty="0" smtClean="0"/>
              <a:t>links</a:t>
            </a:r>
          </a:p>
          <a:p>
            <a:r>
              <a:rPr lang="en-US" dirty="0"/>
              <a:t>A graph data structure consists of a finite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, together with a set of ordered pairs of these nodes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b="1" dirty="0"/>
              <a:t>edges</a:t>
            </a:r>
            <a:r>
              <a:rPr lang="en-US" dirty="0"/>
              <a:t> or </a:t>
            </a:r>
            <a:r>
              <a:rPr lang="en-US" b="1" dirty="0"/>
              <a:t>arcs</a:t>
            </a:r>
          </a:p>
          <a:p>
            <a:pPr lvl="1"/>
            <a:r>
              <a:rPr lang="en-US" dirty="0" smtClean="0"/>
              <a:t>G = ( V , E )</a:t>
            </a:r>
          </a:p>
          <a:p>
            <a:pPr lvl="1"/>
            <a:r>
              <a:rPr lang="en-US" dirty="0" smtClean="0"/>
              <a:t>V = { v1, v2, …, </a:t>
            </a:r>
            <a:r>
              <a:rPr lang="en-US" dirty="0" err="1" smtClean="0"/>
              <a:t>vn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E = { e1, e2, …, </a:t>
            </a:r>
            <a:r>
              <a:rPr lang="en-US" dirty="0" err="1" smtClean="0"/>
              <a:t>em</a:t>
            </a:r>
            <a:r>
              <a:rPr lang="en-US" dirty="0" smtClean="0"/>
              <a:t> }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9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 x m </a:t>
            </a:r>
            <a:r>
              <a:rPr lang="en-US" dirty="0"/>
              <a:t>matrix, 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/>
              <a:t>= number of </a:t>
            </a:r>
            <a:r>
              <a:rPr lang="en-US" dirty="0" smtClean="0"/>
              <a:t>vertices, m = number of edges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1 if vertex </a:t>
            </a:r>
            <a:r>
              <a:rPr lang="en-US" dirty="0" err="1" smtClean="0"/>
              <a:t>i</a:t>
            </a:r>
            <a:r>
              <a:rPr lang="en-US" dirty="0" smtClean="0"/>
              <a:t> and edge j are incident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69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http://upload.wikimedia.org/wikipedia/commons/thumb/9/90/Labeled_undirected_graph.svg/250px-Labeled_undirected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3" y="3872529"/>
            <a:ext cx="2381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0182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1 if the edge enters the vertex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-1 if the edge leaves the vertex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04214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http://upload.wikimedia.org/wikipedia/commons/thumb/9/90/Labeled_undirected_graph.svg/250px-Labeled_undirected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3" y="3872529"/>
            <a:ext cx="2381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31156" y="4241006"/>
            <a:ext cx="804863" cy="82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5106" y="4241006"/>
            <a:ext cx="50720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32075" y="4314825"/>
            <a:ext cx="266700" cy="1558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16250" y="5045075"/>
            <a:ext cx="323850" cy="82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1 array of linked list</a:t>
            </a:r>
          </a:p>
          <a:p>
            <a:pPr lvl="1"/>
            <a:r>
              <a:rPr lang="en-US" dirty="0" smtClean="0"/>
              <a:t>n = number of vertices</a:t>
            </a:r>
          </a:p>
          <a:p>
            <a:pPr lvl="1"/>
            <a:r>
              <a:rPr lang="en-US" dirty="0"/>
              <a:t>may also be formed in multi linked </a:t>
            </a:r>
            <a:r>
              <a:rPr lang="en-US" dirty="0" smtClean="0"/>
              <a:t>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4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6" y="3647202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3246"/>
              </p:ext>
            </p:extLst>
          </p:nvPr>
        </p:nvGraphicFramePr>
        <p:xfrm>
          <a:off x="3454864" y="3825947"/>
          <a:ext cx="8584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92" y="3819742"/>
            <a:ext cx="2450804" cy="37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692" y="4193583"/>
            <a:ext cx="2456901" cy="37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692" y="4567424"/>
            <a:ext cx="1719221" cy="37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692" y="4941265"/>
            <a:ext cx="2469094" cy="377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692" y="5315106"/>
            <a:ext cx="2475191" cy="377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692" y="5688949"/>
            <a:ext cx="99983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Adjacency matrix in form of linked list</a:t>
            </a:r>
          </a:p>
          <a:p>
            <a:pPr lvl="1"/>
            <a:r>
              <a:rPr lang="en-US" dirty="0" smtClean="0"/>
              <a:t>No wasted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3246"/>
              </p:ext>
            </p:extLst>
          </p:nvPr>
        </p:nvGraphicFramePr>
        <p:xfrm>
          <a:off x="3454864" y="3825947"/>
          <a:ext cx="8584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1" y="3638917"/>
            <a:ext cx="2206943" cy="2420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42" y="3812517"/>
            <a:ext cx="969348" cy="37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42" y="4578061"/>
            <a:ext cx="1719221" cy="3779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42" y="4195289"/>
            <a:ext cx="969348" cy="37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642" y="4960833"/>
            <a:ext cx="987638" cy="37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642" y="5343605"/>
            <a:ext cx="1731414" cy="377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8642" y="5726379"/>
            <a:ext cx="99983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Write the adjacency matrix, incidence matrix, and adjacency list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90925"/>
              </p:ext>
            </p:extLst>
          </p:nvPr>
        </p:nvGraphicFramePr>
        <p:xfrm>
          <a:off x="2569818" y="3173833"/>
          <a:ext cx="3917052" cy="261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r:id="rId3" imgW="1807920" imgH="1204920" progId="">
                  <p:embed/>
                </p:oleObj>
              </mc:Choice>
              <mc:Fallback>
                <p:oleObj r:id="rId3" imgW="1807920" imgH="1204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18" y="3173833"/>
                        <a:ext cx="3917052" cy="26101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7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Breadth First Search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on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7" y="3428999"/>
            <a:ext cx="2172706" cy="23405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0172" y="3605963"/>
            <a:ext cx="371554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Start from 1 : </a:t>
            </a:r>
          </a:p>
          <a:p>
            <a:endParaRPr lang="en-US" dirty="0" smtClean="0"/>
          </a:p>
          <a:p>
            <a:r>
              <a:rPr lang="en-US" dirty="0" smtClean="0"/>
              <a:t>DFS </a:t>
            </a:r>
            <a:r>
              <a:rPr lang="en-US" dirty="0"/>
              <a:t>: 1  2  4  8  5  6  3 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BFS </a:t>
            </a:r>
            <a:r>
              <a:rPr lang="en-US" dirty="0"/>
              <a:t>:  1  2  3  4  5  6  7  8 </a:t>
            </a:r>
          </a:p>
        </p:txBody>
      </p:sp>
    </p:spTree>
    <p:extLst>
      <p:ext uri="{BB962C8B-B14F-4D97-AF65-F5344CB8AC3E}">
        <p14:creationId xmlns:p14="http://schemas.microsoft.com/office/powerpoint/2010/main" val="28995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Searching Algorithm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5"/>
            <a:ext cx="7569835" cy="36684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graphSearch</a:t>
            </a:r>
            <a:r>
              <a:rPr lang="en-US" sz="1800" dirty="0" smtClean="0"/>
              <a:t>( G : graph, v : vertex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C : Container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x, w :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insert( C, v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while</a:t>
            </a:r>
            <a:r>
              <a:rPr lang="en-US" sz="1800" dirty="0" smtClean="0"/>
              <a:t> ( not </a:t>
            </a:r>
            <a:r>
              <a:rPr lang="en-US" sz="1800" dirty="0" err="1" smtClean="0"/>
              <a:t>isEmpty</a:t>
            </a:r>
            <a:r>
              <a:rPr lang="en-US" sz="1800" dirty="0" smtClean="0"/>
              <a:t>( C ) ) </a:t>
            </a:r>
            <a:r>
              <a:rPr lang="en-US" sz="1800" u="sng" dirty="0" smtClean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x </a:t>
            </a:r>
            <a:r>
              <a:rPr lang="en-US" sz="1800" dirty="0" smtClean="0">
                <a:sym typeface="Wingdings" panose="05000000000000000000" pitchFamily="2" charset="2"/>
              </a:rPr>
              <a:t> remove(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if( not </a:t>
            </a:r>
            <a:r>
              <a:rPr lang="en-US" sz="1800" dirty="0" err="1" smtClean="0">
                <a:sym typeface="Wingdings" panose="05000000000000000000" pitchFamily="2" charset="2"/>
              </a:rPr>
              <a:t>isVisited</a:t>
            </a:r>
            <a:r>
              <a:rPr lang="en-US" sz="1800" dirty="0" smtClean="0">
                <a:sym typeface="Wingdings" panose="05000000000000000000" pitchFamily="2" charset="2"/>
              </a:rPr>
              <a:t>( x )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visit(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for</a:t>
            </a:r>
            <a:r>
              <a:rPr lang="en-US" sz="1800" dirty="0" smtClean="0">
                <a:sym typeface="Wingdings" panose="05000000000000000000" pitchFamily="2" charset="2"/>
              </a:rPr>
              <a:t> each vertex w </a:t>
            </a:r>
            <a:r>
              <a:rPr lang="az-Cyrl-AZ" sz="1800" dirty="0" smtClean="0">
                <a:sym typeface="Wingdings" panose="05000000000000000000" pitchFamily="2" charset="2"/>
              </a:rPr>
              <a:t>Є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Vx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( not </a:t>
            </a:r>
            <a:r>
              <a:rPr lang="en-US" sz="1800" dirty="0" err="1" smtClean="0">
                <a:sym typeface="Wingdings" panose="05000000000000000000" pitchFamily="2" charset="2"/>
              </a:rPr>
              <a:t>isVisited</a:t>
            </a:r>
            <a:r>
              <a:rPr lang="en-US" sz="1800" dirty="0" smtClean="0">
                <a:sym typeface="Wingdings" panose="05000000000000000000" pitchFamily="2" charset="2"/>
              </a:rPr>
              <a:t>( w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  <a:r>
              <a:rPr lang="en-US" sz="1800" dirty="0" smtClean="0">
                <a:sym typeface="Wingdings" panose="05000000000000000000" pitchFamily="2" charset="2"/>
              </a:rPr>
              <a:t> insert( C, w )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9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-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834799"/>
            <a:ext cx="2172706" cy="2340557"/>
          </a:xfrm>
          <a:prstGeom prst="rect">
            <a:avLst/>
          </a:prstGeom>
        </p:spPr>
      </p:pic>
      <p:graphicFrame>
        <p:nvGraphicFramePr>
          <p:cNvPr id="8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1925"/>
              </p:ext>
            </p:extLst>
          </p:nvPr>
        </p:nvGraphicFramePr>
        <p:xfrm>
          <a:off x="4063887" y="2610435"/>
          <a:ext cx="3628684" cy="3451860"/>
        </p:xfrm>
        <a:graphic>
          <a:graphicData uri="http://schemas.openxmlformats.org/drawingml/2006/table">
            <a:tbl>
              <a:tblPr/>
              <a:tblGrid>
                <a:gridCol w="179002"/>
                <a:gridCol w="1403168"/>
                <a:gridCol w="754743"/>
                <a:gridCol w="1291771"/>
              </a:tblGrid>
              <a:tr h="29408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Stack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Container 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 visited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99937">
                <a:tc rowSpan="1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{bottom stack}</a:t>
                      </a:r>
                    </a:p>
                  </a:txBody>
                  <a:tcPr marL="68580" marR="68580" marT="34290" marB="34290" vert="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3 5 7 6 5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3 5 7 6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3 5 7 7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empty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035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- 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834799"/>
            <a:ext cx="2172706" cy="2340557"/>
          </a:xfrm>
          <a:prstGeom prst="rect">
            <a:avLst/>
          </a:prstGeom>
        </p:spPr>
      </p:pic>
      <p:graphicFrame>
        <p:nvGraphicFramePr>
          <p:cNvPr id="8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65325"/>
              </p:ext>
            </p:extLst>
          </p:nvPr>
        </p:nvGraphicFramePr>
        <p:xfrm>
          <a:off x="4063887" y="2610435"/>
          <a:ext cx="3628684" cy="3200400"/>
        </p:xfrm>
        <a:graphic>
          <a:graphicData uri="http://schemas.openxmlformats.org/drawingml/2006/table">
            <a:tbl>
              <a:tblPr/>
              <a:tblGrid>
                <a:gridCol w="179002"/>
                <a:gridCol w="1403168"/>
                <a:gridCol w="754743"/>
                <a:gridCol w="1291771"/>
              </a:tblGrid>
              <a:tr h="29408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Queue Container 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 visited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99937">
                <a:tc rowSpan="11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{head}</a:t>
                      </a:r>
                    </a:p>
                  </a:txBody>
                  <a:tcPr marL="68580" marR="68580" marT="34290" marB="34290" vert="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3 4 5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4 5 6 7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5 6 7 8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6 7 8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7 8 8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empty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57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9295" y="2172467"/>
            <a:ext cx="4240207" cy="2529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222954" y="2615004"/>
            <a:ext cx="3273400" cy="208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7338">
              <a:lnSpc>
                <a:spcPct val="90000"/>
              </a:lnSpc>
            </a:pPr>
            <a:r>
              <a:rPr lang="en-US" dirty="0" smtClean="0"/>
              <a:t>V	</a:t>
            </a:r>
            <a:r>
              <a:rPr lang="en-US" b="1" dirty="0" smtClean="0"/>
              <a:t>= </a:t>
            </a:r>
            <a:r>
              <a:rPr lang="en-US" dirty="0"/>
              <a:t>{v1, v2, v3}</a:t>
            </a:r>
          </a:p>
          <a:p>
            <a:pPr defTabSz="287338">
              <a:lnSpc>
                <a:spcPct val="90000"/>
              </a:lnSpc>
            </a:pPr>
            <a:endParaRPr lang="en-US" dirty="0"/>
          </a:p>
          <a:p>
            <a:pPr defTabSz="287338">
              <a:lnSpc>
                <a:spcPct val="90000"/>
              </a:lnSpc>
            </a:pPr>
            <a:r>
              <a:rPr lang="en-US" dirty="0" smtClean="0"/>
              <a:t>E	= </a:t>
            </a:r>
            <a:r>
              <a:rPr lang="en-US" dirty="0"/>
              <a:t>{e1, e2, e3, e4, e5}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= {	(</a:t>
            </a:r>
            <a:r>
              <a:rPr lang="en-US" dirty="0"/>
              <a:t>v1,v2), (v1,v2), </a:t>
            </a:r>
            <a:r>
              <a:rPr lang="en-US" dirty="0" smtClean="0"/>
              <a:t>			(</a:t>
            </a:r>
            <a:r>
              <a:rPr lang="en-US" dirty="0"/>
              <a:t>v1,v3), (v2,v3),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	(</a:t>
            </a:r>
            <a:r>
              <a:rPr lang="en-US" dirty="0"/>
              <a:t>v3,v3</a:t>
            </a:r>
            <a:r>
              <a:rPr lang="en-US" dirty="0" smtClean="0"/>
              <a:t>)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the graph searching algorithm to this graph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3010" name="Picture 2" descr="http://www.ibiblio.org/links/devmodules/graph_theory/graphics/graph2colo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18" y="3275919"/>
            <a:ext cx="24193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Toposort</a:t>
            </a:r>
            <a:r>
              <a:rPr lang="en-US" dirty="0"/>
              <a:t> or topological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linear </a:t>
            </a:r>
            <a:r>
              <a:rPr lang="en-US" dirty="0"/>
              <a:t>ordering of vertices </a:t>
            </a:r>
            <a:r>
              <a:rPr lang="en-US" dirty="0" smtClean="0"/>
              <a:t>in directed acyclic graph</a:t>
            </a:r>
          </a:p>
          <a:p>
            <a:r>
              <a:rPr lang="en-US" dirty="0" smtClean="0"/>
              <a:t>Example application: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vertices of the graph may represent tasks to be performed,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edges may represent constraints that one task must be performed before another;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application, a topological ordering is just a valid sequence for the tasks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16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9295" y="2656038"/>
            <a:ext cx="3601356" cy="22979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403215" y="3066347"/>
            <a:ext cx="428834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Toposort</a:t>
            </a:r>
            <a:r>
              <a:rPr lang="en-US" dirty="0" smtClean="0"/>
              <a:t> result for the graph are:</a:t>
            </a:r>
          </a:p>
          <a:p>
            <a:endParaRPr lang="en-US" dirty="0" smtClean="0"/>
          </a:p>
          <a:p>
            <a:r>
              <a:rPr lang="en-US" dirty="0" smtClean="0"/>
              <a:t>v1</a:t>
            </a:r>
            <a:r>
              <a:rPr lang="en-US" dirty="0"/>
              <a:t>, v2, v5, v4, v3, v7, v6 </a:t>
            </a:r>
            <a:endParaRPr lang="en-US" dirty="0" smtClean="0"/>
          </a:p>
          <a:p>
            <a:r>
              <a:rPr lang="en-US" dirty="0" smtClean="0"/>
              <a:t>and</a:t>
            </a:r>
            <a:endParaRPr lang="en-US" dirty="0"/>
          </a:p>
          <a:p>
            <a:r>
              <a:rPr lang="en-US" dirty="0" smtClean="0"/>
              <a:t>v1</a:t>
            </a:r>
            <a:r>
              <a:rPr lang="en-US" dirty="0"/>
              <a:t>, v2, v5, v4, v7, v3, v6</a:t>
            </a:r>
          </a:p>
        </p:txBody>
      </p:sp>
    </p:spTree>
    <p:extLst>
      <p:ext uri="{BB962C8B-B14F-4D97-AF65-F5344CB8AC3E}">
        <p14:creationId xmlns:p14="http://schemas.microsoft.com/office/powerpoint/2010/main" val="21700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Logic : </a:t>
            </a:r>
          </a:p>
          <a:p>
            <a:pPr lvl="1"/>
            <a:r>
              <a:rPr lang="en-US" dirty="0" smtClean="0"/>
              <a:t>List all vertices, sort by degree of incoming edges (</a:t>
            </a:r>
            <a:r>
              <a:rPr lang="en-US" dirty="0" err="1" smtClean="0"/>
              <a:t>indegree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a vertex v has no incoming edges</a:t>
            </a:r>
          </a:p>
          <a:p>
            <a:pPr lvl="2"/>
            <a:r>
              <a:rPr lang="en-US" dirty="0" smtClean="0"/>
              <a:t>Print vertex v</a:t>
            </a:r>
          </a:p>
          <a:p>
            <a:pPr lvl="2"/>
            <a:r>
              <a:rPr lang="en-US" dirty="0" smtClean="0"/>
              <a:t>Remove vertex v</a:t>
            </a:r>
          </a:p>
          <a:p>
            <a:pPr lvl="1"/>
            <a:r>
              <a:rPr lang="en-US" dirty="0" smtClean="0"/>
              <a:t>Repeat until no vertex remains</a:t>
            </a:r>
          </a:p>
          <a:p>
            <a:pPr lvl="2"/>
            <a:r>
              <a:rPr lang="en-US" dirty="0" smtClean="0"/>
              <a:t>Or no more vertex with 0 in degree (cycle graph)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1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8105" t="7081" r="8638" b="5931"/>
          <a:stretch/>
        </p:blipFill>
        <p:spPr>
          <a:xfrm>
            <a:off x="1016743" y="2615847"/>
            <a:ext cx="2873829" cy="1915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35517"/>
              </p:ext>
            </p:extLst>
          </p:nvPr>
        </p:nvGraphicFramePr>
        <p:xfrm>
          <a:off x="4833256" y="2409372"/>
          <a:ext cx="229325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</a:tblGrid>
              <a:tr h="273504"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2981"/>
              </p:ext>
            </p:extLst>
          </p:nvPr>
        </p:nvGraphicFramePr>
        <p:xfrm>
          <a:off x="5119913" y="4934502"/>
          <a:ext cx="20065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</a:tblGrid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125" y="1977656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Calculate the </a:t>
            </a:r>
            <a:r>
              <a:rPr lang="en-US" dirty="0" err="1" smtClean="0"/>
              <a:t>inDegree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04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202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v :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u="sng" dirty="0" smtClean="0"/>
              <a:t>for</a:t>
            </a:r>
            <a:r>
              <a:rPr lang="en-US" sz="1800" dirty="0" smtClean="0"/>
              <a:t> counter </a:t>
            </a:r>
            <a:r>
              <a:rPr lang="en-US" sz="1800" dirty="0" smtClean="0">
                <a:sym typeface="Wingdings" panose="05000000000000000000" pitchFamily="2" charset="2"/>
              </a:rPr>
              <a:t> 1 to </a:t>
            </a:r>
            <a:r>
              <a:rPr lang="en-US" sz="1800" dirty="0" err="1" smtClean="0">
                <a:sym typeface="Wingdings" panose="05000000000000000000" pitchFamily="2" charset="2"/>
              </a:rPr>
              <a:t>nVertex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v  </a:t>
            </a:r>
            <a:r>
              <a:rPr lang="en-US" sz="1800" dirty="0" err="1" smtClean="0">
                <a:sym typeface="Wingdings" panose="05000000000000000000" pitchFamily="2" charset="2"/>
              </a:rPr>
              <a:t>getNewVertexZeroIndegree</a:t>
            </a:r>
            <a:r>
              <a:rPr lang="en-US" sz="1800" dirty="0" smtClean="0">
                <a:sym typeface="Wingdings" panose="05000000000000000000" pitchFamily="2" charset="2"/>
              </a:rPr>
              <a:t>( 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v = Null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output(‘graph has a cycle’)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result[ counter ] 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visit( v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for</a:t>
            </a:r>
            <a:r>
              <a:rPr lang="en-US" sz="1800" dirty="0" smtClean="0">
                <a:sym typeface="Wingdings" panose="05000000000000000000" pitchFamily="2" charset="2"/>
              </a:rPr>
              <a:t> ( each w adjacent to v ) </a:t>
            </a:r>
            <a:r>
              <a:rPr lang="en-US" sz="1800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	</a:t>
            </a:r>
            <a:r>
              <a:rPr lang="en-US" sz="1800" dirty="0" err="1" smtClean="0">
                <a:sym typeface="Wingdings" panose="05000000000000000000" pitchFamily="2" charset="2"/>
              </a:rPr>
              <a:t>indegree</a:t>
            </a:r>
            <a:r>
              <a:rPr lang="en-US" sz="1800" dirty="0" smtClean="0">
                <a:sym typeface="Wingdings" panose="05000000000000000000" pitchFamily="2" charset="2"/>
              </a:rPr>
              <a:t>[w]  </a:t>
            </a:r>
            <a:r>
              <a:rPr lang="en-US" sz="1800" dirty="0" err="1" smtClean="0">
                <a:sym typeface="Wingdings" panose="05000000000000000000" pitchFamily="2" charset="2"/>
              </a:rPr>
              <a:t>indegree</a:t>
            </a:r>
            <a:r>
              <a:rPr lang="en-US" sz="1800" dirty="0" smtClean="0">
                <a:sym typeface="Wingdings" panose="05000000000000000000" pitchFamily="2" charset="2"/>
              </a:rPr>
              <a:t>[w] - 1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625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9969673"/>
              </p:ext>
            </p:extLst>
          </p:nvPr>
        </p:nvGraphicFramePr>
        <p:xfrm>
          <a:off x="2784765" y="3236682"/>
          <a:ext cx="5747654" cy="20086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018"/>
                <a:gridCol w="1271115"/>
                <a:gridCol w="589503"/>
                <a:gridCol w="589503"/>
                <a:gridCol w="589503"/>
                <a:gridCol w="589503"/>
                <a:gridCol w="589503"/>
                <a:gridCol w="589503"/>
                <a:gridCol w="589503"/>
              </a:tblGrid>
              <a:tr h="135084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Counter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508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id-ID" sz="1050" u="none" strike="noStrike">
                          <a:effectLst/>
                        </a:rPr>
                        <a:t>indegree</a:t>
                      </a:r>
                      <a:endParaRPr lang="id-ID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wordArtVert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5619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smtClean="0">
                          <a:effectLst/>
                        </a:rPr>
                        <a:t>zeroInDegree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</a:t>
                      </a:r>
                      <a:r>
                        <a:rPr lang="id-ID" sz="1400" u="none" strike="noStrike" dirty="0" smtClean="0">
                          <a:effectLst/>
                        </a:rPr>
                        <a:t>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v7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87105"/>
              </p:ext>
            </p:extLst>
          </p:nvPr>
        </p:nvGraphicFramePr>
        <p:xfrm>
          <a:off x="389908" y="1945725"/>
          <a:ext cx="21020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759"/>
                <a:gridCol w="262759"/>
                <a:gridCol w="262759"/>
                <a:gridCol w="262759"/>
                <a:gridCol w="262759"/>
                <a:gridCol w="262759"/>
                <a:gridCol w="262759"/>
                <a:gridCol w="262759"/>
              </a:tblGrid>
              <a:tr h="248557"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smtClean="0"/>
              <a:t>possible topological sort </a:t>
            </a:r>
            <a:r>
              <a:rPr lang="en-US" dirty="0" smtClean="0"/>
              <a:t>of these graphs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6" y="3467930"/>
            <a:ext cx="3741448" cy="2117801"/>
          </a:xfrm>
          <a:prstGeom prst="rect">
            <a:avLst/>
          </a:prstGeom>
        </p:spPr>
      </p:pic>
      <p:pic>
        <p:nvPicPr>
          <p:cNvPr id="54280" name="Picture 8" descr="http://upload.wikimedia.org/wikipedia/commons/0/08/Directed_acyclic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3" y="3274332"/>
            <a:ext cx="2476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6/16/2015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8" name="Content Placeholder 8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2315570"/>
            <a:ext cx="3828620" cy="3023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Rectangle 90"/>
          <p:cNvSpPr/>
          <p:nvPr/>
        </p:nvSpPr>
        <p:spPr>
          <a:xfrm>
            <a:off x="4426880" y="2315570"/>
            <a:ext cx="4264683" cy="197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7338">
              <a:lnSpc>
                <a:spcPct val="90000"/>
              </a:lnSpc>
            </a:pPr>
            <a:r>
              <a:rPr lang="en-US" sz="1700" dirty="0" smtClean="0"/>
              <a:t>V	</a:t>
            </a:r>
            <a:r>
              <a:rPr lang="en-US" sz="1700" b="1" dirty="0" smtClean="0"/>
              <a:t>= </a:t>
            </a:r>
            <a:r>
              <a:rPr lang="en-US" sz="1700" dirty="0" smtClean="0"/>
              <a:t>{ 1, 2, 3, 4 }</a:t>
            </a:r>
            <a:endParaRPr lang="en-US" sz="1700" dirty="0"/>
          </a:p>
          <a:p>
            <a:pPr defTabSz="287338">
              <a:lnSpc>
                <a:spcPct val="90000"/>
              </a:lnSpc>
            </a:pPr>
            <a:endParaRPr lang="en-US" sz="1700" dirty="0"/>
          </a:p>
          <a:p>
            <a:pPr defTabSz="287338">
              <a:lnSpc>
                <a:spcPct val="90000"/>
              </a:lnSpc>
            </a:pPr>
            <a:r>
              <a:rPr lang="en-US" sz="1700" dirty="0" smtClean="0"/>
              <a:t>E	= </a:t>
            </a:r>
            <a:r>
              <a:rPr lang="en-US" sz="1700" dirty="0"/>
              <a:t>{e1, e2, e3, e4, </a:t>
            </a:r>
            <a:r>
              <a:rPr lang="en-US" sz="1700" dirty="0" smtClean="0"/>
              <a:t>e5, e6, e7, e8}</a:t>
            </a:r>
            <a:endParaRPr lang="en-US" sz="1700" dirty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/>
              <a:t>	</a:t>
            </a:r>
            <a:r>
              <a:rPr lang="en-US" sz="1700" dirty="0"/>
              <a:t>= </a:t>
            </a:r>
            <a:r>
              <a:rPr lang="en-US" sz="1700" dirty="0" smtClean="0"/>
              <a:t>{	(</a:t>
            </a:r>
            <a:r>
              <a:rPr lang="en-US" sz="1700" dirty="0"/>
              <a:t>1, 2), (2, 3), </a:t>
            </a:r>
            <a:r>
              <a:rPr lang="en-US" sz="1700" dirty="0" smtClean="0"/>
              <a:t>(</a:t>
            </a:r>
            <a:r>
              <a:rPr lang="en-US" sz="1700" dirty="0"/>
              <a:t>1, 3), (1, 3), </a:t>
            </a: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/>
              <a:t>	</a:t>
            </a:r>
            <a:r>
              <a:rPr lang="en-US" sz="1700" dirty="0" smtClean="0"/>
              <a:t>		(</a:t>
            </a:r>
            <a:r>
              <a:rPr lang="en-US" sz="1700" dirty="0"/>
              <a:t>2, 4), </a:t>
            </a:r>
            <a:r>
              <a:rPr lang="en-US" sz="1700" dirty="0" smtClean="0"/>
              <a:t>(</a:t>
            </a:r>
            <a:r>
              <a:rPr lang="en-US" sz="1700" dirty="0"/>
              <a:t>3, 4), (3, 4), (3, 3)</a:t>
            </a: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/>
              <a:t>	</a:t>
            </a:r>
            <a:r>
              <a:rPr lang="en-US" sz="1700" dirty="0" smtClean="0"/>
              <a:t>	}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sz="1700" dirty="0"/>
          </a:p>
        </p:txBody>
      </p:sp>
      <p:sp>
        <p:nvSpPr>
          <p:cNvPr id="92" name="Rectangle 91"/>
          <p:cNvSpPr/>
          <p:nvPr/>
        </p:nvSpPr>
        <p:spPr>
          <a:xfrm>
            <a:off x="4426880" y="44482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Edge </a:t>
            </a:r>
            <a:r>
              <a:rPr lang="en-US" i="1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(1, 3)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(1, 3) </a:t>
            </a:r>
            <a:br>
              <a:rPr lang="en-US" dirty="0"/>
            </a:br>
            <a:r>
              <a:rPr lang="en-US" dirty="0" smtClean="0"/>
              <a:t>are called </a:t>
            </a:r>
            <a:r>
              <a:rPr lang="en-US" b="1" i="1" dirty="0" smtClean="0"/>
              <a:t>multiple </a:t>
            </a:r>
            <a:r>
              <a:rPr lang="en-US" b="1" i="1" dirty="0"/>
              <a:t>edges</a:t>
            </a:r>
            <a:r>
              <a:rPr lang="en-US" b="1" dirty="0"/>
              <a:t> </a:t>
            </a:r>
            <a:r>
              <a:rPr lang="en-US" dirty="0" smtClean="0"/>
              <a:t>or </a:t>
            </a:r>
            <a:r>
              <a:rPr lang="en-US" b="1" i="1" dirty="0" err="1" smtClean="0"/>
              <a:t>paralel</a:t>
            </a:r>
            <a:r>
              <a:rPr lang="en-US" b="1" i="1" dirty="0" smtClean="0"/>
              <a:t> edges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26880" y="5371548"/>
            <a:ext cx="392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Edge </a:t>
            </a:r>
            <a:r>
              <a:rPr lang="en-US" i="1" dirty="0" smtClean="0"/>
              <a:t>e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(3, 3</a:t>
            </a:r>
            <a:r>
              <a:rPr lang="en-US" dirty="0" smtClean="0"/>
              <a:t>) is called </a:t>
            </a:r>
            <a:r>
              <a:rPr lang="en-US" b="1" i="1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</a:p>
          <a:p>
            <a:pPr lvl="1"/>
            <a:r>
              <a:rPr lang="en-US" dirty="0" smtClean="0"/>
              <a:t>Simple Graph</a:t>
            </a:r>
          </a:p>
          <a:p>
            <a:pPr lvl="1"/>
            <a:r>
              <a:rPr lang="en-US" dirty="0" smtClean="0"/>
              <a:t>Multigraph</a:t>
            </a:r>
          </a:p>
          <a:p>
            <a:r>
              <a:rPr lang="en-US" dirty="0" smtClean="0"/>
              <a:t>Directed graph</a:t>
            </a:r>
          </a:p>
          <a:p>
            <a:pPr lvl="1"/>
            <a:r>
              <a:rPr lang="en-US" dirty="0" smtClean="0"/>
              <a:t>Directed multigraph</a:t>
            </a:r>
          </a:p>
          <a:p>
            <a:r>
              <a:rPr lang="en-US" dirty="0" smtClean="0"/>
              <a:t>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8434" name="Picture 2" descr="http://upload.wikimedia.org/wikipedia/commons/thumb/a/a2/Directed.svg/125px-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97" y="3190088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upload.wikimedia.org/wikipedia/commons/thumb/b/bf/Undirected.svg/125px-Undirect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04" y="2113762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471904" y="4270542"/>
            <a:ext cx="1190625" cy="1189510"/>
            <a:chOff x="5418163" y="3745296"/>
            <a:chExt cx="1190625" cy="1189510"/>
          </a:xfrm>
        </p:grpSpPr>
        <p:pic>
          <p:nvPicPr>
            <p:cNvPr id="9" name="Picture 4" descr="http://upload.wikimedia.org/wikipedia/commons/thumb/b/bf/Undirected.svg/125px-Undirected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163" y="3858480"/>
              <a:ext cx="1190625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13815" y="4335564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1</a:t>
              </a:r>
              <a:endParaRPr lang="id-ID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2250" y="3745296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2</a:t>
              </a:r>
              <a:endParaRPr lang="id-ID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8939" y="4335563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6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 edges have no orientation</a:t>
            </a:r>
          </a:p>
          <a:p>
            <a:pPr lvl="1"/>
            <a:r>
              <a:rPr lang="en-US" dirty="0" smtClean="0"/>
              <a:t>Edge (a, b) and (b, a) are identical</a:t>
            </a:r>
          </a:p>
          <a:p>
            <a:r>
              <a:rPr lang="en-US" dirty="0" smtClean="0"/>
              <a:t>Simple graph</a:t>
            </a:r>
          </a:p>
          <a:p>
            <a:pPr lvl="1"/>
            <a:r>
              <a:rPr lang="en-US" dirty="0" smtClean="0"/>
              <a:t>Undirected graph with no loop and multiple edges</a:t>
            </a:r>
          </a:p>
          <a:p>
            <a:r>
              <a:rPr lang="en-US" dirty="0" smtClean="0"/>
              <a:t>Multigraph</a:t>
            </a:r>
          </a:p>
          <a:p>
            <a:pPr lvl="1"/>
            <a:r>
              <a:rPr lang="en-US" dirty="0" smtClean="0"/>
              <a:t>Undirected or directed graph that allow any multiple edges and loops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http://upload.wikimedia.org/wikipedia/commons/thumb/b/bf/Undirected.svg/125px-Un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46" y="2048349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900408" y="4793321"/>
            <a:ext cx="1780299" cy="1478401"/>
            <a:chOff x="7009" y="3435"/>
            <a:chExt cx="2457" cy="2289"/>
          </a:xfrm>
          <a:noFill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287" y="4695"/>
              <a:ext cx="850" cy="85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39"/>
                </a:cxn>
                <a:cxn ang="0">
                  <a:pos x="27" y="76"/>
                </a:cxn>
                <a:cxn ang="0">
                  <a:pos x="41" y="113"/>
                </a:cxn>
                <a:cxn ang="0">
                  <a:pos x="57" y="149"/>
                </a:cxn>
                <a:cxn ang="0">
                  <a:pos x="73" y="184"/>
                </a:cxn>
                <a:cxn ang="0">
                  <a:pos x="91" y="220"/>
                </a:cxn>
                <a:cxn ang="0">
                  <a:pos x="108" y="253"/>
                </a:cxn>
                <a:cxn ang="0">
                  <a:pos x="128" y="287"/>
                </a:cxn>
                <a:cxn ang="0">
                  <a:pos x="149" y="321"/>
                </a:cxn>
                <a:cxn ang="0">
                  <a:pos x="170" y="353"/>
                </a:cxn>
                <a:cxn ang="0">
                  <a:pos x="193" y="384"/>
                </a:cxn>
                <a:cxn ang="0">
                  <a:pos x="216" y="416"/>
                </a:cxn>
                <a:cxn ang="0">
                  <a:pos x="241" y="446"/>
                </a:cxn>
                <a:cxn ang="0">
                  <a:pos x="266" y="475"/>
                </a:cxn>
                <a:cxn ang="0">
                  <a:pos x="293" y="505"/>
                </a:cxn>
                <a:cxn ang="0">
                  <a:pos x="319" y="531"/>
                </a:cxn>
                <a:cxn ang="0">
                  <a:pos x="347" y="560"/>
                </a:cxn>
                <a:cxn ang="0">
                  <a:pos x="376" y="585"/>
                </a:cxn>
                <a:cxn ang="0">
                  <a:pos x="406" y="611"/>
                </a:cxn>
                <a:cxn ang="0">
                  <a:pos x="436" y="634"/>
                </a:cxn>
                <a:cxn ang="0">
                  <a:pos x="466" y="659"/>
                </a:cxn>
                <a:cxn ang="0">
                  <a:pos x="498" y="680"/>
                </a:cxn>
                <a:cxn ang="0">
                  <a:pos x="530" y="701"/>
                </a:cxn>
                <a:cxn ang="0">
                  <a:pos x="564" y="723"/>
                </a:cxn>
                <a:cxn ang="0">
                  <a:pos x="597" y="742"/>
                </a:cxn>
                <a:cxn ang="0">
                  <a:pos x="633" y="762"/>
                </a:cxn>
                <a:cxn ang="0">
                  <a:pos x="666" y="779"/>
                </a:cxn>
                <a:cxn ang="0">
                  <a:pos x="702" y="795"/>
                </a:cxn>
                <a:cxn ang="0">
                  <a:pos x="739" y="811"/>
                </a:cxn>
                <a:cxn ang="0">
                  <a:pos x="776" y="825"/>
                </a:cxn>
                <a:cxn ang="0">
                  <a:pos x="813" y="838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13" y="39"/>
                  </a:lnTo>
                  <a:lnTo>
                    <a:pt x="27" y="76"/>
                  </a:lnTo>
                  <a:lnTo>
                    <a:pt x="41" y="113"/>
                  </a:lnTo>
                  <a:lnTo>
                    <a:pt x="57" y="149"/>
                  </a:lnTo>
                  <a:lnTo>
                    <a:pt x="73" y="184"/>
                  </a:lnTo>
                  <a:lnTo>
                    <a:pt x="91" y="220"/>
                  </a:lnTo>
                  <a:lnTo>
                    <a:pt x="108" y="253"/>
                  </a:lnTo>
                  <a:lnTo>
                    <a:pt x="128" y="287"/>
                  </a:lnTo>
                  <a:lnTo>
                    <a:pt x="149" y="321"/>
                  </a:lnTo>
                  <a:lnTo>
                    <a:pt x="170" y="353"/>
                  </a:lnTo>
                  <a:lnTo>
                    <a:pt x="193" y="384"/>
                  </a:lnTo>
                  <a:lnTo>
                    <a:pt x="216" y="416"/>
                  </a:lnTo>
                  <a:lnTo>
                    <a:pt x="241" y="446"/>
                  </a:lnTo>
                  <a:lnTo>
                    <a:pt x="266" y="475"/>
                  </a:lnTo>
                  <a:lnTo>
                    <a:pt x="293" y="505"/>
                  </a:lnTo>
                  <a:lnTo>
                    <a:pt x="319" y="531"/>
                  </a:lnTo>
                  <a:lnTo>
                    <a:pt x="347" y="560"/>
                  </a:lnTo>
                  <a:lnTo>
                    <a:pt x="376" y="585"/>
                  </a:lnTo>
                  <a:lnTo>
                    <a:pt x="406" y="611"/>
                  </a:lnTo>
                  <a:lnTo>
                    <a:pt x="436" y="634"/>
                  </a:lnTo>
                  <a:lnTo>
                    <a:pt x="466" y="659"/>
                  </a:lnTo>
                  <a:lnTo>
                    <a:pt x="498" y="680"/>
                  </a:lnTo>
                  <a:lnTo>
                    <a:pt x="530" y="701"/>
                  </a:lnTo>
                  <a:lnTo>
                    <a:pt x="564" y="723"/>
                  </a:lnTo>
                  <a:lnTo>
                    <a:pt x="597" y="742"/>
                  </a:lnTo>
                  <a:lnTo>
                    <a:pt x="633" y="762"/>
                  </a:lnTo>
                  <a:lnTo>
                    <a:pt x="666" y="779"/>
                  </a:lnTo>
                  <a:lnTo>
                    <a:pt x="702" y="795"/>
                  </a:lnTo>
                  <a:lnTo>
                    <a:pt x="739" y="811"/>
                  </a:lnTo>
                  <a:lnTo>
                    <a:pt x="776" y="825"/>
                  </a:lnTo>
                  <a:lnTo>
                    <a:pt x="813" y="838"/>
                  </a:lnTo>
                  <a:lnTo>
                    <a:pt x="85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13" y="13"/>
                </a:cxn>
                <a:cxn ang="0">
                  <a:pos x="776" y="27"/>
                </a:cxn>
                <a:cxn ang="0">
                  <a:pos x="739" y="41"/>
                </a:cxn>
                <a:cxn ang="0">
                  <a:pos x="702" y="57"/>
                </a:cxn>
                <a:cxn ang="0">
                  <a:pos x="666" y="73"/>
                </a:cxn>
                <a:cxn ang="0">
                  <a:pos x="633" y="90"/>
                </a:cxn>
                <a:cxn ang="0">
                  <a:pos x="597" y="108"/>
                </a:cxn>
                <a:cxn ang="0">
                  <a:pos x="564" y="128"/>
                </a:cxn>
                <a:cxn ang="0">
                  <a:pos x="530" y="149"/>
                </a:cxn>
                <a:cxn ang="0">
                  <a:pos x="498" y="170"/>
                </a:cxn>
                <a:cxn ang="0">
                  <a:pos x="466" y="193"/>
                </a:cxn>
                <a:cxn ang="0">
                  <a:pos x="436" y="216"/>
                </a:cxn>
                <a:cxn ang="0">
                  <a:pos x="406" y="241"/>
                </a:cxn>
                <a:cxn ang="0">
                  <a:pos x="376" y="266"/>
                </a:cxn>
                <a:cxn ang="0">
                  <a:pos x="347" y="292"/>
                </a:cxn>
                <a:cxn ang="0">
                  <a:pos x="319" y="319"/>
                </a:cxn>
                <a:cxn ang="0">
                  <a:pos x="293" y="347"/>
                </a:cxn>
                <a:cxn ang="0">
                  <a:pos x="266" y="376"/>
                </a:cxn>
                <a:cxn ang="0">
                  <a:pos x="241" y="406"/>
                </a:cxn>
                <a:cxn ang="0">
                  <a:pos x="216" y="436"/>
                </a:cxn>
                <a:cxn ang="0">
                  <a:pos x="193" y="466"/>
                </a:cxn>
                <a:cxn ang="0">
                  <a:pos x="170" y="498"/>
                </a:cxn>
                <a:cxn ang="0">
                  <a:pos x="149" y="530"/>
                </a:cxn>
                <a:cxn ang="0">
                  <a:pos x="128" y="563"/>
                </a:cxn>
                <a:cxn ang="0">
                  <a:pos x="108" y="597"/>
                </a:cxn>
                <a:cxn ang="0">
                  <a:pos x="91" y="632"/>
                </a:cxn>
                <a:cxn ang="0">
                  <a:pos x="73" y="666"/>
                </a:cxn>
                <a:cxn ang="0">
                  <a:pos x="57" y="701"/>
                </a:cxn>
                <a:cxn ang="0">
                  <a:pos x="41" y="739"/>
                </a:cxn>
                <a:cxn ang="0">
                  <a:pos x="27" y="776"/>
                </a:cxn>
                <a:cxn ang="0">
                  <a:pos x="13" y="813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13" y="13"/>
                  </a:lnTo>
                  <a:lnTo>
                    <a:pt x="776" y="27"/>
                  </a:lnTo>
                  <a:lnTo>
                    <a:pt x="739" y="41"/>
                  </a:lnTo>
                  <a:lnTo>
                    <a:pt x="702" y="57"/>
                  </a:lnTo>
                  <a:lnTo>
                    <a:pt x="666" y="73"/>
                  </a:lnTo>
                  <a:lnTo>
                    <a:pt x="633" y="90"/>
                  </a:lnTo>
                  <a:lnTo>
                    <a:pt x="597" y="108"/>
                  </a:lnTo>
                  <a:lnTo>
                    <a:pt x="564" y="128"/>
                  </a:lnTo>
                  <a:lnTo>
                    <a:pt x="530" y="149"/>
                  </a:lnTo>
                  <a:lnTo>
                    <a:pt x="498" y="170"/>
                  </a:lnTo>
                  <a:lnTo>
                    <a:pt x="466" y="193"/>
                  </a:lnTo>
                  <a:lnTo>
                    <a:pt x="436" y="216"/>
                  </a:lnTo>
                  <a:lnTo>
                    <a:pt x="406" y="241"/>
                  </a:lnTo>
                  <a:lnTo>
                    <a:pt x="376" y="266"/>
                  </a:lnTo>
                  <a:lnTo>
                    <a:pt x="347" y="292"/>
                  </a:lnTo>
                  <a:lnTo>
                    <a:pt x="319" y="319"/>
                  </a:lnTo>
                  <a:lnTo>
                    <a:pt x="293" y="347"/>
                  </a:lnTo>
                  <a:lnTo>
                    <a:pt x="266" y="376"/>
                  </a:lnTo>
                  <a:lnTo>
                    <a:pt x="241" y="406"/>
                  </a:lnTo>
                  <a:lnTo>
                    <a:pt x="216" y="436"/>
                  </a:lnTo>
                  <a:lnTo>
                    <a:pt x="193" y="466"/>
                  </a:lnTo>
                  <a:lnTo>
                    <a:pt x="170" y="498"/>
                  </a:lnTo>
                  <a:lnTo>
                    <a:pt x="149" y="530"/>
                  </a:lnTo>
                  <a:lnTo>
                    <a:pt x="128" y="563"/>
                  </a:lnTo>
                  <a:lnTo>
                    <a:pt x="108" y="597"/>
                  </a:lnTo>
                  <a:lnTo>
                    <a:pt x="91" y="632"/>
                  </a:lnTo>
                  <a:lnTo>
                    <a:pt x="73" y="666"/>
                  </a:lnTo>
                  <a:lnTo>
                    <a:pt x="57" y="701"/>
                  </a:lnTo>
                  <a:lnTo>
                    <a:pt x="41" y="739"/>
                  </a:lnTo>
                  <a:lnTo>
                    <a:pt x="27" y="776"/>
                  </a:lnTo>
                  <a:lnTo>
                    <a:pt x="13" y="813"/>
                  </a:lnTo>
                  <a:lnTo>
                    <a:pt x="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7287" y="3845"/>
              <a:ext cx="850" cy="85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287" y="4695"/>
              <a:ext cx="1700" cy="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13"/>
                </a:cxn>
                <a:cxn ang="0">
                  <a:pos x="76" y="27"/>
                </a:cxn>
                <a:cxn ang="0">
                  <a:pos x="114" y="41"/>
                </a:cxn>
                <a:cxn ang="0">
                  <a:pos x="149" y="57"/>
                </a:cxn>
                <a:cxn ang="0">
                  <a:pos x="184" y="73"/>
                </a:cxn>
                <a:cxn ang="0">
                  <a:pos x="220" y="90"/>
                </a:cxn>
                <a:cxn ang="0">
                  <a:pos x="254" y="108"/>
                </a:cxn>
                <a:cxn ang="0">
                  <a:pos x="287" y="128"/>
                </a:cxn>
                <a:cxn ang="0">
                  <a:pos x="321" y="149"/>
                </a:cxn>
                <a:cxn ang="0">
                  <a:pos x="353" y="170"/>
                </a:cxn>
                <a:cxn ang="0">
                  <a:pos x="385" y="193"/>
                </a:cxn>
                <a:cxn ang="0">
                  <a:pos x="417" y="216"/>
                </a:cxn>
                <a:cxn ang="0">
                  <a:pos x="447" y="241"/>
                </a:cxn>
                <a:cxn ang="0">
                  <a:pos x="475" y="266"/>
                </a:cxn>
                <a:cxn ang="0">
                  <a:pos x="505" y="292"/>
                </a:cxn>
                <a:cxn ang="0">
                  <a:pos x="532" y="319"/>
                </a:cxn>
                <a:cxn ang="0">
                  <a:pos x="560" y="347"/>
                </a:cxn>
                <a:cxn ang="0">
                  <a:pos x="585" y="376"/>
                </a:cxn>
                <a:cxn ang="0">
                  <a:pos x="611" y="406"/>
                </a:cxn>
                <a:cxn ang="0">
                  <a:pos x="634" y="436"/>
                </a:cxn>
                <a:cxn ang="0">
                  <a:pos x="659" y="466"/>
                </a:cxn>
                <a:cxn ang="0">
                  <a:pos x="680" y="498"/>
                </a:cxn>
                <a:cxn ang="0">
                  <a:pos x="702" y="530"/>
                </a:cxn>
                <a:cxn ang="0">
                  <a:pos x="723" y="563"/>
                </a:cxn>
                <a:cxn ang="0">
                  <a:pos x="742" y="597"/>
                </a:cxn>
                <a:cxn ang="0">
                  <a:pos x="762" y="632"/>
                </a:cxn>
                <a:cxn ang="0">
                  <a:pos x="780" y="666"/>
                </a:cxn>
                <a:cxn ang="0">
                  <a:pos x="796" y="701"/>
                </a:cxn>
                <a:cxn ang="0">
                  <a:pos x="812" y="739"/>
                </a:cxn>
                <a:cxn ang="0">
                  <a:pos x="826" y="776"/>
                </a:cxn>
                <a:cxn ang="0">
                  <a:pos x="838" y="813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39" y="13"/>
                  </a:lnTo>
                  <a:lnTo>
                    <a:pt x="76" y="27"/>
                  </a:lnTo>
                  <a:lnTo>
                    <a:pt x="114" y="41"/>
                  </a:lnTo>
                  <a:lnTo>
                    <a:pt x="149" y="57"/>
                  </a:lnTo>
                  <a:lnTo>
                    <a:pt x="184" y="73"/>
                  </a:lnTo>
                  <a:lnTo>
                    <a:pt x="220" y="90"/>
                  </a:lnTo>
                  <a:lnTo>
                    <a:pt x="254" y="108"/>
                  </a:lnTo>
                  <a:lnTo>
                    <a:pt x="287" y="128"/>
                  </a:lnTo>
                  <a:lnTo>
                    <a:pt x="321" y="149"/>
                  </a:lnTo>
                  <a:lnTo>
                    <a:pt x="353" y="170"/>
                  </a:lnTo>
                  <a:lnTo>
                    <a:pt x="385" y="193"/>
                  </a:lnTo>
                  <a:lnTo>
                    <a:pt x="417" y="216"/>
                  </a:lnTo>
                  <a:lnTo>
                    <a:pt x="447" y="241"/>
                  </a:lnTo>
                  <a:lnTo>
                    <a:pt x="475" y="266"/>
                  </a:lnTo>
                  <a:lnTo>
                    <a:pt x="505" y="292"/>
                  </a:lnTo>
                  <a:lnTo>
                    <a:pt x="532" y="319"/>
                  </a:lnTo>
                  <a:lnTo>
                    <a:pt x="560" y="347"/>
                  </a:lnTo>
                  <a:lnTo>
                    <a:pt x="585" y="376"/>
                  </a:lnTo>
                  <a:lnTo>
                    <a:pt x="611" y="406"/>
                  </a:lnTo>
                  <a:lnTo>
                    <a:pt x="634" y="436"/>
                  </a:lnTo>
                  <a:lnTo>
                    <a:pt x="659" y="466"/>
                  </a:lnTo>
                  <a:lnTo>
                    <a:pt x="680" y="498"/>
                  </a:lnTo>
                  <a:lnTo>
                    <a:pt x="702" y="530"/>
                  </a:lnTo>
                  <a:lnTo>
                    <a:pt x="723" y="563"/>
                  </a:lnTo>
                  <a:lnTo>
                    <a:pt x="742" y="597"/>
                  </a:lnTo>
                  <a:lnTo>
                    <a:pt x="762" y="632"/>
                  </a:lnTo>
                  <a:lnTo>
                    <a:pt x="780" y="666"/>
                  </a:lnTo>
                  <a:lnTo>
                    <a:pt x="796" y="701"/>
                  </a:lnTo>
                  <a:lnTo>
                    <a:pt x="812" y="739"/>
                  </a:lnTo>
                  <a:lnTo>
                    <a:pt x="826" y="776"/>
                  </a:lnTo>
                  <a:lnTo>
                    <a:pt x="838" y="813"/>
                  </a:lnTo>
                  <a:lnTo>
                    <a:pt x="85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38" y="39"/>
                </a:cxn>
                <a:cxn ang="0">
                  <a:pos x="826" y="76"/>
                </a:cxn>
                <a:cxn ang="0">
                  <a:pos x="812" y="113"/>
                </a:cxn>
                <a:cxn ang="0">
                  <a:pos x="796" y="149"/>
                </a:cxn>
                <a:cxn ang="0">
                  <a:pos x="780" y="184"/>
                </a:cxn>
                <a:cxn ang="0">
                  <a:pos x="762" y="220"/>
                </a:cxn>
                <a:cxn ang="0">
                  <a:pos x="742" y="253"/>
                </a:cxn>
                <a:cxn ang="0">
                  <a:pos x="723" y="287"/>
                </a:cxn>
                <a:cxn ang="0">
                  <a:pos x="702" y="321"/>
                </a:cxn>
                <a:cxn ang="0">
                  <a:pos x="680" y="352"/>
                </a:cxn>
                <a:cxn ang="0">
                  <a:pos x="659" y="384"/>
                </a:cxn>
                <a:cxn ang="0">
                  <a:pos x="634" y="416"/>
                </a:cxn>
                <a:cxn ang="0">
                  <a:pos x="611" y="446"/>
                </a:cxn>
                <a:cxn ang="0">
                  <a:pos x="585" y="475"/>
                </a:cxn>
                <a:cxn ang="0">
                  <a:pos x="560" y="505"/>
                </a:cxn>
                <a:cxn ang="0">
                  <a:pos x="532" y="531"/>
                </a:cxn>
                <a:cxn ang="0">
                  <a:pos x="505" y="560"/>
                </a:cxn>
                <a:cxn ang="0">
                  <a:pos x="475" y="584"/>
                </a:cxn>
                <a:cxn ang="0">
                  <a:pos x="447" y="611"/>
                </a:cxn>
                <a:cxn ang="0">
                  <a:pos x="417" y="634"/>
                </a:cxn>
                <a:cxn ang="0">
                  <a:pos x="385" y="659"/>
                </a:cxn>
                <a:cxn ang="0">
                  <a:pos x="353" y="680"/>
                </a:cxn>
                <a:cxn ang="0">
                  <a:pos x="321" y="701"/>
                </a:cxn>
                <a:cxn ang="0">
                  <a:pos x="287" y="723"/>
                </a:cxn>
                <a:cxn ang="0">
                  <a:pos x="254" y="742"/>
                </a:cxn>
                <a:cxn ang="0">
                  <a:pos x="220" y="762"/>
                </a:cxn>
                <a:cxn ang="0">
                  <a:pos x="184" y="779"/>
                </a:cxn>
                <a:cxn ang="0">
                  <a:pos x="149" y="795"/>
                </a:cxn>
                <a:cxn ang="0">
                  <a:pos x="114" y="811"/>
                </a:cxn>
                <a:cxn ang="0">
                  <a:pos x="76" y="825"/>
                </a:cxn>
                <a:cxn ang="0">
                  <a:pos x="39" y="838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38" y="39"/>
                  </a:lnTo>
                  <a:lnTo>
                    <a:pt x="826" y="76"/>
                  </a:lnTo>
                  <a:lnTo>
                    <a:pt x="812" y="113"/>
                  </a:lnTo>
                  <a:lnTo>
                    <a:pt x="796" y="149"/>
                  </a:lnTo>
                  <a:lnTo>
                    <a:pt x="780" y="184"/>
                  </a:lnTo>
                  <a:lnTo>
                    <a:pt x="762" y="220"/>
                  </a:lnTo>
                  <a:lnTo>
                    <a:pt x="742" y="253"/>
                  </a:lnTo>
                  <a:lnTo>
                    <a:pt x="723" y="287"/>
                  </a:lnTo>
                  <a:lnTo>
                    <a:pt x="702" y="321"/>
                  </a:lnTo>
                  <a:lnTo>
                    <a:pt x="680" y="352"/>
                  </a:lnTo>
                  <a:lnTo>
                    <a:pt x="659" y="384"/>
                  </a:lnTo>
                  <a:lnTo>
                    <a:pt x="634" y="416"/>
                  </a:lnTo>
                  <a:lnTo>
                    <a:pt x="611" y="446"/>
                  </a:lnTo>
                  <a:lnTo>
                    <a:pt x="585" y="475"/>
                  </a:lnTo>
                  <a:lnTo>
                    <a:pt x="560" y="505"/>
                  </a:lnTo>
                  <a:lnTo>
                    <a:pt x="532" y="531"/>
                  </a:lnTo>
                  <a:lnTo>
                    <a:pt x="505" y="560"/>
                  </a:lnTo>
                  <a:lnTo>
                    <a:pt x="475" y="584"/>
                  </a:lnTo>
                  <a:lnTo>
                    <a:pt x="447" y="611"/>
                  </a:lnTo>
                  <a:lnTo>
                    <a:pt x="417" y="634"/>
                  </a:lnTo>
                  <a:lnTo>
                    <a:pt x="385" y="659"/>
                  </a:lnTo>
                  <a:lnTo>
                    <a:pt x="353" y="680"/>
                  </a:lnTo>
                  <a:lnTo>
                    <a:pt x="321" y="701"/>
                  </a:lnTo>
                  <a:lnTo>
                    <a:pt x="287" y="723"/>
                  </a:lnTo>
                  <a:lnTo>
                    <a:pt x="254" y="742"/>
                  </a:lnTo>
                  <a:lnTo>
                    <a:pt x="220" y="762"/>
                  </a:lnTo>
                  <a:lnTo>
                    <a:pt x="184" y="779"/>
                  </a:lnTo>
                  <a:lnTo>
                    <a:pt x="149" y="795"/>
                  </a:lnTo>
                  <a:lnTo>
                    <a:pt x="114" y="811"/>
                  </a:lnTo>
                  <a:lnTo>
                    <a:pt x="76" y="825"/>
                  </a:lnTo>
                  <a:lnTo>
                    <a:pt x="39" y="838"/>
                  </a:lnTo>
                  <a:lnTo>
                    <a:pt x="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7842" y="3435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009" y="4553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842" y="5467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8921" y="4792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Digraph </a:t>
            </a:r>
          </a:p>
          <a:p>
            <a:pPr lvl="1"/>
            <a:r>
              <a:rPr lang="en-US" dirty="0" smtClean="0"/>
              <a:t>D = ( V, A )</a:t>
            </a:r>
          </a:p>
          <a:p>
            <a:r>
              <a:rPr lang="en-US" dirty="0" smtClean="0"/>
              <a:t>The edges have orientation </a:t>
            </a:r>
          </a:p>
          <a:p>
            <a:pPr lvl="1"/>
            <a:r>
              <a:rPr lang="en-US" dirty="0" smtClean="0"/>
              <a:t>Sometimes called </a:t>
            </a:r>
            <a:r>
              <a:rPr lang="en-US" b="1" dirty="0" smtClean="0"/>
              <a:t>arcs</a:t>
            </a:r>
          </a:p>
          <a:p>
            <a:pPr lvl="1"/>
            <a:r>
              <a:rPr lang="en-US" dirty="0"/>
              <a:t>Arc a = (x, y) is considered to be directed from x to </a:t>
            </a:r>
            <a:r>
              <a:rPr lang="en-US" dirty="0" smtClean="0"/>
              <a:t>y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 : head, successor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: tail, predecessor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2" descr="http://upload.wikimedia.org/wikipedia/commons/thumb/a/a2/Directed.svg/125px-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46" y="1856053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53812" b="4729"/>
          <a:stretch/>
        </p:blipFill>
        <p:spPr>
          <a:xfrm>
            <a:off x="6847177" y="4465279"/>
            <a:ext cx="1886764" cy="18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Two vertices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called </a:t>
            </a:r>
            <a:r>
              <a:rPr lang="en-US" b="1" dirty="0"/>
              <a:t>adjacent</a:t>
            </a:r>
            <a:r>
              <a:rPr lang="en-US" dirty="0"/>
              <a:t> if an edge exists between </a:t>
            </a:r>
            <a:r>
              <a:rPr lang="en-US" dirty="0" smtClean="0"/>
              <a:t>them</a:t>
            </a:r>
          </a:p>
          <a:p>
            <a:pPr lvl="1"/>
            <a:r>
              <a:rPr lang="en-US" sz="1800" dirty="0" smtClean="0"/>
              <a:t>From example: v1 and v2 are adjacent, while v1 and v4 are not</a:t>
            </a:r>
            <a:endParaRPr lang="en-US" sz="1800" dirty="0"/>
          </a:p>
          <a:p>
            <a:r>
              <a:rPr lang="en-US" dirty="0"/>
              <a:t>Two edges of a graph are called </a:t>
            </a:r>
            <a:r>
              <a:rPr lang="en-US" b="1" dirty="0"/>
              <a:t>adjacent</a:t>
            </a:r>
            <a:r>
              <a:rPr lang="en-US" dirty="0"/>
              <a:t> if they share a common </a:t>
            </a:r>
            <a:r>
              <a:rPr lang="en-US" dirty="0" smtClean="0"/>
              <a:t>vertex</a:t>
            </a:r>
          </a:p>
          <a:p>
            <a:pPr lvl="1"/>
            <a:r>
              <a:rPr lang="en-US" sz="1800" dirty="0" smtClean="0"/>
              <a:t>From example: e1 and e5 are adjacent</a:t>
            </a:r>
            <a:endParaRPr lang="en-US" sz="1800" dirty="0"/>
          </a:p>
          <a:p>
            <a:pPr lvl="1"/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2065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If an </a:t>
            </a:r>
            <a:r>
              <a:rPr lang="en-US" dirty="0"/>
              <a:t>edge connects two vertices; </a:t>
            </a:r>
            <a:r>
              <a:rPr lang="en-US" dirty="0" smtClean="0"/>
              <a:t>these </a:t>
            </a:r>
            <a:r>
              <a:rPr lang="en-US" dirty="0"/>
              <a:t>two vertices are said to be </a:t>
            </a:r>
            <a:r>
              <a:rPr lang="en-US" b="1" dirty="0"/>
              <a:t>incident</a:t>
            </a:r>
            <a:r>
              <a:rPr lang="en-US" dirty="0"/>
              <a:t> to that edge, or, </a:t>
            </a:r>
            <a:endParaRPr lang="en-US" dirty="0" smtClean="0"/>
          </a:p>
          <a:p>
            <a:r>
              <a:rPr lang="en-US" dirty="0" smtClean="0"/>
              <a:t>equivalently</a:t>
            </a:r>
            <a:r>
              <a:rPr lang="en-US" dirty="0"/>
              <a:t>, that edge </a:t>
            </a:r>
            <a:r>
              <a:rPr lang="en-US" b="1" dirty="0"/>
              <a:t>incident</a:t>
            </a:r>
            <a:r>
              <a:rPr lang="en-US" dirty="0"/>
              <a:t> to those two </a:t>
            </a:r>
            <a:r>
              <a:rPr lang="en-US" dirty="0" smtClean="0"/>
              <a:t>vertices</a:t>
            </a:r>
          </a:p>
          <a:p>
            <a:pPr lvl="1"/>
            <a:r>
              <a:rPr lang="en-US" sz="1800" dirty="0" smtClean="0"/>
              <a:t>From example: e1 is incident to v1 and v2</a:t>
            </a:r>
            <a:endParaRPr lang="en-US" sz="1800" dirty="0"/>
          </a:p>
          <a:p>
            <a:pPr lvl="1"/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5852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1463</TotalTime>
  <Words>1716</Words>
  <Application>Microsoft Office PowerPoint</Application>
  <PresentationFormat>On-screen Show (4:3)</PresentationFormat>
  <Paragraphs>788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Tahoma</vt:lpstr>
      <vt:lpstr>Times New Roman</vt:lpstr>
      <vt:lpstr>Verdana</vt:lpstr>
      <vt:lpstr>Wingdings</vt:lpstr>
      <vt:lpstr>template_informatika_slide</vt:lpstr>
      <vt:lpstr>CSG2A3 ALGORITMA dan STRUKTUR DATA</vt:lpstr>
      <vt:lpstr>Graph Definition</vt:lpstr>
      <vt:lpstr>Graph Example</vt:lpstr>
      <vt:lpstr>Graph Example</vt:lpstr>
      <vt:lpstr>Types of Graph</vt:lpstr>
      <vt:lpstr>Undirected Graph</vt:lpstr>
      <vt:lpstr>Directed Graph</vt:lpstr>
      <vt:lpstr>Properties of Graph</vt:lpstr>
      <vt:lpstr>Properties of Graph</vt:lpstr>
      <vt:lpstr>Properties of Graph</vt:lpstr>
      <vt:lpstr>Properties of Graph</vt:lpstr>
      <vt:lpstr>Path in Graph</vt:lpstr>
      <vt:lpstr>Cycle in Graph</vt:lpstr>
      <vt:lpstr>Exercise</vt:lpstr>
      <vt:lpstr>Question?</vt:lpstr>
      <vt:lpstr>Graph Representation</vt:lpstr>
      <vt:lpstr>Adjacency Matrix</vt:lpstr>
      <vt:lpstr>Adjacency Matrix</vt:lpstr>
      <vt:lpstr>Adjacency Matrix</vt:lpstr>
      <vt:lpstr>Incidence Matrix</vt:lpstr>
      <vt:lpstr>Incidence Matrix</vt:lpstr>
      <vt:lpstr>Adjacency List</vt:lpstr>
      <vt:lpstr>Adjacency List</vt:lpstr>
      <vt:lpstr>Exercise</vt:lpstr>
      <vt:lpstr>Question?</vt:lpstr>
      <vt:lpstr>Traversal on Graph</vt:lpstr>
      <vt:lpstr>Graph Searching Algorithm</vt:lpstr>
      <vt:lpstr>The Container - Stack</vt:lpstr>
      <vt:lpstr>The Container - Queue</vt:lpstr>
      <vt:lpstr>Exercise</vt:lpstr>
      <vt:lpstr>Topological Sorting</vt:lpstr>
      <vt:lpstr>Topological Sorting</vt:lpstr>
      <vt:lpstr>Topological Sorting</vt:lpstr>
      <vt:lpstr>Topological Sorting</vt:lpstr>
      <vt:lpstr>Topological Sorting</vt:lpstr>
      <vt:lpstr>Topological Sort</vt:lpstr>
      <vt:lpstr>Exercise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193</cp:revision>
  <dcterms:created xsi:type="dcterms:W3CDTF">2012-11-14T18:53:32Z</dcterms:created>
  <dcterms:modified xsi:type="dcterms:W3CDTF">2015-06-16T08:09:17Z</dcterms:modified>
</cp:coreProperties>
</file>