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9" r:id="rId2"/>
    <p:sldId id="259" r:id="rId3"/>
    <p:sldId id="488" r:id="rId4"/>
    <p:sldId id="489" r:id="rId5"/>
    <p:sldId id="490" r:id="rId6"/>
    <p:sldId id="491" r:id="rId7"/>
    <p:sldId id="508" r:id="rId8"/>
    <p:sldId id="509" r:id="rId9"/>
    <p:sldId id="492" r:id="rId10"/>
    <p:sldId id="510" r:id="rId11"/>
    <p:sldId id="511" r:id="rId12"/>
    <p:sldId id="512" r:id="rId13"/>
    <p:sldId id="5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laji Ramalingam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75"/>
    <a:srgbClr val="0E2264"/>
    <a:srgbClr val="95AFAC"/>
    <a:srgbClr val="F0F4F8"/>
    <a:srgbClr val="1377C5"/>
    <a:srgbClr val="0E7655"/>
    <a:srgbClr val="D8082C"/>
    <a:srgbClr val="133476"/>
    <a:srgbClr val="A40101"/>
    <a:srgbClr val="F3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1089" autoAdjust="0"/>
  </p:normalViewPr>
  <p:slideViewPr>
    <p:cSldViewPr snapToGrid="0" snapToObjects="1">
      <p:cViewPr varScale="1">
        <p:scale>
          <a:sx n="91" d="100"/>
          <a:sy n="91" d="100"/>
        </p:scale>
        <p:origin x="19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5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9-16T09:39:59.53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1689D-71B3-494D-82CB-C18432FFF0EC}" type="datetimeFigureOut">
              <a:rPr lang="en-US" smtClean="0">
                <a:latin typeface="Open Sans"/>
              </a:rPr>
              <a:pPr/>
              <a:t>10/29/17</a:t>
            </a:fld>
            <a:endParaRPr lang="en-US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49E1-6AC0-784B-B2CB-C22218382830}" type="slidenum">
              <a:rPr lang="en-US" smtClean="0">
                <a:latin typeface="Open Sans"/>
              </a:rPr>
              <a:pPr/>
              <a:t>‹#›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934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9C3872EF-E1DF-974D-9F19-0224619B5E91}" type="datetimeFigureOut">
              <a:rPr lang="en-US" smtClean="0"/>
              <a:pPr/>
              <a:t>10/29/17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E1608BA4-66E1-904F-A445-BC1AC8A59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65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8BA4-66E1-904F-A445-BC1AC8A59436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8BA4-66E1-904F-A445-BC1AC8A59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08BA4-66E1-904F-A445-BC1AC8A59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5112226"/>
            <a:ext cx="9144000" cy="1745774"/>
          </a:xfrm>
          <a:prstGeom prst="rect">
            <a:avLst/>
          </a:prstGeom>
          <a:solidFill>
            <a:srgbClr val="F0F4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</a:endParaRPr>
          </a:p>
        </p:txBody>
      </p:sp>
      <p:pic>
        <p:nvPicPr>
          <p:cNvPr id="16" name="Picture 15" descr="bg-intr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4" y="4073502"/>
            <a:ext cx="7815958" cy="1041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847" y="1263209"/>
            <a:ext cx="8765851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49352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Name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6184" y="5603390"/>
            <a:ext cx="3019895" cy="8995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Open Microscopy Environment</a:t>
            </a:r>
          </a:p>
          <a:p>
            <a:pPr marL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Centre for </a:t>
            </a:r>
            <a:r>
              <a: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 </a:t>
            </a: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Gene Regulation &amp; Expression</a:t>
            </a:r>
          </a:p>
          <a:p>
            <a:pPr marL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School of Life Sciences,</a:t>
            </a:r>
            <a:r>
              <a: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 </a:t>
            </a: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University of</a:t>
            </a:r>
            <a:r>
              <a: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 </a:t>
            </a: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Dundee</a:t>
            </a:r>
          </a:p>
          <a:p>
            <a:pPr marL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000" kern="1200" dirty="0" smtClean="0">
                <a:solidFill>
                  <a:schemeClr val="bg1">
                    <a:lumMod val="50000"/>
                  </a:schemeClr>
                </a:solidFill>
                <a:latin typeface="Open Sans Semibold"/>
                <a:ea typeface="+mn-ea"/>
                <a:cs typeface="Open Sans Semibold"/>
              </a:rPr>
              <a:t>Dundee, Scotland, UK</a:t>
            </a:r>
            <a:endParaRPr lang="en-GB" sz="1000" kern="1200" dirty="0">
              <a:solidFill>
                <a:schemeClr val="bg1">
                  <a:lumMod val="50000"/>
                </a:schemeClr>
              </a:solidFill>
              <a:latin typeface="Open Sans Semibold"/>
              <a:ea typeface="+mn-ea"/>
              <a:cs typeface="Open Sans Semibold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113864" y="6112394"/>
            <a:ext cx="1889461" cy="381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endParaRPr lang="en-GB" sz="1000" b="0" dirty="0">
              <a:solidFill>
                <a:srgbClr val="7F7F7F"/>
              </a:solidFill>
              <a:latin typeface="Open Sans Semibold"/>
              <a:cs typeface="Open Sans Semibold"/>
            </a:endParaRPr>
          </a:p>
        </p:txBody>
      </p:sp>
      <p:pic>
        <p:nvPicPr>
          <p:cNvPr id="18" name="Picture 17" descr="Uo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1" y="5583500"/>
            <a:ext cx="945525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Title – black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Glencoe-Software-icon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042" y="6503035"/>
            <a:ext cx="249174" cy="228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5410200" cy="2578100"/>
          </a:xfrm>
        </p:spPr>
        <p:txBody>
          <a:bodyPr/>
          <a:lstStyle>
            <a:lvl1pPr marL="0" indent="0">
              <a:buClr>
                <a:srgbClr val="133476"/>
              </a:buClr>
              <a:buSzPct val="110000"/>
              <a:buFont typeface="Courier New"/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Clr>
                <a:srgbClr val="95AFAC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0E2264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06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232900" cy="881062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Click to edit Slide Title – ideal for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6437312"/>
            <a:ext cx="8123717" cy="425450"/>
          </a:xfrm>
        </p:spPr>
        <p:txBody>
          <a:bodyPr>
            <a:normAutofit/>
          </a:bodyPr>
          <a:lstStyle>
            <a:lvl1pPr marL="0" indent="0">
              <a:buClr>
                <a:srgbClr val="133476"/>
              </a:buClr>
              <a:buSzPct val="110000"/>
              <a:buFont typeface="Courier New"/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/>
              </a:defRPr>
            </a:lvl1pPr>
            <a:lvl2pPr marL="742950" indent="-285750">
              <a:buClr>
                <a:srgbClr val="95AFAC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0E2264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Footer text for screenshot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3717" y="6437312"/>
            <a:ext cx="720436" cy="365125"/>
          </a:xfrm>
        </p:spPr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rotWithShape="1"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800" b="0" i="0" cap="all" baseline="0"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Edit Section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Glencoe-Software-icon.png"/>
          <p:cNvPicPr>
            <a:picLocks noChangeAspect="1"/>
          </p:cNvPicPr>
          <p:nvPr userDrawn="1"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91" y="-965200"/>
            <a:ext cx="643705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8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rotWithShape="1"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800" b="0" i="0" cap="all" baseline="0"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Edit Section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me-icon.png"/>
          <p:cNvPicPr>
            <a:picLocks noChangeAspect="1"/>
          </p:cNvPicPr>
          <p:nvPr userDrawn="1"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00" y="-685800"/>
            <a:ext cx="674043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/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lencoe-Software-ico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91" y="-965200"/>
            <a:ext cx="6437052" cy="5897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28700"/>
            <a:ext cx="8699500" cy="5403850"/>
          </a:xfrm>
        </p:spPr>
        <p:txBody>
          <a:bodyPr/>
          <a:lstStyle>
            <a:lvl1pPr marL="342900" indent="-342900">
              <a:buClr>
                <a:srgbClr val="133476"/>
              </a:buClr>
              <a:buSzPct val="110000"/>
              <a:buFont typeface="Courier New"/>
              <a:buChar char="o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Clr>
                <a:srgbClr val="95AFAC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0E2264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this slide w/ Glencoe Software background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/ OM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me-icon.png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00" y="-685800"/>
            <a:ext cx="6740434" cy="5897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28700"/>
            <a:ext cx="8699500" cy="5403850"/>
          </a:xfrm>
        </p:spPr>
        <p:txBody>
          <a:bodyPr/>
          <a:lstStyle>
            <a:lvl1pPr marL="342900" indent="-342900">
              <a:buClr>
                <a:srgbClr val="133476"/>
              </a:buClr>
              <a:buSzPct val="110000"/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Clr>
                <a:srgbClr val="95AFAC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0E2264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this slide w/ OME background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rgbClr val="133476"/>
              </a:buClr>
              <a:buSzPct val="110000"/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Clr>
                <a:srgbClr val="95AFAC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0E2264"/>
              </a:buClr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Click to edit this slide w/ no background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68400"/>
            <a:ext cx="4038600" cy="5264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68400"/>
            <a:ext cx="4038600" cy="52641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4432"/>
            <a:ext cx="8229600" cy="6259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Slide Title – white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/ bg">
    <p:bg>
      <p:bgPr>
        <a:blipFill rotWithShape="1">
          <a:blip r:embed="rId2">
            <a:alphaModFix amt="4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4432"/>
            <a:ext cx="8229600" cy="625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Slide Title – blue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this and Liza cries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542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3717" y="6432550"/>
            <a:ext cx="720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5AFAC"/>
                </a:solidFill>
                <a:latin typeface="Montserrat"/>
              </a:defRPr>
            </a:lvl1pPr>
          </a:lstStyle>
          <a:p>
            <a:fld id="{01F94C27-CCD8-744C-9E80-37C6A9C00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5" r:id="rId3"/>
    <p:sldLayoutId id="2147483659" r:id="rId4"/>
    <p:sldLayoutId id="2147483664" r:id="rId5"/>
    <p:sldLayoutId id="2147483650" r:id="rId6"/>
    <p:sldLayoutId id="2147483652" r:id="rId7"/>
    <p:sldLayoutId id="2147483654" r:id="rId8"/>
    <p:sldLayoutId id="2147483663" r:id="rId9"/>
    <p:sldLayoutId id="2147483658" r:id="rId10"/>
    <p:sldLayoutId id="2147483662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0" i="0" kern="1200" cap="none" spc="0" baseline="0">
          <a:solidFill>
            <a:srgbClr val="133476"/>
          </a:solidFill>
          <a:effectLst>
            <a:outerShdw blurRad="127000" dist="38100" dir="5400000" algn="tl" rotWithShape="0">
              <a:schemeClr val="tx1">
                <a:lumMod val="65000"/>
                <a:lumOff val="35000"/>
                <a:alpha val="25000"/>
              </a:schemeClr>
            </a:outerShdw>
          </a:effectLst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Clr>
          <a:srgbClr val="0E2264"/>
        </a:buClr>
        <a:buSzPct val="110000"/>
        <a:buFont typeface="Courier New"/>
        <a:buChar char="o"/>
        <a:defRPr sz="2400" kern="1200" baseline="0">
          <a:solidFill>
            <a:schemeClr val="tx1">
              <a:lumMod val="65000"/>
              <a:lumOff val="35000"/>
            </a:schemeClr>
          </a:solidFill>
          <a:latin typeface="Open Sans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95AFAC"/>
        </a:buClr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Open Sans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E2264"/>
        </a:buClr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Open Sans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95AFAC"/>
        </a:buClr>
        <a:buFont typeface="Courier New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Open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R/idr-py" TargetMode="External"/><Relationship Id="rId4" Type="http://schemas.openxmlformats.org/officeDocument/2006/relationships/hyperlink" Target="https://github.com/IDR/idr-notebooks" TargetMode="External"/><Relationship Id="rId5" Type="http://schemas.openxmlformats.org/officeDocument/2006/relationships/hyperlink" Target="https://idr.openmicroscopy.org/jupyter/hub/home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IDR/jupyter-dock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jupyter/jupyter-driv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4" Type="http://schemas.openxmlformats.org/officeDocument/2006/relationships/hyperlink" Target="https://www.dataquest.io/blog/jupyter-notebook-tips-tricks-shortcuts/" TargetMode="External"/><Relationship Id="rId5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jupyter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anaconda.com/download" TargetMode="External"/><Relationship Id="rId3" Type="http://schemas.openxmlformats.org/officeDocument/2006/relationships/hyperlink" Target="https://repo.continuum.io/archive/Anaconda2-5.0.0-MacOSX-x86_64.pkg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jupyter/jupyter/wiki/Jupyter-kerne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github.com/IDR/jupyter-dock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idr-testing.openmicroscopy.org/jupyter/hub/spawn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idr.openmicroscopy.org/jupyter/hub/ho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s://jupyter.openmicroscopy.org/jupyter/hub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5" y="1263209"/>
            <a:ext cx="8765851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OME Team Training: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Workshop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cap="none" dirty="0" smtClean="0"/>
              <a:t>Dundee 2017</a:t>
            </a:r>
            <a:endParaRPr lang="en-US" sz="27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9352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Balaji </a:t>
            </a:r>
            <a:r>
              <a:rPr lang="en-US" dirty="0" smtClean="0"/>
              <a:t>Ramalingam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 smtClean="0"/>
              <a:t>University of Dundee</a:t>
            </a:r>
          </a:p>
          <a:p>
            <a:pPr>
              <a:lnSpc>
                <a:spcPct val="100000"/>
              </a:lnSpc>
            </a:pPr>
            <a:r>
              <a:rPr lang="en-US" sz="1900" dirty="0" smtClean="0"/>
              <a:t>The OME Consortium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437312"/>
            <a:ext cx="8123717" cy="425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E2264"/>
              </a:buClr>
              <a:buSzPct val="110000"/>
              <a:buFont typeface="Courier New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5AFAC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E2264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95AFAC"/>
              </a:buClr>
              <a:buFont typeface="Courier New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in the IDR World (Current Status)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Marriage of 3 repositories: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/>
              <a:t>-Docker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github.com/IDR/jupyter-docker</a:t>
            </a:r>
            <a:endParaRPr lang="en-US" dirty="0" smtClean="0"/>
          </a:p>
          <a:p>
            <a:pPr lvl="1"/>
            <a:r>
              <a:rPr lang="en-US" dirty="0"/>
              <a:t>IDR-PY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github.com/IDR/idr-py</a:t>
            </a:r>
            <a:endParaRPr lang="en-US" dirty="0" smtClean="0"/>
          </a:p>
          <a:p>
            <a:pPr lvl="1"/>
            <a:r>
              <a:rPr lang="en-US" dirty="0" err="1" smtClean="0"/>
              <a:t>Idr</a:t>
            </a:r>
            <a:r>
              <a:rPr lang="en-US" dirty="0"/>
              <a:t>-notebooks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github.com/IDR/idr-notebooks</a:t>
            </a:r>
            <a:endParaRPr lang="en-US" dirty="0" smtClean="0"/>
          </a:p>
          <a:p>
            <a:pPr lvl="1"/>
            <a:r>
              <a:rPr lang="en-US" dirty="0" err="1" smtClean="0"/>
              <a:t>ProductionIDR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idr.openmicroscopy.org/jupyter/hub/home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37" y="3947027"/>
            <a:ext cx="4458002" cy="23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aspects 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workflows with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github.com/jupyter/jupyter-drive</a:t>
            </a:r>
            <a:endParaRPr lang="en-US" dirty="0" smtClean="0"/>
          </a:p>
          <a:p>
            <a:r>
              <a:rPr lang="en-US" dirty="0" smtClean="0"/>
              <a:t>Repository </a:t>
            </a:r>
            <a:r>
              <a:rPr lang="en-US" dirty="0"/>
              <a:t>management for new </a:t>
            </a:r>
            <a:r>
              <a:rPr lang="en-US" dirty="0" smtClean="0"/>
              <a:t>Notebooks: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OMERO centric notebook repository for training </a:t>
            </a:r>
            <a:r>
              <a:rPr lang="en-US" dirty="0" smtClean="0"/>
              <a:t>workflows.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python documentation page into notebooks, </a:t>
            </a:r>
            <a:r>
              <a:rPr lang="en-US" dirty="0" err="1"/>
              <a:t>i.e</a:t>
            </a:r>
            <a:r>
              <a:rPr lang="en-US" dirty="0"/>
              <a:t> convert python examples into notebooks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openmicroscopy</a:t>
            </a:r>
            <a:r>
              <a:rPr lang="en-US" dirty="0"/>
              <a:t>/</a:t>
            </a:r>
            <a:r>
              <a:rPr lang="en-US" dirty="0" err="1"/>
              <a:t>openmicroscopy</a:t>
            </a:r>
            <a:r>
              <a:rPr lang="en-US" dirty="0"/>
              <a:t>/tree/v5.3.4/examples/Training/python)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docker</a:t>
            </a:r>
            <a:r>
              <a:rPr lang="en-US" dirty="0" smtClean="0"/>
              <a:t> file per repository/language?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Jupyter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jupyter.org</a:t>
            </a:r>
            <a:endParaRPr lang="en-US" dirty="0" smtClean="0"/>
          </a:p>
          <a:p>
            <a:r>
              <a:rPr lang="en-US" b="1" dirty="0" smtClean="0"/>
              <a:t>Anaconda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anaconda.org</a:t>
            </a:r>
            <a:endParaRPr lang="en-US" dirty="0" smtClean="0"/>
          </a:p>
          <a:p>
            <a:r>
              <a:rPr lang="en-US" b="1" dirty="0" err="1" smtClean="0"/>
              <a:t>Jupyter</a:t>
            </a:r>
            <a:r>
              <a:rPr lang="en-US" b="1" dirty="0" smtClean="0"/>
              <a:t> Tricks: </a:t>
            </a:r>
            <a:r>
              <a:rPr lang="en-US" dirty="0">
                <a:hlinkClick r:id="rId4"/>
              </a:rPr>
              <a:t>https://www.dataquest.io/blog/jupyter-notebook-tips-tricks-shortcuts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b="1" dirty="0" smtClean="0"/>
              <a:t>General Example </a:t>
            </a:r>
            <a:r>
              <a:rPr lang="en-US" b="1" dirty="0"/>
              <a:t>Notebooks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github.com/jupyter/jupyter/wiki/A-gallery-of-interesting-Jupyter-Notebooks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4" y="2737070"/>
            <a:ext cx="8229600" cy="9953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2362"/>
            <a:ext cx="8699500" cy="5403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r>
              <a:rPr lang="en-US" dirty="0" smtClean="0"/>
              <a:t> and writing notebooks!</a:t>
            </a:r>
            <a:endParaRPr lang="en-US" dirty="0" smtClean="0"/>
          </a:p>
          <a:p>
            <a:r>
              <a:rPr lang="en-US" dirty="0" smtClean="0"/>
              <a:t>Modules in the </a:t>
            </a:r>
            <a:r>
              <a:rPr lang="en-US" dirty="0" err="1" smtClean="0"/>
              <a:t>Jupyter</a:t>
            </a:r>
            <a:r>
              <a:rPr lang="en-US" dirty="0" smtClean="0"/>
              <a:t> world!</a:t>
            </a:r>
            <a:endParaRPr lang="en-US" dirty="0" smtClean="0"/>
          </a:p>
          <a:p>
            <a:r>
              <a:rPr lang="en-US" dirty="0" smtClean="0"/>
              <a:t>OMERO-</a:t>
            </a:r>
            <a:r>
              <a:rPr lang="en-US" dirty="0" err="1" smtClean="0"/>
              <a:t>py</a:t>
            </a:r>
            <a:r>
              <a:rPr lang="en-US" dirty="0" smtClean="0"/>
              <a:t> in </a:t>
            </a:r>
            <a:r>
              <a:rPr lang="en-US" dirty="0" err="1" smtClean="0"/>
              <a:t>Jupyter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Kernels and Integration of R with </a:t>
            </a:r>
            <a:r>
              <a:rPr lang="en-US" dirty="0" err="1" smtClean="0"/>
              <a:t>Jupyter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-Docker (OMERO)</a:t>
            </a:r>
          </a:p>
          <a:p>
            <a:pPr lvl="1"/>
            <a:r>
              <a:rPr lang="en-US" dirty="0" smtClean="0"/>
              <a:t>Where do the notebooks get stored?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in the IDR world!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4300" y="659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5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995362"/>
          </a:xfrm>
        </p:spPr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4824" y="1321415"/>
            <a:ext cx="70830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experienced Python users:</a:t>
            </a:r>
          </a:p>
          <a:p>
            <a:r>
              <a:rPr lang="en-US" dirty="0"/>
              <a:t>pip3 install --upgrade </a:t>
            </a:r>
            <a:r>
              <a:rPr lang="en-US" dirty="0" smtClean="0"/>
              <a:t>pip // pip install </a:t>
            </a:r>
            <a:r>
              <a:rPr lang="mr-IN" dirty="0" smtClean="0"/>
              <a:t>–</a:t>
            </a:r>
            <a:r>
              <a:rPr lang="en-US" dirty="0" smtClean="0"/>
              <a:t>upgrade pip</a:t>
            </a:r>
            <a:endParaRPr lang="en-US" dirty="0"/>
          </a:p>
          <a:p>
            <a:r>
              <a:rPr lang="en-US" dirty="0" smtClean="0"/>
              <a:t>Pip3 </a:t>
            </a:r>
            <a:r>
              <a:rPr lang="en-US" dirty="0"/>
              <a:t>install </a:t>
            </a:r>
            <a:r>
              <a:rPr lang="en-US" dirty="0" err="1" smtClean="0"/>
              <a:t>jupyter</a:t>
            </a:r>
            <a:r>
              <a:rPr lang="en-US" dirty="0" smtClean="0"/>
              <a:t> // pip install 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For this workshop:</a:t>
            </a:r>
          </a:p>
          <a:p>
            <a:r>
              <a:rPr lang="en-US" dirty="0" smtClean="0"/>
              <a:t>Install using </a:t>
            </a:r>
            <a:r>
              <a:rPr lang="en-US" b="1" dirty="0" smtClean="0"/>
              <a:t>Anaconda</a:t>
            </a:r>
            <a:r>
              <a:rPr lang="en-US" dirty="0" smtClean="0"/>
              <a:t>: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www.anaconda.com/download</a:t>
            </a:r>
            <a:endParaRPr lang="en-GB" u="sng" dirty="0" smtClean="0"/>
          </a:p>
          <a:p>
            <a:r>
              <a:rPr lang="en-GB" u="sng" dirty="0">
                <a:hlinkClick r:id="rId3"/>
              </a:rPr>
              <a:t>https://repo.continuum.io/archive/Anaconda2-5.0.0-MacOSX-x86_64.pkg)</a:t>
            </a:r>
            <a:r>
              <a:rPr lang="en-GB" dirty="0"/>
              <a:t> </a:t>
            </a:r>
            <a:endParaRPr lang="en-GB" dirty="0" smtClean="0"/>
          </a:p>
          <a:p>
            <a:endParaRPr lang="en-GB" u="sng" dirty="0"/>
          </a:p>
          <a:p>
            <a:r>
              <a:rPr lang="en-GB" dirty="0"/>
              <a:t>&gt;&gt; which </a:t>
            </a:r>
            <a:r>
              <a:rPr lang="en-GB" dirty="0" err="1"/>
              <a:t>jupyter</a:t>
            </a:r>
            <a:endParaRPr lang="en-GB" dirty="0"/>
          </a:p>
          <a:p>
            <a:r>
              <a:rPr lang="en-GB" dirty="0"/>
              <a:t>&gt;&gt; </a:t>
            </a:r>
            <a:r>
              <a:rPr lang="en-GB" dirty="0" err="1"/>
              <a:t>jupyter</a:t>
            </a:r>
            <a:r>
              <a:rPr lang="en-GB" dirty="0"/>
              <a:t> </a:t>
            </a:r>
            <a:r>
              <a:rPr lang="en-GB" dirty="0" smtClean="0"/>
              <a:t>notebook</a:t>
            </a:r>
          </a:p>
          <a:p>
            <a:endParaRPr lang="en-GB" dirty="0" smtClean="0"/>
          </a:p>
          <a:p>
            <a:r>
              <a:rPr lang="en-GB" b="1" dirty="0" smtClean="0"/>
              <a:t>Task: </a:t>
            </a:r>
            <a:r>
              <a:rPr lang="en-GB" dirty="0" smtClean="0"/>
              <a:t>Run an example notebook to understand the interface.</a:t>
            </a:r>
            <a:endParaRPr lang="en-GB" dirty="0"/>
          </a:p>
          <a:p>
            <a:r>
              <a:rPr lang="en-GB" b="1" dirty="0" smtClean="0"/>
              <a:t>Example Notebook: </a:t>
            </a:r>
            <a:r>
              <a:rPr lang="en-GB" b="1" dirty="0" err="1"/>
              <a:t>example_notebook_jupyter.ipynb</a:t>
            </a:r>
            <a:r>
              <a:rPr lang="en-GB" b="1" dirty="0"/>
              <a:t> </a:t>
            </a:r>
            <a:r>
              <a:rPr lang="en-GB" b="1" dirty="0" smtClean="0"/>
              <a:t> </a:t>
            </a:r>
            <a:endParaRPr lang="en-GB" b="1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006"/>
            <a:ext cx="8229600" cy="995362"/>
          </a:xfrm>
        </p:spPr>
        <p:txBody>
          <a:bodyPr/>
          <a:lstStyle/>
          <a:p>
            <a:r>
              <a:rPr lang="en-US" dirty="0"/>
              <a:t>Modules in the </a:t>
            </a:r>
            <a:r>
              <a:rPr lang="en-US" dirty="0" err="1"/>
              <a:t>Jupyter</a:t>
            </a:r>
            <a:r>
              <a:rPr lang="en-US" dirty="0"/>
              <a:t> world!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211"/>
            <a:ext cx="8386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Task : </a:t>
            </a:r>
            <a:r>
              <a:rPr lang="en-GB" dirty="0"/>
              <a:t>Import and Run the module within </a:t>
            </a:r>
            <a:r>
              <a:rPr lang="en-GB" dirty="0" err="1"/>
              <a:t>Jupyter</a:t>
            </a:r>
            <a:r>
              <a:rPr lang="en-GB" dirty="0"/>
              <a:t> Notebook</a:t>
            </a:r>
            <a:r>
              <a:rPr lang="en-GB" dirty="0" smtClean="0"/>
              <a:t>.</a:t>
            </a:r>
            <a:endParaRPr lang="en-GB" b="1" dirty="0" smtClean="0"/>
          </a:p>
          <a:p>
            <a:r>
              <a:rPr lang="en-GB" b="1" dirty="0" smtClean="0"/>
              <a:t>Requirement: </a:t>
            </a:r>
            <a:r>
              <a:rPr lang="en-GB" dirty="0" err="1" smtClean="0"/>
              <a:t>Hello_world</a:t>
            </a:r>
            <a:r>
              <a:rPr lang="en-GB" dirty="0" smtClean="0"/>
              <a:t> python module. </a:t>
            </a:r>
          </a:p>
          <a:p>
            <a:endParaRPr lang="en-GB" dirty="0" smtClean="0"/>
          </a:p>
          <a:p>
            <a:r>
              <a:rPr lang="en-GB" b="1" dirty="0"/>
              <a:t>Add to Path</a:t>
            </a:r>
            <a:r>
              <a:rPr lang="en-GB" b="1" dirty="0" smtClean="0"/>
              <a:t>:</a:t>
            </a:r>
            <a:endParaRPr lang="en-GB" dirty="0"/>
          </a:p>
          <a:p>
            <a:r>
              <a:rPr lang="en-GB" dirty="0" smtClean="0"/>
              <a:t>&gt;&gt; export PYTHONPATH</a:t>
            </a:r>
            <a:r>
              <a:rPr lang="en-GB" dirty="0"/>
              <a:t>=$PYTHONPATH:/Users/</a:t>
            </a:r>
            <a:r>
              <a:rPr lang="en-GB" dirty="0" err="1"/>
              <a:t>bramalingam</a:t>
            </a:r>
            <a:r>
              <a:rPr lang="en-GB" dirty="0"/>
              <a:t>/Documents/</a:t>
            </a:r>
            <a:r>
              <a:rPr lang="en-GB" dirty="0" err="1"/>
              <a:t>Anaconda_Training</a:t>
            </a:r>
            <a:r>
              <a:rPr lang="en-GB" dirty="0"/>
              <a:t>/</a:t>
            </a:r>
            <a:r>
              <a:rPr lang="en-GB" dirty="0" err="1"/>
              <a:t>python_module</a:t>
            </a:r>
            <a:r>
              <a:rPr lang="en-GB" dirty="0"/>
              <a:t>/</a:t>
            </a:r>
          </a:p>
          <a:p>
            <a:r>
              <a:rPr lang="en-GB" dirty="0"/>
              <a:t> </a:t>
            </a:r>
          </a:p>
          <a:p>
            <a:r>
              <a:rPr lang="en-GB" b="1" dirty="0" smtClean="0"/>
              <a:t>Example Notebook: </a:t>
            </a:r>
            <a:r>
              <a:rPr lang="en-GB" b="1" dirty="0" err="1"/>
              <a:t>python_module_example.ipynb</a:t>
            </a: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995362"/>
          </a:xfrm>
        </p:spPr>
        <p:txBody>
          <a:bodyPr/>
          <a:lstStyle/>
          <a:p>
            <a:r>
              <a:rPr lang="en-US" dirty="0" smtClean="0"/>
              <a:t>(External) Modules </a:t>
            </a:r>
            <a:r>
              <a:rPr lang="en-US" dirty="0"/>
              <a:t>in the </a:t>
            </a:r>
            <a:r>
              <a:rPr lang="en-US" dirty="0" err="1"/>
              <a:t>Jupyter</a:t>
            </a:r>
            <a:r>
              <a:rPr lang="en-US" dirty="0"/>
              <a:t> world!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198" y="1273693"/>
            <a:ext cx="83869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Install and use external Python modules:</a:t>
            </a:r>
          </a:p>
          <a:p>
            <a:endParaRPr lang="en-GB" b="1" dirty="0" smtClean="0"/>
          </a:p>
          <a:p>
            <a:r>
              <a:rPr lang="en-GB" b="1" dirty="0"/>
              <a:t>Task : </a:t>
            </a:r>
            <a:r>
              <a:rPr lang="en-GB" dirty="0"/>
              <a:t>Import and Run the module within </a:t>
            </a:r>
            <a:r>
              <a:rPr lang="en-GB" dirty="0" err="1"/>
              <a:t>Jupyter</a:t>
            </a:r>
            <a:r>
              <a:rPr lang="en-GB" dirty="0"/>
              <a:t> Notebook</a:t>
            </a:r>
            <a:r>
              <a:rPr lang="en-GB" dirty="0" smtClean="0"/>
              <a:t>.</a:t>
            </a:r>
            <a:endParaRPr lang="en-GB" b="1" dirty="0" smtClean="0"/>
          </a:p>
          <a:p>
            <a:r>
              <a:rPr lang="en-GB" b="1" dirty="0" smtClean="0"/>
              <a:t>Requirement</a:t>
            </a:r>
            <a:r>
              <a:rPr lang="en-GB" b="1" dirty="0"/>
              <a:t>: </a:t>
            </a:r>
            <a:r>
              <a:rPr lang="en-GB" dirty="0" smtClean="0"/>
              <a:t>External Python Module (</a:t>
            </a:r>
            <a:r>
              <a:rPr lang="en-GB" dirty="0" err="1" smtClean="0"/>
              <a:t>tqdm</a:t>
            </a:r>
            <a:r>
              <a:rPr lang="en-GB" dirty="0" smtClean="0"/>
              <a:t>, </a:t>
            </a:r>
            <a:r>
              <a:rPr lang="en-GB" dirty="0" err="1" smtClean="0"/>
              <a:t>opencv</a:t>
            </a:r>
            <a:r>
              <a:rPr lang="en-GB" dirty="0" smtClean="0"/>
              <a:t>). </a:t>
            </a:r>
            <a:endParaRPr lang="en-GB" dirty="0"/>
          </a:p>
          <a:p>
            <a:endParaRPr lang="en-GB" dirty="0"/>
          </a:p>
          <a:p>
            <a:r>
              <a:rPr lang="en-GB" b="1" dirty="0" smtClean="0"/>
              <a:t>Example </a:t>
            </a:r>
            <a:r>
              <a:rPr lang="en-GB" b="1" dirty="0"/>
              <a:t>Notebook: </a:t>
            </a:r>
            <a:r>
              <a:rPr lang="en-GB" dirty="0" err="1"/>
              <a:t>Install_external_module.ipynb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" y="3481686"/>
            <a:ext cx="838695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OMERO and </a:t>
            </a:r>
            <a:r>
              <a:rPr lang="en-GB" sz="2400" b="1" dirty="0" err="1" smtClean="0"/>
              <a:t>Jupyter</a:t>
            </a:r>
            <a:r>
              <a:rPr lang="en-GB" sz="2400" b="1" dirty="0" smtClean="0"/>
              <a:t>:</a:t>
            </a:r>
          </a:p>
          <a:p>
            <a:endParaRPr lang="en-GB" b="1" dirty="0" smtClean="0"/>
          </a:p>
          <a:p>
            <a:r>
              <a:rPr lang="en-GB" b="1" dirty="0"/>
              <a:t>Task : </a:t>
            </a:r>
            <a:r>
              <a:rPr lang="en-GB" dirty="0"/>
              <a:t>Install dependencies for OMERO-PY and create a </a:t>
            </a:r>
            <a:r>
              <a:rPr lang="en-GB" dirty="0" err="1"/>
              <a:t>blitzgateway</a:t>
            </a:r>
            <a:r>
              <a:rPr lang="en-GB" dirty="0"/>
              <a:t> connection</a:t>
            </a:r>
            <a:r>
              <a:rPr lang="en-GB" dirty="0" smtClean="0"/>
              <a:t>.</a:t>
            </a:r>
            <a:endParaRPr lang="en-GB" b="1" dirty="0" smtClean="0"/>
          </a:p>
          <a:p>
            <a:r>
              <a:rPr lang="en-GB" b="1" dirty="0" smtClean="0"/>
              <a:t>Requirement</a:t>
            </a:r>
            <a:r>
              <a:rPr lang="en-GB" b="1" dirty="0"/>
              <a:t>: </a:t>
            </a:r>
            <a:r>
              <a:rPr lang="en-GB" dirty="0" smtClean="0"/>
              <a:t>OMERO-PY, ICE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Add to Path:</a:t>
            </a:r>
          </a:p>
          <a:p>
            <a:r>
              <a:rPr lang="en-GB" dirty="0"/>
              <a:t>export PYTHONPATH=/Users/</a:t>
            </a:r>
            <a:r>
              <a:rPr lang="en-GB" dirty="0" err="1"/>
              <a:t>bramalingam</a:t>
            </a:r>
            <a:r>
              <a:rPr lang="en-GB" dirty="0"/>
              <a:t>/Downloads/OMERO.server-5.4.0-ice36-b74/lib/python</a:t>
            </a:r>
            <a:r>
              <a:rPr lang="en-GB" dirty="0" smtClean="0"/>
              <a:t>/</a:t>
            </a:r>
            <a:endParaRPr lang="en-GB" dirty="0"/>
          </a:p>
          <a:p>
            <a:endParaRPr lang="en-GB" dirty="0"/>
          </a:p>
          <a:p>
            <a:r>
              <a:rPr lang="en-GB" b="1" dirty="0" smtClean="0"/>
              <a:t>Example </a:t>
            </a:r>
            <a:r>
              <a:rPr lang="en-GB" b="1" dirty="0"/>
              <a:t>Notebook: </a:t>
            </a:r>
            <a:r>
              <a:rPr lang="en-GB" dirty="0" err="1"/>
              <a:t>Install_external_module.ipynb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995362"/>
          </a:xfrm>
        </p:spPr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317" y="1223890"/>
            <a:ext cx="7097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Currently available kernels: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github.com/jupyter/jupyter/wiki/Jupyter-kernels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317" y="2690335"/>
            <a:ext cx="756841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Task: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Integrate R-kernel with </a:t>
            </a:r>
            <a:r>
              <a:rPr lang="en-GB" dirty="0" err="1" smtClean="0">
                <a:latin typeface="Calibri" charset="0"/>
                <a:ea typeface="Calibri" charset="0"/>
                <a:cs typeface="Times New Roman" charset="0"/>
              </a:rPr>
              <a:t>Jupyter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 and install </a:t>
            </a:r>
            <a:r>
              <a:rPr lang="en-GB" dirty="0" err="1" smtClean="0">
                <a:latin typeface="Calibri" charset="0"/>
                <a:ea typeface="Calibri" charset="0"/>
                <a:cs typeface="Times New Roman" charset="0"/>
              </a:rPr>
              <a:t>rOMERO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-gateway</a:t>
            </a:r>
          </a:p>
          <a:p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Requirements: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r , r-essentials, </a:t>
            </a:r>
            <a:r>
              <a:rPr lang="en-GB" dirty="0" err="1" smtClean="0">
                <a:latin typeface="Calibri" charset="0"/>
                <a:ea typeface="Calibri" charset="0"/>
                <a:cs typeface="Times New Roman" charset="0"/>
              </a:rPr>
              <a:t>conda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 environment(optional), </a:t>
            </a:r>
            <a:r>
              <a:rPr lang="en-GB" dirty="0" err="1" smtClean="0">
                <a:latin typeface="Calibri" charset="0"/>
                <a:ea typeface="Calibri" charset="0"/>
                <a:cs typeface="Times New Roman" charset="0"/>
              </a:rPr>
              <a:t>install.r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 (</a:t>
            </a:r>
            <a:r>
              <a:rPr lang="en-GB" dirty="0" err="1" smtClean="0">
                <a:latin typeface="Calibri" charset="0"/>
                <a:ea typeface="Calibri" charset="0"/>
                <a:cs typeface="Times New Roman" charset="0"/>
              </a:rPr>
              <a:t>rOMERO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-gateway installation script)</a:t>
            </a:r>
          </a:p>
          <a:p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Useful </a:t>
            </a:r>
            <a:r>
              <a:rPr lang="en-GB" b="1" dirty="0">
                <a:latin typeface="Calibri" charset="0"/>
                <a:ea typeface="Calibri" charset="0"/>
                <a:cs typeface="Times New Roman" charset="0"/>
              </a:rPr>
              <a:t>links: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https://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github.com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ome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rOMERO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-gateway</a:t>
            </a:r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endParaRPr lang="en-GB" dirty="0" smtClean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&gt;&gt; 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cd anaconda/bin</a:t>
            </a:r>
            <a:endParaRPr lang="en-GB" sz="10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&gt;&gt; ./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conda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 create -n my-r-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env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 -c r r-essentials</a:t>
            </a:r>
            <a:endParaRPr lang="en-GB" sz="10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&gt;&gt; source ./activate my-r-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env</a:t>
            </a:r>
            <a:endParaRPr lang="en-GB" sz="10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&gt;&gt; which 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jupyter</a:t>
            </a:r>
            <a:endParaRPr lang="en-GB" sz="1000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&gt;&gt; </a:t>
            </a:r>
            <a:r>
              <a:rPr lang="en-GB" dirty="0" err="1">
                <a:latin typeface="Calibri" charset="0"/>
                <a:ea typeface="Calibri" charset="0"/>
                <a:cs typeface="Times New Roman" charset="0"/>
              </a:rPr>
              <a:t>jupyter</a:t>
            </a:r>
            <a:r>
              <a:rPr lang="en-GB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dirty="0" smtClean="0">
                <a:latin typeface="Calibri" charset="0"/>
                <a:ea typeface="Calibri" charset="0"/>
                <a:cs typeface="Times New Roman" charset="0"/>
              </a:rPr>
              <a:t>notebook</a:t>
            </a:r>
          </a:p>
          <a:p>
            <a:endParaRPr lang="en-GB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GB" b="1" dirty="0" smtClean="0">
                <a:latin typeface="Calibri" charset="0"/>
                <a:ea typeface="Calibri" charset="0"/>
                <a:cs typeface="Times New Roman" charset="0"/>
              </a:rPr>
              <a:t>Example Notebook: </a:t>
            </a:r>
            <a:r>
              <a:rPr lang="en-GB" dirty="0" err="1"/>
              <a:t>rExampleNotebook.ipynb</a:t>
            </a:r>
            <a:r>
              <a:rPr lang="en-GB" dirty="0"/>
              <a:t> </a:t>
            </a:r>
            <a:endParaRPr lang="en-GB" b="1" dirty="0" smtClean="0">
              <a:latin typeface="Calibri" charset="0"/>
              <a:ea typeface="Calibri" charset="0"/>
              <a:cs typeface="Times New Roman" charset="0"/>
            </a:endParaRPr>
          </a:p>
          <a:p>
            <a:endParaRPr lang="en-GB" sz="10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endParaRPr lang="en-GB" sz="1000" dirty="0" smtClean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</a:t>
            </a:r>
            <a:r>
              <a:rPr lang="en-US" dirty="0" err="1" smtClean="0"/>
              <a:t>Jupyter</a:t>
            </a:r>
            <a:r>
              <a:rPr lang="en-US" dirty="0" smtClean="0"/>
              <a:t> with OMERO (Docker)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673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2855" y="6063218"/>
            <a:ext cx="5641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Current Resource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github.com/IDR/jupyter-docker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7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Hub (IDR Context)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003300"/>
            <a:ext cx="7181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Resource: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idr.openmicroscopy.org/jupyter/hub/home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" y="1649631"/>
            <a:ext cx="7990449" cy="1054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4" y="3512335"/>
            <a:ext cx="8009540" cy="2438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199" y="2760065"/>
            <a:ext cx="7666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 Resource: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idr-testing.openmicroscopy.org/jupyter/hub/spawn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4C27-CCD8-744C-9E80-37C6A9C00E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995362"/>
          </a:xfrm>
        </p:spPr>
        <p:txBody>
          <a:bodyPr/>
          <a:lstStyle/>
          <a:p>
            <a:r>
              <a:rPr lang="en-US" dirty="0" smtClean="0"/>
              <a:t>Sharing with </a:t>
            </a:r>
            <a:r>
              <a:rPr lang="en-US" dirty="0" err="1" smtClean="0"/>
              <a:t>Jupyter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1" y="1179494"/>
            <a:ext cx="7990449" cy="4783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083" y="4473526"/>
            <a:ext cx="8619070" cy="422031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9982" y="6090105"/>
            <a:ext cx="635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jupyter.openmicroscopy.org/jupyter/hub/home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encoe Softwa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27598</TotalTime>
  <Words>464</Words>
  <Application>Microsoft Macintosh PowerPoint</Application>
  <PresentationFormat>On-screen Show (4:3)</PresentationFormat>
  <Paragraphs>109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Mangal</vt:lpstr>
      <vt:lpstr>Montserrat</vt:lpstr>
      <vt:lpstr>Open Sans</vt:lpstr>
      <vt:lpstr>Open Sans Semibold</vt:lpstr>
      <vt:lpstr>Times New Roman</vt:lpstr>
      <vt:lpstr>Arial</vt:lpstr>
      <vt:lpstr>Glencoe Software</vt:lpstr>
      <vt:lpstr> OME Team Training: Jupyter Workshop Dundee 2017</vt:lpstr>
      <vt:lpstr>Outline</vt:lpstr>
      <vt:lpstr>Installation of Jupyter</vt:lpstr>
      <vt:lpstr>Modules in the Jupyter world!</vt:lpstr>
      <vt:lpstr>(External) Modules in the Jupyter world!</vt:lpstr>
      <vt:lpstr>Integration of R with Jupyter</vt:lpstr>
      <vt:lpstr>Packaging Jupyter with OMERO (Docker)</vt:lpstr>
      <vt:lpstr>Jupyter Hub (IDR Context)</vt:lpstr>
      <vt:lpstr>Sharing with Jupyter?</vt:lpstr>
      <vt:lpstr>Jupyter in the IDR World (Current Status)</vt:lpstr>
      <vt:lpstr>Current aspects in review</vt:lpstr>
      <vt:lpstr>Useful Links</vt:lpstr>
      <vt:lpstr>QUESTIONS?</vt:lpstr>
    </vt:vector>
  </TitlesOfParts>
  <Company>Glencoe Software,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Unson</dc:creator>
  <cp:lastModifiedBy>Balaji Ramalingam (Staff)</cp:lastModifiedBy>
  <cp:revision>559</cp:revision>
  <cp:lastPrinted>2015-02-22T21:44:24Z</cp:lastPrinted>
  <dcterms:created xsi:type="dcterms:W3CDTF">2012-10-24T07:08:34Z</dcterms:created>
  <dcterms:modified xsi:type="dcterms:W3CDTF">2017-10-30T10:45:42Z</dcterms:modified>
</cp:coreProperties>
</file>