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0287000" cx="18288000"/>
  <p:notesSz cx="6858000" cy="9144000"/>
  <p:embeddedFontLst>
    <p:embeddedFont>
      <p:font typeface="IBM Plex Sans"/>
      <p:regular r:id="rId11"/>
      <p:bold r:id="rId12"/>
      <p:italic r:id="rId13"/>
      <p:boldItalic r:id="rId14"/>
    </p:embeddedFont>
    <p:embeddedFont>
      <p:font typeface="Fira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jM65hch0bYlg/jJxMVMnZu6VUH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regular.fntdata"/><Relationship Id="rId10" Type="http://schemas.openxmlformats.org/officeDocument/2006/relationships/slide" Target="slides/slide5.xml"/><Relationship Id="rId13" Type="http://schemas.openxmlformats.org/officeDocument/2006/relationships/font" Target="fonts/IBMPlexSans-italic.fntdata"/><Relationship Id="rId12" Type="http://schemas.openxmlformats.org/officeDocument/2006/relationships/font" Target="fonts/IBMPlex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FiraSans-regular.fntdata"/><Relationship Id="rId14" Type="http://schemas.openxmlformats.org/officeDocument/2006/relationships/font" Target="fonts/IBMPlexSans-boldItalic.fntdata"/><Relationship Id="rId17" Type="http://schemas.openxmlformats.org/officeDocument/2006/relationships/font" Target="fonts/FiraSans-italic.fntdata"/><Relationship Id="rId16" Type="http://schemas.openxmlformats.org/officeDocument/2006/relationships/font" Target="fonts/FiraSans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Fira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57e08aadd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1157e08aadd_1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gif"/><Relationship Id="rId6" Type="http://schemas.openxmlformats.org/officeDocument/2006/relationships/image" Target="../media/image7.png"/><Relationship Id="rId7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0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4.gif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16250" l="0" r="0" t="27500"/>
          <a:stretch/>
        </p:blipFill>
        <p:spPr>
          <a:xfrm>
            <a:off x="0" y="0"/>
            <a:ext cx="1828800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13087937" y="4306672"/>
            <a:ext cx="4406810" cy="4426562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0F1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860807" y="393694"/>
            <a:ext cx="4406810" cy="4426562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"/>
          <p:cNvGrpSpPr/>
          <p:nvPr/>
        </p:nvGrpSpPr>
        <p:grpSpPr>
          <a:xfrm>
            <a:off x="2746577" y="2657365"/>
            <a:ext cx="12794849" cy="6105075"/>
            <a:chOff x="-67" y="-1137758"/>
            <a:chExt cx="17059800" cy="8140101"/>
          </a:xfrm>
        </p:grpSpPr>
        <p:sp>
          <p:nvSpPr>
            <p:cNvPr id="88" name="Google Shape;88;p1"/>
            <p:cNvSpPr txBox="1"/>
            <p:nvPr/>
          </p:nvSpPr>
          <p:spPr>
            <a:xfrm>
              <a:off x="-67" y="-1137758"/>
              <a:ext cx="17059800" cy="44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8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386"/>
                <a:buFont typeface="Arial"/>
                <a:buNone/>
              </a:pPr>
              <a:r>
                <a:rPr b="0" i="0" lang="en-US" sz="12386" u="none" cap="none" strike="noStrike">
                  <a:solidFill>
                    <a:srgbClr val="1B1B1B"/>
                  </a:solidFill>
                  <a:latin typeface="Arial"/>
                  <a:ea typeface="Arial"/>
                  <a:cs typeface="Arial"/>
                  <a:sym typeface="Arial"/>
                </a:rPr>
                <a:t>EXPLORATORY DATA ANALYSIS</a:t>
              </a:r>
              <a:endParaRPr b="0" i="0" sz="12386" u="none" cap="none" strike="noStrike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4202669" y="4974643"/>
              <a:ext cx="8654400" cy="20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Teaching Assistant :</a:t>
              </a:r>
              <a:endParaRPr b="1" i="0" sz="2600" u="none" cap="none" strike="noStrike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Bramandika (06211940000059)</a:t>
              </a:r>
              <a:endParaRPr b="1" i="0" sz="2600" u="none" cap="none" strike="noStrike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Maura Putri Defa (06211940000139)</a:t>
              </a:r>
              <a:endParaRPr b="1" i="0" sz="2600" u="none" cap="none" strike="noStrike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90" name="Google Shape;90;p1"/>
          <p:cNvSpPr txBox="1"/>
          <p:nvPr/>
        </p:nvSpPr>
        <p:spPr>
          <a:xfrm>
            <a:off x="6015914" y="1208693"/>
            <a:ext cx="6256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1" i="0" lang="en-US" sz="2499" u="none" cap="none" strike="noStrike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Assignment </a:t>
            </a:r>
            <a:r>
              <a:rPr b="1" lang="en-US" sz="2499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i="0" sz="2499" u="none" cap="none" strike="noStrike">
              <a:solidFill>
                <a:srgbClr val="1B1B1B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473584" y="9783950"/>
            <a:ext cx="113409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1" i="0" lang="en-US" sz="2499" u="none" cap="none" strike="noStrike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Sepuluh Nopember Institute of Technology, Surabaya - Indonesia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660450" y="6307100"/>
            <a:ext cx="4967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https://intip.in/EDAIUP2022</a:t>
            </a:r>
            <a:endParaRPr b="1" i="0" sz="2700" u="none" cap="none" strike="noStrike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9989" y="186653"/>
            <a:ext cx="359999" cy="3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19989" y="186653"/>
            <a:ext cx="50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366375" y="243038"/>
            <a:ext cx="683214" cy="861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049590" y="243038"/>
            <a:ext cx="948910" cy="8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/>
          <p:nvPr/>
        </p:nvSpPr>
        <p:spPr>
          <a:xfrm>
            <a:off x="-1972100" y="7061973"/>
            <a:ext cx="4788661" cy="481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0F1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8"/>
          <p:cNvSpPr/>
          <p:nvPr/>
        </p:nvSpPr>
        <p:spPr>
          <a:xfrm>
            <a:off x="14861650" y="-2330389"/>
            <a:ext cx="4788661" cy="481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0F1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66375" y="243038"/>
            <a:ext cx="683214" cy="861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49590" y="243038"/>
            <a:ext cx="948910" cy="8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8"/>
          <p:cNvSpPr txBox="1"/>
          <p:nvPr/>
        </p:nvSpPr>
        <p:spPr>
          <a:xfrm>
            <a:off x="319325" y="1469450"/>
            <a:ext cx="16316700" cy="6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Look for dataset yourself (from Kaggle, UCI, classic dataset, etc.).</a:t>
            </a:r>
            <a:endParaRPr b="0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Process your dataset into Box plot, Scatter plot, Line c</a:t>
            </a:r>
            <a:r>
              <a:rPr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hart, Jitter plot</a:t>
            </a: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marginal plot, </a:t>
            </a:r>
            <a:r>
              <a:rPr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violin</a:t>
            </a:r>
            <a:r>
              <a:rPr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plot</a:t>
            </a: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and make your own conclusion. </a:t>
            </a:r>
            <a:endParaRPr b="0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After processing, please make a presentation (but make it as a pdf) as creative as you like and fill out the Assignment </a:t>
            </a:r>
            <a:r>
              <a:rPr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form individually.</a:t>
            </a:r>
            <a:endParaRPr b="0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Do a presentation on our next meeting (week </a:t>
            </a:r>
            <a:r>
              <a:rPr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) max 5 minutes each student</a:t>
            </a:r>
            <a:endParaRPr b="0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Link submission :</a:t>
            </a:r>
            <a:endParaRPr b="0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https://intip.in/Assignment</a:t>
            </a:r>
            <a:r>
              <a:rPr b="1"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r>
              <a:rPr b="1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EDAIUP</a:t>
            </a:r>
            <a:endParaRPr b="1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Deadline:</a:t>
            </a:r>
            <a:endParaRPr b="0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	</a:t>
            </a:r>
            <a:r>
              <a:rPr b="1"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March</a:t>
            </a:r>
            <a:r>
              <a:rPr b="1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b="1"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10</a:t>
            </a:r>
            <a:r>
              <a:rPr b="1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th, 2022 at 23:59 WIB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F1D9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/>
          <p:nvPr/>
        </p:nvSpPr>
        <p:spPr>
          <a:xfrm>
            <a:off x="0" y="1208375"/>
            <a:ext cx="18288000" cy="822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9"/>
          <p:cNvSpPr txBox="1"/>
          <p:nvPr/>
        </p:nvSpPr>
        <p:spPr>
          <a:xfrm>
            <a:off x="8481775" y="1028700"/>
            <a:ext cx="87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66375" y="243038"/>
            <a:ext cx="683214" cy="861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49590" y="243038"/>
            <a:ext cx="948910" cy="8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9"/>
          <p:cNvSpPr txBox="1"/>
          <p:nvPr/>
        </p:nvSpPr>
        <p:spPr>
          <a:xfrm>
            <a:off x="3235508" y="4072525"/>
            <a:ext cx="118170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EXAMPLE OF PRESENTATION ASSIGNMENT</a:t>
            </a:r>
            <a:endParaRPr b="0" i="0" sz="5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/>
          <p:nvPr/>
        </p:nvSpPr>
        <p:spPr>
          <a:xfrm>
            <a:off x="-1972100" y="7061973"/>
            <a:ext cx="4788661" cy="481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0F1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14861650" y="-2330389"/>
            <a:ext cx="4788661" cy="481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0F1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66375" y="243038"/>
            <a:ext cx="683214" cy="861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49590" y="243038"/>
            <a:ext cx="948910" cy="8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7"/>
          <p:cNvSpPr txBox="1"/>
          <p:nvPr/>
        </p:nvSpPr>
        <p:spPr>
          <a:xfrm>
            <a:off x="16335449" y="9016972"/>
            <a:ext cx="10941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4506369" y="413797"/>
            <a:ext cx="77934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Dataset Description</a:t>
            </a:r>
            <a:endParaRPr b="0" i="0" sz="33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5" name="Google Shape;125;p7"/>
          <p:cNvCxnSpPr/>
          <p:nvPr/>
        </p:nvCxnSpPr>
        <p:spPr>
          <a:xfrm flipH="1" rot="10800000">
            <a:off x="6692858" y="1274670"/>
            <a:ext cx="3416700" cy="26400"/>
          </a:xfrm>
          <a:prstGeom prst="straightConnector1">
            <a:avLst/>
          </a:prstGeom>
          <a:noFill/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7"/>
          <p:cNvSpPr txBox="1"/>
          <p:nvPr/>
        </p:nvSpPr>
        <p:spPr>
          <a:xfrm>
            <a:off x="462850" y="3085125"/>
            <a:ext cx="79311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Where you get the dataset?</a:t>
            </a:r>
            <a:endParaRPr b="0" i="0" sz="1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How many rows are in the dataset?</a:t>
            </a:r>
            <a:endParaRPr b="0" i="0" sz="1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How many variables?</a:t>
            </a:r>
            <a:endParaRPr b="0" i="0" sz="1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What are the variables in the dataset?</a:t>
            </a:r>
            <a:endParaRPr b="0" i="0" sz="1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For example, you can say that the dataset consists of 150 records with 13 variables with the description as shown in the table here.</a:t>
            </a:r>
            <a:endParaRPr b="0" i="0" sz="1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84671" y="2007007"/>
            <a:ext cx="7450771" cy="7075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57e08aadd_1_116"/>
          <p:cNvSpPr/>
          <p:nvPr/>
        </p:nvSpPr>
        <p:spPr>
          <a:xfrm>
            <a:off x="-1972100" y="7061973"/>
            <a:ext cx="4788661" cy="481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0F1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157e08aadd_1_116"/>
          <p:cNvSpPr/>
          <p:nvPr/>
        </p:nvSpPr>
        <p:spPr>
          <a:xfrm>
            <a:off x="14861650" y="-2330389"/>
            <a:ext cx="4788661" cy="481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0F1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g1157e08aadd_1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66375" y="243038"/>
            <a:ext cx="683214" cy="861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1157e08aadd_1_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49590" y="243038"/>
            <a:ext cx="948910" cy="8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157e08aadd_1_116"/>
          <p:cNvSpPr txBox="1"/>
          <p:nvPr/>
        </p:nvSpPr>
        <p:spPr>
          <a:xfrm>
            <a:off x="4945945" y="299700"/>
            <a:ext cx="8293500" cy="1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4400">
                <a:latin typeface="Fira Sans"/>
                <a:ea typeface="Fira Sans"/>
                <a:cs typeface="Fira Sans"/>
                <a:sym typeface="Fira Sans"/>
              </a:rPr>
              <a:t>Jitter Plot</a:t>
            </a:r>
            <a:endParaRPr b="0" i="0" sz="4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37" name="Google Shape;137;g1157e08aadd_1_116"/>
          <p:cNvCxnSpPr/>
          <p:nvPr/>
        </p:nvCxnSpPr>
        <p:spPr>
          <a:xfrm flipH="1" rot="10800000">
            <a:off x="7272713" y="1296425"/>
            <a:ext cx="3636000" cy="30600"/>
          </a:xfrm>
          <a:prstGeom prst="straightConnector1">
            <a:avLst/>
          </a:prstGeom>
          <a:noFill/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g1157e08aadd_1_116"/>
          <p:cNvSpPr txBox="1"/>
          <p:nvPr/>
        </p:nvSpPr>
        <p:spPr>
          <a:xfrm>
            <a:off x="11022646" y="4071025"/>
            <a:ext cx="8293500" cy="80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000">
                <a:solidFill>
                  <a:srgbClr val="595959"/>
                </a:solidFill>
              </a:rPr>
              <a:t>Conclusion</a:t>
            </a:r>
            <a:endParaRPr b="0" i="0" sz="3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157e08aadd_1_116"/>
          <p:cNvSpPr txBox="1"/>
          <p:nvPr/>
        </p:nvSpPr>
        <p:spPr>
          <a:xfrm>
            <a:off x="1816421" y="3844400"/>
            <a:ext cx="8293500" cy="80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4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 Output</a:t>
            </a:r>
            <a:endParaRPr b="0" i="0" sz="4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