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10287000" cx="18288000"/>
  <p:notesSz cx="6858000" cy="9144000"/>
  <p:embeddedFontLst>
    <p:embeddedFont>
      <p:font typeface="IBM Plex Sans"/>
      <p:regular r:id="rId17"/>
      <p:bold r:id="rId18"/>
      <p:italic r:id="rId19"/>
      <p:boldItalic r:id="rId20"/>
    </p:embeddedFont>
    <p:embeddedFont>
      <p:font typeface="Fira Sans Medium"/>
      <p:regular r:id="rId21"/>
      <p:bold r:id="rId22"/>
      <p:italic r:id="rId23"/>
      <p:boldItalic r:id="rId24"/>
    </p:embeddedFont>
    <p:embeddedFont>
      <p:font typeface="Fira Sans"/>
      <p:regular r:id="rId25"/>
      <p:bold r:id="rId26"/>
      <p:italic r:id="rId27"/>
      <p:boldItalic r:id="rId28"/>
    </p:embeddedFont>
    <p:embeddedFont>
      <p:font typeface="Helvetica Neue"/>
      <p:regular r:id="rId29"/>
      <p:bold r:id="rId30"/>
      <p:italic r:id="rId31"/>
      <p:boldItalic r:id="rId32"/>
    </p:embeddedFont>
    <p:embeddedFont>
      <p:font typeface="Open Sans"/>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37" roundtripDataSignature="AMtx7miiiXzE1JWE7SQJ7AdRw2dL/XW5/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IBMPlexSans-boldItalic.fntdata"/><Relationship Id="rId22" Type="http://schemas.openxmlformats.org/officeDocument/2006/relationships/font" Target="fonts/FiraSansMedium-bold.fntdata"/><Relationship Id="rId21" Type="http://schemas.openxmlformats.org/officeDocument/2006/relationships/font" Target="fonts/FiraSansMedium-regular.fntdata"/><Relationship Id="rId24" Type="http://schemas.openxmlformats.org/officeDocument/2006/relationships/font" Target="fonts/FiraSansMedium-boldItalic.fntdata"/><Relationship Id="rId23" Type="http://schemas.openxmlformats.org/officeDocument/2006/relationships/font" Target="fonts/FiraSansMedium-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FiraSans-bold.fntdata"/><Relationship Id="rId25" Type="http://schemas.openxmlformats.org/officeDocument/2006/relationships/font" Target="fonts/FiraSans-regular.fntdata"/><Relationship Id="rId28" Type="http://schemas.openxmlformats.org/officeDocument/2006/relationships/font" Target="fonts/FiraSans-boldItalic.fntdata"/><Relationship Id="rId27" Type="http://schemas.openxmlformats.org/officeDocument/2006/relationships/font" Target="fonts/FiraSans-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HelveticaNeue-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HelveticaNeue-italic.fntdata"/><Relationship Id="rId30" Type="http://schemas.openxmlformats.org/officeDocument/2006/relationships/font" Target="fonts/HelveticaNeue-bold.fntdata"/><Relationship Id="rId11" Type="http://schemas.openxmlformats.org/officeDocument/2006/relationships/slide" Target="slides/slide6.xml"/><Relationship Id="rId33" Type="http://schemas.openxmlformats.org/officeDocument/2006/relationships/font" Target="fonts/OpenSans-regular.fntdata"/><Relationship Id="rId10" Type="http://schemas.openxmlformats.org/officeDocument/2006/relationships/slide" Target="slides/slide5.xml"/><Relationship Id="rId32" Type="http://schemas.openxmlformats.org/officeDocument/2006/relationships/font" Target="fonts/HelveticaNeue-boldItalic.fntdata"/><Relationship Id="rId13" Type="http://schemas.openxmlformats.org/officeDocument/2006/relationships/slide" Target="slides/slide8.xml"/><Relationship Id="rId35" Type="http://schemas.openxmlformats.org/officeDocument/2006/relationships/font" Target="fonts/OpenSans-italic.fntdata"/><Relationship Id="rId12" Type="http://schemas.openxmlformats.org/officeDocument/2006/relationships/slide" Target="slides/slide7.xml"/><Relationship Id="rId34" Type="http://schemas.openxmlformats.org/officeDocument/2006/relationships/font" Target="fonts/OpenSans-bold.fntdata"/><Relationship Id="rId15" Type="http://schemas.openxmlformats.org/officeDocument/2006/relationships/slide" Target="slides/slide10.xml"/><Relationship Id="rId37" Type="http://customschemas.google.com/relationships/presentationmetadata" Target="metadata"/><Relationship Id="rId14" Type="http://schemas.openxmlformats.org/officeDocument/2006/relationships/slide" Target="slides/slide9.xml"/><Relationship Id="rId36" Type="http://schemas.openxmlformats.org/officeDocument/2006/relationships/font" Target="fonts/OpenSans-boldItalic.fntdata"/><Relationship Id="rId17" Type="http://schemas.openxmlformats.org/officeDocument/2006/relationships/font" Target="fonts/IBMPlexSans-regular.fntdata"/><Relationship Id="rId16" Type="http://schemas.openxmlformats.org/officeDocument/2006/relationships/slide" Target="slides/slide11.xml"/><Relationship Id="rId19" Type="http://schemas.openxmlformats.org/officeDocument/2006/relationships/font" Target="fonts/IBMPlexSans-italic.fntdata"/><Relationship Id="rId18" Type="http://schemas.openxmlformats.org/officeDocument/2006/relationships/font" Target="fonts/IBMPlexSans-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8" name="Google Shape;178;p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16f8ae9013_0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3" name="Google Shape;193;g116f8ae9013_0_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16436ab2f7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7" name="Google Shape;97;g116436ab2f7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16436ab2f7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6" name="Google Shape;106;g116436ab2f7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16f8ae9013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4" name="Google Shape;114;g116f8ae9013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1802f3fbd3_0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4" name="Google Shape;124;g11802f3fbd3_0_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1802f3fbd3_0_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4" name="Google Shape;134;g11802f3fbd3_0_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16f8ae9013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4" name="Google Shape;144;g116f8ae9013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16f8ae9013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5" name="Google Shape;155;g116f8ae9013_0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16f8ae9013_0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6" name="Google Shape;166;g116f8ae9013_0_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4"/>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1" name="Google Shape;71;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5"/>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5"/>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7" name="Google Shape;77;p3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6"/>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8"/>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8"/>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0" name="Google Shape;30;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9"/>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6" name="Google Shape;36;p29"/>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7" name="Google Shape;37;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30"/>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3" name="Google Shape;43;p30"/>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4" name="Google Shape;44;p30"/>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5" name="Google Shape;45;p30"/>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6" name="Google Shape;46;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2"/>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2"/>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57" name="Google Shape;57;p32"/>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58" name="Google Shape;58;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3"/>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33"/>
          <p:cNvSpPr/>
          <p:nvPr>
            <p:ph idx="2" type="pic"/>
          </p:nvPr>
        </p:nvSpPr>
        <p:spPr>
          <a:xfrm>
            <a:off x="1792288" y="612775"/>
            <a:ext cx="5486400" cy="4114800"/>
          </a:xfrm>
          <a:prstGeom prst="rect">
            <a:avLst/>
          </a:prstGeom>
          <a:noFill/>
          <a:ln>
            <a:noFill/>
          </a:ln>
        </p:spPr>
      </p:sp>
      <p:sp>
        <p:nvSpPr>
          <p:cNvPr id="64" name="Google Shape;64;p33"/>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5" name="Google Shape;65;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2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2.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5.gif"/><Relationship Id="rId5" Type="http://schemas.openxmlformats.org/officeDocument/2006/relationships/image" Target="../media/image10.png"/><Relationship Id="rId6" Type="http://schemas.openxmlformats.org/officeDocument/2006/relationships/image" Target="../media/image14.png"/><Relationship Id="rId7"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5.gif"/><Relationship Id="rId5" Type="http://schemas.openxmlformats.org/officeDocument/2006/relationships/image" Target="../media/image17.png"/><Relationship Id="rId6"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5.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5.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5.gif"/><Relationship Id="rId5"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5.gif"/><Relationship Id="rId5"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5.gif"/><Relationship Id="rId5" Type="http://schemas.openxmlformats.org/officeDocument/2006/relationships/hyperlink" Target="http://www.sthda.com/english/wiki/ggplot2-box-plot-quick-start-guide-r-software-and-data-visualization" TargetMode="External"/><Relationship Id="rId6"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5.gif"/><Relationship Id="rId5"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5.gif"/><Relationship Id="rId5" Type="http://schemas.openxmlformats.org/officeDocument/2006/relationships/image" Target="../media/image11.png"/><Relationship Id="rId6"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5.gif"/><Relationship Id="rId5" Type="http://schemas.openxmlformats.org/officeDocument/2006/relationships/image" Target="../media/image18.png"/><Relationship Id="rId6" Type="http://schemas.openxmlformats.org/officeDocument/2006/relationships/image" Target="../media/image12.png"/><Relationship Id="rId7"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b="16250" l="0" r="0" t="27500"/>
          <a:stretch/>
        </p:blipFill>
        <p:spPr>
          <a:xfrm>
            <a:off x="0" y="0"/>
            <a:ext cx="18288002" cy="10287000"/>
          </a:xfrm>
          <a:prstGeom prst="rect">
            <a:avLst/>
          </a:prstGeom>
          <a:noFill/>
          <a:ln>
            <a:noFill/>
          </a:ln>
        </p:spPr>
      </p:pic>
      <p:sp>
        <p:nvSpPr>
          <p:cNvPr id="85" name="Google Shape;85;p1"/>
          <p:cNvSpPr/>
          <p:nvPr/>
        </p:nvSpPr>
        <p:spPr>
          <a:xfrm>
            <a:off x="13087937" y="4306672"/>
            <a:ext cx="4406810" cy="4426562"/>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0F1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
          <p:cNvSpPr/>
          <p:nvPr/>
        </p:nvSpPr>
        <p:spPr>
          <a:xfrm>
            <a:off x="4860807" y="393694"/>
            <a:ext cx="4406810" cy="4426562"/>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D9EA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7" name="Google Shape;87;p1"/>
          <p:cNvGrpSpPr/>
          <p:nvPr/>
        </p:nvGrpSpPr>
        <p:grpSpPr>
          <a:xfrm>
            <a:off x="2746577" y="2657365"/>
            <a:ext cx="12794849" cy="6105075"/>
            <a:chOff x="-67" y="-1137758"/>
            <a:chExt cx="17059800" cy="8140101"/>
          </a:xfrm>
        </p:grpSpPr>
        <p:sp>
          <p:nvSpPr>
            <p:cNvPr id="88" name="Google Shape;88;p1"/>
            <p:cNvSpPr txBox="1"/>
            <p:nvPr/>
          </p:nvSpPr>
          <p:spPr>
            <a:xfrm>
              <a:off x="-67" y="-1137758"/>
              <a:ext cx="17059800" cy="4473900"/>
            </a:xfrm>
            <a:prstGeom prst="rect">
              <a:avLst/>
            </a:prstGeom>
            <a:noFill/>
            <a:ln>
              <a:noFill/>
            </a:ln>
          </p:spPr>
          <p:txBody>
            <a:bodyPr anchorCtr="0" anchor="t" bIns="0" lIns="0" spcFirstLastPara="1" rIns="0" wrap="square" tIns="0">
              <a:spAutoFit/>
            </a:bodyPr>
            <a:lstStyle/>
            <a:p>
              <a:pPr indent="0" lvl="0" marL="0" marR="0" rtl="0" algn="ctr">
                <a:lnSpc>
                  <a:spcPct val="88002"/>
                </a:lnSpc>
                <a:spcBef>
                  <a:spcPts val="0"/>
                </a:spcBef>
                <a:spcAft>
                  <a:spcPts val="0"/>
                </a:spcAft>
                <a:buClr>
                  <a:srgbClr val="000000"/>
                </a:buClr>
                <a:buSzPts val="12386"/>
                <a:buFont typeface="Arial"/>
                <a:buNone/>
              </a:pPr>
              <a:r>
                <a:rPr b="0" i="0" lang="en-US" sz="12386" u="none" cap="none" strike="noStrike">
                  <a:solidFill>
                    <a:srgbClr val="1B1B1B"/>
                  </a:solidFill>
                  <a:latin typeface="Arial"/>
                  <a:ea typeface="Arial"/>
                  <a:cs typeface="Arial"/>
                  <a:sym typeface="Arial"/>
                </a:rPr>
                <a:t>EXPLORATORY DATA ANALYSIS</a:t>
              </a:r>
              <a:endParaRPr b="0" i="0" sz="12386" u="none" cap="none" strike="noStrike">
                <a:solidFill>
                  <a:srgbClr val="1B1B1B"/>
                </a:solidFill>
                <a:latin typeface="Arial"/>
                <a:ea typeface="Arial"/>
                <a:cs typeface="Arial"/>
                <a:sym typeface="Arial"/>
              </a:endParaRPr>
            </a:p>
          </p:txBody>
        </p:sp>
        <p:sp>
          <p:nvSpPr>
            <p:cNvPr id="89" name="Google Shape;89;p1"/>
            <p:cNvSpPr txBox="1"/>
            <p:nvPr/>
          </p:nvSpPr>
          <p:spPr>
            <a:xfrm>
              <a:off x="4202669" y="4974643"/>
              <a:ext cx="8654400" cy="20277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2600"/>
                <a:buFont typeface="Arial"/>
                <a:buNone/>
              </a:pPr>
              <a:r>
                <a:rPr b="1" i="0" lang="en-US" sz="2600" u="none" cap="none" strike="noStrike">
                  <a:solidFill>
                    <a:srgbClr val="1B1B1B"/>
                  </a:solidFill>
                  <a:latin typeface="IBM Plex Sans"/>
                  <a:ea typeface="IBM Plex Sans"/>
                  <a:cs typeface="IBM Plex Sans"/>
                  <a:sym typeface="IBM Plex Sans"/>
                </a:rPr>
                <a:t>Teaching Assistant :</a:t>
              </a:r>
              <a:endParaRPr b="1" i="0" sz="2600" u="none" cap="none" strike="noStrike">
                <a:solidFill>
                  <a:srgbClr val="1B1B1B"/>
                </a:solidFill>
                <a:latin typeface="IBM Plex Sans"/>
                <a:ea typeface="IBM Plex Sans"/>
                <a:cs typeface="IBM Plex Sans"/>
                <a:sym typeface="IBM Plex Sans"/>
              </a:endParaRPr>
            </a:p>
            <a:p>
              <a:pPr indent="0" lvl="0" marL="0" marR="0" rtl="0" algn="ctr">
                <a:lnSpc>
                  <a:spcPct val="140000"/>
                </a:lnSpc>
                <a:spcBef>
                  <a:spcPts val="0"/>
                </a:spcBef>
                <a:spcAft>
                  <a:spcPts val="0"/>
                </a:spcAft>
                <a:buClr>
                  <a:srgbClr val="000000"/>
                </a:buClr>
                <a:buSzPts val="2600"/>
                <a:buFont typeface="Arial"/>
                <a:buNone/>
              </a:pPr>
              <a:r>
                <a:rPr b="1" i="0" lang="en-US" sz="2600" u="none" cap="none" strike="noStrike">
                  <a:solidFill>
                    <a:srgbClr val="1B1B1B"/>
                  </a:solidFill>
                  <a:latin typeface="IBM Plex Sans"/>
                  <a:ea typeface="IBM Plex Sans"/>
                  <a:cs typeface="IBM Plex Sans"/>
                  <a:sym typeface="IBM Plex Sans"/>
                </a:rPr>
                <a:t>Bramandika (06211940000059)</a:t>
              </a:r>
              <a:endParaRPr b="1" i="0" sz="2600" u="none" cap="none" strike="noStrike">
                <a:solidFill>
                  <a:srgbClr val="1B1B1B"/>
                </a:solidFill>
                <a:latin typeface="IBM Plex Sans"/>
                <a:ea typeface="IBM Plex Sans"/>
                <a:cs typeface="IBM Plex Sans"/>
                <a:sym typeface="IBM Plex Sans"/>
              </a:endParaRPr>
            </a:p>
            <a:p>
              <a:pPr indent="0" lvl="0" marL="0" marR="0" rtl="0" algn="ctr">
                <a:lnSpc>
                  <a:spcPct val="140000"/>
                </a:lnSpc>
                <a:spcBef>
                  <a:spcPts val="0"/>
                </a:spcBef>
                <a:spcAft>
                  <a:spcPts val="0"/>
                </a:spcAft>
                <a:buClr>
                  <a:srgbClr val="000000"/>
                </a:buClr>
                <a:buSzPts val="2600"/>
                <a:buFont typeface="Arial"/>
                <a:buNone/>
              </a:pPr>
              <a:r>
                <a:rPr b="1" i="0" lang="en-US" sz="2600" u="none" cap="none" strike="noStrike">
                  <a:solidFill>
                    <a:srgbClr val="1B1B1B"/>
                  </a:solidFill>
                  <a:latin typeface="IBM Plex Sans"/>
                  <a:ea typeface="IBM Plex Sans"/>
                  <a:cs typeface="IBM Plex Sans"/>
                  <a:sym typeface="IBM Plex Sans"/>
                </a:rPr>
                <a:t>Maura Putri Defa (06211940000139)</a:t>
              </a:r>
              <a:endParaRPr b="1" i="0" sz="2600" u="none" cap="none" strike="noStrike">
                <a:solidFill>
                  <a:srgbClr val="1B1B1B"/>
                </a:solidFill>
                <a:latin typeface="IBM Plex Sans"/>
                <a:ea typeface="IBM Plex Sans"/>
                <a:cs typeface="IBM Plex Sans"/>
                <a:sym typeface="IBM Plex Sans"/>
              </a:endParaRPr>
            </a:p>
          </p:txBody>
        </p:sp>
      </p:grpSp>
      <p:sp>
        <p:nvSpPr>
          <p:cNvPr id="90" name="Google Shape;90;p1"/>
          <p:cNvSpPr txBox="1"/>
          <p:nvPr/>
        </p:nvSpPr>
        <p:spPr>
          <a:xfrm>
            <a:off x="6015914" y="1208693"/>
            <a:ext cx="6256200" cy="384600"/>
          </a:xfrm>
          <a:prstGeom prst="rect">
            <a:avLst/>
          </a:prstGeom>
          <a:noFill/>
          <a:ln>
            <a:noFill/>
          </a:ln>
        </p:spPr>
        <p:txBody>
          <a:bodyPr anchorCtr="0" anchor="t" bIns="0" lIns="0" spcFirstLastPara="1" rIns="0" wrap="square" tIns="0">
            <a:spAutoFit/>
          </a:bodyPr>
          <a:lstStyle/>
          <a:p>
            <a:pPr indent="0" lvl="0" marL="0" marR="0" rtl="0" algn="ctr">
              <a:lnSpc>
                <a:spcPct val="140016"/>
              </a:lnSpc>
              <a:spcBef>
                <a:spcPts val="0"/>
              </a:spcBef>
              <a:spcAft>
                <a:spcPts val="0"/>
              </a:spcAft>
              <a:buClr>
                <a:srgbClr val="000000"/>
              </a:buClr>
              <a:buSzPts val="2499"/>
              <a:buFont typeface="Arial"/>
              <a:buNone/>
            </a:pPr>
            <a:r>
              <a:rPr b="1" i="0" lang="en-US" sz="2499" u="none" cap="none" strike="noStrike">
                <a:solidFill>
                  <a:srgbClr val="1B1B1B"/>
                </a:solidFill>
                <a:latin typeface="IBM Plex Sans"/>
                <a:ea typeface="IBM Plex Sans"/>
                <a:cs typeface="IBM Plex Sans"/>
                <a:sym typeface="IBM Plex Sans"/>
              </a:rPr>
              <a:t>Week </a:t>
            </a:r>
            <a:r>
              <a:rPr b="1" lang="en-US" sz="2499">
                <a:solidFill>
                  <a:srgbClr val="1B1B1B"/>
                </a:solidFill>
                <a:latin typeface="IBM Plex Sans"/>
                <a:ea typeface="IBM Plex Sans"/>
                <a:cs typeface="IBM Plex Sans"/>
                <a:sym typeface="IBM Plex Sans"/>
              </a:rPr>
              <a:t>4</a:t>
            </a:r>
            <a:endParaRPr b="0" i="0" sz="1400" u="none" cap="none" strike="noStrike">
              <a:solidFill>
                <a:srgbClr val="000000"/>
              </a:solidFill>
              <a:latin typeface="Arial"/>
              <a:ea typeface="Arial"/>
              <a:cs typeface="Arial"/>
              <a:sym typeface="Arial"/>
            </a:endParaRPr>
          </a:p>
        </p:txBody>
      </p:sp>
      <p:sp>
        <p:nvSpPr>
          <p:cNvPr id="91" name="Google Shape;91;p1"/>
          <p:cNvSpPr txBox="1"/>
          <p:nvPr/>
        </p:nvSpPr>
        <p:spPr>
          <a:xfrm>
            <a:off x="3473584" y="9783950"/>
            <a:ext cx="11340900" cy="384600"/>
          </a:xfrm>
          <a:prstGeom prst="rect">
            <a:avLst/>
          </a:prstGeom>
          <a:noFill/>
          <a:ln>
            <a:noFill/>
          </a:ln>
        </p:spPr>
        <p:txBody>
          <a:bodyPr anchorCtr="0" anchor="t" bIns="0" lIns="0" spcFirstLastPara="1" rIns="0" wrap="square" tIns="0">
            <a:spAutoFit/>
          </a:bodyPr>
          <a:lstStyle/>
          <a:p>
            <a:pPr indent="0" lvl="0" marL="0" marR="0" rtl="0" algn="ctr">
              <a:lnSpc>
                <a:spcPct val="140016"/>
              </a:lnSpc>
              <a:spcBef>
                <a:spcPts val="0"/>
              </a:spcBef>
              <a:spcAft>
                <a:spcPts val="0"/>
              </a:spcAft>
              <a:buClr>
                <a:srgbClr val="000000"/>
              </a:buClr>
              <a:buSzPts val="2499"/>
              <a:buFont typeface="Arial"/>
              <a:buNone/>
            </a:pPr>
            <a:r>
              <a:rPr b="1" i="0" lang="en-US" sz="2499" u="none" cap="none" strike="noStrike">
                <a:solidFill>
                  <a:srgbClr val="1B1B1B"/>
                </a:solidFill>
                <a:latin typeface="IBM Plex Sans"/>
                <a:ea typeface="IBM Plex Sans"/>
                <a:cs typeface="IBM Plex Sans"/>
                <a:sym typeface="IBM Plex Sans"/>
              </a:rPr>
              <a:t>Sepuluh Nopember Institute of Technology, Surabaya - Indonesia</a:t>
            </a:r>
            <a:endParaRPr b="0" i="0" sz="1400" u="none" cap="none" strike="noStrike">
              <a:solidFill>
                <a:srgbClr val="000000"/>
              </a:solidFill>
              <a:latin typeface="Arial"/>
              <a:ea typeface="Arial"/>
              <a:cs typeface="Arial"/>
              <a:sym typeface="Arial"/>
            </a:endParaRPr>
          </a:p>
        </p:txBody>
      </p:sp>
      <p:sp>
        <p:nvSpPr>
          <p:cNvPr id="92" name="Google Shape;92;p1"/>
          <p:cNvSpPr txBox="1"/>
          <p:nvPr/>
        </p:nvSpPr>
        <p:spPr>
          <a:xfrm>
            <a:off x="6660450" y="6307100"/>
            <a:ext cx="4967100" cy="600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700"/>
              <a:buFont typeface="Arial"/>
              <a:buNone/>
            </a:pPr>
            <a:r>
              <a:rPr b="1" i="0" lang="en-US" sz="2700" u="none" cap="none" strike="noStrike">
                <a:solidFill>
                  <a:srgbClr val="EF8600"/>
                </a:solidFill>
                <a:latin typeface="Arial"/>
                <a:ea typeface="Arial"/>
                <a:cs typeface="Arial"/>
                <a:sym typeface="Arial"/>
              </a:rPr>
              <a:t>https://intip.in/EDAIUP2022</a:t>
            </a:r>
            <a:endParaRPr b="1" i="0" sz="2700" u="none" cap="none" strike="noStrike">
              <a:solidFill>
                <a:srgbClr val="EF8600"/>
              </a:solidFill>
              <a:latin typeface="Arial"/>
              <a:ea typeface="Arial"/>
              <a:cs typeface="Arial"/>
              <a:sym typeface="Arial"/>
            </a:endParaRPr>
          </a:p>
        </p:txBody>
      </p:sp>
      <p:pic>
        <p:nvPicPr>
          <p:cNvPr id="93" name="Google Shape;93;p1"/>
          <p:cNvPicPr preferRelativeResize="0"/>
          <p:nvPr/>
        </p:nvPicPr>
        <p:blipFill rotWithShape="1">
          <a:blip r:embed="rId4">
            <a:alphaModFix/>
          </a:blip>
          <a:srcRect b="0" l="0" r="0" t="0"/>
          <a:stretch/>
        </p:blipFill>
        <p:spPr>
          <a:xfrm>
            <a:off x="16366375" y="243038"/>
            <a:ext cx="683214" cy="861522"/>
          </a:xfrm>
          <a:prstGeom prst="rect">
            <a:avLst/>
          </a:prstGeom>
          <a:noFill/>
          <a:ln>
            <a:noFill/>
          </a:ln>
        </p:spPr>
      </p:pic>
      <p:pic>
        <p:nvPicPr>
          <p:cNvPr id="94" name="Google Shape;94;p1"/>
          <p:cNvPicPr preferRelativeResize="0"/>
          <p:nvPr/>
        </p:nvPicPr>
        <p:blipFill rotWithShape="1">
          <a:blip r:embed="rId5">
            <a:alphaModFix/>
          </a:blip>
          <a:srcRect b="0" l="0" r="0" t="0"/>
          <a:stretch/>
        </p:blipFill>
        <p:spPr>
          <a:xfrm>
            <a:off x="17049590" y="243038"/>
            <a:ext cx="948910" cy="8615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7"/>
          <p:cNvSpPr/>
          <p:nvPr/>
        </p:nvSpPr>
        <p:spPr>
          <a:xfrm>
            <a:off x="-1972100" y="7061973"/>
            <a:ext cx="4788661" cy="4810125"/>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0F1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7"/>
          <p:cNvSpPr/>
          <p:nvPr/>
        </p:nvSpPr>
        <p:spPr>
          <a:xfrm>
            <a:off x="14861650" y="-2330389"/>
            <a:ext cx="4788661" cy="4810125"/>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0F1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82" name="Google Shape;182;p7"/>
          <p:cNvPicPr preferRelativeResize="0"/>
          <p:nvPr/>
        </p:nvPicPr>
        <p:blipFill rotWithShape="1">
          <a:blip r:embed="rId3">
            <a:alphaModFix/>
          </a:blip>
          <a:srcRect b="0" l="0" r="0" t="0"/>
          <a:stretch/>
        </p:blipFill>
        <p:spPr>
          <a:xfrm>
            <a:off x="16226328" y="186646"/>
            <a:ext cx="748104" cy="801664"/>
          </a:xfrm>
          <a:prstGeom prst="rect">
            <a:avLst/>
          </a:prstGeom>
          <a:noFill/>
          <a:ln>
            <a:noFill/>
          </a:ln>
        </p:spPr>
      </p:pic>
      <p:pic>
        <p:nvPicPr>
          <p:cNvPr id="183" name="Google Shape;183;p7"/>
          <p:cNvPicPr preferRelativeResize="0"/>
          <p:nvPr/>
        </p:nvPicPr>
        <p:blipFill rotWithShape="1">
          <a:blip r:embed="rId4">
            <a:alphaModFix/>
          </a:blip>
          <a:srcRect b="0" l="0" r="0" t="0"/>
          <a:stretch/>
        </p:blipFill>
        <p:spPr>
          <a:xfrm>
            <a:off x="16974433" y="186646"/>
            <a:ext cx="1039035" cy="801665"/>
          </a:xfrm>
          <a:prstGeom prst="rect">
            <a:avLst/>
          </a:prstGeom>
          <a:noFill/>
          <a:ln>
            <a:noFill/>
          </a:ln>
        </p:spPr>
      </p:pic>
      <p:sp>
        <p:nvSpPr>
          <p:cNvPr id="184" name="Google Shape;184;p7"/>
          <p:cNvSpPr txBox="1"/>
          <p:nvPr/>
        </p:nvSpPr>
        <p:spPr>
          <a:xfrm>
            <a:off x="4916842" y="438385"/>
            <a:ext cx="8122500" cy="1114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n-US" sz="3900" u="none" cap="none" strike="noStrike">
                <a:solidFill>
                  <a:srgbClr val="000000"/>
                </a:solidFill>
                <a:latin typeface="Fira Sans"/>
                <a:ea typeface="Fira Sans"/>
                <a:cs typeface="Fira Sans"/>
                <a:sym typeface="Fira Sans"/>
              </a:rPr>
              <a:t>ggplot2 colors </a:t>
            </a:r>
            <a:endParaRPr b="0" i="0" sz="3900" u="none" cap="none" strike="noStrike">
              <a:solidFill>
                <a:srgbClr val="000000"/>
              </a:solidFill>
              <a:latin typeface="Fira Sans"/>
              <a:ea typeface="Fira Sans"/>
              <a:cs typeface="Fira Sans"/>
              <a:sym typeface="Fira Sans"/>
            </a:endParaRPr>
          </a:p>
        </p:txBody>
      </p:sp>
      <p:cxnSp>
        <p:nvCxnSpPr>
          <p:cNvPr id="185" name="Google Shape;185;p7"/>
          <p:cNvCxnSpPr/>
          <p:nvPr/>
        </p:nvCxnSpPr>
        <p:spPr>
          <a:xfrm flipH="1" rot="10800000">
            <a:off x="7195634" y="1392304"/>
            <a:ext cx="3561000" cy="29400"/>
          </a:xfrm>
          <a:prstGeom prst="straightConnector1">
            <a:avLst/>
          </a:prstGeom>
          <a:noFill/>
          <a:ln cap="flat" cmpd="sng" w="9525">
            <a:solidFill>
              <a:srgbClr val="B2B2B2"/>
            </a:solidFill>
            <a:prstDash val="solid"/>
            <a:round/>
            <a:headEnd len="sm" w="sm" type="none"/>
            <a:tailEnd len="sm" w="sm" type="none"/>
          </a:ln>
        </p:spPr>
      </p:cxnSp>
      <p:sp>
        <p:nvSpPr>
          <p:cNvPr id="186" name="Google Shape;186;p7"/>
          <p:cNvSpPr txBox="1"/>
          <p:nvPr/>
        </p:nvSpPr>
        <p:spPr>
          <a:xfrm>
            <a:off x="484992" y="1647257"/>
            <a:ext cx="8493000" cy="83253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600"/>
              <a:buFont typeface="Arial"/>
              <a:buNone/>
            </a:pPr>
            <a:r>
              <a:rPr b="1" i="0" lang="en-US" sz="2400" u="none" cap="none" strike="noStrike">
                <a:solidFill>
                  <a:srgbClr val="000000"/>
                </a:solidFill>
                <a:latin typeface="Fira Sans"/>
                <a:ea typeface="Fira Sans"/>
                <a:cs typeface="Fira Sans"/>
                <a:sym typeface="Fira Sans"/>
              </a:rPr>
              <a:t>Use Wes Anderson color palettes</a:t>
            </a:r>
            <a:endParaRPr sz="2200"/>
          </a:p>
          <a:p>
            <a:pPr indent="0" lvl="0" marL="0" marR="0" rtl="0" algn="l">
              <a:lnSpc>
                <a:spcPct val="100000"/>
              </a:lnSpc>
              <a:spcBef>
                <a:spcPts val="0"/>
              </a:spcBef>
              <a:spcAft>
                <a:spcPts val="0"/>
              </a:spcAft>
              <a:buClr>
                <a:srgbClr val="000000"/>
              </a:buClr>
              <a:buSzPts val="1600"/>
              <a:buFont typeface="Arial"/>
              <a:buNone/>
            </a:pPr>
            <a:r>
              <a:rPr b="0" i="0" lang="en-US" sz="2000" u="none" cap="none" strike="noStrike">
                <a:solidFill>
                  <a:srgbClr val="228B22"/>
                </a:solidFill>
                <a:latin typeface="Courier New"/>
                <a:ea typeface="Courier New"/>
                <a:cs typeface="Courier New"/>
                <a:sym typeface="Courier New"/>
              </a:rPr>
              <a:t># Install</a:t>
            </a:r>
            <a:r>
              <a:rPr b="0" i="0" lang="en-US" sz="2000" u="none" cap="none" strike="noStrike">
                <a:solidFill>
                  <a:srgbClr val="021B34"/>
                </a:solidFill>
                <a:latin typeface="Courier New"/>
                <a:ea typeface="Courier New"/>
                <a:cs typeface="Courier New"/>
                <a:sym typeface="Courier New"/>
              </a:rPr>
              <a:t> </a:t>
            </a:r>
            <a:r>
              <a:rPr b="0" i="0" lang="en-US" sz="2000" u="none" cap="none" strike="noStrike">
                <a:solidFill>
                  <a:srgbClr val="000000"/>
                </a:solidFill>
                <a:latin typeface="Courier New"/>
                <a:ea typeface="Courier New"/>
                <a:cs typeface="Courier New"/>
                <a:sym typeface="Courier New"/>
              </a:rPr>
              <a:t>install.packages</a:t>
            </a:r>
            <a:r>
              <a:rPr b="0" i="0" lang="en-US" sz="2000" u="none" cap="none" strike="noStrike">
                <a:solidFill>
                  <a:srgbClr val="687687"/>
                </a:solidFill>
                <a:latin typeface="Courier New"/>
                <a:ea typeface="Courier New"/>
                <a:cs typeface="Courier New"/>
                <a:sym typeface="Courier New"/>
              </a:rPr>
              <a:t>(</a:t>
            </a:r>
            <a:r>
              <a:rPr b="0" i="0" lang="en-US" sz="2000" u="none" cap="none" strike="noStrike">
                <a:solidFill>
                  <a:srgbClr val="FF0000"/>
                </a:solidFill>
                <a:latin typeface="Courier New"/>
                <a:ea typeface="Courier New"/>
                <a:cs typeface="Courier New"/>
                <a:sym typeface="Courier New"/>
              </a:rPr>
              <a:t>"wesanderson"</a:t>
            </a:r>
            <a:r>
              <a:rPr b="0" i="0" lang="en-US" sz="2000" u="none" cap="none" strike="noStrike">
                <a:solidFill>
                  <a:srgbClr val="687687"/>
                </a:solidFill>
                <a:latin typeface="Courier New"/>
                <a:ea typeface="Courier New"/>
                <a:cs typeface="Courier New"/>
                <a:sym typeface="Courier New"/>
              </a:rPr>
              <a:t>)</a:t>
            </a:r>
            <a:r>
              <a:rPr b="0" i="0" lang="en-US" sz="2000" u="none" cap="none" strike="noStrike">
                <a:solidFill>
                  <a:srgbClr val="021B34"/>
                </a:solidFill>
                <a:latin typeface="Courier New"/>
                <a:ea typeface="Courier New"/>
                <a:cs typeface="Courier New"/>
                <a:sym typeface="Courier New"/>
              </a:rPr>
              <a:t> </a:t>
            </a:r>
            <a:endParaRPr sz="2200"/>
          </a:p>
          <a:p>
            <a:pPr indent="0" lvl="0" marL="0" marR="0" rtl="0" algn="l">
              <a:lnSpc>
                <a:spcPct val="100000"/>
              </a:lnSpc>
              <a:spcBef>
                <a:spcPts val="0"/>
              </a:spcBef>
              <a:spcAft>
                <a:spcPts val="0"/>
              </a:spcAft>
              <a:buClr>
                <a:srgbClr val="000000"/>
              </a:buClr>
              <a:buSzPts val="1600"/>
              <a:buFont typeface="Arial"/>
              <a:buNone/>
            </a:pPr>
            <a:r>
              <a:rPr b="0" i="0" lang="en-US" sz="2000" u="none" cap="none" strike="noStrike">
                <a:solidFill>
                  <a:srgbClr val="228B22"/>
                </a:solidFill>
                <a:latin typeface="Courier New"/>
                <a:ea typeface="Courier New"/>
                <a:cs typeface="Courier New"/>
                <a:sym typeface="Courier New"/>
              </a:rPr>
              <a:t># Load</a:t>
            </a:r>
            <a:r>
              <a:rPr b="0" i="0" lang="en-US" sz="2000" u="none" cap="none" strike="noStrike">
                <a:solidFill>
                  <a:srgbClr val="021B34"/>
                </a:solidFill>
                <a:latin typeface="Courier New"/>
                <a:ea typeface="Courier New"/>
                <a:cs typeface="Courier New"/>
                <a:sym typeface="Courier New"/>
              </a:rPr>
              <a:t> </a:t>
            </a:r>
            <a:r>
              <a:rPr b="1" i="0" lang="en-US" sz="2000" u="none" cap="none" strike="noStrike">
                <a:solidFill>
                  <a:srgbClr val="0000FF"/>
                </a:solidFill>
                <a:latin typeface="Courier New"/>
                <a:ea typeface="Courier New"/>
                <a:cs typeface="Courier New"/>
                <a:sym typeface="Courier New"/>
              </a:rPr>
              <a:t>library</a:t>
            </a:r>
            <a:r>
              <a:rPr b="0" i="0" lang="en-US" sz="2000" u="none" cap="none" strike="noStrike">
                <a:solidFill>
                  <a:srgbClr val="687687"/>
                </a:solidFill>
                <a:latin typeface="Courier New"/>
                <a:ea typeface="Courier New"/>
                <a:cs typeface="Courier New"/>
                <a:sym typeface="Courier New"/>
              </a:rPr>
              <a:t>(</a:t>
            </a:r>
            <a:r>
              <a:rPr b="0" i="0" lang="en-US" sz="2000" u="none" cap="none" strike="noStrike">
                <a:solidFill>
                  <a:srgbClr val="000000"/>
                </a:solidFill>
                <a:latin typeface="Courier New"/>
                <a:ea typeface="Courier New"/>
                <a:cs typeface="Courier New"/>
                <a:sym typeface="Courier New"/>
              </a:rPr>
              <a:t>wesanderson</a:t>
            </a:r>
            <a:r>
              <a:rPr b="0" i="0" lang="en-US" sz="2000" u="none" cap="none" strike="noStrike">
                <a:solidFill>
                  <a:srgbClr val="687687"/>
                </a:solidFill>
                <a:latin typeface="Courier New"/>
                <a:ea typeface="Courier New"/>
                <a:cs typeface="Courier New"/>
                <a:sym typeface="Courier New"/>
              </a:rPr>
              <a:t>)</a:t>
            </a:r>
            <a:endParaRPr b="1" i="0" sz="2000" u="none" cap="none" strike="noStrike">
              <a:solidFill>
                <a:srgbClr val="000000"/>
              </a:solidFill>
              <a:latin typeface="Fira Sans"/>
              <a:ea typeface="Fira Sans"/>
              <a:cs typeface="Fira Sans"/>
              <a:sym typeface="Fira Sans"/>
            </a:endParaRPr>
          </a:p>
          <a:p>
            <a:pPr indent="0" lvl="0" marL="0" marR="0" rtl="0" algn="l">
              <a:lnSpc>
                <a:spcPct val="100000"/>
              </a:lnSpc>
              <a:spcBef>
                <a:spcPts val="0"/>
              </a:spcBef>
              <a:spcAft>
                <a:spcPts val="0"/>
              </a:spcAft>
              <a:buClr>
                <a:srgbClr val="000000"/>
              </a:buClr>
              <a:buSzPts val="1600"/>
              <a:buFont typeface="Arial"/>
              <a:buNone/>
            </a:pPr>
            <a:r>
              <a:t/>
            </a:r>
            <a:endParaRPr b="0" i="0" sz="1900" u="none" cap="none" strike="noStrike">
              <a:solidFill>
                <a:srgbClr val="000000"/>
              </a:solidFill>
              <a:latin typeface="Fira Sans"/>
              <a:ea typeface="Fira Sans"/>
              <a:cs typeface="Fira Sans"/>
              <a:sym typeface="Fira Sans"/>
            </a:endParaRPr>
          </a:p>
          <a:p>
            <a:pPr indent="0" lvl="0" marL="0" marR="0" rtl="0" algn="l">
              <a:lnSpc>
                <a:spcPct val="100000"/>
              </a:lnSpc>
              <a:spcBef>
                <a:spcPts val="0"/>
              </a:spcBef>
              <a:spcAft>
                <a:spcPts val="0"/>
              </a:spcAft>
              <a:buClr>
                <a:srgbClr val="000000"/>
              </a:buClr>
              <a:buSzPts val="1600"/>
              <a:buFont typeface="Arial"/>
              <a:buNone/>
            </a:pPr>
            <a:r>
              <a:rPr b="0" i="0" lang="en-US" sz="2200" u="none" cap="none" strike="noStrike">
                <a:solidFill>
                  <a:srgbClr val="000000"/>
                </a:solidFill>
                <a:latin typeface="Fira Sans"/>
                <a:ea typeface="Fira Sans"/>
                <a:cs typeface="Fira Sans"/>
                <a:sym typeface="Fira Sans"/>
              </a:rPr>
              <a:t>The available color palettes are:</a:t>
            </a:r>
            <a:endParaRPr sz="2200"/>
          </a:p>
          <a:p>
            <a:pPr indent="0" lvl="0" marL="0" marR="0" rtl="0" algn="l">
              <a:lnSpc>
                <a:spcPct val="100000"/>
              </a:lnSpc>
              <a:spcBef>
                <a:spcPts val="0"/>
              </a:spcBef>
              <a:spcAft>
                <a:spcPts val="0"/>
              </a:spcAft>
              <a:buClr>
                <a:srgbClr val="000000"/>
              </a:buClr>
              <a:buSzPts val="1600"/>
              <a:buFont typeface="Arial"/>
              <a:buNone/>
            </a:pPr>
            <a:r>
              <a:t/>
            </a:r>
            <a:endParaRPr b="0" i="0" sz="2200" u="none" cap="none" strike="noStrike">
              <a:solidFill>
                <a:srgbClr val="000000"/>
              </a:solidFill>
              <a:latin typeface="Fira Sans"/>
              <a:ea typeface="Fira Sans"/>
              <a:cs typeface="Fira Sans"/>
              <a:sym typeface="Fira Sans"/>
            </a:endParaRPr>
          </a:p>
          <a:p>
            <a:pPr indent="0" lvl="0" marL="0" marR="0" rtl="0" algn="l">
              <a:lnSpc>
                <a:spcPct val="100000"/>
              </a:lnSpc>
              <a:spcBef>
                <a:spcPts val="0"/>
              </a:spcBef>
              <a:spcAft>
                <a:spcPts val="0"/>
              </a:spcAft>
              <a:buClr>
                <a:srgbClr val="000000"/>
              </a:buClr>
              <a:buSzPts val="1600"/>
              <a:buFont typeface="Arial"/>
              <a:buNone/>
            </a:pPr>
            <a:r>
              <a:t/>
            </a:r>
            <a:endParaRPr b="0" i="0" sz="2200" u="none" cap="none" strike="noStrike">
              <a:solidFill>
                <a:srgbClr val="000000"/>
              </a:solidFill>
              <a:latin typeface="Fira Sans"/>
              <a:ea typeface="Fira Sans"/>
              <a:cs typeface="Fira Sans"/>
              <a:sym typeface="Fira Sans"/>
            </a:endParaRPr>
          </a:p>
        </p:txBody>
      </p:sp>
      <p:pic>
        <p:nvPicPr>
          <p:cNvPr descr="wesanderson-color palettes" id="187" name="Google Shape;187;p7"/>
          <p:cNvPicPr preferRelativeResize="0"/>
          <p:nvPr/>
        </p:nvPicPr>
        <p:blipFill rotWithShape="1">
          <a:blip r:embed="rId5">
            <a:alphaModFix/>
          </a:blip>
          <a:srcRect b="0" l="0" r="0" t="0"/>
          <a:stretch/>
        </p:blipFill>
        <p:spPr>
          <a:xfrm>
            <a:off x="623344" y="4446352"/>
            <a:ext cx="8354702" cy="5072002"/>
          </a:xfrm>
          <a:prstGeom prst="rect">
            <a:avLst/>
          </a:prstGeom>
          <a:noFill/>
          <a:ln>
            <a:noFill/>
          </a:ln>
        </p:spPr>
      </p:pic>
      <p:sp>
        <p:nvSpPr>
          <p:cNvPr id="188" name="Google Shape;188;p7"/>
          <p:cNvSpPr txBox="1"/>
          <p:nvPr/>
        </p:nvSpPr>
        <p:spPr>
          <a:xfrm>
            <a:off x="9116398" y="1647255"/>
            <a:ext cx="8493000" cy="832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t/>
            </a:r>
            <a:endParaRPr b="1" i="0" sz="2000" u="none" cap="none" strike="noStrike">
              <a:solidFill>
                <a:srgbClr val="0000FF"/>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t/>
            </a:r>
            <a:endParaRPr b="1" i="0" sz="2000" u="none" cap="none" strike="noStrike">
              <a:solidFill>
                <a:srgbClr val="0000FF"/>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1" i="0" lang="en-US" sz="2000" u="none" cap="none" strike="noStrike">
                <a:solidFill>
                  <a:srgbClr val="0000FF"/>
                </a:solidFill>
                <a:latin typeface="Courier New"/>
                <a:ea typeface="Courier New"/>
                <a:cs typeface="Courier New"/>
                <a:sym typeface="Courier New"/>
              </a:rPr>
              <a:t>library</a:t>
            </a:r>
            <a:r>
              <a:rPr b="0" i="0" lang="en-US" sz="2000" u="none" cap="none" strike="noStrike">
                <a:solidFill>
                  <a:srgbClr val="687687"/>
                </a:solidFill>
                <a:latin typeface="Courier New"/>
                <a:ea typeface="Courier New"/>
                <a:cs typeface="Courier New"/>
                <a:sym typeface="Courier New"/>
              </a:rPr>
              <a:t>(</a:t>
            </a:r>
            <a:r>
              <a:rPr b="0" i="0" lang="en-US" sz="2000" u="none" cap="none" strike="noStrike">
                <a:solidFill>
                  <a:srgbClr val="000000"/>
                </a:solidFill>
                <a:latin typeface="Courier New"/>
                <a:ea typeface="Courier New"/>
                <a:cs typeface="Courier New"/>
                <a:sym typeface="Courier New"/>
              </a:rPr>
              <a:t>wesanderson</a:t>
            </a:r>
            <a:r>
              <a:rPr b="0" i="0" lang="en-US" sz="2000" u="none" cap="none" strike="noStrike">
                <a:solidFill>
                  <a:srgbClr val="687687"/>
                </a:solidFill>
                <a:latin typeface="Courier New"/>
                <a:ea typeface="Courier New"/>
                <a:cs typeface="Courier New"/>
                <a:sym typeface="Courier New"/>
              </a:rPr>
              <a:t>)</a:t>
            </a:r>
            <a:r>
              <a:rPr b="0" i="0" lang="en-US" sz="2000" u="none" cap="none" strike="noStrike">
                <a:solidFill>
                  <a:srgbClr val="021B34"/>
                </a:solidFill>
                <a:latin typeface="Courier New"/>
                <a:ea typeface="Courier New"/>
                <a:cs typeface="Courier New"/>
                <a:sym typeface="Courier New"/>
              </a:rPr>
              <a:t> </a:t>
            </a:r>
            <a:endParaRPr sz="2200"/>
          </a:p>
          <a:p>
            <a:pPr indent="0" lvl="0" marL="0" marR="0" rtl="0" algn="l">
              <a:lnSpc>
                <a:spcPct val="100000"/>
              </a:lnSpc>
              <a:spcBef>
                <a:spcPts val="0"/>
              </a:spcBef>
              <a:spcAft>
                <a:spcPts val="0"/>
              </a:spcAft>
              <a:buClr>
                <a:srgbClr val="000000"/>
              </a:buClr>
              <a:buSzPts val="1600"/>
              <a:buFont typeface="Arial"/>
              <a:buNone/>
            </a:pPr>
            <a:r>
              <a:rPr b="0" i="0" lang="en-US" sz="2000" u="none" cap="none" strike="noStrike">
                <a:solidFill>
                  <a:srgbClr val="228B22"/>
                </a:solidFill>
                <a:latin typeface="Courier New"/>
                <a:ea typeface="Courier New"/>
                <a:cs typeface="Courier New"/>
                <a:sym typeface="Courier New"/>
              </a:rPr>
              <a:t># Box plot</a:t>
            </a:r>
            <a:r>
              <a:rPr b="0" i="0" lang="en-US" sz="2000" u="none" cap="none" strike="noStrike">
                <a:solidFill>
                  <a:srgbClr val="021B34"/>
                </a:solidFill>
                <a:latin typeface="Courier New"/>
                <a:ea typeface="Courier New"/>
                <a:cs typeface="Courier New"/>
                <a:sym typeface="Courier New"/>
              </a:rPr>
              <a:t> </a:t>
            </a:r>
            <a:r>
              <a:rPr b="0" i="0" lang="en-US" sz="2000" u="none" cap="none" strike="noStrike">
                <a:solidFill>
                  <a:srgbClr val="000000"/>
                </a:solidFill>
                <a:latin typeface="Courier New"/>
                <a:ea typeface="Courier New"/>
                <a:cs typeface="Courier New"/>
                <a:sym typeface="Courier New"/>
              </a:rPr>
              <a:t>bp</a:t>
            </a:r>
            <a:r>
              <a:rPr b="0" i="0" lang="en-US" sz="2000" u="none" cap="none" strike="noStrike">
                <a:solidFill>
                  <a:srgbClr val="687687"/>
                </a:solidFill>
                <a:latin typeface="Courier New"/>
                <a:ea typeface="Courier New"/>
                <a:cs typeface="Courier New"/>
                <a:sym typeface="Courier New"/>
              </a:rPr>
              <a:t>+</a:t>
            </a:r>
            <a:r>
              <a:rPr b="0" i="0" lang="en-US" sz="2000" u="none" cap="none" strike="noStrike">
                <a:solidFill>
                  <a:srgbClr val="000000"/>
                </a:solidFill>
                <a:latin typeface="Courier New"/>
                <a:ea typeface="Courier New"/>
                <a:cs typeface="Courier New"/>
                <a:sym typeface="Courier New"/>
              </a:rPr>
              <a:t>scale_fill_manual</a:t>
            </a:r>
            <a:r>
              <a:rPr b="0" i="0" lang="en-US" sz="2000" u="none" cap="none" strike="noStrike">
                <a:solidFill>
                  <a:srgbClr val="687687"/>
                </a:solidFill>
                <a:latin typeface="Courier New"/>
                <a:ea typeface="Courier New"/>
                <a:cs typeface="Courier New"/>
                <a:sym typeface="Courier New"/>
              </a:rPr>
              <a:t>(</a:t>
            </a:r>
            <a:r>
              <a:rPr b="0" i="0" lang="en-US" sz="2000" u="none" cap="none" strike="noStrike">
                <a:solidFill>
                  <a:srgbClr val="000000"/>
                </a:solidFill>
                <a:latin typeface="Courier New"/>
                <a:ea typeface="Courier New"/>
                <a:cs typeface="Courier New"/>
                <a:sym typeface="Courier New"/>
              </a:rPr>
              <a:t>values</a:t>
            </a:r>
            <a:r>
              <a:rPr b="0" i="0" lang="en-US" sz="2000" u="none" cap="none" strike="noStrike">
                <a:solidFill>
                  <a:srgbClr val="687687"/>
                </a:solidFill>
                <a:latin typeface="Courier New"/>
                <a:ea typeface="Courier New"/>
                <a:cs typeface="Courier New"/>
                <a:sym typeface="Courier New"/>
              </a:rPr>
              <a:t>=</a:t>
            </a:r>
            <a:r>
              <a:rPr b="0" i="0" lang="en-US" sz="2000" u="none" cap="none" strike="noStrike">
                <a:solidFill>
                  <a:srgbClr val="000000"/>
                </a:solidFill>
                <a:latin typeface="Courier New"/>
                <a:ea typeface="Courier New"/>
                <a:cs typeface="Courier New"/>
                <a:sym typeface="Courier New"/>
              </a:rPr>
              <a:t>wes_palette</a:t>
            </a:r>
            <a:r>
              <a:rPr b="0" i="0" lang="en-US" sz="2000" u="none" cap="none" strike="noStrike">
                <a:solidFill>
                  <a:srgbClr val="687687"/>
                </a:solidFill>
                <a:latin typeface="Courier New"/>
                <a:ea typeface="Courier New"/>
                <a:cs typeface="Courier New"/>
                <a:sym typeface="Courier New"/>
              </a:rPr>
              <a:t>(</a:t>
            </a:r>
            <a:r>
              <a:rPr b="0" i="0" lang="en-US" sz="2000" u="none" cap="none" strike="noStrike">
                <a:solidFill>
                  <a:srgbClr val="000000"/>
                </a:solidFill>
                <a:latin typeface="Courier New"/>
                <a:ea typeface="Courier New"/>
                <a:cs typeface="Courier New"/>
                <a:sym typeface="Courier New"/>
              </a:rPr>
              <a:t>n</a:t>
            </a:r>
            <a:r>
              <a:rPr b="0" i="0" lang="en-US" sz="2000" u="none" cap="none" strike="noStrike">
                <a:solidFill>
                  <a:srgbClr val="687687"/>
                </a:solidFill>
                <a:latin typeface="Courier New"/>
                <a:ea typeface="Courier New"/>
                <a:cs typeface="Courier New"/>
                <a:sym typeface="Courier New"/>
              </a:rPr>
              <a:t>=</a:t>
            </a:r>
            <a:r>
              <a:rPr b="0" i="0" lang="en-US" sz="2000" u="none" cap="none" strike="noStrike">
                <a:solidFill>
                  <a:srgbClr val="0000CD"/>
                </a:solidFill>
                <a:latin typeface="Courier New"/>
                <a:ea typeface="Courier New"/>
                <a:cs typeface="Courier New"/>
                <a:sym typeface="Courier New"/>
              </a:rPr>
              <a:t>3</a:t>
            </a:r>
            <a:r>
              <a:rPr b="0" i="0" lang="en-US" sz="2000" u="none" cap="none" strike="noStrike">
                <a:solidFill>
                  <a:srgbClr val="021B34"/>
                </a:solidFill>
                <a:latin typeface="Courier New"/>
                <a:ea typeface="Courier New"/>
                <a:cs typeface="Courier New"/>
                <a:sym typeface="Courier New"/>
              </a:rPr>
              <a:t>, </a:t>
            </a:r>
            <a:r>
              <a:rPr b="0" i="0" lang="en-US" sz="2000" u="none" cap="none" strike="noStrike">
                <a:solidFill>
                  <a:srgbClr val="000000"/>
                </a:solidFill>
                <a:latin typeface="Courier New"/>
                <a:ea typeface="Courier New"/>
                <a:cs typeface="Courier New"/>
                <a:sym typeface="Courier New"/>
              </a:rPr>
              <a:t>name</a:t>
            </a:r>
            <a:r>
              <a:rPr b="0" i="0" lang="en-US" sz="2000" u="none" cap="none" strike="noStrike">
                <a:solidFill>
                  <a:srgbClr val="687687"/>
                </a:solidFill>
                <a:latin typeface="Courier New"/>
                <a:ea typeface="Courier New"/>
                <a:cs typeface="Courier New"/>
                <a:sym typeface="Courier New"/>
              </a:rPr>
              <a:t>=</a:t>
            </a:r>
            <a:r>
              <a:rPr b="0" i="0" lang="en-US" sz="2000" u="none" cap="none" strike="noStrike">
                <a:solidFill>
                  <a:srgbClr val="FF0000"/>
                </a:solidFill>
                <a:latin typeface="Courier New"/>
                <a:ea typeface="Courier New"/>
                <a:cs typeface="Courier New"/>
                <a:sym typeface="Courier New"/>
              </a:rPr>
              <a:t>"GrandBudapest"</a:t>
            </a:r>
            <a:r>
              <a:rPr b="0" i="0" lang="en-US" sz="2000" u="none" cap="none" strike="noStrike">
                <a:solidFill>
                  <a:srgbClr val="687687"/>
                </a:solidFill>
                <a:latin typeface="Courier New"/>
                <a:ea typeface="Courier New"/>
                <a:cs typeface="Courier New"/>
                <a:sym typeface="Courier New"/>
              </a:rPr>
              <a:t>))</a:t>
            </a:r>
            <a:r>
              <a:rPr b="0" i="0" lang="en-US" sz="2000" u="none" cap="none" strike="noStrike">
                <a:solidFill>
                  <a:srgbClr val="021B34"/>
                </a:solidFill>
                <a:latin typeface="Courier New"/>
                <a:ea typeface="Courier New"/>
                <a:cs typeface="Courier New"/>
                <a:sym typeface="Courier New"/>
              </a:rPr>
              <a:t> </a:t>
            </a:r>
            <a:endParaRPr sz="2200"/>
          </a:p>
          <a:p>
            <a:pPr indent="0" lvl="0" marL="0" marR="0" rtl="0" algn="l">
              <a:lnSpc>
                <a:spcPct val="100000"/>
              </a:lnSpc>
              <a:spcBef>
                <a:spcPts val="0"/>
              </a:spcBef>
              <a:spcAft>
                <a:spcPts val="0"/>
              </a:spcAft>
              <a:buClr>
                <a:srgbClr val="000000"/>
              </a:buClr>
              <a:buSzPts val="1600"/>
              <a:buFont typeface="Arial"/>
              <a:buNone/>
            </a:pPr>
            <a:r>
              <a:rPr b="0" i="0" lang="en-US" sz="2000" u="none" cap="none" strike="noStrike">
                <a:solidFill>
                  <a:srgbClr val="228B22"/>
                </a:solidFill>
                <a:latin typeface="Courier New"/>
                <a:ea typeface="Courier New"/>
                <a:cs typeface="Courier New"/>
                <a:sym typeface="Courier New"/>
              </a:rPr>
              <a:t># Scatter plot</a:t>
            </a:r>
            <a:r>
              <a:rPr b="0" i="0" lang="en-US" sz="2000" u="none" cap="none" strike="noStrike">
                <a:solidFill>
                  <a:srgbClr val="021B34"/>
                </a:solidFill>
                <a:latin typeface="Courier New"/>
                <a:ea typeface="Courier New"/>
                <a:cs typeface="Courier New"/>
                <a:sym typeface="Courier New"/>
              </a:rPr>
              <a:t> </a:t>
            </a:r>
            <a:r>
              <a:rPr b="0" i="0" lang="en-US" sz="2000" u="none" cap="none" strike="noStrike">
                <a:solidFill>
                  <a:srgbClr val="000000"/>
                </a:solidFill>
                <a:latin typeface="Courier New"/>
                <a:ea typeface="Courier New"/>
                <a:cs typeface="Courier New"/>
                <a:sym typeface="Courier New"/>
              </a:rPr>
              <a:t>sp</a:t>
            </a:r>
            <a:r>
              <a:rPr b="0" i="0" lang="en-US" sz="2000" u="none" cap="none" strike="noStrike">
                <a:solidFill>
                  <a:srgbClr val="687687"/>
                </a:solidFill>
                <a:latin typeface="Courier New"/>
                <a:ea typeface="Courier New"/>
                <a:cs typeface="Courier New"/>
                <a:sym typeface="Courier New"/>
              </a:rPr>
              <a:t>+</a:t>
            </a:r>
            <a:r>
              <a:rPr b="0" i="0" lang="en-US" sz="2000" u="none" cap="none" strike="noStrike">
                <a:solidFill>
                  <a:srgbClr val="000000"/>
                </a:solidFill>
                <a:latin typeface="Courier New"/>
                <a:ea typeface="Courier New"/>
                <a:cs typeface="Courier New"/>
                <a:sym typeface="Courier New"/>
              </a:rPr>
              <a:t>scale_color_manual</a:t>
            </a:r>
            <a:r>
              <a:rPr b="0" i="0" lang="en-US" sz="2000" u="none" cap="none" strike="noStrike">
                <a:solidFill>
                  <a:srgbClr val="687687"/>
                </a:solidFill>
                <a:latin typeface="Courier New"/>
                <a:ea typeface="Courier New"/>
                <a:cs typeface="Courier New"/>
                <a:sym typeface="Courier New"/>
              </a:rPr>
              <a:t>(</a:t>
            </a:r>
            <a:r>
              <a:rPr b="0" i="0" lang="en-US" sz="2000" u="none" cap="none" strike="noStrike">
                <a:solidFill>
                  <a:srgbClr val="000000"/>
                </a:solidFill>
                <a:latin typeface="Courier New"/>
                <a:ea typeface="Courier New"/>
                <a:cs typeface="Courier New"/>
                <a:sym typeface="Courier New"/>
              </a:rPr>
              <a:t>values</a:t>
            </a:r>
            <a:r>
              <a:rPr b="0" i="0" lang="en-US" sz="2000" u="none" cap="none" strike="noStrike">
                <a:solidFill>
                  <a:srgbClr val="687687"/>
                </a:solidFill>
                <a:latin typeface="Courier New"/>
                <a:ea typeface="Courier New"/>
                <a:cs typeface="Courier New"/>
                <a:sym typeface="Courier New"/>
              </a:rPr>
              <a:t>=</a:t>
            </a:r>
            <a:r>
              <a:rPr b="0" i="0" lang="en-US" sz="2000" u="none" cap="none" strike="noStrike">
                <a:solidFill>
                  <a:srgbClr val="000000"/>
                </a:solidFill>
                <a:latin typeface="Courier New"/>
                <a:ea typeface="Courier New"/>
                <a:cs typeface="Courier New"/>
                <a:sym typeface="Courier New"/>
              </a:rPr>
              <a:t>wes_palette</a:t>
            </a:r>
            <a:r>
              <a:rPr b="0" i="0" lang="en-US" sz="2000" u="none" cap="none" strike="noStrike">
                <a:solidFill>
                  <a:srgbClr val="687687"/>
                </a:solidFill>
                <a:latin typeface="Courier New"/>
                <a:ea typeface="Courier New"/>
                <a:cs typeface="Courier New"/>
                <a:sym typeface="Courier New"/>
              </a:rPr>
              <a:t>(</a:t>
            </a:r>
            <a:r>
              <a:rPr b="0" i="0" lang="en-US" sz="2000" u="none" cap="none" strike="noStrike">
                <a:solidFill>
                  <a:srgbClr val="000000"/>
                </a:solidFill>
                <a:latin typeface="Courier New"/>
                <a:ea typeface="Courier New"/>
                <a:cs typeface="Courier New"/>
                <a:sym typeface="Courier New"/>
              </a:rPr>
              <a:t>n</a:t>
            </a:r>
            <a:r>
              <a:rPr b="0" i="0" lang="en-US" sz="2000" u="none" cap="none" strike="noStrike">
                <a:solidFill>
                  <a:srgbClr val="687687"/>
                </a:solidFill>
                <a:latin typeface="Courier New"/>
                <a:ea typeface="Courier New"/>
                <a:cs typeface="Courier New"/>
                <a:sym typeface="Courier New"/>
              </a:rPr>
              <a:t>=</a:t>
            </a:r>
            <a:r>
              <a:rPr b="0" i="0" lang="en-US" sz="2000" u="none" cap="none" strike="noStrike">
                <a:solidFill>
                  <a:srgbClr val="0000CD"/>
                </a:solidFill>
                <a:latin typeface="Courier New"/>
                <a:ea typeface="Courier New"/>
                <a:cs typeface="Courier New"/>
                <a:sym typeface="Courier New"/>
              </a:rPr>
              <a:t>3</a:t>
            </a:r>
            <a:r>
              <a:rPr b="0" i="0" lang="en-US" sz="2000" u="none" cap="none" strike="noStrike">
                <a:solidFill>
                  <a:srgbClr val="021B34"/>
                </a:solidFill>
                <a:latin typeface="Courier New"/>
                <a:ea typeface="Courier New"/>
                <a:cs typeface="Courier New"/>
                <a:sym typeface="Courier New"/>
              </a:rPr>
              <a:t>, </a:t>
            </a:r>
            <a:r>
              <a:rPr b="0" i="0" lang="en-US" sz="2000" u="none" cap="none" strike="noStrike">
                <a:solidFill>
                  <a:srgbClr val="000000"/>
                </a:solidFill>
                <a:latin typeface="Courier New"/>
                <a:ea typeface="Courier New"/>
                <a:cs typeface="Courier New"/>
                <a:sym typeface="Courier New"/>
              </a:rPr>
              <a:t>name</a:t>
            </a:r>
            <a:r>
              <a:rPr b="0" i="0" lang="en-US" sz="2000" u="none" cap="none" strike="noStrike">
                <a:solidFill>
                  <a:srgbClr val="687687"/>
                </a:solidFill>
                <a:latin typeface="Courier New"/>
                <a:ea typeface="Courier New"/>
                <a:cs typeface="Courier New"/>
                <a:sym typeface="Courier New"/>
              </a:rPr>
              <a:t>=</a:t>
            </a:r>
            <a:r>
              <a:rPr b="0" i="0" lang="en-US" sz="2000" u="none" cap="none" strike="noStrike">
                <a:solidFill>
                  <a:srgbClr val="FF0000"/>
                </a:solidFill>
                <a:latin typeface="Courier New"/>
                <a:ea typeface="Courier New"/>
                <a:cs typeface="Courier New"/>
                <a:sym typeface="Courier New"/>
              </a:rPr>
              <a:t>"GrandBudapest"</a:t>
            </a:r>
            <a:r>
              <a:rPr b="0" i="0" lang="en-US" sz="2000" u="none" cap="none" strike="noStrike">
                <a:solidFill>
                  <a:srgbClr val="687687"/>
                </a:solidFill>
                <a:latin typeface="Courier New"/>
                <a:ea typeface="Courier New"/>
                <a:cs typeface="Courier New"/>
                <a:sym typeface="Courier New"/>
              </a:rPr>
              <a:t>))</a:t>
            </a:r>
            <a:endParaRPr b="0" i="0" sz="2000" u="none" cap="none" strike="noStrike">
              <a:solidFill>
                <a:srgbClr val="000000"/>
              </a:solidFill>
              <a:latin typeface="Fira Sans"/>
              <a:ea typeface="Fira Sans"/>
              <a:cs typeface="Fira Sans"/>
              <a:sym typeface="Fira Sans"/>
            </a:endParaRPr>
          </a:p>
          <a:p>
            <a:pPr indent="0" lvl="0" marL="0" marR="0" rtl="0" algn="l">
              <a:lnSpc>
                <a:spcPct val="100000"/>
              </a:lnSpc>
              <a:spcBef>
                <a:spcPts val="0"/>
              </a:spcBef>
              <a:spcAft>
                <a:spcPts val="0"/>
              </a:spcAft>
              <a:buClr>
                <a:srgbClr val="000000"/>
              </a:buClr>
              <a:buSzPts val="1600"/>
              <a:buFont typeface="Arial"/>
              <a:buNone/>
            </a:pPr>
            <a:r>
              <a:t/>
            </a:r>
            <a:endParaRPr b="0" i="0" sz="2000" u="none" cap="none" strike="noStrike">
              <a:solidFill>
                <a:srgbClr val="000000"/>
              </a:solidFill>
              <a:latin typeface="Fira Sans"/>
              <a:ea typeface="Fira Sans"/>
              <a:cs typeface="Fira Sans"/>
              <a:sym typeface="Fira Sans"/>
            </a:endParaRPr>
          </a:p>
        </p:txBody>
      </p:sp>
      <p:pic>
        <p:nvPicPr>
          <p:cNvPr descr="ggplot2 color, graph, R software" id="189" name="Google Shape;189;p7"/>
          <p:cNvPicPr preferRelativeResize="0"/>
          <p:nvPr/>
        </p:nvPicPr>
        <p:blipFill rotWithShape="1">
          <a:blip r:embed="rId6">
            <a:alphaModFix/>
          </a:blip>
          <a:srcRect b="0" l="0" r="0" t="0"/>
          <a:stretch/>
        </p:blipFill>
        <p:spPr>
          <a:xfrm>
            <a:off x="9390713" y="5950387"/>
            <a:ext cx="3348418" cy="2870516"/>
          </a:xfrm>
          <a:prstGeom prst="rect">
            <a:avLst/>
          </a:prstGeom>
          <a:noFill/>
          <a:ln>
            <a:noFill/>
          </a:ln>
          <a:effectLst>
            <a:outerShdw blurRad="63500" sx="102000" rotWithShape="0" algn="ctr" sy="102000">
              <a:srgbClr val="000000">
                <a:alpha val="40000"/>
              </a:srgbClr>
            </a:outerShdw>
          </a:effectLst>
        </p:spPr>
      </p:pic>
      <p:pic>
        <p:nvPicPr>
          <p:cNvPr descr="ggplot2 color, graph, R software" id="190" name="Google Shape;190;p7"/>
          <p:cNvPicPr preferRelativeResize="0"/>
          <p:nvPr/>
        </p:nvPicPr>
        <p:blipFill rotWithShape="1">
          <a:blip r:embed="rId7">
            <a:alphaModFix/>
          </a:blip>
          <a:srcRect b="0" l="0" r="0" t="0"/>
          <a:stretch/>
        </p:blipFill>
        <p:spPr>
          <a:xfrm>
            <a:off x="12978445" y="5934676"/>
            <a:ext cx="3366744" cy="2886227"/>
          </a:xfrm>
          <a:prstGeom prst="rect">
            <a:avLst/>
          </a:prstGeom>
          <a:noFill/>
          <a:ln>
            <a:noFill/>
          </a:ln>
          <a:effectLst>
            <a:outerShdw blurRad="63500" sx="102000" rotWithShape="0" algn="ctr" sy="102000">
              <a:srgbClr val="000000">
                <a:alpha val="40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4" name="Shape 194"/>
        <p:cNvGrpSpPr/>
        <p:nvPr/>
      </p:nvGrpSpPr>
      <p:grpSpPr>
        <a:xfrm>
          <a:off x="0" y="0"/>
          <a:ext cx="0" cy="0"/>
          <a:chOff x="0" y="0"/>
          <a:chExt cx="0" cy="0"/>
        </a:xfrm>
      </p:grpSpPr>
      <p:pic>
        <p:nvPicPr>
          <p:cNvPr id="195" name="Google Shape;195;g116f8ae9013_0_75"/>
          <p:cNvPicPr preferRelativeResize="0"/>
          <p:nvPr/>
        </p:nvPicPr>
        <p:blipFill rotWithShape="1">
          <a:blip r:embed="rId3">
            <a:alphaModFix/>
          </a:blip>
          <a:srcRect b="0" l="0" r="0" t="0"/>
          <a:stretch/>
        </p:blipFill>
        <p:spPr>
          <a:xfrm>
            <a:off x="16307017" y="186646"/>
            <a:ext cx="751938" cy="815154"/>
          </a:xfrm>
          <a:prstGeom prst="rect">
            <a:avLst/>
          </a:prstGeom>
          <a:noFill/>
          <a:ln>
            <a:noFill/>
          </a:ln>
        </p:spPr>
      </p:pic>
      <p:pic>
        <p:nvPicPr>
          <p:cNvPr id="196" name="Google Shape;196;g116f8ae9013_0_75"/>
          <p:cNvPicPr preferRelativeResize="0"/>
          <p:nvPr/>
        </p:nvPicPr>
        <p:blipFill rotWithShape="1">
          <a:blip r:embed="rId4">
            <a:alphaModFix/>
          </a:blip>
          <a:srcRect b="0" l="0" r="0" t="0"/>
          <a:stretch/>
        </p:blipFill>
        <p:spPr>
          <a:xfrm>
            <a:off x="17058957" y="186646"/>
            <a:ext cx="1044360" cy="815157"/>
          </a:xfrm>
          <a:prstGeom prst="rect">
            <a:avLst/>
          </a:prstGeom>
          <a:noFill/>
          <a:ln>
            <a:noFill/>
          </a:ln>
        </p:spPr>
      </p:pic>
      <p:sp>
        <p:nvSpPr>
          <p:cNvPr id="197" name="Google Shape;197;g116f8ae9013_0_75"/>
          <p:cNvSpPr txBox="1"/>
          <p:nvPr/>
        </p:nvSpPr>
        <p:spPr>
          <a:xfrm>
            <a:off x="4939560" y="442621"/>
            <a:ext cx="8164200" cy="1133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n-US" sz="3800" u="none" cap="none" strike="noStrike">
                <a:solidFill>
                  <a:srgbClr val="000000"/>
                </a:solidFill>
                <a:latin typeface="Fira Sans"/>
                <a:ea typeface="Fira Sans"/>
                <a:cs typeface="Fira Sans"/>
                <a:sym typeface="Fira Sans"/>
              </a:rPr>
              <a:t>ggplot2 colors </a:t>
            </a:r>
            <a:endParaRPr b="0" i="0" sz="3800" u="none" cap="none" strike="noStrike">
              <a:solidFill>
                <a:srgbClr val="000000"/>
              </a:solidFill>
              <a:latin typeface="Fira Sans"/>
              <a:ea typeface="Fira Sans"/>
              <a:cs typeface="Fira Sans"/>
              <a:sym typeface="Fira Sans"/>
            </a:endParaRPr>
          </a:p>
        </p:txBody>
      </p:sp>
      <p:cxnSp>
        <p:nvCxnSpPr>
          <p:cNvPr id="198" name="Google Shape;198;g116f8ae9013_0_75"/>
          <p:cNvCxnSpPr/>
          <p:nvPr/>
        </p:nvCxnSpPr>
        <p:spPr>
          <a:xfrm flipH="1" rot="10800000">
            <a:off x="7230033" y="1412491"/>
            <a:ext cx="3579300" cy="30000"/>
          </a:xfrm>
          <a:prstGeom prst="straightConnector1">
            <a:avLst/>
          </a:prstGeom>
          <a:noFill/>
          <a:ln cap="flat" cmpd="sng" w="9525">
            <a:solidFill>
              <a:srgbClr val="B2B2B2"/>
            </a:solidFill>
            <a:prstDash val="solid"/>
            <a:round/>
            <a:headEnd len="sm" w="sm" type="none"/>
            <a:tailEnd len="sm" w="sm" type="none"/>
          </a:ln>
        </p:spPr>
      </p:cxnSp>
      <p:sp>
        <p:nvSpPr>
          <p:cNvPr id="199" name="Google Shape;199;g116f8ae9013_0_75"/>
          <p:cNvSpPr txBox="1"/>
          <p:nvPr/>
        </p:nvSpPr>
        <p:spPr>
          <a:xfrm>
            <a:off x="484992" y="1671840"/>
            <a:ext cx="17102100" cy="84654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600"/>
              <a:buFont typeface="Arial"/>
              <a:buNone/>
            </a:pPr>
            <a:r>
              <a:rPr b="1" i="0" lang="en-US" sz="2700" u="none" cap="none" strike="noStrike">
                <a:solidFill>
                  <a:srgbClr val="000000"/>
                </a:solidFill>
                <a:latin typeface="Fira Sans"/>
                <a:ea typeface="Fira Sans"/>
                <a:cs typeface="Fira Sans"/>
                <a:sym typeface="Fira Sans"/>
              </a:rPr>
              <a:t>Gradient between n colors</a:t>
            </a:r>
            <a:endParaRPr sz="2500"/>
          </a:p>
          <a:p>
            <a:pPr indent="0" lvl="0" marL="0" marR="0" rtl="0" algn="just">
              <a:lnSpc>
                <a:spcPct val="100000"/>
              </a:lnSpc>
              <a:spcBef>
                <a:spcPts val="0"/>
              </a:spcBef>
              <a:spcAft>
                <a:spcPts val="0"/>
              </a:spcAft>
              <a:buNone/>
            </a:pPr>
            <a:r>
              <a:rPr b="0" i="0" lang="en-US" sz="2300" u="none" cap="none" strike="noStrike">
                <a:solidFill>
                  <a:srgbClr val="228B22"/>
                </a:solidFill>
                <a:latin typeface="Courier New"/>
                <a:ea typeface="Courier New"/>
                <a:cs typeface="Courier New"/>
                <a:sym typeface="Courier New"/>
              </a:rPr>
              <a:t># Scatter plot</a:t>
            </a:r>
            <a:r>
              <a:rPr b="0" i="0" lang="en-US" sz="2300" u="none" cap="none" strike="noStrike">
                <a:solidFill>
                  <a:srgbClr val="021B34"/>
                </a:solidFill>
                <a:latin typeface="Courier New"/>
                <a:ea typeface="Courier New"/>
                <a:cs typeface="Courier New"/>
                <a:sym typeface="Courier New"/>
              </a:rPr>
              <a:t> </a:t>
            </a:r>
            <a:endParaRPr sz="2500"/>
          </a:p>
          <a:p>
            <a:pPr indent="0" lvl="0" marL="0" marR="0" rtl="0" algn="just">
              <a:lnSpc>
                <a:spcPct val="100000"/>
              </a:lnSpc>
              <a:spcBef>
                <a:spcPts val="0"/>
              </a:spcBef>
              <a:spcAft>
                <a:spcPts val="0"/>
              </a:spcAft>
              <a:buNone/>
            </a:pPr>
            <a:r>
              <a:rPr b="0" i="0" lang="en-US" sz="2300" u="none" cap="none" strike="noStrike">
                <a:solidFill>
                  <a:srgbClr val="228B22"/>
                </a:solidFill>
                <a:latin typeface="Courier New"/>
                <a:ea typeface="Courier New"/>
                <a:cs typeface="Courier New"/>
                <a:sym typeface="Courier New"/>
              </a:rPr>
              <a:t># Color points by the mpg variable</a:t>
            </a:r>
            <a:r>
              <a:rPr b="0" i="0" lang="en-US" sz="2300" u="none" cap="none" strike="noStrike">
                <a:solidFill>
                  <a:srgbClr val="021B34"/>
                </a:solidFill>
                <a:latin typeface="Courier New"/>
                <a:ea typeface="Courier New"/>
                <a:cs typeface="Courier New"/>
                <a:sym typeface="Courier New"/>
              </a:rPr>
              <a:t> </a:t>
            </a:r>
            <a:r>
              <a:rPr b="0" i="0" lang="en-US" sz="2300" u="none" cap="none" strike="noStrike">
                <a:solidFill>
                  <a:srgbClr val="000000"/>
                </a:solidFill>
                <a:latin typeface="Courier New"/>
                <a:ea typeface="Courier New"/>
                <a:cs typeface="Courier New"/>
                <a:sym typeface="Courier New"/>
              </a:rPr>
              <a:t>sp3</a:t>
            </a:r>
            <a:r>
              <a:rPr b="0" i="0" lang="en-US" sz="2300" u="none" cap="none" strike="noStrike">
                <a:solidFill>
                  <a:srgbClr val="687687"/>
                </a:solidFill>
                <a:latin typeface="Courier New"/>
                <a:ea typeface="Courier New"/>
                <a:cs typeface="Courier New"/>
                <a:sym typeface="Courier New"/>
              </a:rPr>
              <a:t>&lt;-</a:t>
            </a:r>
            <a:r>
              <a:rPr b="0" i="0" lang="en-US" sz="2300" u="none" cap="none" strike="noStrike">
                <a:solidFill>
                  <a:srgbClr val="000000"/>
                </a:solidFill>
                <a:latin typeface="Courier New"/>
                <a:ea typeface="Courier New"/>
                <a:cs typeface="Courier New"/>
                <a:sym typeface="Courier New"/>
              </a:rPr>
              <a:t>ggplot</a:t>
            </a:r>
            <a:r>
              <a:rPr b="0" i="0" lang="en-US" sz="2300" u="none" cap="none" strike="noStrike">
                <a:solidFill>
                  <a:srgbClr val="687687"/>
                </a:solidFill>
                <a:latin typeface="Courier New"/>
                <a:ea typeface="Courier New"/>
                <a:cs typeface="Courier New"/>
                <a:sym typeface="Courier New"/>
              </a:rPr>
              <a:t>(</a:t>
            </a:r>
            <a:r>
              <a:rPr b="0" i="0" lang="en-US" sz="2300" u="none" cap="none" strike="noStrike">
                <a:solidFill>
                  <a:srgbClr val="000000"/>
                </a:solidFill>
                <a:latin typeface="Courier New"/>
                <a:ea typeface="Courier New"/>
                <a:cs typeface="Courier New"/>
                <a:sym typeface="Courier New"/>
              </a:rPr>
              <a:t>mtcars</a:t>
            </a:r>
            <a:r>
              <a:rPr b="0" i="0" lang="en-US" sz="2300" u="none" cap="none" strike="noStrike">
                <a:solidFill>
                  <a:srgbClr val="021B34"/>
                </a:solidFill>
                <a:latin typeface="Courier New"/>
                <a:ea typeface="Courier New"/>
                <a:cs typeface="Courier New"/>
                <a:sym typeface="Courier New"/>
              </a:rPr>
              <a:t>, </a:t>
            </a:r>
            <a:r>
              <a:rPr b="0" i="0" lang="en-US" sz="2300" u="none" cap="none" strike="noStrike">
                <a:solidFill>
                  <a:srgbClr val="000000"/>
                </a:solidFill>
                <a:latin typeface="Courier New"/>
                <a:ea typeface="Courier New"/>
                <a:cs typeface="Courier New"/>
                <a:sym typeface="Courier New"/>
              </a:rPr>
              <a:t>aes</a:t>
            </a:r>
            <a:r>
              <a:rPr b="0" i="0" lang="en-US" sz="2300" u="none" cap="none" strike="noStrike">
                <a:solidFill>
                  <a:srgbClr val="687687"/>
                </a:solidFill>
                <a:latin typeface="Courier New"/>
                <a:ea typeface="Courier New"/>
                <a:cs typeface="Courier New"/>
                <a:sym typeface="Courier New"/>
              </a:rPr>
              <a:t>(</a:t>
            </a:r>
            <a:r>
              <a:rPr b="0" i="0" lang="en-US" sz="2300" u="none" cap="none" strike="noStrike">
                <a:solidFill>
                  <a:srgbClr val="000000"/>
                </a:solidFill>
                <a:latin typeface="Courier New"/>
                <a:ea typeface="Courier New"/>
                <a:cs typeface="Courier New"/>
                <a:sym typeface="Courier New"/>
              </a:rPr>
              <a:t>x</a:t>
            </a:r>
            <a:r>
              <a:rPr b="0" i="0" lang="en-US" sz="2300" u="none" cap="none" strike="noStrike">
                <a:solidFill>
                  <a:srgbClr val="687687"/>
                </a:solidFill>
                <a:latin typeface="Courier New"/>
                <a:ea typeface="Courier New"/>
                <a:cs typeface="Courier New"/>
                <a:sym typeface="Courier New"/>
              </a:rPr>
              <a:t>=</a:t>
            </a:r>
            <a:r>
              <a:rPr b="0" i="0" lang="en-US" sz="2300" u="none" cap="none" strike="noStrike">
                <a:solidFill>
                  <a:srgbClr val="000000"/>
                </a:solidFill>
                <a:latin typeface="Courier New"/>
                <a:ea typeface="Courier New"/>
                <a:cs typeface="Courier New"/>
                <a:sym typeface="Courier New"/>
              </a:rPr>
              <a:t>wt</a:t>
            </a:r>
            <a:r>
              <a:rPr b="0" i="0" lang="en-US" sz="2300" u="none" cap="none" strike="noStrike">
                <a:solidFill>
                  <a:srgbClr val="021B34"/>
                </a:solidFill>
                <a:latin typeface="Courier New"/>
                <a:ea typeface="Courier New"/>
                <a:cs typeface="Courier New"/>
                <a:sym typeface="Courier New"/>
              </a:rPr>
              <a:t>, </a:t>
            </a:r>
            <a:r>
              <a:rPr b="0" i="0" lang="en-US" sz="2300" u="none" cap="none" strike="noStrike">
                <a:solidFill>
                  <a:srgbClr val="000000"/>
                </a:solidFill>
                <a:latin typeface="Courier New"/>
                <a:ea typeface="Courier New"/>
                <a:cs typeface="Courier New"/>
                <a:sym typeface="Courier New"/>
              </a:rPr>
              <a:t>y</a:t>
            </a:r>
            <a:r>
              <a:rPr b="0" i="0" lang="en-US" sz="2300" u="none" cap="none" strike="noStrike">
                <a:solidFill>
                  <a:srgbClr val="687687"/>
                </a:solidFill>
                <a:latin typeface="Courier New"/>
                <a:ea typeface="Courier New"/>
                <a:cs typeface="Courier New"/>
                <a:sym typeface="Courier New"/>
              </a:rPr>
              <a:t>=</a:t>
            </a:r>
            <a:r>
              <a:rPr b="0" i="0" lang="en-US" sz="2300" u="none" cap="none" strike="noStrike">
                <a:solidFill>
                  <a:srgbClr val="000000"/>
                </a:solidFill>
                <a:latin typeface="Courier New"/>
                <a:ea typeface="Courier New"/>
                <a:cs typeface="Courier New"/>
                <a:sym typeface="Courier New"/>
              </a:rPr>
              <a:t>mpg</a:t>
            </a:r>
            <a:r>
              <a:rPr b="0" i="0" lang="en-US" sz="2300" u="none" cap="none" strike="noStrike">
                <a:solidFill>
                  <a:srgbClr val="021B34"/>
                </a:solidFill>
                <a:latin typeface="Courier New"/>
                <a:ea typeface="Courier New"/>
                <a:cs typeface="Courier New"/>
                <a:sym typeface="Courier New"/>
              </a:rPr>
              <a:t>, </a:t>
            </a:r>
            <a:r>
              <a:rPr b="0" i="0" lang="en-US" sz="2300" u="none" cap="none" strike="noStrike">
                <a:solidFill>
                  <a:srgbClr val="000000"/>
                </a:solidFill>
                <a:latin typeface="Courier New"/>
                <a:ea typeface="Courier New"/>
                <a:cs typeface="Courier New"/>
                <a:sym typeface="Courier New"/>
              </a:rPr>
              <a:t>color</a:t>
            </a:r>
            <a:r>
              <a:rPr b="0" i="0" lang="en-US" sz="2300" u="none" cap="none" strike="noStrike">
                <a:solidFill>
                  <a:srgbClr val="687687"/>
                </a:solidFill>
                <a:latin typeface="Courier New"/>
                <a:ea typeface="Courier New"/>
                <a:cs typeface="Courier New"/>
                <a:sym typeface="Courier New"/>
              </a:rPr>
              <a:t>=</a:t>
            </a:r>
            <a:r>
              <a:rPr b="0" i="0" lang="en-US" sz="2300" u="none" cap="none" strike="noStrike">
                <a:solidFill>
                  <a:srgbClr val="000000"/>
                </a:solidFill>
                <a:latin typeface="Courier New"/>
                <a:ea typeface="Courier New"/>
                <a:cs typeface="Courier New"/>
                <a:sym typeface="Courier New"/>
              </a:rPr>
              <a:t>mpg</a:t>
            </a:r>
            <a:r>
              <a:rPr b="0" i="0" lang="en-US" sz="2300" u="none" cap="none" strike="noStrike">
                <a:solidFill>
                  <a:srgbClr val="687687"/>
                </a:solidFill>
                <a:latin typeface="Courier New"/>
                <a:ea typeface="Courier New"/>
                <a:cs typeface="Courier New"/>
                <a:sym typeface="Courier New"/>
              </a:rPr>
              <a:t>))</a:t>
            </a:r>
            <a:r>
              <a:rPr b="0" i="0" lang="en-US" sz="2300" u="none" cap="none" strike="noStrike">
                <a:solidFill>
                  <a:srgbClr val="021B34"/>
                </a:solidFill>
                <a:latin typeface="Courier New"/>
                <a:ea typeface="Courier New"/>
                <a:cs typeface="Courier New"/>
                <a:sym typeface="Courier New"/>
              </a:rPr>
              <a:t> </a:t>
            </a:r>
            <a:r>
              <a:rPr b="0" i="0" lang="en-US" sz="2300" u="none" cap="none" strike="noStrike">
                <a:solidFill>
                  <a:srgbClr val="687687"/>
                </a:solidFill>
                <a:latin typeface="Courier New"/>
                <a:ea typeface="Courier New"/>
                <a:cs typeface="Courier New"/>
                <a:sym typeface="Courier New"/>
              </a:rPr>
              <a:t>+</a:t>
            </a:r>
            <a:r>
              <a:rPr b="0" i="0" lang="en-US" sz="2300" u="none" cap="none" strike="noStrike">
                <a:solidFill>
                  <a:srgbClr val="021B34"/>
                </a:solidFill>
                <a:latin typeface="Courier New"/>
                <a:ea typeface="Courier New"/>
                <a:cs typeface="Courier New"/>
                <a:sym typeface="Courier New"/>
              </a:rPr>
              <a:t> </a:t>
            </a:r>
            <a:r>
              <a:rPr b="0" i="0" lang="en-US" sz="2300" u="none" cap="none" strike="noStrike">
                <a:solidFill>
                  <a:srgbClr val="000000"/>
                </a:solidFill>
                <a:latin typeface="Courier New"/>
                <a:ea typeface="Courier New"/>
                <a:cs typeface="Courier New"/>
                <a:sym typeface="Courier New"/>
              </a:rPr>
              <a:t>geom_point</a:t>
            </a:r>
            <a:r>
              <a:rPr b="0" i="0" lang="en-US" sz="2300" u="none" cap="none" strike="noStrike">
                <a:solidFill>
                  <a:srgbClr val="687687"/>
                </a:solidFill>
                <a:latin typeface="Courier New"/>
                <a:ea typeface="Courier New"/>
                <a:cs typeface="Courier New"/>
                <a:sym typeface="Courier New"/>
              </a:rPr>
              <a:t>()</a:t>
            </a:r>
            <a:r>
              <a:rPr b="0" i="0" lang="en-US" sz="2300" u="none" cap="none" strike="noStrike">
                <a:solidFill>
                  <a:srgbClr val="021B34"/>
                </a:solidFill>
                <a:latin typeface="Courier New"/>
                <a:ea typeface="Courier New"/>
                <a:cs typeface="Courier New"/>
                <a:sym typeface="Courier New"/>
              </a:rPr>
              <a:t> </a:t>
            </a:r>
            <a:r>
              <a:rPr b="0" i="0" lang="en-US" sz="2300" u="none" cap="none" strike="noStrike">
                <a:solidFill>
                  <a:srgbClr val="000000"/>
                </a:solidFill>
                <a:latin typeface="Courier New"/>
                <a:ea typeface="Courier New"/>
                <a:cs typeface="Courier New"/>
                <a:sym typeface="Courier New"/>
              </a:rPr>
              <a:t>sp3</a:t>
            </a:r>
            <a:r>
              <a:rPr b="0" i="0" lang="en-US" sz="2300" u="none" cap="none" strike="noStrike">
                <a:solidFill>
                  <a:srgbClr val="021B34"/>
                </a:solidFill>
                <a:latin typeface="Courier New"/>
                <a:ea typeface="Courier New"/>
                <a:cs typeface="Courier New"/>
                <a:sym typeface="Courier New"/>
              </a:rPr>
              <a:t> </a:t>
            </a:r>
            <a:endParaRPr sz="2500"/>
          </a:p>
          <a:p>
            <a:pPr indent="0" lvl="0" marL="0" marR="0" rtl="0" algn="just">
              <a:lnSpc>
                <a:spcPct val="100000"/>
              </a:lnSpc>
              <a:spcBef>
                <a:spcPts val="0"/>
              </a:spcBef>
              <a:spcAft>
                <a:spcPts val="0"/>
              </a:spcAft>
              <a:buNone/>
            </a:pPr>
            <a:r>
              <a:rPr b="0" i="0" lang="en-US" sz="2300" u="none" cap="none" strike="noStrike">
                <a:solidFill>
                  <a:srgbClr val="228B22"/>
                </a:solidFill>
                <a:latin typeface="Courier New"/>
                <a:ea typeface="Courier New"/>
                <a:cs typeface="Courier New"/>
                <a:sym typeface="Courier New"/>
              </a:rPr>
              <a:t># Gradient between n colors</a:t>
            </a:r>
            <a:r>
              <a:rPr b="0" i="0" lang="en-US" sz="2300" u="none" cap="none" strike="noStrike">
                <a:solidFill>
                  <a:srgbClr val="021B34"/>
                </a:solidFill>
                <a:latin typeface="Courier New"/>
                <a:ea typeface="Courier New"/>
                <a:cs typeface="Courier New"/>
                <a:sym typeface="Courier New"/>
              </a:rPr>
              <a:t> </a:t>
            </a:r>
            <a:r>
              <a:rPr b="0" i="0" lang="en-US" sz="2300" u="none" cap="none" strike="noStrike">
                <a:solidFill>
                  <a:srgbClr val="000000"/>
                </a:solidFill>
                <a:latin typeface="Courier New"/>
                <a:ea typeface="Courier New"/>
                <a:cs typeface="Courier New"/>
                <a:sym typeface="Courier New"/>
              </a:rPr>
              <a:t>sp3</a:t>
            </a:r>
            <a:r>
              <a:rPr b="0" i="0" lang="en-US" sz="2300" u="none" cap="none" strike="noStrike">
                <a:solidFill>
                  <a:srgbClr val="687687"/>
                </a:solidFill>
                <a:latin typeface="Courier New"/>
                <a:ea typeface="Courier New"/>
                <a:cs typeface="Courier New"/>
                <a:sym typeface="Courier New"/>
              </a:rPr>
              <a:t>+</a:t>
            </a:r>
            <a:r>
              <a:rPr b="0" i="0" lang="en-US" sz="2300" u="none" cap="none" strike="noStrike">
                <a:solidFill>
                  <a:srgbClr val="000000"/>
                </a:solidFill>
                <a:latin typeface="Courier New"/>
                <a:ea typeface="Courier New"/>
                <a:cs typeface="Courier New"/>
                <a:sym typeface="Courier New"/>
              </a:rPr>
              <a:t>scale_color_gradientn</a:t>
            </a:r>
            <a:r>
              <a:rPr b="0" i="0" lang="en-US" sz="2300" u="none" cap="none" strike="noStrike">
                <a:solidFill>
                  <a:srgbClr val="687687"/>
                </a:solidFill>
                <a:latin typeface="Courier New"/>
                <a:ea typeface="Courier New"/>
                <a:cs typeface="Courier New"/>
                <a:sym typeface="Courier New"/>
              </a:rPr>
              <a:t>(</a:t>
            </a:r>
            <a:r>
              <a:rPr b="0" i="0" lang="en-US" sz="2300" u="none" cap="none" strike="noStrike">
                <a:solidFill>
                  <a:srgbClr val="000000"/>
                </a:solidFill>
                <a:latin typeface="Courier New"/>
                <a:ea typeface="Courier New"/>
                <a:cs typeface="Courier New"/>
                <a:sym typeface="Courier New"/>
              </a:rPr>
              <a:t>colours</a:t>
            </a:r>
            <a:r>
              <a:rPr b="0" i="0" lang="en-US" sz="2300" u="none" cap="none" strike="noStrike">
                <a:solidFill>
                  <a:srgbClr val="021B34"/>
                </a:solidFill>
                <a:latin typeface="Courier New"/>
                <a:ea typeface="Courier New"/>
                <a:cs typeface="Courier New"/>
                <a:sym typeface="Courier New"/>
              </a:rPr>
              <a:t> </a:t>
            </a:r>
            <a:r>
              <a:rPr b="0" i="0" lang="en-US" sz="2300" u="none" cap="none" strike="noStrike">
                <a:solidFill>
                  <a:srgbClr val="687687"/>
                </a:solidFill>
                <a:latin typeface="Courier New"/>
                <a:ea typeface="Courier New"/>
                <a:cs typeface="Courier New"/>
                <a:sym typeface="Courier New"/>
              </a:rPr>
              <a:t>=</a:t>
            </a:r>
            <a:r>
              <a:rPr b="0" i="0" lang="en-US" sz="2300" u="none" cap="none" strike="noStrike">
                <a:solidFill>
                  <a:srgbClr val="021B34"/>
                </a:solidFill>
                <a:latin typeface="Courier New"/>
                <a:ea typeface="Courier New"/>
                <a:cs typeface="Courier New"/>
                <a:sym typeface="Courier New"/>
              </a:rPr>
              <a:t> </a:t>
            </a:r>
            <a:r>
              <a:rPr b="0" i="0" lang="en-US" sz="2300" u="none" cap="none" strike="noStrike">
                <a:solidFill>
                  <a:srgbClr val="000000"/>
                </a:solidFill>
                <a:latin typeface="Courier New"/>
                <a:ea typeface="Courier New"/>
                <a:cs typeface="Courier New"/>
                <a:sym typeface="Courier New"/>
              </a:rPr>
              <a:t>rainbow</a:t>
            </a:r>
            <a:r>
              <a:rPr b="0" i="0" lang="en-US" sz="2300" u="none" cap="none" strike="noStrike">
                <a:solidFill>
                  <a:srgbClr val="687687"/>
                </a:solidFill>
                <a:latin typeface="Courier New"/>
                <a:ea typeface="Courier New"/>
                <a:cs typeface="Courier New"/>
                <a:sym typeface="Courier New"/>
              </a:rPr>
              <a:t>(</a:t>
            </a:r>
            <a:r>
              <a:rPr b="0" i="0" lang="en-US" sz="2300" u="none" cap="none" strike="noStrike">
                <a:solidFill>
                  <a:srgbClr val="0000CD"/>
                </a:solidFill>
                <a:latin typeface="Courier New"/>
                <a:ea typeface="Courier New"/>
                <a:cs typeface="Courier New"/>
                <a:sym typeface="Courier New"/>
              </a:rPr>
              <a:t>5</a:t>
            </a:r>
            <a:r>
              <a:rPr b="0" i="0" lang="en-US" sz="2300" u="none" cap="none" strike="noStrike">
                <a:solidFill>
                  <a:srgbClr val="687687"/>
                </a:solidFill>
                <a:latin typeface="Courier New"/>
                <a:ea typeface="Courier New"/>
                <a:cs typeface="Courier New"/>
                <a:sym typeface="Courier New"/>
              </a:rPr>
              <a:t>))</a:t>
            </a:r>
            <a:endParaRPr b="1" i="0" sz="2300" u="none" cap="none" strike="noStrike">
              <a:solidFill>
                <a:srgbClr val="000000"/>
              </a:solidFill>
              <a:latin typeface="Fira Sans"/>
              <a:ea typeface="Fira Sans"/>
              <a:cs typeface="Fira Sans"/>
              <a:sym typeface="Fira Sans"/>
            </a:endParaRPr>
          </a:p>
          <a:p>
            <a:pPr indent="0" lvl="0" marL="0" marR="0" rtl="0" algn="l">
              <a:lnSpc>
                <a:spcPct val="100000"/>
              </a:lnSpc>
              <a:spcBef>
                <a:spcPts val="0"/>
              </a:spcBef>
              <a:spcAft>
                <a:spcPts val="0"/>
              </a:spcAft>
              <a:buClr>
                <a:srgbClr val="000000"/>
              </a:buClr>
              <a:buSzPts val="1600"/>
              <a:buFont typeface="Arial"/>
              <a:buNone/>
            </a:pPr>
            <a:r>
              <a:t/>
            </a:r>
            <a:endParaRPr b="1" i="0" sz="2150" u="none" cap="none" strike="noStrike">
              <a:solidFill>
                <a:srgbClr val="000000"/>
              </a:solidFill>
              <a:latin typeface="Fira Sans"/>
              <a:ea typeface="Fira Sans"/>
              <a:cs typeface="Fira Sans"/>
              <a:sym typeface="Fira Sans"/>
            </a:endParaRPr>
          </a:p>
        </p:txBody>
      </p:sp>
      <p:pic>
        <p:nvPicPr>
          <p:cNvPr descr="ggplot2 color, graph, R software" id="200" name="Google Shape;200;g116f8ae9013_0_75"/>
          <p:cNvPicPr preferRelativeResize="0"/>
          <p:nvPr/>
        </p:nvPicPr>
        <p:blipFill rotWithShape="1">
          <a:blip r:embed="rId5">
            <a:alphaModFix/>
          </a:blip>
          <a:srcRect b="0" l="0" r="0" t="0"/>
          <a:stretch/>
        </p:blipFill>
        <p:spPr>
          <a:xfrm>
            <a:off x="812755" y="4843054"/>
            <a:ext cx="5372874" cy="4659668"/>
          </a:xfrm>
          <a:prstGeom prst="rect">
            <a:avLst/>
          </a:prstGeom>
          <a:noFill/>
          <a:ln>
            <a:noFill/>
          </a:ln>
          <a:effectLst>
            <a:outerShdw blurRad="63500" sx="102000" rotWithShape="0" algn="ctr" sy="102000">
              <a:srgbClr val="000000">
                <a:alpha val="40000"/>
              </a:srgbClr>
            </a:outerShdw>
          </a:effectLst>
        </p:spPr>
      </p:pic>
      <p:pic>
        <p:nvPicPr>
          <p:cNvPr descr="ggplot2 color, graph, R software" id="201" name="Google Shape;201;g116f8ae9013_0_75"/>
          <p:cNvPicPr preferRelativeResize="0"/>
          <p:nvPr/>
        </p:nvPicPr>
        <p:blipFill rotWithShape="1">
          <a:blip r:embed="rId6">
            <a:alphaModFix/>
          </a:blip>
          <a:srcRect b="0" l="0" r="0" t="0"/>
          <a:stretch/>
        </p:blipFill>
        <p:spPr>
          <a:xfrm>
            <a:off x="6823754" y="4843054"/>
            <a:ext cx="5372874" cy="4659668"/>
          </a:xfrm>
          <a:prstGeom prst="rect">
            <a:avLst/>
          </a:prstGeom>
          <a:noFill/>
          <a:ln>
            <a:noFill/>
          </a:ln>
          <a:effectLst>
            <a:outerShdw blurRad="63500" sx="102000" rotWithShape="0" algn="ctr" sy="102000">
              <a:srgbClr val="000000">
                <a:alpha val="40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8" name="Shape 98"/>
        <p:cNvGrpSpPr/>
        <p:nvPr/>
      </p:nvGrpSpPr>
      <p:grpSpPr>
        <a:xfrm>
          <a:off x="0" y="0"/>
          <a:ext cx="0" cy="0"/>
          <a:chOff x="0" y="0"/>
          <a:chExt cx="0" cy="0"/>
        </a:xfrm>
      </p:grpSpPr>
      <p:pic>
        <p:nvPicPr>
          <p:cNvPr id="99" name="Google Shape;99;g116436ab2f7_0_1"/>
          <p:cNvPicPr preferRelativeResize="0"/>
          <p:nvPr/>
        </p:nvPicPr>
        <p:blipFill rotWithShape="1">
          <a:blip r:embed="rId3">
            <a:alphaModFix/>
          </a:blip>
          <a:srcRect b="0" l="0" r="0" t="0"/>
          <a:stretch/>
        </p:blipFill>
        <p:spPr>
          <a:xfrm>
            <a:off x="15957100" y="186647"/>
            <a:ext cx="738419" cy="734616"/>
          </a:xfrm>
          <a:prstGeom prst="rect">
            <a:avLst/>
          </a:prstGeom>
          <a:noFill/>
          <a:ln>
            <a:noFill/>
          </a:ln>
        </p:spPr>
      </p:pic>
      <p:pic>
        <p:nvPicPr>
          <p:cNvPr id="100" name="Google Shape;100;g116436ab2f7_0_1"/>
          <p:cNvPicPr preferRelativeResize="0"/>
          <p:nvPr/>
        </p:nvPicPr>
        <p:blipFill rotWithShape="1">
          <a:blip r:embed="rId4">
            <a:alphaModFix/>
          </a:blip>
          <a:srcRect b="0" l="0" r="0" t="0"/>
          <a:stretch/>
        </p:blipFill>
        <p:spPr>
          <a:xfrm>
            <a:off x="16695521" y="186647"/>
            <a:ext cx="1025585" cy="734619"/>
          </a:xfrm>
          <a:prstGeom prst="rect">
            <a:avLst/>
          </a:prstGeom>
          <a:noFill/>
          <a:ln>
            <a:noFill/>
          </a:ln>
        </p:spPr>
      </p:pic>
      <p:sp>
        <p:nvSpPr>
          <p:cNvPr id="101" name="Google Shape;101;g116436ab2f7_0_1"/>
          <p:cNvSpPr txBox="1"/>
          <p:nvPr/>
        </p:nvSpPr>
        <p:spPr>
          <a:xfrm>
            <a:off x="16962871" y="9154389"/>
            <a:ext cx="1125600" cy="8031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rgbClr val="000000"/>
                </a:solidFill>
                <a:latin typeface="Arial"/>
                <a:ea typeface="Arial"/>
                <a:cs typeface="Arial"/>
                <a:sym typeface="Arial"/>
              </a:rPr>
              <a:t>‹#›</a:t>
            </a:fld>
            <a:endParaRPr b="0" i="0" sz="1100" u="none" cap="none" strike="noStrike">
              <a:solidFill>
                <a:srgbClr val="000000"/>
              </a:solidFill>
              <a:latin typeface="Arial"/>
              <a:ea typeface="Arial"/>
              <a:cs typeface="Arial"/>
              <a:sym typeface="Arial"/>
            </a:endParaRPr>
          </a:p>
        </p:txBody>
      </p:sp>
      <p:sp>
        <p:nvSpPr>
          <p:cNvPr id="102" name="Google Shape;102;g116436ab2f7_0_1"/>
          <p:cNvSpPr txBox="1"/>
          <p:nvPr/>
        </p:nvSpPr>
        <p:spPr>
          <a:xfrm>
            <a:off x="896198" y="645420"/>
            <a:ext cx="15842100" cy="981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0" i="0" lang="en-US" sz="4400" u="none" cap="none" strike="noStrike">
                <a:solidFill>
                  <a:srgbClr val="000000"/>
                </a:solidFill>
                <a:latin typeface="Fira Sans Medium"/>
                <a:ea typeface="Fira Sans Medium"/>
                <a:cs typeface="Fira Sans Medium"/>
                <a:sym typeface="Fira Sans Medium"/>
              </a:rPr>
              <a:t>Overview</a:t>
            </a:r>
            <a:endParaRPr b="0" i="0" sz="4400" u="none" cap="none" strike="noStrike">
              <a:solidFill>
                <a:srgbClr val="000000"/>
              </a:solidFill>
              <a:latin typeface="Fira Sans Medium"/>
              <a:ea typeface="Fira Sans Medium"/>
              <a:cs typeface="Fira Sans Medium"/>
              <a:sym typeface="Fira Sans Medium"/>
            </a:endParaRPr>
          </a:p>
        </p:txBody>
      </p:sp>
      <p:sp>
        <p:nvSpPr>
          <p:cNvPr id="103" name="Google Shape;103;g116436ab2f7_0_1"/>
          <p:cNvSpPr txBox="1"/>
          <p:nvPr/>
        </p:nvSpPr>
        <p:spPr>
          <a:xfrm>
            <a:off x="547298" y="1928235"/>
            <a:ext cx="16539900" cy="7226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2700" u="none" cap="none" strike="noStrike">
                <a:solidFill>
                  <a:srgbClr val="333333"/>
                </a:solidFill>
                <a:latin typeface="Helvetica Neue"/>
                <a:ea typeface="Helvetica Neue"/>
                <a:cs typeface="Helvetica Neue"/>
                <a:sym typeface="Helvetica Neue"/>
              </a:rPr>
              <a:t>To build a ggplot, we will use the following basic template that can be used for different types of plots:</a:t>
            </a:r>
            <a:endParaRPr sz="2700"/>
          </a:p>
          <a:p>
            <a:pPr indent="0" lvl="0" marL="0" marR="0" rtl="0" algn="l">
              <a:lnSpc>
                <a:spcPct val="100000"/>
              </a:lnSpc>
              <a:spcBef>
                <a:spcPts val="0"/>
              </a:spcBef>
              <a:spcAft>
                <a:spcPts val="0"/>
              </a:spcAft>
              <a:buNone/>
            </a:pPr>
            <a:r>
              <a:t/>
            </a:r>
            <a:endParaRPr b="0" i="0" sz="2700" u="none" cap="none" strike="noStrike">
              <a:solidFill>
                <a:srgbClr val="333333"/>
              </a:solidFill>
              <a:latin typeface="Helvetica Neue"/>
              <a:ea typeface="Helvetica Neue"/>
              <a:cs typeface="Helvetica Neue"/>
              <a:sym typeface="Helvetica Neue"/>
            </a:endParaRPr>
          </a:p>
          <a:p>
            <a:pPr indent="0" lvl="0" marL="0" marR="0" rtl="0" algn="l">
              <a:lnSpc>
                <a:spcPct val="100000"/>
              </a:lnSpc>
              <a:spcBef>
                <a:spcPts val="0"/>
              </a:spcBef>
              <a:spcAft>
                <a:spcPts val="0"/>
              </a:spcAft>
              <a:buNone/>
            </a:pPr>
            <a:r>
              <a:rPr b="0" i="0" lang="en-US" sz="2700" u="none" cap="none" strike="noStrike">
                <a:solidFill>
                  <a:srgbClr val="000000"/>
                </a:solidFill>
                <a:latin typeface="Courier New"/>
                <a:ea typeface="Courier New"/>
                <a:cs typeface="Courier New"/>
                <a:sym typeface="Courier New"/>
              </a:rPr>
              <a:t>ggplot(data = &lt;DATA&gt;, mapping = aes(&lt;MAPPINGS&gt;)) + &lt;GEOM_FUNCTION&gt;()</a:t>
            </a:r>
            <a:r>
              <a:rPr b="0" i="0" lang="en-US" sz="2100" u="none" cap="none" strike="noStrike">
                <a:solidFill>
                  <a:srgbClr val="000000"/>
                </a:solidFill>
                <a:latin typeface="Arial"/>
                <a:ea typeface="Arial"/>
                <a:cs typeface="Arial"/>
                <a:sym typeface="Arial"/>
              </a:rPr>
              <a:t> </a:t>
            </a:r>
            <a:endParaRPr b="0" i="0" sz="2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None/>
            </a:pPr>
            <a:r>
              <a:t/>
            </a:r>
            <a:endParaRPr b="0" i="0" sz="2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None/>
            </a:pPr>
            <a:r>
              <a:rPr b="0" i="0" lang="en-US" sz="2700" u="none" cap="none" strike="noStrike">
                <a:solidFill>
                  <a:srgbClr val="007020"/>
                </a:solidFill>
                <a:latin typeface="Courier New"/>
                <a:ea typeface="Courier New"/>
                <a:cs typeface="Courier New"/>
                <a:sym typeface="Courier New"/>
              </a:rPr>
              <a:t>ggplot</a:t>
            </a:r>
            <a:r>
              <a:rPr b="0" i="0" lang="en-US" sz="2700" u="none" cap="none" strike="noStrike">
                <a:solidFill>
                  <a:srgbClr val="333333"/>
                </a:solidFill>
                <a:latin typeface="Courier New"/>
                <a:ea typeface="Courier New"/>
                <a:cs typeface="Courier New"/>
                <a:sym typeface="Courier New"/>
              </a:rPr>
              <a:t>(</a:t>
            </a:r>
            <a:r>
              <a:rPr b="0" i="0" lang="en-US" sz="2700" u="none" cap="none" strike="noStrike">
                <a:solidFill>
                  <a:srgbClr val="902000"/>
                </a:solidFill>
                <a:latin typeface="Courier New"/>
                <a:ea typeface="Courier New"/>
                <a:cs typeface="Courier New"/>
                <a:sym typeface="Courier New"/>
              </a:rPr>
              <a:t>data =</a:t>
            </a:r>
            <a:r>
              <a:rPr b="0" i="0" lang="en-US" sz="2700" u="none" cap="none" strike="noStrike">
                <a:solidFill>
                  <a:srgbClr val="333333"/>
                </a:solidFill>
                <a:latin typeface="Courier New"/>
                <a:ea typeface="Courier New"/>
                <a:cs typeface="Courier New"/>
                <a:sym typeface="Courier New"/>
              </a:rPr>
              <a:t> surveys_complete)</a:t>
            </a:r>
            <a:endParaRPr sz="2700"/>
          </a:p>
          <a:p>
            <a:pPr indent="0" lvl="0" marL="0" marR="0" rtl="0" algn="l">
              <a:lnSpc>
                <a:spcPct val="100000"/>
              </a:lnSpc>
              <a:spcBef>
                <a:spcPts val="0"/>
              </a:spcBef>
              <a:spcAft>
                <a:spcPts val="0"/>
              </a:spcAft>
              <a:buNone/>
            </a:pPr>
            <a:r>
              <a:rPr b="1" i="0" lang="en-US" sz="2700" u="none" cap="none" strike="noStrike">
                <a:solidFill>
                  <a:srgbClr val="007020"/>
                </a:solidFill>
                <a:latin typeface="Courier New"/>
                <a:ea typeface="Courier New"/>
                <a:cs typeface="Courier New"/>
                <a:sym typeface="Courier New"/>
              </a:rPr>
              <a:t>ggplot</a:t>
            </a:r>
            <a:r>
              <a:rPr b="0" i="0" lang="en-US" sz="2700" u="none" cap="none" strike="noStrike">
                <a:solidFill>
                  <a:srgbClr val="333333"/>
                </a:solidFill>
                <a:latin typeface="Courier New"/>
                <a:ea typeface="Courier New"/>
                <a:cs typeface="Courier New"/>
                <a:sym typeface="Courier New"/>
              </a:rPr>
              <a:t>(</a:t>
            </a:r>
            <a:r>
              <a:rPr b="0" i="0" lang="en-US" sz="2700" u="none" cap="none" strike="noStrike">
                <a:solidFill>
                  <a:srgbClr val="902000"/>
                </a:solidFill>
                <a:latin typeface="Courier New"/>
                <a:ea typeface="Courier New"/>
                <a:cs typeface="Courier New"/>
                <a:sym typeface="Courier New"/>
              </a:rPr>
              <a:t>data =</a:t>
            </a:r>
            <a:r>
              <a:rPr b="0" i="0" lang="en-US" sz="2700" u="none" cap="none" strike="noStrike">
                <a:solidFill>
                  <a:srgbClr val="333333"/>
                </a:solidFill>
                <a:latin typeface="Courier New"/>
                <a:ea typeface="Courier New"/>
                <a:cs typeface="Courier New"/>
                <a:sym typeface="Courier New"/>
              </a:rPr>
              <a:t> surveys_complete, </a:t>
            </a:r>
            <a:r>
              <a:rPr b="0" i="0" lang="en-US" sz="2700" u="none" cap="none" strike="noStrike">
                <a:solidFill>
                  <a:srgbClr val="902000"/>
                </a:solidFill>
                <a:latin typeface="Courier New"/>
                <a:ea typeface="Courier New"/>
                <a:cs typeface="Courier New"/>
                <a:sym typeface="Courier New"/>
              </a:rPr>
              <a:t>mapping =</a:t>
            </a:r>
            <a:r>
              <a:rPr b="0" i="0" lang="en-US" sz="2700" u="none" cap="none" strike="noStrike">
                <a:solidFill>
                  <a:srgbClr val="333333"/>
                </a:solidFill>
                <a:latin typeface="Courier New"/>
                <a:ea typeface="Courier New"/>
                <a:cs typeface="Courier New"/>
                <a:sym typeface="Courier New"/>
              </a:rPr>
              <a:t> </a:t>
            </a:r>
            <a:r>
              <a:rPr b="1" i="0" lang="en-US" sz="2700" u="none" cap="none" strike="noStrike">
                <a:solidFill>
                  <a:srgbClr val="007020"/>
                </a:solidFill>
                <a:latin typeface="Courier New"/>
                <a:ea typeface="Courier New"/>
                <a:cs typeface="Courier New"/>
                <a:sym typeface="Courier New"/>
              </a:rPr>
              <a:t>aes</a:t>
            </a:r>
            <a:r>
              <a:rPr b="0" i="0" lang="en-US" sz="2700" u="none" cap="none" strike="noStrike">
                <a:solidFill>
                  <a:srgbClr val="333333"/>
                </a:solidFill>
                <a:latin typeface="Courier New"/>
                <a:ea typeface="Courier New"/>
                <a:cs typeface="Courier New"/>
                <a:sym typeface="Courier New"/>
              </a:rPr>
              <a:t>(</a:t>
            </a:r>
            <a:r>
              <a:rPr b="0" i="0" lang="en-US" sz="2700" u="none" cap="none" strike="noStrike">
                <a:solidFill>
                  <a:srgbClr val="902000"/>
                </a:solidFill>
                <a:latin typeface="Courier New"/>
                <a:ea typeface="Courier New"/>
                <a:cs typeface="Courier New"/>
                <a:sym typeface="Courier New"/>
              </a:rPr>
              <a:t>x =</a:t>
            </a:r>
            <a:r>
              <a:rPr b="0" i="0" lang="en-US" sz="2700" u="none" cap="none" strike="noStrike">
                <a:solidFill>
                  <a:srgbClr val="333333"/>
                </a:solidFill>
                <a:latin typeface="Courier New"/>
                <a:ea typeface="Courier New"/>
                <a:cs typeface="Courier New"/>
                <a:sym typeface="Courier New"/>
              </a:rPr>
              <a:t> weight, </a:t>
            </a:r>
            <a:r>
              <a:rPr b="0" i="0" lang="en-US" sz="2700" u="none" cap="none" strike="noStrike">
                <a:solidFill>
                  <a:srgbClr val="902000"/>
                </a:solidFill>
                <a:latin typeface="Courier New"/>
                <a:ea typeface="Courier New"/>
                <a:cs typeface="Courier New"/>
                <a:sym typeface="Courier New"/>
              </a:rPr>
              <a:t>y =</a:t>
            </a:r>
            <a:r>
              <a:rPr b="0" i="0" lang="en-US" sz="2700" u="none" cap="none" strike="noStrike">
                <a:solidFill>
                  <a:srgbClr val="333333"/>
                </a:solidFill>
                <a:latin typeface="Courier New"/>
                <a:ea typeface="Courier New"/>
                <a:cs typeface="Courier New"/>
                <a:sym typeface="Courier New"/>
              </a:rPr>
              <a:t> hindfoot_length))</a:t>
            </a:r>
            <a:r>
              <a:rPr b="0" i="0" lang="en-US" sz="2100" u="none" cap="none" strike="noStrike">
                <a:solidFill>
                  <a:srgbClr val="000000"/>
                </a:solidFill>
                <a:latin typeface="Arial"/>
                <a:ea typeface="Arial"/>
                <a:cs typeface="Arial"/>
                <a:sym typeface="Arial"/>
              </a:rPr>
              <a:t> </a:t>
            </a:r>
            <a:endParaRPr b="0" i="0" sz="4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i="0" sz="2700" u="none" cap="none" strike="noStrike">
              <a:solidFill>
                <a:srgbClr val="333333"/>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1" i="0" lang="en-US" sz="2700" u="none" cap="none" strike="noStrike">
                <a:solidFill>
                  <a:srgbClr val="333333"/>
                </a:solidFill>
                <a:latin typeface="Helvetica Neue"/>
                <a:ea typeface="Helvetica Neue"/>
                <a:cs typeface="Helvetica Neue"/>
                <a:sym typeface="Helvetica Neue"/>
              </a:rPr>
              <a:t>Add ‘geoms’, graphical representations of the data in the plot (points, lines, bars):</a:t>
            </a:r>
            <a:endParaRPr b="1" i="0" sz="2700" u="none" cap="none" strike="noStrike">
              <a:solidFill>
                <a:srgbClr val="333333"/>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800"/>
              <a:buFont typeface="Arial"/>
              <a:buNone/>
            </a:pPr>
            <a:r>
              <a:t/>
            </a:r>
            <a:endParaRPr b="0" i="0" sz="2100" u="none" cap="none" strike="noStrike">
              <a:solidFill>
                <a:srgbClr val="000000"/>
              </a:solidFill>
              <a:latin typeface="Arial"/>
              <a:ea typeface="Arial"/>
              <a:cs typeface="Arial"/>
              <a:sym typeface="Arial"/>
            </a:endParaRPr>
          </a:p>
          <a:p>
            <a:pPr indent="-171450" lvl="0" marL="0" marR="0" rtl="0" algn="l">
              <a:lnSpc>
                <a:spcPct val="100000"/>
              </a:lnSpc>
              <a:spcBef>
                <a:spcPts val="0"/>
              </a:spcBef>
              <a:spcAft>
                <a:spcPts val="0"/>
              </a:spcAft>
              <a:buClr>
                <a:srgbClr val="333333"/>
              </a:buClr>
              <a:buSzPts val="2700"/>
              <a:buFont typeface="Arial"/>
              <a:buChar char="•"/>
            </a:pPr>
            <a:r>
              <a:rPr b="0" i="0" lang="en-US" sz="2700" u="none" cap="none" strike="noStrike">
                <a:solidFill>
                  <a:srgbClr val="333333"/>
                </a:solidFill>
                <a:latin typeface="Helvetica Neue"/>
                <a:ea typeface="Helvetica Neue"/>
                <a:cs typeface="Helvetica Neue"/>
                <a:sym typeface="Helvetica Neue"/>
              </a:rPr>
              <a:t> geom_point() 	for scatter plots, dot plots, etc.</a:t>
            </a:r>
            <a:endParaRPr sz="2700"/>
          </a:p>
          <a:p>
            <a:pPr indent="-171450" lvl="0" marL="0" marR="0" rtl="0" algn="l">
              <a:lnSpc>
                <a:spcPct val="100000"/>
              </a:lnSpc>
              <a:spcBef>
                <a:spcPts val="0"/>
              </a:spcBef>
              <a:spcAft>
                <a:spcPts val="0"/>
              </a:spcAft>
              <a:buClr>
                <a:srgbClr val="333333"/>
              </a:buClr>
              <a:buSzPts val="2700"/>
              <a:buFont typeface="Arial"/>
              <a:buChar char="•"/>
            </a:pPr>
            <a:r>
              <a:rPr b="0" i="0" lang="en-US" sz="2700" u="none" cap="none" strike="noStrike">
                <a:solidFill>
                  <a:srgbClr val="333333"/>
                </a:solidFill>
                <a:latin typeface="Helvetica Neue"/>
                <a:ea typeface="Helvetica Neue"/>
                <a:cs typeface="Helvetica Neue"/>
                <a:sym typeface="Helvetica Neue"/>
              </a:rPr>
              <a:t> geom_boxplot()	for, well, boxplots!</a:t>
            </a:r>
            <a:endParaRPr sz="2700"/>
          </a:p>
          <a:p>
            <a:pPr indent="-171450" lvl="0" marL="0" marR="0" rtl="0" algn="l">
              <a:lnSpc>
                <a:spcPct val="100000"/>
              </a:lnSpc>
              <a:spcBef>
                <a:spcPts val="0"/>
              </a:spcBef>
              <a:spcAft>
                <a:spcPts val="0"/>
              </a:spcAft>
              <a:buClr>
                <a:srgbClr val="333333"/>
              </a:buClr>
              <a:buSzPts val="2700"/>
              <a:buFont typeface="Arial"/>
              <a:buChar char="•"/>
            </a:pPr>
            <a:r>
              <a:rPr b="0" i="0" lang="en-US" sz="2700" u="none" cap="none" strike="noStrike">
                <a:solidFill>
                  <a:srgbClr val="333333"/>
                </a:solidFill>
                <a:latin typeface="Helvetica Neue"/>
                <a:ea typeface="Helvetica Neue"/>
                <a:cs typeface="Helvetica Neue"/>
                <a:sym typeface="Helvetica Neue"/>
              </a:rPr>
              <a:t> geom_line()	for trend lines, time series, etc.</a:t>
            </a:r>
            <a:endParaRPr sz="2700"/>
          </a:p>
          <a:p>
            <a:pPr indent="0" lvl="0" marL="0" marR="0" rtl="0" algn="l">
              <a:lnSpc>
                <a:spcPct val="100000"/>
              </a:lnSpc>
              <a:spcBef>
                <a:spcPts val="0"/>
              </a:spcBef>
              <a:spcAft>
                <a:spcPts val="0"/>
              </a:spcAft>
              <a:buClr>
                <a:srgbClr val="000000"/>
              </a:buClr>
              <a:buSzPts val="1400"/>
              <a:buFont typeface="Arial"/>
              <a:buNone/>
            </a:pPr>
            <a:r>
              <a:t/>
            </a:r>
            <a:endParaRPr b="0" i="0" sz="2700" u="none" cap="none" strike="noStrike">
              <a:solidFill>
                <a:srgbClr val="333333"/>
              </a:solidFill>
              <a:latin typeface="Helvetica Neue"/>
              <a:ea typeface="Helvetica Neue"/>
              <a:cs typeface="Helvetica Neue"/>
              <a:sym typeface="Helvetica Neue"/>
            </a:endParaRPr>
          </a:p>
          <a:p>
            <a:pPr indent="0" lvl="0" marL="0" marR="0" rtl="0" algn="l">
              <a:lnSpc>
                <a:spcPct val="100000"/>
              </a:lnSpc>
              <a:spcBef>
                <a:spcPts val="0"/>
              </a:spcBef>
              <a:spcAft>
                <a:spcPts val="0"/>
              </a:spcAft>
              <a:buNone/>
            </a:pPr>
            <a:r>
              <a:rPr b="1" i="0" lang="en-US" sz="2700" u="none" cap="none" strike="noStrike">
                <a:solidFill>
                  <a:srgbClr val="007020"/>
                </a:solidFill>
                <a:latin typeface="Courier New"/>
                <a:ea typeface="Courier New"/>
                <a:cs typeface="Courier New"/>
                <a:sym typeface="Courier New"/>
              </a:rPr>
              <a:t>ggplot</a:t>
            </a:r>
            <a:r>
              <a:rPr b="0" i="0" lang="en-US" sz="2700" u="none" cap="none" strike="noStrike">
                <a:solidFill>
                  <a:srgbClr val="333333"/>
                </a:solidFill>
                <a:latin typeface="Courier New"/>
                <a:ea typeface="Courier New"/>
                <a:cs typeface="Courier New"/>
                <a:sym typeface="Courier New"/>
              </a:rPr>
              <a:t>(</a:t>
            </a:r>
            <a:r>
              <a:rPr b="0" i="0" lang="en-US" sz="2700" u="none" cap="none" strike="noStrike">
                <a:solidFill>
                  <a:srgbClr val="902000"/>
                </a:solidFill>
                <a:latin typeface="Courier New"/>
                <a:ea typeface="Courier New"/>
                <a:cs typeface="Courier New"/>
                <a:sym typeface="Courier New"/>
              </a:rPr>
              <a:t>data =</a:t>
            </a:r>
            <a:r>
              <a:rPr b="0" i="0" lang="en-US" sz="2700" u="none" cap="none" strike="noStrike">
                <a:solidFill>
                  <a:srgbClr val="333333"/>
                </a:solidFill>
                <a:latin typeface="Courier New"/>
                <a:ea typeface="Courier New"/>
                <a:cs typeface="Courier New"/>
                <a:sym typeface="Courier New"/>
              </a:rPr>
              <a:t> surveys_complete, </a:t>
            </a:r>
            <a:r>
              <a:rPr b="1" i="0" lang="en-US" sz="2700" u="none" cap="none" strike="noStrike">
                <a:solidFill>
                  <a:srgbClr val="007020"/>
                </a:solidFill>
                <a:latin typeface="Courier New"/>
                <a:ea typeface="Courier New"/>
                <a:cs typeface="Courier New"/>
                <a:sym typeface="Courier New"/>
              </a:rPr>
              <a:t>aes</a:t>
            </a:r>
            <a:r>
              <a:rPr b="0" i="0" lang="en-US" sz="2700" u="none" cap="none" strike="noStrike">
                <a:solidFill>
                  <a:srgbClr val="333333"/>
                </a:solidFill>
                <a:latin typeface="Courier New"/>
                <a:ea typeface="Courier New"/>
                <a:cs typeface="Courier New"/>
                <a:sym typeface="Courier New"/>
              </a:rPr>
              <a:t>(</a:t>
            </a:r>
            <a:r>
              <a:rPr b="0" i="0" lang="en-US" sz="2700" u="none" cap="none" strike="noStrike">
                <a:solidFill>
                  <a:srgbClr val="902000"/>
                </a:solidFill>
                <a:latin typeface="Courier New"/>
                <a:ea typeface="Courier New"/>
                <a:cs typeface="Courier New"/>
                <a:sym typeface="Courier New"/>
              </a:rPr>
              <a:t>x =</a:t>
            </a:r>
            <a:r>
              <a:rPr b="0" i="0" lang="en-US" sz="2700" u="none" cap="none" strike="noStrike">
                <a:solidFill>
                  <a:srgbClr val="333333"/>
                </a:solidFill>
                <a:latin typeface="Courier New"/>
                <a:ea typeface="Courier New"/>
                <a:cs typeface="Courier New"/>
                <a:sym typeface="Courier New"/>
              </a:rPr>
              <a:t> weight, </a:t>
            </a:r>
            <a:r>
              <a:rPr b="0" i="0" lang="en-US" sz="2700" u="none" cap="none" strike="noStrike">
                <a:solidFill>
                  <a:srgbClr val="902000"/>
                </a:solidFill>
                <a:latin typeface="Courier New"/>
                <a:ea typeface="Courier New"/>
                <a:cs typeface="Courier New"/>
                <a:sym typeface="Courier New"/>
              </a:rPr>
              <a:t>y =</a:t>
            </a:r>
            <a:r>
              <a:rPr b="0" i="0" lang="en-US" sz="2700" u="none" cap="none" strike="noStrike">
                <a:solidFill>
                  <a:srgbClr val="333333"/>
                </a:solidFill>
                <a:latin typeface="Courier New"/>
                <a:ea typeface="Courier New"/>
                <a:cs typeface="Courier New"/>
                <a:sym typeface="Courier New"/>
              </a:rPr>
              <a:t> hindfoot_length)) </a:t>
            </a:r>
            <a:r>
              <a:rPr b="0" i="0" lang="en-US" sz="2700" u="none" cap="none" strike="noStrike">
                <a:solidFill>
                  <a:srgbClr val="666666"/>
                </a:solidFill>
                <a:latin typeface="Courier New"/>
                <a:ea typeface="Courier New"/>
                <a:cs typeface="Courier New"/>
                <a:sym typeface="Courier New"/>
              </a:rPr>
              <a:t>+</a:t>
            </a:r>
            <a:r>
              <a:rPr b="0" i="0" lang="en-US" sz="2700" u="none" cap="none" strike="noStrike">
                <a:solidFill>
                  <a:srgbClr val="333333"/>
                </a:solidFill>
                <a:latin typeface="Courier New"/>
                <a:ea typeface="Courier New"/>
                <a:cs typeface="Courier New"/>
                <a:sym typeface="Courier New"/>
              </a:rPr>
              <a:t> </a:t>
            </a:r>
            <a:r>
              <a:rPr b="1" i="0" lang="en-US" sz="2700" u="none" cap="none" strike="noStrike">
                <a:solidFill>
                  <a:srgbClr val="007020"/>
                </a:solidFill>
                <a:latin typeface="Courier New"/>
                <a:ea typeface="Courier New"/>
                <a:cs typeface="Courier New"/>
                <a:sym typeface="Courier New"/>
              </a:rPr>
              <a:t>geom_point</a:t>
            </a:r>
            <a:r>
              <a:rPr b="0" i="0" lang="en-US" sz="2700" u="none" cap="none" strike="noStrike">
                <a:solidFill>
                  <a:srgbClr val="333333"/>
                </a:solidFill>
                <a:latin typeface="Courier New"/>
                <a:ea typeface="Courier New"/>
                <a:cs typeface="Courier New"/>
                <a:sym typeface="Courier New"/>
              </a:rPr>
              <a:t>()</a:t>
            </a:r>
            <a:r>
              <a:rPr b="0" i="0" lang="en-US" sz="2100" u="none" cap="none" strike="noStrike">
                <a:solidFill>
                  <a:srgbClr val="000000"/>
                </a:solidFill>
                <a:latin typeface="Arial"/>
                <a:ea typeface="Arial"/>
                <a:cs typeface="Arial"/>
                <a:sym typeface="Arial"/>
              </a:rPr>
              <a:t> </a:t>
            </a:r>
            <a:endParaRPr b="0" i="0" sz="4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700" u="none" cap="none" strike="noStrike">
              <a:solidFill>
                <a:srgbClr val="333333"/>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800"/>
              <a:buFont typeface="Arial"/>
              <a:buNone/>
            </a:pPr>
            <a:r>
              <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700" u="none" cap="none" strike="noStrike">
              <a:solidFill>
                <a:srgbClr val="333333"/>
              </a:solidFill>
              <a:latin typeface="Helvetica Neue"/>
              <a:ea typeface="Helvetica Neue"/>
              <a:cs typeface="Helvetica Neue"/>
              <a:sym typeface="Helvetica Neue"/>
            </a:endParaRPr>
          </a:p>
          <a:p>
            <a:pPr indent="0" lvl="0" marL="0" marR="0" rtl="0" algn="l">
              <a:lnSpc>
                <a:spcPct val="100000"/>
              </a:lnSpc>
              <a:spcBef>
                <a:spcPts val="0"/>
              </a:spcBef>
              <a:spcAft>
                <a:spcPts val="0"/>
              </a:spcAft>
              <a:buNone/>
            </a:pPr>
            <a:r>
              <a:t/>
            </a:r>
            <a:endParaRPr b="1" i="0" sz="2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None/>
            </a:pPr>
            <a:r>
              <a:t/>
            </a:r>
            <a:endParaRPr b="0" i="0" sz="27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7" name="Shape 107"/>
        <p:cNvGrpSpPr/>
        <p:nvPr/>
      </p:nvGrpSpPr>
      <p:grpSpPr>
        <a:xfrm>
          <a:off x="0" y="0"/>
          <a:ext cx="0" cy="0"/>
          <a:chOff x="0" y="0"/>
          <a:chExt cx="0" cy="0"/>
        </a:xfrm>
      </p:grpSpPr>
      <p:pic>
        <p:nvPicPr>
          <p:cNvPr id="108" name="Google Shape;108;g116436ab2f7_0_17"/>
          <p:cNvPicPr preferRelativeResize="0"/>
          <p:nvPr/>
        </p:nvPicPr>
        <p:blipFill rotWithShape="1">
          <a:blip r:embed="rId3">
            <a:alphaModFix/>
          </a:blip>
          <a:srcRect b="0" l="0" r="0" t="0"/>
          <a:stretch/>
        </p:blipFill>
        <p:spPr>
          <a:xfrm>
            <a:off x="16206795" y="186645"/>
            <a:ext cx="750013" cy="996880"/>
          </a:xfrm>
          <a:prstGeom prst="rect">
            <a:avLst/>
          </a:prstGeom>
          <a:noFill/>
          <a:ln>
            <a:noFill/>
          </a:ln>
        </p:spPr>
      </p:pic>
      <p:pic>
        <p:nvPicPr>
          <p:cNvPr id="109" name="Google Shape;109;g116436ab2f7_0_17"/>
          <p:cNvPicPr preferRelativeResize="0"/>
          <p:nvPr/>
        </p:nvPicPr>
        <p:blipFill rotWithShape="1">
          <a:blip r:embed="rId4">
            <a:alphaModFix/>
          </a:blip>
          <a:srcRect b="0" l="0" r="0" t="0"/>
          <a:stretch/>
        </p:blipFill>
        <p:spPr>
          <a:xfrm>
            <a:off x="16956810" y="186645"/>
            <a:ext cx="1041688" cy="996884"/>
          </a:xfrm>
          <a:prstGeom prst="rect">
            <a:avLst/>
          </a:prstGeom>
          <a:noFill/>
          <a:ln>
            <a:noFill/>
          </a:ln>
        </p:spPr>
      </p:pic>
      <p:sp>
        <p:nvSpPr>
          <p:cNvPr id="110" name="Google Shape;110;g116436ab2f7_0_17"/>
          <p:cNvSpPr txBox="1"/>
          <p:nvPr/>
        </p:nvSpPr>
        <p:spPr>
          <a:xfrm>
            <a:off x="909422" y="809204"/>
            <a:ext cx="16091100" cy="133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0" i="0" lang="en-US" sz="5200" u="none" cap="none" strike="noStrike">
                <a:solidFill>
                  <a:srgbClr val="000000"/>
                </a:solidFill>
                <a:latin typeface="Fira Sans Medium"/>
                <a:ea typeface="Fira Sans Medium"/>
                <a:cs typeface="Fira Sans Medium"/>
                <a:sym typeface="Fira Sans Medium"/>
              </a:rPr>
              <a:t>Overview</a:t>
            </a:r>
            <a:endParaRPr b="0" i="0" sz="5200" u="none" cap="none" strike="noStrike">
              <a:solidFill>
                <a:srgbClr val="000000"/>
              </a:solidFill>
              <a:latin typeface="Fira Sans Medium"/>
              <a:ea typeface="Fira Sans Medium"/>
              <a:cs typeface="Fira Sans Medium"/>
              <a:sym typeface="Fira Sans Medium"/>
            </a:endParaRPr>
          </a:p>
        </p:txBody>
      </p:sp>
      <p:sp>
        <p:nvSpPr>
          <p:cNvPr id="111" name="Google Shape;111;g116436ab2f7_0_17"/>
          <p:cNvSpPr txBox="1"/>
          <p:nvPr/>
        </p:nvSpPr>
        <p:spPr>
          <a:xfrm>
            <a:off x="540148" y="2764265"/>
            <a:ext cx="16799700" cy="72234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t/>
            </a:r>
            <a:endParaRPr b="0" i="0" sz="3200" u="none" cap="none" strike="noStrike">
              <a:solidFill>
                <a:srgbClr val="000000"/>
              </a:solidFill>
              <a:latin typeface="Arial"/>
              <a:ea typeface="Arial"/>
              <a:cs typeface="Arial"/>
              <a:sym typeface="Arial"/>
            </a:endParaRPr>
          </a:p>
          <a:p>
            <a:pPr indent="-400050" lvl="0" marL="285750" marR="0" rtl="0" algn="just">
              <a:lnSpc>
                <a:spcPct val="100000"/>
              </a:lnSpc>
              <a:spcBef>
                <a:spcPts val="0"/>
              </a:spcBef>
              <a:spcAft>
                <a:spcPts val="0"/>
              </a:spcAft>
              <a:buClr>
                <a:srgbClr val="333333"/>
              </a:buClr>
              <a:buSzPts val="3200"/>
              <a:buFont typeface="Arial"/>
              <a:buChar char="•"/>
            </a:pPr>
            <a:r>
              <a:rPr b="0" i="0" lang="en-US" sz="3200" u="none" cap="none" strike="noStrike">
                <a:solidFill>
                  <a:srgbClr val="333333"/>
                </a:solidFill>
                <a:latin typeface="Helvetica Neue"/>
                <a:ea typeface="Helvetica Neue"/>
                <a:cs typeface="Helvetica Neue"/>
                <a:sym typeface="Helvetica Neue"/>
              </a:rPr>
              <a:t>Anything you put in the </a:t>
            </a:r>
            <a:r>
              <a:rPr b="0" i="0" lang="en-US" sz="3200" u="none" cap="none" strike="noStrike">
                <a:solidFill>
                  <a:srgbClr val="333333"/>
                </a:solidFill>
                <a:latin typeface="Courier New"/>
                <a:ea typeface="Courier New"/>
                <a:cs typeface="Courier New"/>
                <a:sym typeface="Courier New"/>
              </a:rPr>
              <a:t>ggplot()</a:t>
            </a:r>
            <a:r>
              <a:rPr b="0" i="0" lang="en-US" sz="3200" u="none" cap="none" strike="noStrike">
                <a:solidFill>
                  <a:srgbClr val="333333"/>
                </a:solidFill>
                <a:latin typeface="Helvetica Neue"/>
                <a:ea typeface="Helvetica Neue"/>
                <a:cs typeface="Helvetica Neue"/>
                <a:sym typeface="Helvetica Neue"/>
              </a:rPr>
              <a:t> function can be seen by any geom layers that you add (i.e., these are universal plot settings). This includes the x- and y-axis you set up in </a:t>
            </a:r>
            <a:r>
              <a:rPr b="0" i="0" lang="en-US" sz="3200" u="none" cap="none" strike="noStrike">
                <a:solidFill>
                  <a:srgbClr val="333333"/>
                </a:solidFill>
                <a:latin typeface="Courier New"/>
                <a:ea typeface="Courier New"/>
                <a:cs typeface="Courier New"/>
                <a:sym typeface="Courier New"/>
              </a:rPr>
              <a:t>aes()</a:t>
            </a:r>
            <a:r>
              <a:rPr b="0" i="0" lang="en-US" sz="3200" u="none" cap="none" strike="noStrike">
                <a:solidFill>
                  <a:srgbClr val="333333"/>
                </a:solidFill>
                <a:latin typeface="Helvetica Neue"/>
                <a:ea typeface="Helvetica Neue"/>
                <a:cs typeface="Helvetica Neue"/>
                <a:sym typeface="Helvetica Neue"/>
              </a:rPr>
              <a:t>.</a:t>
            </a:r>
            <a:endParaRPr sz="3200"/>
          </a:p>
          <a:p>
            <a:pPr indent="-400050" lvl="0" marL="285750" marR="0" rtl="0" algn="just">
              <a:lnSpc>
                <a:spcPct val="100000"/>
              </a:lnSpc>
              <a:spcBef>
                <a:spcPts val="0"/>
              </a:spcBef>
              <a:spcAft>
                <a:spcPts val="0"/>
              </a:spcAft>
              <a:buClr>
                <a:srgbClr val="333333"/>
              </a:buClr>
              <a:buSzPts val="3200"/>
              <a:buFont typeface="Arial"/>
              <a:buChar char="•"/>
            </a:pPr>
            <a:r>
              <a:rPr b="0" i="0" lang="en-US" sz="3200" u="none" cap="none" strike="noStrike">
                <a:solidFill>
                  <a:srgbClr val="333333"/>
                </a:solidFill>
                <a:latin typeface="Helvetica Neue"/>
                <a:ea typeface="Helvetica Neue"/>
                <a:cs typeface="Helvetica Neue"/>
                <a:sym typeface="Helvetica Neue"/>
              </a:rPr>
              <a:t>You can also specify aesthetics for a given geom independently of the aesthetics defined globally in the </a:t>
            </a:r>
            <a:r>
              <a:rPr b="0" i="0" lang="en-US" sz="3200" u="none" cap="none" strike="noStrike">
                <a:solidFill>
                  <a:srgbClr val="333333"/>
                </a:solidFill>
                <a:latin typeface="Courier New"/>
                <a:ea typeface="Courier New"/>
                <a:cs typeface="Courier New"/>
                <a:sym typeface="Courier New"/>
              </a:rPr>
              <a:t>ggplot()</a:t>
            </a:r>
            <a:r>
              <a:rPr b="0" i="0" lang="en-US" sz="3200" u="none" cap="none" strike="noStrike">
                <a:solidFill>
                  <a:srgbClr val="333333"/>
                </a:solidFill>
                <a:latin typeface="Helvetica Neue"/>
                <a:ea typeface="Helvetica Neue"/>
                <a:cs typeface="Helvetica Neue"/>
                <a:sym typeface="Helvetica Neue"/>
              </a:rPr>
              <a:t> function.</a:t>
            </a:r>
            <a:endParaRPr sz="3200"/>
          </a:p>
          <a:p>
            <a:pPr indent="-400050" lvl="0" marL="285750" marR="0" rtl="0" algn="just">
              <a:lnSpc>
                <a:spcPct val="100000"/>
              </a:lnSpc>
              <a:spcBef>
                <a:spcPts val="0"/>
              </a:spcBef>
              <a:spcAft>
                <a:spcPts val="0"/>
              </a:spcAft>
              <a:buClr>
                <a:srgbClr val="333333"/>
              </a:buClr>
              <a:buSzPts val="3200"/>
              <a:buFont typeface="Arial"/>
              <a:buChar char="•"/>
            </a:pPr>
            <a:r>
              <a:rPr b="0" i="0" lang="en-US" sz="3200" u="none" cap="none" strike="noStrike">
                <a:solidFill>
                  <a:srgbClr val="333333"/>
                </a:solidFill>
                <a:latin typeface="Helvetica Neue"/>
                <a:ea typeface="Helvetica Neue"/>
                <a:cs typeface="Helvetica Neue"/>
                <a:sym typeface="Helvetica Neue"/>
              </a:rPr>
              <a:t>The </a:t>
            </a:r>
            <a:r>
              <a:rPr b="0" i="0" lang="en-US" sz="3200" u="none" cap="none" strike="noStrike">
                <a:solidFill>
                  <a:srgbClr val="333333"/>
                </a:solidFill>
                <a:latin typeface="Courier New"/>
                <a:ea typeface="Courier New"/>
                <a:cs typeface="Courier New"/>
                <a:sym typeface="Courier New"/>
              </a:rPr>
              <a:t>+</a:t>
            </a:r>
            <a:r>
              <a:rPr b="0" i="0" lang="en-US" sz="3200" u="none" cap="none" strike="noStrike">
                <a:solidFill>
                  <a:srgbClr val="333333"/>
                </a:solidFill>
                <a:latin typeface="Helvetica Neue"/>
                <a:ea typeface="Helvetica Neue"/>
                <a:cs typeface="Helvetica Neue"/>
                <a:sym typeface="Helvetica Neue"/>
              </a:rPr>
              <a:t> sign used to add layers must be placed at the end of each line containing a layer. If, instead, the </a:t>
            </a:r>
            <a:r>
              <a:rPr b="0" i="0" lang="en-US" sz="3200" u="none" cap="none" strike="noStrike">
                <a:solidFill>
                  <a:srgbClr val="333333"/>
                </a:solidFill>
                <a:latin typeface="Courier New"/>
                <a:ea typeface="Courier New"/>
                <a:cs typeface="Courier New"/>
                <a:sym typeface="Courier New"/>
              </a:rPr>
              <a:t>+</a:t>
            </a:r>
            <a:r>
              <a:rPr b="0" i="0" lang="en-US" sz="3200" u="none" cap="none" strike="noStrike">
                <a:solidFill>
                  <a:srgbClr val="333333"/>
                </a:solidFill>
                <a:latin typeface="Helvetica Neue"/>
                <a:ea typeface="Helvetica Neue"/>
                <a:cs typeface="Helvetica Neue"/>
                <a:sym typeface="Helvetica Neue"/>
              </a:rPr>
              <a:t> sign is added in the line before the other layer, </a:t>
            </a:r>
            <a:r>
              <a:rPr b="1" i="0" lang="en-US" sz="3200" u="none" cap="none" strike="noStrike">
                <a:solidFill>
                  <a:srgbClr val="333333"/>
                </a:solidFill>
                <a:latin typeface="Courier New"/>
                <a:ea typeface="Courier New"/>
                <a:cs typeface="Courier New"/>
                <a:sym typeface="Courier New"/>
              </a:rPr>
              <a:t>ggplot2</a:t>
            </a:r>
            <a:r>
              <a:rPr b="0" i="0" lang="en-US" sz="3200" u="none" cap="none" strike="noStrike">
                <a:solidFill>
                  <a:srgbClr val="333333"/>
                </a:solidFill>
                <a:latin typeface="Helvetica Neue"/>
                <a:ea typeface="Helvetica Neue"/>
                <a:cs typeface="Helvetica Neue"/>
                <a:sym typeface="Helvetica Neue"/>
              </a:rPr>
              <a:t> will not add the new layer and will return an error message.</a:t>
            </a:r>
            <a:endParaRPr sz="3200"/>
          </a:p>
          <a:p>
            <a:pPr indent="-400050" lvl="0" marL="285750" marR="0" rtl="0" algn="just">
              <a:lnSpc>
                <a:spcPct val="100000"/>
              </a:lnSpc>
              <a:spcBef>
                <a:spcPts val="0"/>
              </a:spcBef>
              <a:spcAft>
                <a:spcPts val="0"/>
              </a:spcAft>
              <a:buClr>
                <a:srgbClr val="333333"/>
              </a:buClr>
              <a:buSzPts val="3200"/>
              <a:buFont typeface="Arial"/>
              <a:buChar char="•"/>
            </a:pPr>
            <a:r>
              <a:rPr b="0" i="0" lang="en-US" sz="3200" u="none" cap="none" strike="noStrike">
                <a:solidFill>
                  <a:srgbClr val="333333"/>
                </a:solidFill>
                <a:latin typeface="Helvetica Neue"/>
                <a:ea typeface="Helvetica Neue"/>
                <a:cs typeface="Helvetica Neue"/>
                <a:sym typeface="Helvetica Neue"/>
              </a:rPr>
              <a:t>You may notice that we sometimes reference ‘ggplot2’ and sometimes ‘ggplot’. To clarify, ‘ggplot2’ is the name of the most recent version of the package. However, any time we call the function itself, it’s just called ‘ggplot’.</a:t>
            </a:r>
            <a:endParaRPr sz="3200"/>
          </a:p>
          <a:p>
            <a:pPr indent="0" lvl="0" marL="0" marR="0" rtl="0" algn="just">
              <a:lnSpc>
                <a:spcPct val="100000"/>
              </a:lnSpc>
              <a:spcBef>
                <a:spcPts val="0"/>
              </a:spcBef>
              <a:spcAft>
                <a:spcPts val="0"/>
              </a:spcAft>
              <a:buClr>
                <a:srgbClr val="000000"/>
              </a:buClr>
              <a:buSzPts val="1400"/>
              <a:buFont typeface="Arial"/>
              <a:buNone/>
            </a:pPr>
            <a:r>
              <a:t/>
            </a:r>
            <a:endParaRPr b="0" i="0" sz="32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5" name="Shape 115"/>
        <p:cNvGrpSpPr/>
        <p:nvPr/>
      </p:nvGrpSpPr>
      <p:grpSpPr>
        <a:xfrm>
          <a:off x="0" y="0"/>
          <a:ext cx="0" cy="0"/>
          <a:chOff x="0" y="0"/>
          <a:chExt cx="0" cy="0"/>
        </a:xfrm>
      </p:grpSpPr>
      <p:pic>
        <p:nvPicPr>
          <p:cNvPr id="116" name="Google Shape;116;g116f8ae9013_0_21"/>
          <p:cNvPicPr preferRelativeResize="0"/>
          <p:nvPr/>
        </p:nvPicPr>
        <p:blipFill rotWithShape="1">
          <a:blip r:embed="rId3">
            <a:alphaModFix/>
          </a:blip>
          <a:srcRect b="0" l="0" r="0" t="0"/>
          <a:stretch/>
        </p:blipFill>
        <p:spPr>
          <a:xfrm>
            <a:off x="16223927" y="186645"/>
            <a:ext cx="749108" cy="966974"/>
          </a:xfrm>
          <a:prstGeom prst="rect">
            <a:avLst/>
          </a:prstGeom>
          <a:noFill/>
          <a:ln>
            <a:noFill/>
          </a:ln>
        </p:spPr>
      </p:pic>
      <p:pic>
        <p:nvPicPr>
          <p:cNvPr id="117" name="Google Shape;117;g116f8ae9013_0_21"/>
          <p:cNvPicPr preferRelativeResize="0"/>
          <p:nvPr/>
        </p:nvPicPr>
        <p:blipFill rotWithShape="1">
          <a:blip r:embed="rId4">
            <a:alphaModFix/>
          </a:blip>
          <a:srcRect b="0" l="0" r="0" t="0"/>
          <a:stretch/>
        </p:blipFill>
        <p:spPr>
          <a:xfrm>
            <a:off x="16973037" y="186645"/>
            <a:ext cx="1040431" cy="966978"/>
          </a:xfrm>
          <a:prstGeom prst="rect">
            <a:avLst/>
          </a:prstGeom>
          <a:noFill/>
          <a:ln>
            <a:noFill/>
          </a:ln>
        </p:spPr>
      </p:pic>
      <p:sp>
        <p:nvSpPr>
          <p:cNvPr id="118" name="Google Shape;118;g116f8ae9013_0_21"/>
          <p:cNvSpPr txBox="1"/>
          <p:nvPr/>
        </p:nvSpPr>
        <p:spPr>
          <a:xfrm>
            <a:off x="4897190" y="759820"/>
            <a:ext cx="8133600" cy="1344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lang="en-US" sz="3900">
                <a:latin typeface="Fira Sans"/>
                <a:ea typeface="Fira Sans"/>
                <a:cs typeface="Fira Sans"/>
                <a:sym typeface="Fira Sans"/>
              </a:rPr>
              <a:t>Jitter</a:t>
            </a:r>
            <a:r>
              <a:rPr b="0" i="0" lang="en-US" sz="3900" u="none" cap="none" strike="noStrike">
                <a:solidFill>
                  <a:srgbClr val="000000"/>
                </a:solidFill>
                <a:latin typeface="Fira Sans"/>
                <a:ea typeface="Fira Sans"/>
                <a:cs typeface="Fira Sans"/>
                <a:sym typeface="Fira Sans"/>
              </a:rPr>
              <a:t> Plot with ggplot2</a:t>
            </a:r>
            <a:endParaRPr b="0" i="0" sz="3900" u="none" cap="none" strike="noStrike">
              <a:solidFill>
                <a:srgbClr val="000000"/>
              </a:solidFill>
              <a:latin typeface="Fira Sans"/>
              <a:ea typeface="Fira Sans"/>
              <a:cs typeface="Fira Sans"/>
              <a:sym typeface="Fira Sans"/>
            </a:endParaRPr>
          </a:p>
        </p:txBody>
      </p:sp>
      <p:cxnSp>
        <p:nvCxnSpPr>
          <p:cNvPr id="119" name="Google Shape;119;g116f8ae9013_0_21"/>
          <p:cNvCxnSpPr/>
          <p:nvPr/>
        </p:nvCxnSpPr>
        <p:spPr>
          <a:xfrm flipH="1" rot="10800000">
            <a:off x="7181095" y="1640987"/>
            <a:ext cx="3565800" cy="35400"/>
          </a:xfrm>
          <a:prstGeom prst="straightConnector1">
            <a:avLst/>
          </a:prstGeom>
          <a:noFill/>
          <a:ln cap="flat" cmpd="sng" w="9525">
            <a:solidFill>
              <a:srgbClr val="B2B2B2"/>
            </a:solidFill>
            <a:prstDash val="solid"/>
            <a:round/>
            <a:headEnd len="sm" w="sm" type="none"/>
            <a:tailEnd len="sm" w="sm" type="none"/>
          </a:ln>
        </p:spPr>
      </p:cxnSp>
      <p:sp>
        <p:nvSpPr>
          <p:cNvPr id="120" name="Google Shape;120;g116f8ae9013_0_21"/>
          <p:cNvSpPr txBox="1"/>
          <p:nvPr/>
        </p:nvSpPr>
        <p:spPr>
          <a:xfrm>
            <a:off x="671000" y="3233475"/>
            <a:ext cx="8538000" cy="7308000"/>
          </a:xfrm>
          <a:prstGeom prst="rect">
            <a:avLst/>
          </a:prstGeom>
          <a:noFill/>
          <a:ln>
            <a:noFill/>
          </a:ln>
        </p:spPr>
        <p:txBody>
          <a:bodyPr anchorCtr="0" anchor="t" bIns="91425" lIns="91425" spcFirstLastPara="1" rIns="91425" wrap="square" tIns="91425">
            <a:noAutofit/>
          </a:bodyPr>
          <a:lstStyle/>
          <a:p>
            <a:pPr indent="0" lvl="2" marL="0" marR="0" rtl="0" algn="just">
              <a:lnSpc>
                <a:spcPct val="100000"/>
              </a:lnSpc>
              <a:spcBef>
                <a:spcPts val="0"/>
              </a:spcBef>
              <a:spcAft>
                <a:spcPts val="0"/>
              </a:spcAft>
              <a:buNone/>
            </a:pPr>
            <a:r>
              <a:rPr lang="en-US" sz="2800">
                <a:solidFill>
                  <a:schemeClr val="dk1"/>
                </a:solidFill>
                <a:highlight>
                  <a:srgbClr val="FFFFFF"/>
                </a:highlight>
                <a:latin typeface="Times New Roman"/>
                <a:ea typeface="Times New Roman"/>
                <a:cs typeface="Times New Roman"/>
                <a:sym typeface="Times New Roman"/>
              </a:rPr>
              <a:t>The jitter geom is a convenient shortcut for </a:t>
            </a:r>
            <a:r>
              <a:rPr lang="en-US" sz="2800">
                <a:solidFill>
                  <a:schemeClr val="dk1"/>
                </a:solidFill>
                <a:highlight>
                  <a:srgbClr val="F2F2F2"/>
                </a:highlight>
                <a:latin typeface="Times New Roman"/>
                <a:ea typeface="Times New Roman"/>
                <a:cs typeface="Times New Roman"/>
                <a:sym typeface="Times New Roman"/>
              </a:rPr>
              <a:t>geom_point(position = "jitter")</a:t>
            </a:r>
            <a:r>
              <a:rPr lang="en-US" sz="2800">
                <a:solidFill>
                  <a:schemeClr val="dk1"/>
                </a:solidFill>
                <a:highlight>
                  <a:srgbClr val="FFFFFF"/>
                </a:highlight>
                <a:latin typeface="Times New Roman"/>
                <a:ea typeface="Times New Roman"/>
                <a:cs typeface="Times New Roman"/>
                <a:sym typeface="Times New Roman"/>
              </a:rPr>
              <a:t>. It adds a small amount of random variation to the location of each point, and is a useful way of handling overplotting caused by discreteness in smaller datasets.</a:t>
            </a:r>
            <a:endParaRPr sz="2800">
              <a:solidFill>
                <a:schemeClr val="dk1"/>
              </a:solidFill>
              <a:highlight>
                <a:srgbClr val="FFFFFF"/>
              </a:highlight>
              <a:latin typeface="Times New Roman"/>
              <a:ea typeface="Times New Roman"/>
              <a:cs typeface="Times New Roman"/>
              <a:sym typeface="Times New Roman"/>
            </a:endParaRPr>
          </a:p>
          <a:p>
            <a:pPr indent="0" lvl="2" marL="0" marR="0" rtl="0" algn="just">
              <a:lnSpc>
                <a:spcPct val="100000"/>
              </a:lnSpc>
              <a:spcBef>
                <a:spcPts val="0"/>
              </a:spcBef>
              <a:spcAft>
                <a:spcPts val="0"/>
              </a:spcAft>
              <a:buNone/>
            </a:pPr>
            <a:r>
              <a:t/>
            </a:r>
            <a:endParaRPr sz="2800">
              <a:solidFill>
                <a:schemeClr val="dk1"/>
              </a:solidFill>
              <a:highlight>
                <a:srgbClr val="FFFFFF"/>
              </a:highlight>
              <a:latin typeface="Times New Roman"/>
              <a:ea typeface="Times New Roman"/>
              <a:cs typeface="Times New Roman"/>
              <a:sym typeface="Times New Roman"/>
            </a:endParaRPr>
          </a:p>
          <a:p>
            <a:pPr indent="0" lvl="2" marL="0" marR="0" rtl="0" algn="just">
              <a:lnSpc>
                <a:spcPct val="100000"/>
              </a:lnSpc>
              <a:spcBef>
                <a:spcPts val="0"/>
              </a:spcBef>
              <a:spcAft>
                <a:spcPts val="0"/>
              </a:spcAft>
              <a:buNone/>
            </a:pPr>
            <a:r>
              <a:rPr lang="en-US" sz="2800">
                <a:solidFill>
                  <a:schemeClr val="dk1"/>
                </a:solidFill>
                <a:highlight>
                  <a:srgbClr val="FFFFFF"/>
                </a:highlight>
                <a:latin typeface="Times New Roman"/>
                <a:ea typeface="Times New Roman"/>
                <a:cs typeface="Times New Roman"/>
                <a:sym typeface="Times New Roman"/>
              </a:rPr>
              <a:t>The jitter R function </a:t>
            </a:r>
            <a:r>
              <a:rPr b="1" lang="en-US" sz="2800">
                <a:solidFill>
                  <a:schemeClr val="dk1"/>
                </a:solidFill>
                <a:highlight>
                  <a:srgbClr val="FFFFFF"/>
                </a:highlight>
                <a:latin typeface="Times New Roman"/>
                <a:ea typeface="Times New Roman"/>
                <a:cs typeface="Times New Roman"/>
                <a:sym typeface="Times New Roman"/>
              </a:rPr>
              <a:t>adds noise to a numeric vector</a:t>
            </a:r>
            <a:r>
              <a:rPr lang="en-US" sz="2800">
                <a:solidFill>
                  <a:schemeClr val="dk1"/>
                </a:solidFill>
                <a:highlight>
                  <a:srgbClr val="FFFFFF"/>
                </a:highlight>
                <a:latin typeface="Times New Roman"/>
                <a:ea typeface="Times New Roman"/>
                <a:cs typeface="Times New Roman"/>
                <a:sym typeface="Times New Roman"/>
              </a:rPr>
              <a:t>. Typically, this numeric vector is censored or rounded to even values (i.e. integer values). The basic syntax for jitter in R is shown above.</a:t>
            </a:r>
            <a:endParaRPr sz="2800">
              <a:solidFill>
                <a:schemeClr val="dk1"/>
              </a:solidFill>
              <a:highlight>
                <a:srgbClr val="FFFFFF"/>
              </a:highlight>
              <a:latin typeface="Times New Roman"/>
              <a:ea typeface="Times New Roman"/>
              <a:cs typeface="Times New Roman"/>
              <a:sym typeface="Times New Roman"/>
            </a:endParaRPr>
          </a:p>
        </p:txBody>
      </p:sp>
      <p:pic>
        <p:nvPicPr>
          <p:cNvPr id="121" name="Google Shape;121;g116f8ae9013_0_21"/>
          <p:cNvPicPr preferRelativeResize="0"/>
          <p:nvPr/>
        </p:nvPicPr>
        <p:blipFill>
          <a:blip r:embed="rId5">
            <a:alphaModFix/>
          </a:blip>
          <a:stretch>
            <a:fillRect/>
          </a:stretch>
        </p:blipFill>
        <p:spPr>
          <a:xfrm>
            <a:off x="10405799" y="3156588"/>
            <a:ext cx="7796549" cy="54852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5" name="Shape 125"/>
        <p:cNvGrpSpPr/>
        <p:nvPr/>
      </p:nvGrpSpPr>
      <p:grpSpPr>
        <a:xfrm>
          <a:off x="0" y="0"/>
          <a:ext cx="0" cy="0"/>
          <a:chOff x="0" y="0"/>
          <a:chExt cx="0" cy="0"/>
        </a:xfrm>
      </p:grpSpPr>
      <p:pic>
        <p:nvPicPr>
          <p:cNvPr id="126" name="Google Shape;126;g11802f3fbd3_0_66"/>
          <p:cNvPicPr preferRelativeResize="0"/>
          <p:nvPr/>
        </p:nvPicPr>
        <p:blipFill rotWithShape="1">
          <a:blip r:embed="rId3">
            <a:alphaModFix/>
          </a:blip>
          <a:srcRect b="0" l="0" r="0" t="0"/>
          <a:stretch/>
        </p:blipFill>
        <p:spPr>
          <a:xfrm>
            <a:off x="16223927" y="186645"/>
            <a:ext cx="749108" cy="966974"/>
          </a:xfrm>
          <a:prstGeom prst="rect">
            <a:avLst/>
          </a:prstGeom>
          <a:noFill/>
          <a:ln>
            <a:noFill/>
          </a:ln>
        </p:spPr>
      </p:pic>
      <p:pic>
        <p:nvPicPr>
          <p:cNvPr id="127" name="Google Shape;127;g11802f3fbd3_0_66"/>
          <p:cNvPicPr preferRelativeResize="0"/>
          <p:nvPr/>
        </p:nvPicPr>
        <p:blipFill rotWithShape="1">
          <a:blip r:embed="rId4">
            <a:alphaModFix/>
          </a:blip>
          <a:srcRect b="0" l="0" r="0" t="0"/>
          <a:stretch/>
        </p:blipFill>
        <p:spPr>
          <a:xfrm>
            <a:off x="16973037" y="186645"/>
            <a:ext cx="1040431" cy="966978"/>
          </a:xfrm>
          <a:prstGeom prst="rect">
            <a:avLst/>
          </a:prstGeom>
          <a:noFill/>
          <a:ln>
            <a:noFill/>
          </a:ln>
        </p:spPr>
      </p:pic>
      <p:sp>
        <p:nvSpPr>
          <p:cNvPr id="128" name="Google Shape;128;g11802f3fbd3_0_66"/>
          <p:cNvSpPr txBox="1"/>
          <p:nvPr/>
        </p:nvSpPr>
        <p:spPr>
          <a:xfrm>
            <a:off x="4897190" y="759820"/>
            <a:ext cx="8133600" cy="1344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lang="en-US" sz="3900">
                <a:latin typeface="Fira Sans"/>
                <a:ea typeface="Fira Sans"/>
                <a:cs typeface="Fira Sans"/>
                <a:sym typeface="Fira Sans"/>
              </a:rPr>
              <a:t>Marginal</a:t>
            </a:r>
            <a:r>
              <a:rPr b="0" i="0" lang="en-US" sz="3900" u="none" cap="none" strike="noStrike">
                <a:solidFill>
                  <a:srgbClr val="000000"/>
                </a:solidFill>
                <a:latin typeface="Fira Sans"/>
                <a:ea typeface="Fira Sans"/>
                <a:cs typeface="Fira Sans"/>
                <a:sym typeface="Fira Sans"/>
              </a:rPr>
              <a:t> Plot with ggplot2</a:t>
            </a:r>
            <a:endParaRPr b="0" i="0" sz="3900" u="none" cap="none" strike="noStrike">
              <a:solidFill>
                <a:srgbClr val="000000"/>
              </a:solidFill>
              <a:latin typeface="Fira Sans"/>
              <a:ea typeface="Fira Sans"/>
              <a:cs typeface="Fira Sans"/>
              <a:sym typeface="Fira Sans"/>
            </a:endParaRPr>
          </a:p>
        </p:txBody>
      </p:sp>
      <p:cxnSp>
        <p:nvCxnSpPr>
          <p:cNvPr id="129" name="Google Shape;129;g11802f3fbd3_0_66"/>
          <p:cNvCxnSpPr/>
          <p:nvPr/>
        </p:nvCxnSpPr>
        <p:spPr>
          <a:xfrm flipH="1" rot="10800000">
            <a:off x="7181095" y="1640987"/>
            <a:ext cx="3565800" cy="35400"/>
          </a:xfrm>
          <a:prstGeom prst="straightConnector1">
            <a:avLst/>
          </a:prstGeom>
          <a:noFill/>
          <a:ln cap="flat" cmpd="sng" w="9525">
            <a:solidFill>
              <a:srgbClr val="B2B2B2"/>
            </a:solidFill>
            <a:prstDash val="solid"/>
            <a:round/>
            <a:headEnd len="sm" w="sm" type="none"/>
            <a:tailEnd len="sm" w="sm" type="none"/>
          </a:ln>
        </p:spPr>
      </p:cxnSp>
      <p:sp>
        <p:nvSpPr>
          <p:cNvPr id="130" name="Google Shape;130;g11802f3fbd3_0_66"/>
          <p:cNvSpPr txBox="1"/>
          <p:nvPr/>
        </p:nvSpPr>
        <p:spPr>
          <a:xfrm>
            <a:off x="730881" y="2574613"/>
            <a:ext cx="9477600" cy="730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lang="en-US" sz="2500">
                <a:latin typeface="Fira Sans"/>
                <a:ea typeface="Fira Sans"/>
                <a:cs typeface="Fira Sans"/>
                <a:sym typeface="Fira Sans"/>
              </a:rPr>
              <a:t>A marginal plot is a scatterplot that has histograms, boxplots, or dot plots in the margins of the x- and y-axes. It allows studying the relationship between 2 numeric variables. The base plot visualizes the correlation between the x and y axes variables. It is usually a scatterplot or a density plot.</a:t>
            </a:r>
            <a:endParaRPr sz="2500">
              <a:latin typeface="Fira Sans"/>
              <a:ea typeface="Fira Sans"/>
              <a:cs typeface="Fira Sans"/>
              <a:sym typeface="Fira Sans"/>
            </a:endParaRPr>
          </a:p>
          <a:p>
            <a:pPr indent="0" lvl="0" marL="0" rtl="0" algn="l">
              <a:lnSpc>
                <a:spcPct val="115000"/>
              </a:lnSpc>
              <a:spcBef>
                <a:spcPts val="0"/>
              </a:spcBef>
              <a:spcAft>
                <a:spcPts val="0"/>
              </a:spcAft>
              <a:buSzPts val="1100"/>
              <a:buNone/>
            </a:pPr>
            <a:r>
              <a:t/>
            </a:r>
            <a:endParaRPr sz="2500">
              <a:latin typeface="Fira Sans"/>
              <a:ea typeface="Fira Sans"/>
              <a:cs typeface="Fira Sans"/>
              <a:sym typeface="Fira Sans"/>
            </a:endParaRPr>
          </a:p>
          <a:p>
            <a:pPr indent="0" lvl="0" marL="0" rtl="0" algn="l">
              <a:lnSpc>
                <a:spcPct val="115000"/>
              </a:lnSpc>
              <a:spcBef>
                <a:spcPts val="0"/>
              </a:spcBef>
              <a:spcAft>
                <a:spcPts val="0"/>
              </a:spcAft>
              <a:buClr>
                <a:schemeClr val="dk1"/>
              </a:buClr>
              <a:buSzPts val="1100"/>
              <a:buFont typeface="Arial"/>
              <a:buNone/>
            </a:pPr>
            <a:r>
              <a:rPr lang="en-US" sz="2500">
                <a:latin typeface="Fira Sans"/>
                <a:ea typeface="Fira Sans"/>
                <a:cs typeface="Fira Sans"/>
                <a:sym typeface="Fira Sans"/>
              </a:rPr>
              <a:t> The marginal charts are commonly plotted on the top and right margin of the base plot and they show the distribution of x and y axes variables using a histogram, barplot, or density plot. This helps us to visualize the distribution intensity at different values of variables along both axes.</a:t>
            </a:r>
            <a:endParaRPr sz="2500">
              <a:latin typeface="Fira Sans"/>
              <a:ea typeface="Fira Sans"/>
              <a:cs typeface="Fira Sans"/>
              <a:sym typeface="Fira Sans"/>
            </a:endParaRPr>
          </a:p>
          <a:p>
            <a:pPr indent="0" lvl="0" marL="0" rtl="0" algn="l">
              <a:lnSpc>
                <a:spcPct val="115000"/>
              </a:lnSpc>
              <a:spcBef>
                <a:spcPts val="0"/>
              </a:spcBef>
              <a:spcAft>
                <a:spcPts val="0"/>
              </a:spcAft>
              <a:buClr>
                <a:schemeClr val="dk1"/>
              </a:buClr>
              <a:buSzPts val="1100"/>
              <a:buFont typeface="Arial"/>
              <a:buNone/>
            </a:pPr>
            <a:r>
              <a:t/>
            </a:r>
            <a:endParaRPr sz="2500">
              <a:latin typeface="Fira Sans"/>
              <a:ea typeface="Fira Sans"/>
              <a:cs typeface="Fira Sans"/>
              <a:sym typeface="Fira Sans"/>
            </a:endParaRPr>
          </a:p>
          <a:p>
            <a:pPr indent="0" lvl="2" marL="0" marR="0" rtl="0" algn="just">
              <a:lnSpc>
                <a:spcPct val="100000"/>
              </a:lnSpc>
              <a:spcBef>
                <a:spcPts val="0"/>
              </a:spcBef>
              <a:spcAft>
                <a:spcPts val="0"/>
              </a:spcAft>
              <a:buNone/>
            </a:pPr>
            <a:r>
              <a:t/>
            </a:r>
            <a:endParaRPr sz="2500">
              <a:latin typeface="Fira Sans"/>
              <a:ea typeface="Fira Sans"/>
              <a:cs typeface="Fira Sans"/>
              <a:sym typeface="Fira Sans"/>
            </a:endParaRPr>
          </a:p>
        </p:txBody>
      </p:sp>
      <p:pic>
        <p:nvPicPr>
          <p:cNvPr id="131" name="Google Shape;131;g11802f3fbd3_0_66"/>
          <p:cNvPicPr preferRelativeResize="0"/>
          <p:nvPr/>
        </p:nvPicPr>
        <p:blipFill>
          <a:blip r:embed="rId5">
            <a:alphaModFix/>
          </a:blip>
          <a:stretch>
            <a:fillRect/>
          </a:stretch>
        </p:blipFill>
        <p:spPr>
          <a:xfrm>
            <a:off x="10360875" y="2256225"/>
            <a:ext cx="7652601" cy="637715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5" name="Shape 135"/>
        <p:cNvGrpSpPr/>
        <p:nvPr/>
      </p:nvGrpSpPr>
      <p:grpSpPr>
        <a:xfrm>
          <a:off x="0" y="0"/>
          <a:ext cx="0" cy="0"/>
          <a:chOff x="0" y="0"/>
          <a:chExt cx="0" cy="0"/>
        </a:xfrm>
      </p:grpSpPr>
      <p:pic>
        <p:nvPicPr>
          <p:cNvPr id="136" name="Google Shape;136;g11802f3fbd3_0_78"/>
          <p:cNvPicPr preferRelativeResize="0"/>
          <p:nvPr/>
        </p:nvPicPr>
        <p:blipFill rotWithShape="1">
          <a:blip r:embed="rId3">
            <a:alphaModFix/>
          </a:blip>
          <a:srcRect b="0" l="0" r="0" t="0"/>
          <a:stretch/>
        </p:blipFill>
        <p:spPr>
          <a:xfrm>
            <a:off x="16223927" y="186645"/>
            <a:ext cx="749108" cy="966974"/>
          </a:xfrm>
          <a:prstGeom prst="rect">
            <a:avLst/>
          </a:prstGeom>
          <a:noFill/>
          <a:ln>
            <a:noFill/>
          </a:ln>
        </p:spPr>
      </p:pic>
      <p:pic>
        <p:nvPicPr>
          <p:cNvPr id="137" name="Google Shape;137;g11802f3fbd3_0_78"/>
          <p:cNvPicPr preferRelativeResize="0"/>
          <p:nvPr/>
        </p:nvPicPr>
        <p:blipFill rotWithShape="1">
          <a:blip r:embed="rId4">
            <a:alphaModFix/>
          </a:blip>
          <a:srcRect b="0" l="0" r="0" t="0"/>
          <a:stretch/>
        </p:blipFill>
        <p:spPr>
          <a:xfrm>
            <a:off x="16973037" y="186645"/>
            <a:ext cx="1040431" cy="966978"/>
          </a:xfrm>
          <a:prstGeom prst="rect">
            <a:avLst/>
          </a:prstGeom>
          <a:noFill/>
          <a:ln>
            <a:noFill/>
          </a:ln>
        </p:spPr>
      </p:pic>
      <p:sp>
        <p:nvSpPr>
          <p:cNvPr id="138" name="Google Shape;138;g11802f3fbd3_0_78"/>
          <p:cNvSpPr txBox="1"/>
          <p:nvPr/>
        </p:nvSpPr>
        <p:spPr>
          <a:xfrm>
            <a:off x="4897190" y="759820"/>
            <a:ext cx="8133600" cy="1344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n-US" sz="3900" u="none" cap="none" strike="noStrike">
                <a:solidFill>
                  <a:srgbClr val="000000"/>
                </a:solidFill>
                <a:latin typeface="Fira Sans"/>
                <a:ea typeface="Fira Sans"/>
                <a:cs typeface="Fira Sans"/>
                <a:sym typeface="Fira Sans"/>
              </a:rPr>
              <a:t>Violin Plot with ggplot2</a:t>
            </a:r>
            <a:endParaRPr b="0" i="0" sz="3900" u="none" cap="none" strike="noStrike">
              <a:solidFill>
                <a:srgbClr val="000000"/>
              </a:solidFill>
              <a:latin typeface="Fira Sans"/>
              <a:ea typeface="Fira Sans"/>
              <a:cs typeface="Fira Sans"/>
              <a:sym typeface="Fira Sans"/>
            </a:endParaRPr>
          </a:p>
        </p:txBody>
      </p:sp>
      <p:cxnSp>
        <p:nvCxnSpPr>
          <p:cNvPr id="139" name="Google Shape;139;g11802f3fbd3_0_78"/>
          <p:cNvCxnSpPr/>
          <p:nvPr/>
        </p:nvCxnSpPr>
        <p:spPr>
          <a:xfrm flipH="1" rot="10800000">
            <a:off x="7181095" y="1640987"/>
            <a:ext cx="3565800" cy="35400"/>
          </a:xfrm>
          <a:prstGeom prst="straightConnector1">
            <a:avLst/>
          </a:prstGeom>
          <a:noFill/>
          <a:ln cap="flat" cmpd="sng" w="9525">
            <a:solidFill>
              <a:srgbClr val="B2B2B2"/>
            </a:solidFill>
            <a:prstDash val="solid"/>
            <a:round/>
            <a:headEnd len="sm" w="sm" type="none"/>
            <a:tailEnd len="sm" w="sm" type="none"/>
          </a:ln>
        </p:spPr>
      </p:cxnSp>
      <p:sp>
        <p:nvSpPr>
          <p:cNvPr id="140" name="Google Shape;140;g11802f3fbd3_0_78"/>
          <p:cNvSpPr txBox="1"/>
          <p:nvPr/>
        </p:nvSpPr>
        <p:spPr>
          <a:xfrm>
            <a:off x="730881" y="2245188"/>
            <a:ext cx="9477600" cy="7308000"/>
          </a:xfrm>
          <a:prstGeom prst="rect">
            <a:avLst/>
          </a:prstGeom>
          <a:noFill/>
          <a:ln>
            <a:noFill/>
          </a:ln>
        </p:spPr>
        <p:txBody>
          <a:bodyPr anchorCtr="0" anchor="t" bIns="91425" lIns="91425" spcFirstLastPara="1" rIns="91425" wrap="square" tIns="91425">
            <a:noAutofit/>
          </a:bodyPr>
          <a:lstStyle/>
          <a:p>
            <a:pPr indent="0" lvl="2" marL="0" marR="0" rtl="0" algn="just">
              <a:lnSpc>
                <a:spcPct val="100000"/>
              </a:lnSpc>
              <a:spcBef>
                <a:spcPts val="0"/>
              </a:spcBef>
              <a:spcAft>
                <a:spcPts val="0"/>
              </a:spcAft>
              <a:buNone/>
            </a:pPr>
            <a:r>
              <a:rPr b="1" i="0" lang="en-US" sz="3100" u="none" cap="none" strike="noStrike">
                <a:solidFill>
                  <a:srgbClr val="021B34"/>
                </a:solidFill>
                <a:latin typeface="Fira Sans"/>
                <a:ea typeface="Fira Sans"/>
                <a:cs typeface="Fira Sans"/>
                <a:sym typeface="Fira Sans"/>
              </a:rPr>
              <a:t>Violin plots</a:t>
            </a:r>
            <a:r>
              <a:rPr b="0" i="0" lang="en-US" sz="3100" u="none" cap="none" strike="noStrike">
                <a:solidFill>
                  <a:srgbClr val="021B34"/>
                </a:solidFill>
                <a:latin typeface="Fira Sans"/>
                <a:ea typeface="Fira Sans"/>
                <a:cs typeface="Fira Sans"/>
                <a:sym typeface="Fira Sans"/>
              </a:rPr>
              <a:t> are similar to </a:t>
            </a:r>
            <a:r>
              <a:rPr b="1" i="0" lang="en-US" sz="3100" u="sng" cap="none" strike="noStrike">
                <a:solidFill>
                  <a:srgbClr val="4285F4"/>
                </a:solidFill>
                <a:latin typeface="Fira Sans"/>
                <a:ea typeface="Fira Sans"/>
                <a:cs typeface="Fira Sans"/>
                <a:sym typeface="Fira Sans"/>
                <a:hlinkClick r:id="rId5">
                  <a:extLst>
                    <a:ext uri="{A12FA001-AC4F-418D-AE19-62706E023703}">
                      <ahyp:hlinkClr val="tx"/>
                    </a:ext>
                  </a:extLst>
                </a:hlinkClick>
              </a:rPr>
              <a:t>box plots</a:t>
            </a:r>
            <a:r>
              <a:rPr b="0" i="0" lang="en-US" sz="3100" u="none" cap="none" strike="noStrike">
                <a:solidFill>
                  <a:srgbClr val="021B34"/>
                </a:solidFill>
                <a:latin typeface="Fira Sans"/>
                <a:ea typeface="Fira Sans"/>
                <a:cs typeface="Fira Sans"/>
                <a:sym typeface="Fira Sans"/>
              </a:rPr>
              <a:t>, except that they also show the kernel probability density of the data at different values. Typically, violin plots will include a marker for the median of the data and a box indicating the interquartile range, as in standard box plots.</a:t>
            </a:r>
            <a:endParaRPr sz="3100"/>
          </a:p>
          <a:p>
            <a:pPr indent="0" lvl="2" marL="0" marR="0" rtl="0" algn="just">
              <a:lnSpc>
                <a:spcPct val="100000"/>
              </a:lnSpc>
              <a:spcBef>
                <a:spcPts val="0"/>
              </a:spcBef>
              <a:spcAft>
                <a:spcPts val="0"/>
              </a:spcAft>
              <a:buNone/>
            </a:pPr>
            <a:r>
              <a:t/>
            </a:r>
            <a:endParaRPr b="0" i="0" sz="3100" u="none" cap="none" strike="noStrike">
              <a:solidFill>
                <a:srgbClr val="021B34"/>
              </a:solidFill>
              <a:latin typeface="Fira Sans"/>
              <a:ea typeface="Fira Sans"/>
              <a:cs typeface="Fira Sans"/>
              <a:sym typeface="Fira Sans"/>
            </a:endParaRPr>
          </a:p>
          <a:p>
            <a:pPr indent="0" lvl="2" marL="0" marR="0" rtl="0" algn="just">
              <a:lnSpc>
                <a:spcPct val="100000"/>
              </a:lnSpc>
              <a:spcBef>
                <a:spcPts val="0"/>
              </a:spcBef>
              <a:spcAft>
                <a:spcPts val="0"/>
              </a:spcAft>
              <a:buNone/>
            </a:pPr>
            <a:r>
              <a:rPr b="0" i="0" lang="en-US" sz="3100" u="none" cap="none" strike="noStrike">
                <a:solidFill>
                  <a:srgbClr val="021B34"/>
                </a:solidFill>
                <a:latin typeface="Fira Sans"/>
                <a:ea typeface="Fira Sans"/>
                <a:cs typeface="Fira Sans"/>
                <a:sym typeface="Fira Sans"/>
              </a:rPr>
              <a:t>The function </a:t>
            </a:r>
            <a:r>
              <a:rPr b="1" i="0" lang="en-US" sz="3100" u="none" cap="none" strike="noStrike">
                <a:solidFill>
                  <a:srgbClr val="021B34"/>
                </a:solidFill>
                <a:latin typeface="Fira Sans"/>
                <a:ea typeface="Fira Sans"/>
                <a:cs typeface="Fira Sans"/>
                <a:sym typeface="Fira Sans"/>
              </a:rPr>
              <a:t>geom_violin()</a:t>
            </a:r>
            <a:r>
              <a:rPr b="0" i="0" lang="en-US" sz="3100" u="none" cap="none" strike="noStrike">
                <a:solidFill>
                  <a:srgbClr val="021B34"/>
                </a:solidFill>
                <a:latin typeface="Fira Sans"/>
                <a:ea typeface="Fira Sans"/>
                <a:cs typeface="Fira Sans"/>
                <a:sym typeface="Fira Sans"/>
              </a:rPr>
              <a:t> is used to produce a violin plot.</a:t>
            </a:r>
            <a:endParaRPr b="0" i="0" sz="2800" u="none" cap="none" strike="noStrike">
              <a:solidFill>
                <a:srgbClr val="000000"/>
              </a:solidFill>
              <a:latin typeface="Fira Sans"/>
              <a:ea typeface="Fira Sans"/>
              <a:cs typeface="Fira Sans"/>
              <a:sym typeface="Fira Sans"/>
            </a:endParaRPr>
          </a:p>
        </p:txBody>
      </p:sp>
      <p:pic>
        <p:nvPicPr>
          <p:cNvPr descr="ggplot2 violin plot - R software and data visualization" id="141" name="Google Shape;141;g11802f3fbd3_0_78"/>
          <p:cNvPicPr preferRelativeResize="0"/>
          <p:nvPr/>
        </p:nvPicPr>
        <p:blipFill rotWithShape="1">
          <a:blip r:embed="rId6">
            <a:alphaModFix/>
          </a:blip>
          <a:srcRect b="0" l="0" r="0" t="0"/>
          <a:stretch/>
        </p:blipFill>
        <p:spPr>
          <a:xfrm>
            <a:off x="10726548" y="2245188"/>
            <a:ext cx="6470577" cy="7308108"/>
          </a:xfrm>
          <a:prstGeom prst="rect">
            <a:avLst/>
          </a:prstGeom>
          <a:noFill/>
          <a:ln>
            <a:noFill/>
          </a:ln>
          <a:effectLst>
            <a:outerShdw blurRad="63500" sx="102000" rotWithShape="0" algn="ctr" sy="102000">
              <a:srgbClr val="000000">
                <a:alpha val="40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5" name="Shape 145"/>
        <p:cNvGrpSpPr/>
        <p:nvPr/>
      </p:nvGrpSpPr>
      <p:grpSpPr>
        <a:xfrm>
          <a:off x="0" y="0"/>
          <a:ext cx="0" cy="0"/>
          <a:chOff x="0" y="0"/>
          <a:chExt cx="0" cy="0"/>
        </a:xfrm>
      </p:grpSpPr>
      <p:pic>
        <p:nvPicPr>
          <p:cNvPr id="146" name="Google Shape;146;g116f8ae9013_0_1"/>
          <p:cNvPicPr preferRelativeResize="0"/>
          <p:nvPr/>
        </p:nvPicPr>
        <p:blipFill rotWithShape="1">
          <a:blip r:embed="rId3">
            <a:alphaModFix/>
          </a:blip>
          <a:srcRect b="0" l="0" r="0" t="0"/>
          <a:stretch/>
        </p:blipFill>
        <p:spPr>
          <a:xfrm>
            <a:off x="15872812" y="186647"/>
            <a:ext cx="731301" cy="742498"/>
          </a:xfrm>
          <a:prstGeom prst="rect">
            <a:avLst/>
          </a:prstGeom>
          <a:noFill/>
          <a:ln>
            <a:noFill/>
          </a:ln>
        </p:spPr>
      </p:pic>
      <p:pic>
        <p:nvPicPr>
          <p:cNvPr id="147" name="Google Shape;147;g116f8ae9013_0_1"/>
          <p:cNvPicPr preferRelativeResize="0"/>
          <p:nvPr/>
        </p:nvPicPr>
        <p:blipFill rotWithShape="1">
          <a:blip r:embed="rId4">
            <a:alphaModFix/>
          </a:blip>
          <a:srcRect b="0" l="0" r="0" t="0"/>
          <a:stretch/>
        </p:blipFill>
        <p:spPr>
          <a:xfrm>
            <a:off x="16604116" y="186647"/>
            <a:ext cx="1015700" cy="742500"/>
          </a:xfrm>
          <a:prstGeom prst="rect">
            <a:avLst/>
          </a:prstGeom>
          <a:noFill/>
          <a:ln>
            <a:noFill/>
          </a:ln>
        </p:spPr>
      </p:pic>
      <p:sp>
        <p:nvSpPr>
          <p:cNvPr id="148" name="Google Shape;148;g116f8ae9013_0_1"/>
          <p:cNvSpPr txBox="1"/>
          <p:nvPr/>
        </p:nvSpPr>
        <p:spPr>
          <a:xfrm>
            <a:off x="4817313" y="419806"/>
            <a:ext cx="7940100" cy="1032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n-US" sz="3000" u="none" cap="none" strike="noStrike">
                <a:solidFill>
                  <a:srgbClr val="000000"/>
                </a:solidFill>
                <a:latin typeface="Fira Sans"/>
                <a:ea typeface="Fira Sans"/>
                <a:cs typeface="Fira Sans"/>
                <a:sym typeface="Fira Sans"/>
              </a:rPr>
              <a:t>Violin Plot with ggplot2</a:t>
            </a:r>
            <a:endParaRPr b="0" i="0" sz="3000" u="none" cap="none" strike="noStrike">
              <a:solidFill>
                <a:srgbClr val="000000"/>
              </a:solidFill>
              <a:latin typeface="Fira Sans"/>
              <a:ea typeface="Fira Sans"/>
              <a:cs typeface="Fira Sans"/>
              <a:sym typeface="Fira Sans"/>
            </a:endParaRPr>
          </a:p>
        </p:txBody>
      </p:sp>
      <p:cxnSp>
        <p:nvCxnSpPr>
          <p:cNvPr id="149" name="Google Shape;149;g116f8ae9013_0_1"/>
          <p:cNvCxnSpPr/>
          <p:nvPr/>
        </p:nvCxnSpPr>
        <p:spPr>
          <a:xfrm flipH="1" rot="10800000">
            <a:off x="7044928" y="1303254"/>
            <a:ext cx="3480900" cy="27300"/>
          </a:xfrm>
          <a:prstGeom prst="straightConnector1">
            <a:avLst/>
          </a:prstGeom>
          <a:noFill/>
          <a:ln cap="flat" cmpd="sng" w="9525">
            <a:solidFill>
              <a:srgbClr val="B2B2B2"/>
            </a:solidFill>
            <a:prstDash val="solid"/>
            <a:round/>
            <a:headEnd len="sm" w="sm" type="none"/>
            <a:tailEnd len="sm" w="sm" type="none"/>
          </a:ln>
        </p:spPr>
      </p:cxnSp>
      <p:sp>
        <p:nvSpPr>
          <p:cNvPr id="150" name="Google Shape;150;g116f8ae9013_0_1"/>
          <p:cNvSpPr txBox="1"/>
          <p:nvPr/>
        </p:nvSpPr>
        <p:spPr>
          <a:xfrm>
            <a:off x="1382775" y="2420836"/>
            <a:ext cx="16512300" cy="5611500"/>
          </a:xfrm>
          <a:prstGeom prst="rect">
            <a:avLst/>
          </a:prstGeom>
          <a:noFill/>
          <a:ln>
            <a:noFill/>
          </a:ln>
        </p:spPr>
        <p:txBody>
          <a:bodyPr anchorCtr="0" anchor="t" bIns="91425" lIns="91425" spcFirstLastPara="1" rIns="91425" wrap="square" tIns="91425">
            <a:noAutofit/>
          </a:bodyPr>
          <a:lstStyle/>
          <a:p>
            <a:pPr indent="-317500" lvl="2" marL="228600" marR="0" rtl="0" algn="l">
              <a:lnSpc>
                <a:spcPct val="100000"/>
              </a:lnSpc>
              <a:spcBef>
                <a:spcPts val="0"/>
              </a:spcBef>
              <a:spcAft>
                <a:spcPts val="0"/>
              </a:spcAft>
              <a:buClr>
                <a:srgbClr val="000000"/>
              </a:buClr>
              <a:buSzPts val="2600"/>
              <a:buFont typeface="Arial"/>
              <a:buAutoNum type="arabicPeriod"/>
            </a:pPr>
            <a:r>
              <a:rPr b="0" i="0" lang="en-US" sz="2800" u="none" cap="none" strike="noStrike">
                <a:solidFill>
                  <a:srgbClr val="000000"/>
                </a:solidFill>
                <a:latin typeface="Fira Sans"/>
                <a:ea typeface="Fira Sans"/>
                <a:cs typeface="Fira Sans"/>
                <a:sym typeface="Fira Sans"/>
              </a:rPr>
              <a:t>Prepare the data</a:t>
            </a:r>
            <a:endParaRPr sz="2800"/>
          </a:p>
          <a:p>
            <a:pPr indent="-317500" lvl="2" marL="228600" marR="0" rtl="0" algn="l">
              <a:lnSpc>
                <a:spcPct val="100000"/>
              </a:lnSpc>
              <a:spcBef>
                <a:spcPts val="0"/>
              </a:spcBef>
              <a:spcAft>
                <a:spcPts val="0"/>
              </a:spcAft>
              <a:buClr>
                <a:srgbClr val="000000"/>
              </a:buClr>
              <a:buSzPts val="2600"/>
              <a:buFont typeface="Arial"/>
              <a:buAutoNum type="arabicPeriod"/>
            </a:pPr>
            <a:r>
              <a:rPr b="0" i="0" lang="en-US" sz="2800" u="none" cap="none" strike="noStrike">
                <a:solidFill>
                  <a:srgbClr val="000000"/>
                </a:solidFill>
                <a:latin typeface="Fira Sans"/>
                <a:ea typeface="Fira Sans"/>
                <a:cs typeface="Fira Sans"/>
                <a:sym typeface="Fira Sans"/>
              </a:rPr>
              <a:t>Basic violin plots</a:t>
            </a:r>
            <a:endParaRPr sz="2800"/>
          </a:p>
          <a:p>
            <a:pPr indent="-317500" lvl="2" marL="228600" marR="0" rtl="0" algn="l">
              <a:lnSpc>
                <a:spcPct val="100000"/>
              </a:lnSpc>
              <a:spcBef>
                <a:spcPts val="0"/>
              </a:spcBef>
              <a:spcAft>
                <a:spcPts val="0"/>
              </a:spcAft>
              <a:buClr>
                <a:srgbClr val="000000"/>
              </a:buClr>
              <a:buSzPts val="2600"/>
              <a:buFont typeface="Arial"/>
              <a:buAutoNum type="arabicPeriod"/>
            </a:pPr>
            <a:r>
              <a:rPr b="0" i="0" lang="en-US" sz="2800" u="none" cap="none" strike="noStrike">
                <a:solidFill>
                  <a:srgbClr val="000000"/>
                </a:solidFill>
                <a:latin typeface="Fira Sans"/>
                <a:ea typeface="Fira Sans"/>
                <a:cs typeface="Fira Sans"/>
                <a:sym typeface="Fira Sans"/>
              </a:rPr>
              <a:t>Add summary statistics on a violin plot</a:t>
            </a:r>
            <a:endParaRPr sz="2800"/>
          </a:p>
          <a:p>
            <a:pPr indent="-261937" lvl="6" marL="400050" marR="0" rtl="0" algn="l">
              <a:lnSpc>
                <a:spcPct val="100000"/>
              </a:lnSpc>
              <a:spcBef>
                <a:spcPts val="0"/>
              </a:spcBef>
              <a:spcAft>
                <a:spcPts val="0"/>
              </a:spcAft>
              <a:buClr>
                <a:srgbClr val="000000"/>
              </a:buClr>
              <a:buSzPts val="2600"/>
              <a:buFont typeface="Arial"/>
              <a:buChar char="•"/>
            </a:pPr>
            <a:r>
              <a:rPr b="0" i="0" lang="en-US" sz="2800" u="none" cap="none" strike="noStrike">
                <a:solidFill>
                  <a:srgbClr val="000000"/>
                </a:solidFill>
                <a:latin typeface="Fira Sans"/>
                <a:ea typeface="Fira Sans"/>
                <a:cs typeface="Fira Sans"/>
                <a:sym typeface="Fira Sans"/>
              </a:rPr>
              <a:t>Add mean and median points</a:t>
            </a:r>
            <a:endParaRPr sz="2800"/>
          </a:p>
          <a:p>
            <a:pPr indent="-261937" lvl="4" marL="400050" marR="0" rtl="0" algn="l">
              <a:lnSpc>
                <a:spcPct val="100000"/>
              </a:lnSpc>
              <a:spcBef>
                <a:spcPts val="0"/>
              </a:spcBef>
              <a:spcAft>
                <a:spcPts val="0"/>
              </a:spcAft>
              <a:buClr>
                <a:srgbClr val="000000"/>
              </a:buClr>
              <a:buSzPts val="2600"/>
              <a:buFont typeface="Arial"/>
              <a:buChar char="•"/>
            </a:pPr>
            <a:r>
              <a:rPr b="0" i="0" lang="en-US" sz="2800" u="none" cap="none" strike="noStrike">
                <a:solidFill>
                  <a:srgbClr val="000000"/>
                </a:solidFill>
                <a:latin typeface="Fira Sans"/>
                <a:ea typeface="Fira Sans"/>
                <a:cs typeface="Fira Sans"/>
                <a:sym typeface="Fira Sans"/>
              </a:rPr>
              <a:t>Add median and quartile</a:t>
            </a:r>
            <a:endParaRPr sz="2800"/>
          </a:p>
          <a:p>
            <a:pPr indent="-261937" lvl="4" marL="400050" marR="0" rtl="0" algn="l">
              <a:lnSpc>
                <a:spcPct val="100000"/>
              </a:lnSpc>
              <a:spcBef>
                <a:spcPts val="0"/>
              </a:spcBef>
              <a:spcAft>
                <a:spcPts val="0"/>
              </a:spcAft>
              <a:buClr>
                <a:srgbClr val="000000"/>
              </a:buClr>
              <a:buSzPts val="2600"/>
              <a:buFont typeface="Arial"/>
              <a:buChar char="•"/>
            </a:pPr>
            <a:r>
              <a:rPr b="0" i="0" lang="en-US" sz="2800" u="none" cap="none" strike="noStrike">
                <a:solidFill>
                  <a:srgbClr val="000000"/>
                </a:solidFill>
                <a:latin typeface="Fira Sans"/>
                <a:ea typeface="Fira Sans"/>
                <a:cs typeface="Fira Sans"/>
                <a:sym typeface="Fira Sans"/>
              </a:rPr>
              <a:t>Add mean and standard deviation</a:t>
            </a:r>
            <a:endParaRPr sz="2800"/>
          </a:p>
          <a:p>
            <a:pPr indent="-317500" lvl="2" marL="228600" marR="0" rtl="0" algn="l">
              <a:lnSpc>
                <a:spcPct val="100000"/>
              </a:lnSpc>
              <a:spcBef>
                <a:spcPts val="0"/>
              </a:spcBef>
              <a:spcAft>
                <a:spcPts val="0"/>
              </a:spcAft>
              <a:buClr>
                <a:srgbClr val="000000"/>
              </a:buClr>
              <a:buSzPts val="2600"/>
              <a:buFont typeface="Arial"/>
              <a:buAutoNum type="arabicPeriod"/>
            </a:pPr>
            <a:r>
              <a:rPr b="0" i="0" lang="en-US" sz="2800" u="none" cap="none" strike="noStrike">
                <a:solidFill>
                  <a:srgbClr val="000000"/>
                </a:solidFill>
                <a:latin typeface="Fira Sans"/>
                <a:ea typeface="Fira Sans"/>
                <a:cs typeface="Fira Sans"/>
                <a:sym typeface="Fira Sans"/>
              </a:rPr>
              <a:t>Violin plot with dots</a:t>
            </a:r>
            <a:endParaRPr sz="2800"/>
          </a:p>
          <a:p>
            <a:pPr indent="-317500" lvl="2" marL="228600" marR="0" rtl="0" algn="l">
              <a:lnSpc>
                <a:spcPct val="100000"/>
              </a:lnSpc>
              <a:spcBef>
                <a:spcPts val="0"/>
              </a:spcBef>
              <a:spcAft>
                <a:spcPts val="0"/>
              </a:spcAft>
              <a:buClr>
                <a:srgbClr val="000000"/>
              </a:buClr>
              <a:buSzPts val="2600"/>
              <a:buFont typeface="Arial"/>
              <a:buAutoNum type="arabicPeriod"/>
            </a:pPr>
            <a:r>
              <a:rPr b="0" i="0" lang="en-US" sz="2800" u="none" cap="none" strike="noStrike">
                <a:solidFill>
                  <a:srgbClr val="000000"/>
                </a:solidFill>
                <a:latin typeface="Fira Sans"/>
                <a:ea typeface="Fira Sans"/>
                <a:cs typeface="Fira Sans"/>
                <a:sym typeface="Fira Sans"/>
              </a:rPr>
              <a:t>Change violin plot colors by groups</a:t>
            </a:r>
            <a:endParaRPr sz="2800"/>
          </a:p>
          <a:p>
            <a:pPr indent="-255587" lvl="2" marL="396875" marR="0" rtl="0" algn="l">
              <a:lnSpc>
                <a:spcPct val="100000"/>
              </a:lnSpc>
              <a:spcBef>
                <a:spcPts val="0"/>
              </a:spcBef>
              <a:spcAft>
                <a:spcPts val="0"/>
              </a:spcAft>
              <a:buClr>
                <a:srgbClr val="000000"/>
              </a:buClr>
              <a:buSzPts val="2600"/>
              <a:buFont typeface="Arial"/>
              <a:buChar char="•"/>
            </a:pPr>
            <a:r>
              <a:rPr b="0" i="0" lang="en-US" sz="2800" u="none" cap="none" strike="noStrike">
                <a:solidFill>
                  <a:srgbClr val="000000"/>
                </a:solidFill>
                <a:latin typeface="Fira Sans"/>
                <a:ea typeface="Fira Sans"/>
                <a:cs typeface="Fira Sans"/>
                <a:sym typeface="Fira Sans"/>
              </a:rPr>
              <a:t>Change violin plot line colors</a:t>
            </a:r>
            <a:endParaRPr sz="2800"/>
          </a:p>
          <a:p>
            <a:pPr indent="-255587" lvl="2" marL="396875" marR="0" rtl="0" algn="l">
              <a:lnSpc>
                <a:spcPct val="100000"/>
              </a:lnSpc>
              <a:spcBef>
                <a:spcPts val="0"/>
              </a:spcBef>
              <a:spcAft>
                <a:spcPts val="0"/>
              </a:spcAft>
              <a:buClr>
                <a:srgbClr val="000000"/>
              </a:buClr>
              <a:buSzPts val="2600"/>
              <a:buFont typeface="Arial"/>
              <a:buChar char="•"/>
            </a:pPr>
            <a:r>
              <a:rPr b="0" i="0" lang="en-US" sz="2800" u="none" cap="none" strike="noStrike">
                <a:solidFill>
                  <a:srgbClr val="000000"/>
                </a:solidFill>
                <a:latin typeface="Fira Sans"/>
                <a:ea typeface="Fira Sans"/>
                <a:cs typeface="Fira Sans"/>
                <a:sym typeface="Fira Sans"/>
              </a:rPr>
              <a:t>Change violin plot fill colors</a:t>
            </a:r>
            <a:endParaRPr sz="2800"/>
          </a:p>
          <a:p>
            <a:pPr indent="-317500" lvl="2" marL="228600" marR="0" rtl="0" algn="l">
              <a:lnSpc>
                <a:spcPct val="100000"/>
              </a:lnSpc>
              <a:spcBef>
                <a:spcPts val="0"/>
              </a:spcBef>
              <a:spcAft>
                <a:spcPts val="0"/>
              </a:spcAft>
              <a:buClr>
                <a:srgbClr val="000000"/>
              </a:buClr>
              <a:buSzPts val="2600"/>
              <a:buFont typeface="Arial"/>
              <a:buAutoNum type="arabicPeriod" startAt="6"/>
            </a:pPr>
            <a:r>
              <a:rPr b="0" i="0" lang="en-US" sz="2800" u="none" cap="none" strike="noStrike">
                <a:solidFill>
                  <a:srgbClr val="000000"/>
                </a:solidFill>
                <a:latin typeface="Fira Sans"/>
                <a:ea typeface="Fira Sans"/>
                <a:cs typeface="Fira Sans"/>
                <a:sym typeface="Fira Sans"/>
              </a:rPr>
              <a:t>Change the legend position</a:t>
            </a:r>
            <a:endParaRPr sz="2800"/>
          </a:p>
          <a:p>
            <a:pPr indent="-317500" lvl="2" marL="228600" marR="0" rtl="0" algn="l">
              <a:lnSpc>
                <a:spcPct val="100000"/>
              </a:lnSpc>
              <a:spcBef>
                <a:spcPts val="0"/>
              </a:spcBef>
              <a:spcAft>
                <a:spcPts val="0"/>
              </a:spcAft>
              <a:buClr>
                <a:srgbClr val="000000"/>
              </a:buClr>
              <a:buSzPts val="2600"/>
              <a:buFont typeface="Arial"/>
              <a:buAutoNum type="arabicPeriod" startAt="6"/>
            </a:pPr>
            <a:r>
              <a:rPr b="0" i="0" lang="en-US" sz="2800" u="none" cap="none" strike="noStrike">
                <a:solidFill>
                  <a:srgbClr val="000000"/>
                </a:solidFill>
                <a:latin typeface="Fira Sans"/>
                <a:ea typeface="Fira Sans"/>
                <a:cs typeface="Fira Sans"/>
                <a:sym typeface="Fira Sans"/>
              </a:rPr>
              <a:t>Change the order of items in the legend</a:t>
            </a:r>
            <a:endParaRPr sz="2800"/>
          </a:p>
          <a:p>
            <a:pPr indent="-317500" lvl="2" marL="228600" marR="0" rtl="0" algn="l">
              <a:lnSpc>
                <a:spcPct val="100000"/>
              </a:lnSpc>
              <a:spcBef>
                <a:spcPts val="0"/>
              </a:spcBef>
              <a:spcAft>
                <a:spcPts val="0"/>
              </a:spcAft>
              <a:buClr>
                <a:srgbClr val="000000"/>
              </a:buClr>
              <a:buSzPts val="2600"/>
              <a:buFont typeface="Arial"/>
              <a:buAutoNum type="arabicPeriod" startAt="6"/>
            </a:pPr>
            <a:r>
              <a:rPr b="0" i="0" lang="en-US" sz="2800" u="none" cap="none" strike="noStrike">
                <a:solidFill>
                  <a:srgbClr val="000000"/>
                </a:solidFill>
                <a:latin typeface="Fira Sans"/>
                <a:ea typeface="Fira Sans"/>
                <a:cs typeface="Fira Sans"/>
                <a:sym typeface="Fira Sans"/>
              </a:rPr>
              <a:t>Violin plot with multiple groups</a:t>
            </a:r>
            <a:endParaRPr sz="2800"/>
          </a:p>
          <a:p>
            <a:pPr indent="-317500" lvl="2" marL="228600" marR="0" rtl="0" algn="l">
              <a:lnSpc>
                <a:spcPct val="100000"/>
              </a:lnSpc>
              <a:spcBef>
                <a:spcPts val="0"/>
              </a:spcBef>
              <a:spcAft>
                <a:spcPts val="0"/>
              </a:spcAft>
              <a:buClr>
                <a:srgbClr val="000000"/>
              </a:buClr>
              <a:buSzPts val="2600"/>
              <a:buFont typeface="Arial"/>
              <a:buAutoNum type="arabicPeriod" startAt="6"/>
            </a:pPr>
            <a:r>
              <a:rPr b="0" i="0" lang="en-US" sz="2800" u="none" cap="none" strike="noStrike">
                <a:solidFill>
                  <a:srgbClr val="000000"/>
                </a:solidFill>
                <a:latin typeface="Fira Sans"/>
                <a:ea typeface="Fira Sans"/>
                <a:cs typeface="Fira Sans"/>
                <a:sym typeface="Fira Sans"/>
              </a:rPr>
              <a:t>Customized violin plots</a:t>
            </a:r>
            <a:endParaRPr sz="2800"/>
          </a:p>
        </p:txBody>
      </p:sp>
      <p:sp>
        <p:nvSpPr>
          <p:cNvPr id="151" name="Google Shape;151;g116f8ae9013_0_1"/>
          <p:cNvSpPr txBox="1"/>
          <p:nvPr/>
        </p:nvSpPr>
        <p:spPr>
          <a:xfrm>
            <a:off x="484993" y="1539460"/>
            <a:ext cx="6013200" cy="691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n-US" sz="2800" u="none" cap="none" strike="noStrike">
                <a:solidFill>
                  <a:srgbClr val="000000"/>
                </a:solidFill>
                <a:latin typeface="Fira Sans"/>
                <a:ea typeface="Fira Sans"/>
                <a:cs typeface="Fira Sans"/>
                <a:sym typeface="Fira Sans"/>
              </a:rPr>
              <a:t>Outline</a:t>
            </a:r>
            <a:endParaRPr b="0" i="0" sz="2800" u="none" cap="none" strike="noStrike">
              <a:solidFill>
                <a:srgbClr val="000000"/>
              </a:solidFill>
              <a:latin typeface="Fira Sans"/>
              <a:ea typeface="Fira Sans"/>
              <a:cs typeface="Fira Sans"/>
              <a:sym typeface="Fira Sans"/>
            </a:endParaRPr>
          </a:p>
        </p:txBody>
      </p:sp>
      <p:pic>
        <p:nvPicPr>
          <p:cNvPr descr="ggplot2 violin plot - R software and data visualization" id="152" name="Google Shape;152;g116f8ae9013_0_1"/>
          <p:cNvPicPr preferRelativeResize="0"/>
          <p:nvPr/>
        </p:nvPicPr>
        <p:blipFill rotWithShape="1">
          <a:blip r:embed="rId5">
            <a:alphaModFix/>
          </a:blip>
          <a:srcRect b="0" l="0" r="0" t="0"/>
          <a:stretch/>
        </p:blipFill>
        <p:spPr>
          <a:xfrm>
            <a:off x="9179270" y="2420798"/>
            <a:ext cx="6316771" cy="5611571"/>
          </a:xfrm>
          <a:prstGeom prst="rect">
            <a:avLst/>
          </a:prstGeom>
          <a:noFill/>
          <a:ln>
            <a:noFill/>
          </a:ln>
          <a:effectLst>
            <a:outerShdw blurRad="63500" sx="102000" rotWithShape="0" algn="ctr" sy="102000">
              <a:srgbClr val="000000">
                <a:alpha val="40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6" name="Shape 156"/>
        <p:cNvGrpSpPr/>
        <p:nvPr/>
      </p:nvGrpSpPr>
      <p:grpSpPr>
        <a:xfrm>
          <a:off x="0" y="0"/>
          <a:ext cx="0" cy="0"/>
          <a:chOff x="0" y="0"/>
          <a:chExt cx="0" cy="0"/>
        </a:xfrm>
      </p:grpSpPr>
      <p:pic>
        <p:nvPicPr>
          <p:cNvPr id="157" name="Google Shape;157;g116f8ae9013_0_29"/>
          <p:cNvPicPr preferRelativeResize="0"/>
          <p:nvPr/>
        </p:nvPicPr>
        <p:blipFill rotWithShape="1">
          <a:blip r:embed="rId3">
            <a:alphaModFix/>
          </a:blip>
          <a:srcRect b="0" l="0" r="0" t="0"/>
          <a:stretch/>
        </p:blipFill>
        <p:spPr>
          <a:xfrm>
            <a:off x="16280121" y="186646"/>
            <a:ext cx="750660" cy="789394"/>
          </a:xfrm>
          <a:prstGeom prst="rect">
            <a:avLst/>
          </a:prstGeom>
          <a:noFill/>
          <a:ln>
            <a:noFill/>
          </a:ln>
        </p:spPr>
      </p:pic>
      <p:pic>
        <p:nvPicPr>
          <p:cNvPr id="158" name="Google Shape;158;g116f8ae9013_0_29"/>
          <p:cNvPicPr preferRelativeResize="0"/>
          <p:nvPr/>
        </p:nvPicPr>
        <p:blipFill rotWithShape="1">
          <a:blip r:embed="rId4">
            <a:alphaModFix/>
          </a:blip>
          <a:srcRect b="0" l="0" r="0" t="0"/>
          <a:stretch/>
        </p:blipFill>
        <p:spPr>
          <a:xfrm>
            <a:off x="17030782" y="186646"/>
            <a:ext cx="1042585" cy="789397"/>
          </a:xfrm>
          <a:prstGeom prst="rect">
            <a:avLst/>
          </a:prstGeom>
          <a:noFill/>
          <a:ln>
            <a:noFill/>
          </a:ln>
        </p:spPr>
      </p:pic>
      <p:sp>
        <p:nvSpPr>
          <p:cNvPr id="159" name="Google Shape;159;g116f8ae9013_0_29"/>
          <p:cNvSpPr txBox="1"/>
          <p:nvPr/>
        </p:nvSpPr>
        <p:spPr>
          <a:xfrm>
            <a:off x="4931987" y="434532"/>
            <a:ext cx="8150400" cy="1097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n-US" sz="3500" u="none" cap="none" strike="noStrike">
                <a:solidFill>
                  <a:srgbClr val="000000"/>
                </a:solidFill>
                <a:latin typeface="Fira Sans"/>
                <a:ea typeface="Fira Sans"/>
                <a:cs typeface="Fira Sans"/>
                <a:sym typeface="Fira Sans"/>
              </a:rPr>
              <a:t>ggplot2 colors </a:t>
            </a:r>
            <a:endParaRPr b="0" i="0" sz="3500" u="none" cap="none" strike="noStrike">
              <a:solidFill>
                <a:srgbClr val="000000"/>
              </a:solidFill>
              <a:latin typeface="Fira Sans"/>
              <a:ea typeface="Fira Sans"/>
              <a:cs typeface="Fira Sans"/>
              <a:sym typeface="Fira Sans"/>
            </a:endParaRPr>
          </a:p>
        </p:txBody>
      </p:sp>
      <p:cxnSp>
        <p:nvCxnSpPr>
          <p:cNvPr id="160" name="Google Shape;160;g116f8ae9013_0_29"/>
          <p:cNvCxnSpPr/>
          <p:nvPr/>
        </p:nvCxnSpPr>
        <p:spPr>
          <a:xfrm flipH="1" rot="10800000">
            <a:off x="7218567" y="1374005"/>
            <a:ext cx="3573000" cy="28800"/>
          </a:xfrm>
          <a:prstGeom prst="straightConnector1">
            <a:avLst/>
          </a:prstGeom>
          <a:noFill/>
          <a:ln cap="flat" cmpd="sng" w="9525">
            <a:solidFill>
              <a:srgbClr val="B2B2B2"/>
            </a:solidFill>
            <a:prstDash val="solid"/>
            <a:round/>
            <a:headEnd len="sm" w="sm" type="none"/>
            <a:tailEnd len="sm" w="sm" type="none"/>
          </a:ln>
        </p:spPr>
      </p:cxnSp>
      <p:sp>
        <p:nvSpPr>
          <p:cNvPr id="161" name="Google Shape;161;g116f8ae9013_0_29"/>
          <p:cNvSpPr txBox="1"/>
          <p:nvPr/>
        </p:nvSpPr>
        <p:spPr>
          <a:xfrm>
            <a:off x="484992" y="1624906"/>
            <a:ext cx="17073300" cy="81978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600"/>
              <a:buFont typeface="Arial"/>
              <a:buNone/>
            </a:pPr>
            <a:r>
              <a:rPr b="1" i="0" lang="en-US" sz="2800" u="none" cap="none" strike="noStrike">
                <a:solidFill>
                  <a:srgbClr val="000000"/>
                </a:solidFill>
                <a:latin typeface="Fira Sans"/>
                <a:ea typeface="Fira Sans"/>
                <a:cs typeface="Fira Sans"/>
                <a:sym typeface="Fira Sans"/>
              </a:rPr>
              <a:t>Change colors manually</a:t>
            </a:r>
            <a:endParaRPr sz="2600"/>
          </a:p>
          <a:p>
            <a:pPr indent="-165100" lvl="0" marL="0" marR="0" rtl="0" algn="just">
              <a:lnSpc>
                <a:spcPct val="100000"/>
              </a:lnSpc>
              <a:spcBef>
                <a:spcPts val="0"/>
              </a:spcBef>
              <a:spcAft>
                <a:spcPts val="0"/>
              </a:spcAft>
              <a:buClr>
                <a:srgbClr val="000000"/>
              </a:buClr>
              <a:buSzPts val="2600"/>
              <a:buFont typeface="Arial"/>
              <a:buChar char="•"/>
            </a:pPr>
            <a:r>
              <a:rPr b="1" i="0" lang="en-US" sz="2600" u="none" cap="none" strike="noStrike">
                <a:solidFill>
                  <a:srgbClr val="021B34"/>
                </a:solidFill>
                <a:latin typeface="Open Sans"/>
                <a:ea typeface="Open Sans"/>
                <a:cs typeface="Open Sans"/>
                <a:sym typeface="Open Sans"/>
              </a:rPr>
              <a:t> scale_fill_manual()</a:t>
            </a:r>
            <a:r>
              <a:rPr b="0" i="0" lang="en-US" sz="2600" u="none" cap="none" strike="noStrike">
                <a:solidFill>
                  <a:srgbClr val="021B34"/>
                </a:solidFill>
                <a:latin typeface="Open Sans"/>
                <a:ea typeface="Open Sans"/>
                <a:cs typeface="Open Sans"/>
                <a:sym typeface="Open Sans"/>
              </a:rPr>
              <a:t> 		for box plot, bar plot, violin plot, etc</a:t>
            </a:r>
            <a:endParaRPr b="0" i="0" sz="2600" u="none" cap="none" strike="noStrike">
              <a:solidFill>
                <a:srgbClr val="021B34"/>
              </a:solidFill>
              <a:latin typeface="Open Sans"/>
              <a:ea typeface="Open Sans"/>
              <a:cs typeface="Open Sans"/>
              <a:sym typeface="Open Sans"/>
            </a:endParaRPr>
          </a:p>
          <a:p>
            <a:pPr indent="-165100" lvl="0" marL="0" marR="0" rtl="0" algn="just">
              <a:lnSpc>
                <a:spcPct val="100000"/>
              </a:lnSpc>
              <a:spcBef>
                <a:spcPts val="0"/>
              </a:spcBef>
              <a:spcAft>
                <a:spcPts val="0"/>
              </a:spcAft>
              <a:buClr>
                <a:srgbClr val="000000"/>
              </a:buClr>
              <a:buSzPts val="2600"/>
              <a:buFont typeface="Arial"/>
              <a:buChar char="•"/>
            </a:pPr>
            <a:r>
              <a:rPr b="1" i="0" lang="en-US" sz="2600" u="none" cap="none" strike="noStrike">
                <a:solidFill>
                  <a:srgbClr val="021B34"/>
                </a:solidFill>
                <a:latin typeface="Open Sans"/>
                <a:ea typeface="Open Sans"/>
                <a:cs typeface="Open Sans"/>
                <a:sym typeface="Open Sans"/>
              </a:rPr>
              <a:t> scale_color_manual()</a:t>
            </a:r>
            <a:r>
              <a:rPr b="0" i="0" lang="en-US" sz="2600" u="none" cap="none" strike="noStrike">
                <a:solidFill>
                  <a:srgbClr val="021B34"/>
                </a:solidFill>
                <a:latin typeface="Open Sans"/>
                <a:ea typeface="Open Sans"/>
                <a:cs typeface="Open Sans"/>
                <a:sym typeface="Open Sans"/>
              </a:rPr>
              <a:t> 	for lines and points</a:t>
            </a:r>
            <a:endParaRPr b="1" i="0" sz="2800" u="none" cap="none" strike="noStrike">
              <a:solidFill>
                <a:srgbClr val="000000"/>
              </a:solidFill>
              <a:latin typeface="Fira Sans"/>
              <a:ea typeface="Fira Sans"/>
              <a:cs typeface="Fira Sans"/>
              <a:sym typeface="Fira Sans"/>
            </a:endParaRPr>
          </a:p>
          <a:p>
            <a:pPr indent="0" lvl="0" marL="0" marR="0" rtl="0" algn="l">
              <a:lnSpc>
                <a:spcPct val="100000"/>
              </a:lnSpc>
              <a:spcBef>
                <a:spcPts val="0"/>
              </a:spcBef>
              <a:spcAft>
                <a:spcPts val="0"/>
              </a:spcAft>
              <a:buClr>
                <a:srgbClr val="000000"/>
              </a:buClr>
              <a:buSzPts val="1600"/>
              <a:buFont typeface="Arial"/>
              <a:buNone/>
            </a:pPr>
            <a:r>
              <a:rPr b="0" i="0" lang="en-US" sz="2400" u="none" cap="none" strike="noStrike">
                <a:solidFill>
                  <a:srgbClr val="228B22"/>
                </a:solidFill>
                <a:latin typeface="Courier New"/>
                <a:ea typeface="Courier New"/>
                <a:cs typeface="Courier New"/>
                <a:sym typeface="Courier New"/>
              </a:rPr>
              <a:t># Box plot</a:t>
            </a:r>
            <a:r>
              <a:rPr b="0" i="0" lang="en-US" sz="2400" u="none" cap="none" strike="noStrike">
                <a:solidFill>
                  <a:srgbClr val="021B34"/>
                </a:solidFill>
                <a:latin typeface="Courier New"/>
                <a:ea typeface="Courier New"/>
                <a:cs typeface="Courier New"/>
                <a:sym typeface="Courier New"/>
              </a:rPr>
              <a:t> </a:t>
            </a:r>
            <a:r>
              <a:rPr b="0" i="0" lang="en-US" sz="2400" u="none" cap="none" strike="noStrike">
                <a:solidFill>
                  <a:srgbClr val="000000"/>
                </a:solidFill>
                <a:latin typeface="Courier New"/>
                <a:ea typeface="Courier New"/>
                <a:cs typeface="Courier New"/>
                <a:sym typeface="Courier New"/>
              </a:rPr>
              <a:t>bp</a:t>
            </a:r>
            <a:r>
              <a:rPr b="0" i="0" lang="en-US" sz="2400" u="none" cap="none" strike="noStrike">
                <a:solidFill>
                  <a:srgbClr val="021B34"/>
                </a:solidFill>
                <a:latin typeface="Courier New"/>
                <a:ea typeface="Courier New"/>
                <a:cs typeface="Courier New"/>
                <a:sym typeface="Courier New"/>
              </a:rPr>
              <a:t> </a:t>
            </a:r>
            <a:r>
              <a:rPr b="0" i="0" lang="en-US" sz="2400" u="none" cap="none" strike="noStrike">
                <a:solidFill>
                  <a:srgbClr val="687687"/>
                </a:solidFill>
                <a:latin typeface="Courier New"/>
                <a:ea typeface="Courier New"/>
                <a:cs typeface="Courier New"/>
                <a:sym typeface="Courier New"/>
              </a:rPr>
              <a:t>+</a:t>
            </a:r>
            <a:r>
              <a:rPr b="0" i="0" lang="en-US" sz="2400" u="none" cap="none" strike="noStrike">
                <a:solidFill>
                  <a:srgbClr val="021B34"/>
                </a:solidFill>
                <a:latin typeface="Courier New"/>
                <a:ea typeface="Courier New"/>
                <a:cs typeface="Courier New"/>
                <a:sym typeface="Courier New"/>
              </a:rPr>
              <a:t> </a:t>
            </a:r>
            <a:r>
              <a:rPr b="0" i="0" lang="en-US" sz="2400" u="none" cap="none" strike="noStrike">
                <a:solidFill>
                  <a:srgbClr val="000000"/>
                </a:solidFill>
                <a:latin typeface="Courier New"/>
                <a:ea typeface="Courier New"/>
                <a:cs typeface="Courier New"/>
                <a:sym typeface="Courier New"/>
              </a:rPr>
              <a:t>scale_fill_manual</a:t>
            </a:r>
            <a:r>
              <a:rPr b="0" i="0" lang="en-US" sz="2400" u="none" cap="none" strike="noStrike">
                <a:solidFill>
                  <a:srgbClr val="687687"/>
                </a:solidFill>
                <a:latin typeface="Courier New"/>
                <a:ea typeface="Courier New"/>
                <a:cs typeface="Courier New"/>
                <a:sym typeface="Courier New"/>
              </a:rPr>
              <a:t>(</a:t>
            </a:r>
            <a:r>
              <a:rPr b="0" i="0" lang="en-US" sz="2400" u="none" cap="none" strike="noStrike">
                <a:solidFill>
                  <a:srgbClr val="000000"/>
                </a:solidFill>
                <a:latin typeface="Courier New"/>
                <a:ea typeface="Courier New"/>
                <a:cs typeface="Courier New"/>
                <a:sym typeface="Courier New"/>
              </a:rPr>
              <a:t>values</a:t>
            </a:r>
            <a:r>
              <a:rPr b="0" i="0" lang="en-US" sz="2400" u="none" cap="none" strike="noStrike">
                <a:solidFill>
                  <a:srgbClr val="687687"/>
                </a:solidFill>
                <a:latin typeface="Courier New"/>
                <a:ea typeface="Courier New"/>
                <a:cs typeface="Courier New"/>
                <a:sym typeface="Courier New"/>
              </a:rPr>
              <a:t>=</a:t>
            </a:r>
            <a:r>
              <a:rPr b="0" i="0" lang="en-US" sz="2400" u="none" cap="none" strike="noStrike">
                <a:solidFill>
                  <a:srgbClr val="000000"/>
                </a:solidFill>
                <a:latin typeface="Courier New"/>
                <a:ea typeface="Courier New"/>
                <a:cs typeface="Courier New"/>
                <a:sym typeface="Courier New"/>
              </a:rPr>
              <a:t>c</a:t>
            </a:r>
            <a:r>
              <a:rPr b="0" i="0" lang="en-US" sz="2400" u="none" cap="none" strike="noStrike">
                <a:solidFill>
                  <a:srgbClr val="687687"/>
                </a:solidFill>
                <a:latin typeface="Courier New"/>
                <a:ea typeface="Courier New"/>
                <a:cs typeface="Courier New"/>
                <a:sym typeface="Courier New"/>
              </a:rPr>
              <a:t>(</a:t>
            </a:r>
            <a:r>
              <a:rPr b="0" i="0" lang="en-US" sz="2400" u="none" cap="none" strike="noStrike">
                <a:solidFill>
                  <a:srgbClr val="FF0000"/>
                </a:solidFill>
                <a:latin typeface="Courier New"/>
                <a:ea typeface="Courier New"/>
                <a:cs typeface="Courier New"/>
                <a:sym typeface="Courier New"/>
              </a:rPr>
              <a:t>"#999999"</a:t>
            </a:r>
            <a:r>
              <a:rPr b="0" i="0" lang="en-US" sz="2400" u="none" cap="none" strike="noStrike">
                <a:solidFill>
                  <a:srgbClr val="021B34"/>
                </a:solidFill>
                <a:latin typeface="Courier New"/>
                <a:ea typeface="Courier New"/>
                <a:cs typeface="Courier New"/>
                <a:sym typeface="Courier New"/>
              </a:rPr>
              <a:t>, </a:t>
            </a:r>
            <a:r>
              <a:rPr b="0" i="0" lang="en-US" sz="2400" u="none" cap="none" strike="noStrike">
                <a:solidFill>
                  <a:srgbClr val="FF0000"/>
                </a:solidFill>
                <a:latin typeface="Courier New"/>
                <a:ea typeface="Courier New"/>
                <a:cs typeface="Courier New"/>
                <a:sym typeface="Courier New"/>
              </a:rPr>
              <a:t>"#E69F00"</a:t>
            </a:r>
            <a:r>
              <a:rPr b="0" i="0" lang="en-US" sz="2400" u="none" cap="none" strike="noStrike">
                <a:solidFill>
                  <a:srgbClr val="021B34"/>
                </a:solidFill>
                <a:latin typeface="Courier New"/>
                <a:ea typeface="Courier New"/>
                <a:cs typeface="Courier New"/>
                <a:sym typeface="Courier New"/>
              </a:rPr>
              <a:t>, </a:t>
            </a:r>
            <a:r>
              <a:rPr b="0" i="0" lang="en-US" sz="2400" u="none" cap="none" strike="noStrike">
                <a:solidFill>
                  <a:srgbClr val="FF0000"/>
                </a:solidFill>
                <a:latin typeface="Courier New"/>
                <a:ea typeface="Courier New"/>
                <a:cs typeface="Courier New"/>
                <a:sym typeface="Courier New"/>
              </a:rPr>
              <a:t>"#56B4E9"</a:t>
            </a:r>
            <a:r>
              <a:rPr b="0" i="0" lang="en-US" sz="2400" u="none" cap="none" strike="noStrike">
                <a:solidFill>
                  <a:srgbClr val="687687"/>
                </a:solidFill>
                <a:latin typeface="Courier New"/>
                <a:ea typeface="Courier New"/>
                <a:cs typeface="Courier New"/>
                <a:sym typeface="Courier New"/>
              </a:rPr>
              <a:t>))</a:t>
            </a:r>
            <a:r>
              <a:rPr b="0" i="0" lang="en-US" sz="2400" u="none" cap="none" strike="noStrike">
                <a:solidFill>
                  <a:srgbClr val="021B34"/>
                </a:solidFill>
                <a:latin typeface="Courier New"/>
                <a:ea typeface="Courier New"/>
                <a:cs typeface="Courier New"/>
                <a:sym typeface="Courier New"/>
              </a:rPr>
              <a:t> </a:t>
            </a:r>
            <a:endParaRPr sz="2600"/>
          </a:p>
          <a:p>
            <a:pPr indent="0" lvl="0" marL="0" marR="0" rtl="0" algn="l">
              <a:lnSpc>
                <a:spcPct val="100000"/>
              </a:lnSpc>
              <a:spcBef>
                <a:spcPts val="0"/>
              </a:spcBef>
              <a:spcAft>
                <a:spcPts val="0"/>
              </a:spcAft>
              <a:buClr>
                <a:srgbClr val="000000"/>
              </a:buClr>
              <a:buSzPts val="1600"/>
              <a:buFont typeface="Arial"/>
              <a:buNone/>
            </a:pPr>
            <a:r>
              <a:rPr b="0" i="0" lang="en-US" sz="2400" u="none" cap="none" strike="noStrike">
                <a:solidFill>
                  <a:srgbClr val="228B22"/>
                </a:solidFill>
                <a:latin typeface="Courier New"/>
                <a:ea typeface="Courier New"/>
                <a:cs typeface="Courier New"/>
                <a:sym typeface="Courier New"/>
              </a:rPr>
              <a:t># Scatter plot</a:t>
            </a:r>
            <a:r>
              <a:rPr b="0" i="0" lang="en-US" sz="2400" u="none" cap="none" strike="noStrike">
                <a:solidFill>
                  <a:srgbClr val="021B34"/>
                </a:solidFill>
                <a:latin typeface="Courier New"/>
                <a:ea typeface="Courier New"/>
                <a:cs typeface="Courier New"/>
                <a:sym typeface="Courier New"/>
              </a:rPr>
              <a:t> </a:t>
            </a:r>
            <a:r>
              <a:rPr b="0" i="0" lang="en-US" sz="2400" u="none" cap="none" strike="noStrike">
                <a:solidFill>
                  <a:srgbClr val="000000"/>
                </a:solidFill>
                <a:latin typeface="Courier New"/>
                <a:ea typeface="Courier New"/>
                <a:cs typeface="Courier New"/>
                <a:sym typeface="Courier New"/>
              </a:rPr>
              <a:t>sp</a:t>
            </a:r>
            <a:r>
              <a:rPr b="0" i="0" lang="en-US" sz="2400" u="none" cap="none" strike="noStrike">
                <a:solidFill>
                  <a:srgbClr val="021B34"/>
                </a:solidFill>
                <a:latin typeface="Courier New"/>
                <a:ea typeface="Courier New"/>
                <a:cs typeface="Courier New"/>
                <a:sym typeface="Courier New"/>
              </a:rPr>
              <a:t> </a:t>
            </a:r>
            <a:r>
              <a:rPr b="0" i="0" lang="en-US" sz="2400" u="none" cap="none" strike="noStrike">
                <a:solidFill>
                  <a:srgbClr val="687687"/>
                </a:solidFill>
                <a:latin typeface="Courier New"/>
                <a:ea typeface="Courier New"/>
                <a:cs typeface="Courier New"/>
                <a:sym typeface="Courier New"/>
              </a:rPr>
              <a:t>+</a:t>
            </a:r>
            <a:r>
              <a:rPr b="0" i="0" lang="en-US" sz="2400" u="none" cap="none" strike="noStrike">
                <a:solidFill>
                  <a:srgbClr val="021B34"/>
                </a:solidFill>
                <a:latin typeface="Courier New"/>
                <a:ea typeface="Courier New"/>
                <a:cs typeface="Courier New"/>
                <a:sym typeface="Courier New"/>
              </a:rPr>
              <a:t> </a:t>
            </a:r>
            <a:r>
              <a:rPr b="0" i="0" lang="en-US" sz="2400" u="none" cap="none" strike="noStrike">
                <a:solidFill>
                  <a:srgbClr val="000000"/>
                </a:solidFill>
                <a:latin typeface="Courier New"/>
                <a:ea typeface="Courier New"/>
                <a:cs typeface="Courier New"/>
                <a:sym typeface="Courier New"/>
              </a:rPr>
              <a:t>scale_color_manual</a:t>
            </a:r>
            <a:r>
              <a:rPr b="0" i="0" lang="en-US" sz="2400" u="none" cap="none" strike="noStrike">
                <a:solidFill>
                  <a:srgbClr val="687687"/>
                </a:solidFill>
                <a:latin typeface="Courier New"/>
                <a:ea typeface="Courier New"/>
                <a:cs typeface="Courier New"/>
                <a:sym typeface="Courier New"/>
              </a:rPr>
              <a:t>(</a:t>
            </a:r>
            <a:r>
              <a:rPr b="0" i="0" lang="en-US" sz="2400" u="none" cap="none" strike="noStrike">
                <a:solidFill>
                  <a:srgbClr val="000000"/>
                </a:solidFill>
                <a:latin typeface="Courier New"/>
                <a:ea typeface="Courier New"/>
                <a:cs typeface="Courier New"/>
                <a:sym typeface="Courier New"/>
              </a:rPr>
              <a:t>values</a:t>
            </a:r>
            <a:r>
              <a:rPr b="0" i="0" lang="en-US" sz="2400" u="none" cap="none" strike="noStrike">
                <a:solidFill>
                  <a:srgbClr val="687687"/>
                </a:solidFill>
                <a:latin typeface="Courier New"/>
                <a:ea typeface="Courier New"/>
                <a:cs typeface="Courier New"/>
                <a:sym typeface="Courier New"/>
              </a:rPr>
              <a:t>=</a:t>
            </a:r>
            <a:r>
              <a:rPr b="0" i="0" lang="en-US" sz="2400" u="none" cap="none" strike="noStrike">
                <a:solidFill>
                  <a:srgbClr val="000000"/>
                </a:solidFill>
                <a:latin typeface="Courier New"/>
                <a:ea typeface="Courier New"/>
                <a:cs typeface="Courier New"/>
                <a:sym typeface="Courier New"/>
              </a:rPr>
              <a:t>c</a:t>
            </a:r>
            <a:r>
              <a:rPr b="0" i="0" lang="en-US" sz="2400" u="none" cap="none" strike="noStrike">
                <a:solidFill>
                  <a:srgbClr val="687687"/>
                </a:solidFill>
                <a:latin typeface="Courier New"/>
                <a:ea typeface="Courier New"/>
                <a:cs typeface="Courier New"/>
                <a:sym typeface="Courier New"/>
              </a:rPr>
              <a:t>(</a:t>
            </a:r>
            <a:r>
              <a:rPr b="0" i="0" lang="en-US" sz="2400" u="none" cap="none" strike="noStrike">
                <a:solidFill>
                  <a:srgbClr val="FF0000"/>
                </a:solidFill>
                <a:latin typeface="Courier New"/>
                <a:ea typeface="Courier New"/>
                <a:cs typeface="Courier New"/>
                <a:sym typeface="Courier New"/>
              </a:rPr>
              <a:t>"#999999"</a:t>
            </a:r>
            <a:r>
              <a:rPr b="0" i="0" lang="en-US" sz="2400" u="none" cap="none" strike="noStrike">
                <a:solidFill>
                  <a:srgbClr val="021B34"/>
                </a:solidFill>
                <a:latin typeface="Courier New"/>
                <a:ea typeface="Courier New"/>
                <a:cs typeface="Courier New"/>
                <a:sym typeface="Courier New"/>
              </a:rPr>
              <a:t>, </a:t>
            </a:r>
            <a:r>
              <a:rPr b="0" i="0" lang="en-US" sz="2400" u="none" cap="none" strike="noStrike">
                <a:solidFill>
                  <a:srgbClr val="FF0000"/>
                </a:solidFill>
                <a:latin typeface="Courier New"/>
                <a:ea typeface="Courier New"/>
                <a:cs typeface="Courier New"/>
                <a:sym typeface="Courier New"/>
              </a:rPr>
              <a:t>"#E69F00"</a:t>
            </a:r>
            <a:r>
              <a:rPr b="0" i="0" lang="en-US" sz="2400" u="none" cap="none" strike="noStrike">
                <a:solidFill>
                  <a:srgbClr val="021B34"/>
                </a:solidFill>
                <a:latin typeface="Courier New"/>
                <a:ea typeface="Courier New"/>
                <a:cs typeface="Courier New"/>
                <a:sym typeface="Courier New"/>
              </a:rPr>
              <a:t>, </a:t>
            </a:r>
            <a:r>
              <a:rPr b="0" i="0" lang="en-US" sz="2400" u="none" cap="none" strike="noStrike">
                <a:solidFill>
                  <a:srgbClr val="FF0000"/>
                </a:solidFill>
                <a:latin typeface="Courier New"/>
                <a:ea typeface="Courier New"/>
                <a:cs typeface="Courier New"/>
                <a:sym typeface="Courier New"/>
              </a:rPr>
              <a:t>"#56B4E9"</a:t>
            </a:r>
            <a:r>
              <a:rPr b="0" i="0" lang="en-US" sz="2400" u="none" cap="none" strike="noStrike">
                <a:solidFill>
                  <a:srgbClr val="687687"/>
                </a:solidFill>
                <a:latin typeface="Courier New"/>
                <a:ea typeface="Courier New"/>
                <a:cs typeface="Courier New"/>
                <a:sym typeface="Courier New"/>
              </a:rPr>
              <a:t>))</a:t>
            </a:r>
            <a:endParaRPr sz="2600"/>
          </a:p>
          <a:p>
            <a:pPr indent="0" lvl="0" marL="0" marR="0" rtl="0" algn="l">
              <a:lnSpc>
                <a:spcPct val="100000"/>
              </a:lnSpc>
              <a:spcBef>
                <a:spcPts val="0"/>
              </a:spcBef>
              <a:spcAft>
                <a:spcPts val="0"/>
              </a:spcAft>
              <a:buClr>
                <a:srgbClr val="000000"/>
              </a:buClr>
              <a:buSzPts val="1600"/>
              <a:buFont typeface="Arial"/>
              <a:buNone/>
            </a:pPr>
            <a:r>
              <a:t/>
            </a:r>
            <a:endParaRPr b="1" i="0" sz="2250" u="none" cap="none" strike="noStrike">
              <a:solidFill>
                <a:srgbClr val="000000"/>
              </a:solidFill>
              <a:latin typeface="Fira Sans"/>
              <a:ea typeface="Fira Sans"/>
              <a:cs typeface="Fira Sans"/>
              <a:sym typeface="Fira Sans"/>
            </a:endParaRPr>
          </a:p>
          <a:p>
            <a:pPr indent="0" lvl="0" marL="0" marR="0" rtl="0" algn="l">
              <a:lnSpc>
                <a:spcPct val="100000"/>
              </a:lnSpc>
              <a:spcBef>
                <a:spcPts val="0"/>
              </a:spcBef>
              <a:spcAft>
                <a:spcPts val="0"/>
              </a:spcAft>
              <a:buClr>
                <a:srgbClr val="000000"/>
              </a:buClr>
              <a:buSzPts val="1600"/>
              <a:buFont typeface="Arial"/>
              <a:buNone/>
            </a:pPr>
            <a:r>
              <a:t/>
            </a:r>
            <a:endParaRPr b="1" i="0" sz="2250" u="none" cap="none" strike="noStrike">
              <a:solidFill>
                <a:srgbClr val="000000"/>
              </a:solidFill>
              <a:latin typeface="Fira Sans"/>
              <a:ea typeface="Fira Sans"/>
              <a:cs typeface="Fira Sans"/>
              <a:sym typeface="Fira Sans"/>
            </a:endParaRPr>
          </a:p>
        </p:txBody>
      </p:sp>
      <p:pic>
        <p:nvPicPr>
          <p:cNvPr descr="ggplot2 color, graph, R software" id="162" name="Google Shape;162;g116f8ae9013_0_29"/>
          <p:cNvPicPr preferRelativeResize="0"/>
          <p:nvPr/>
        </p:nvPicPr>
        <p:blipFill rotWithShape="1">
          <a:blip r:embed="rId5">
            <a:alphaModFix/>
          </a:blip>
          <a:srcRect b="0" l="0" r="0" t="0"/>
          <a:stretch/>
        </p:blipFill>
        <p:spPr>
          <a:xfrm>
            <a:off x="4486721" y="5138803"/>
            <a:ext cx="4628971" cy="3894267"/>
          </a:xfrm>
          <a:prstGeom prst="rect">
            <a:avLst/>
          </a:prstGeom>
          <a:noFill/>
          <a:ln>
            <a:noFill/>
          </a:ln>
          <a:effectLst>
            <a:outerShdw blurRad="63500" sx="102000" rotWithShape="0" algn="ctr" sy="102000">
              <a:srgbClr val="000000">
                <a:alpha val="40000"/>
              </a:srgbClr>
            </a:outerShdw>
          </a:effectLst>
        </p:spPr>
      </p:pic>
      <p:pic>
        <p:nvPicPr>
          <p:cNvPr descr="ggplot2 color, graph, R software" id="163" name="Google Shape;163;g116f8ae9013_0_29"/>
          <p:cNvPicPr preferRelativeResize="0"/>
          <p:nvPr/>
        </p:nvPicPr>
        <p:blipFill rotWithShape="1">
          <a:blip r:embed="rId6">
            <a:alphaModFix/>
          </a:blip>
          <a:srcRect b="0" l="0" r="0" t="0"/>
          <a:stretch/>
        </p:blipFill>
        <p:spPr>
          <a:xfrm>
            <a:off x="10366521" y="5138810"/>
            <a:ext cx="4628971" cy="3894267"/>
          </a:xfrm>
          <a:prstGeom prst="rect">
            <a:avLst/>
          </a:prstGeom>
          <a:noFill/>
          <a:ln>
            <a:noFill/>
          </a:ln>
          <a:effectLst>
            <a:outerShdw blurRad="63500" sx="102000" rotWithShape="0" algn="ctr" sy="102000">
              <a:srgbClr val="000000">
                <a:alpha val="40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7" name="Shape 167"/>
        <p:cNvGrpSpPr/>
        <p:nvPr/>
      </p:nvGrpSpPr>
      <p:grpSpPr>
        <a:xfrm>
          <a:off x="0" y="0"/>
          <a:ext cx="0" cy="0"/>
          <a:chOff x="0" y="0"/>
          <a:chExt cx="0" cy="0"/>
        </a:xfrm>
      </p:grpSpPr>
      <p:pic>
        <p:nvPicPr>
          <p:cNvPr id="168" name="Google Shape;168;g116f8ae9013_0_60"/>
          <p:cNvPicPr preferRelativeResize="0"/>
          <p:nvPr/>
        </p:nvPicPr>
        <p:blipFill rotWithShape="1">
          <a:blip r:embed="rId3">
            <a:alphaModFix/>
          </a:blip>
          <a:srcRect b="0" l="0" r="0" t="0"/>
          <a:stretch/>
        </p:blipFill>
        <p:spPr>
          <a:xfrm>
            <a:off x="16307017" y="186646"/>
            <a:ext cx="751938" cy="815154"/>
          </a:xfrm>
          <a:prstGeom prst="rect">
            <a:avLst/>
          </a:prstGeom>
          <a:noFill/>
          <a:ln>
            <a:noFill/>
          </a:ln>
        </p:spPr>
      </p:pic>
      <p:pic>
        <p:nvPicPr>
          <p:cNvPr id="169" name="Google Shape;169;g116f8ae9013_0_60"/>
          <p:cNvPicPr preferRelativeResize="0"/>
          <p:nvPr/>
        </p:nvPicPr>
        <p:blipFill rotWithShape="1">
          <a:blip r:embed="rId4">
            <a:alphaModFix/>
          </a:blip>
          <a:srcRect b="0" l="0" r="0" t="0"/>
          <a:stretch/>
        </p:blipFill>
        <p:spPr>
          <a:xfrm>
            <a:off x="17058957" y="186646"/>
            <a:ext cx="1044360" cy="815157"/>
          </a:xfrm>
          <a:prstGeom prst="rect">
            <a:avLst/>
          </a:prstGeom>
          <a:noFill/>
          <a:ln>
            <a:noFill/>
          </a:ln>
        </p:spPr>
      </p:pic>
      <p:sp>
        <p:nvSpPr>
          <p:cNvPr id="170" name="Google Shape;170;g116f8ae9013_0_60"/>
          <p:cNvSpPr txBox="1"/>
          <p:nvPr/>
        </p:nvSpPr>
        <p:spPr>
          <a:xfrm>
            <a:off x="4939560" y="442621"/>
            <a:ext cx="8164200" cy="1133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n-US" sz="3300" u="none" cap="none" strike="noStrike">
                <a:solidFill>
                  <a:srgbClr val="000000"/>
                </a:solidFill>
                <a:latin typeface="Fira Sans"/>
                <a:ea typeface="Fira Sans"/>
                <a:cs typeface="Fira Sans"/>
                <a:sym typeface="Fira Sans"/>
              </a:rPr>
              <a:t>ggplot2 colors </a:t>
            </a:r>
            <a:endParaRPr b="0" i="0" sz="3300" u="none" cap="none" strike="noStrike">
              <a:solidFill>
                <a:srgbClr val="000000"/>
              </a:solidFill>
              <a:latin typeface="Fira Sans"/>
              <a:ea typeface="Fira Sans"/>
              <a:cs typeface="Fira Sans"/>
              <a:sym typeface="Fira Sans"/>
            </a:endParaRPr>
          </a:p>
        </p:txBody>
      </p:sp>
      <p:cxnSp>
        <p:nvCxnSpPr>
          <p:cNvPr id="171" name="Google Shape;171;g116f8ae9013_0_60"/>
          <p:cNvCxnSpPr/>
          <p:nvPr/>
        </p:nvCxnSpPr>
        <p:spPr>
          <a:xfrm flipH="1" rot="10800000">
            <a:off x="7230033" y="1412491"/>
            <a:ext cx="3579300" cy="30000"/>
          </a:xfrm>
          <a:prstGeom prst="straightConnector1">
            <a:avLst/>
          </a:prstGeom>
          <a:noFill/>
          <a:ln cap="flat" cmpd="sng" w="9525">
            <a:solidFill>
              <a:srgbClr val="B2B2B2"/>
            </a:solidFill>
            <a:prstDash val="solid"/>
            <a:round/>
            <a:headEnd len="sm" w="sm" type="none"/>
            <a:tailEnd len="sm" w="sm" type="none"/>
          </a:ln>
        </p:spPr>
      </p:cxnSp>
      <p:sp>
        <p:nvSpPr>
          <p:cNvPr id="172" name="Google Shape;172;g116f8ae9013_0_60"/>
          <p:cNvSpPr txBox="1"/>
          <p:nvPr/>
        </p:nvSpPr>
        <p:spPr>
          <a:xfrm>
            <a:off x="484992" y="1671840"/>
            <a:ext cx="17102100" cy="846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2600" u="none" cap="none" strike="noStrike">
                <a:solidFill>
                  <a:srgbClr val="000000"/>
                </a:solidFill>
                <a:latin typeface="Fira Sans"/>
                <a:ea typeface="Fira Sans"/>
                <a:cs typeface="Fira Sans"/>
                <a:sym typeface="Fira Sans"/>
              </a:rPr>
              <a:t>Use RColorBrewer palletes</a:t>
            </a:r>
            <a:endParaRPr b="1" i="0" sz="2600" u="none" cap="none" strike="noStrike">
              <a:solidFill>
                <a:srgbClr val="000000"/>
              </a:solidFill>
              <a:latin typeface="Fira Sans"/>
              <a:ea typeface="Fira Sans"/>
              <a:cs typeface="Fira Sans"/>
              <a:sym typeface="Fira Sans"/>
            </a:endParaRPr>
          </a:p>
          <a:p>
            <a:pPr indent="0" lvl="0" marL="0" marR="0" rtl="0" algn="l">
              <a:lnSpc>
                <a:spcPct val="100000"/>
              </a:lnSpc>
              <a:spcBef>
                <a:spcPts val="0"/>
              </a:spcBef>
              <a:spcAft>
                <a:spcPts val="0"/>
              </a:spcAft>
              <a:buNone/>
            </a:pPr>
            <a:r>
              <a:rPr b="0" i="0" lang="en-US" sz="2200" u="none" cap="none" strike="noStrike">
                <a:solidFill>
                  <a:srgbClr val="228B22"/>
                </a:solidFill>
                <a:latin typeface="Courier New"/>
                <a:ea typeface="Courier New"/>
                <a:cs typeface="Courier New"/>
                <a:sym typeface="Courier New"/>
              </a:rPr>
              <a:t># Box plot</a:t>
            </a:r>
            <a:r>
              <a:rPr b="0" i="0" lang="en-US" sz="2200" u="none" cap="none" strike="noStrike">
                <a:solidFill>
                  <a:srgbClr val="021B34"/>
                </a:solidFill>
                <a:latin typeface="Courier New"/>
                <a:ea typeface="Courier New"/>
                <a:cs typeface="Courier New"/>
                <a:sym typeface="Courier New"/>
              </a:rPr>
              <a:t> </a:t>
            </a:r>
            <a:r>
              <a:rPr b="0" i="0" lang="en-US" sz="2200" u="none" cap="none" strike="noStrike">
                <a:solidFill>
                  <a:srgbClr val="000000"/>
                </a:solidFill>
                <a:latin typeface="Courier New"/>
                <a:ea typeface="Courier New"/>
                <a:cs typeface="Courier New"/>
                <a:sym typeface="Courier New"/>
              </a:rPr>
              <a:t>bp</a:t>
            </a:r>
            <a:r>
              <a:rPr b="0" i="0" lang="en-US" sz="2200" u="none" cap="none" strike="noStrike">
                <a:solidFill>
                  <a:srgbClr val="021B34"/>
                </a:solidFill>
                <a:latin typeface="Courier New"/>
                <a:ea typeface="Courier New"/>
                <a:cs typeface="Courier New"/>
                <a:sym typeface="Courier New"/>
              </a:rPr>
              <a:t> </a:t>
            </a:r>
            <a:r>
              <a:rPr b="0" i="0" lang="en-US" sz="2200" u="none" cap="none" strike="noStrike">
                <a:solidFill>
                  <a:srgbClr val="687687"/>
                </a:solidFill>
                <a:latin typeface="Courier New"/>
                <a:ea typeface="Courier New"/>
                <a:cs typeface="Courier New"/>
                <a:sym typeface="Courier New"/>
              </a:rPr>
              <a:t>+</a:t>
            </a:r>
            <a:r>
              <a:rPr b="0" i="0" lang="en-US" sz="2200" u="none" cap="none" strike="noStrike">
                <a:solidFill>
                  <a:srgbClr val="021B34"/>
                </a:solidFill>
                <a:latin typeface="Courier New"/>
                <a:ea typeface="Courier New"/>
                <a:cs typeface="Courier New"/>
                <a:sym typeface="Courier New"/>
              </a:rPr>
              <a:t> </a:t>
            </a:r>
            <a:r>
              <a:rPr b="0" i="0" lang="en-US" sz="2200" u="none" cap="none" strike="noStrike">
                <a:solidFill>
                  <a:srgbClr val="000000"/>
                </a:solidFill>
                <a:latin typeface="Courier New"/>
                <a:ea typeface="Courier New"/>
                <a:cs typeface="Courier New"/>
                <a:sym typeface="Courier New"/>
              </a:rPr>
              <a:t>scale_fill_brewer</a:t>
            </a:r>
            <a:r>
              <a:rPr b="0" i="0" lang="en-US" sz="2200" u="none" cap="none" strike="noStrike">
                <a:solidFill>
                  <a:srgbClr val="687687"/>
                </a:solidFill>
                <a:latin typeface="Courier New"/>
                <a:ea typeface="Courier New"/>
                <a:cs typeface="Courier New"/>
                <a:sym typeface="Courier New"/>
              </a:rPr>
              <a:t>(</a:t>
            </a:r>
            <a:r>
              <a:rPr b="0" i="0" lang="en-US" sz="2200" u="none" cap="none" strike="noStrike">
                <a:solidFill>
                  <a:srgbClr val="000000"/>
                </a:solidFill>
                <a:latin typeface="Courier New"/>
                <a:ea typeface="Courier New"/>
                <a:cs typeface="Courier New"/>
                <a:sym typeface="Courier New"/>
              </a:rPr>
              <a:t>palette</a:t>
            </a:r>
            <a:r>
              <a:rPr b="0" i="0" lang="en-US" sz="2200" u="none" cap="none" strike="noStrike">
                <a:solidFill>
                  <a:srgbClr val="687687"/>
                </a:solidFill>
                <a:latin typeface="Courier New"/>
                <a:ea typeface="Courier New"/>
                <a:cs typeface="Courier New"/>
                <a:sym typeface="Courier New"/>
              </a:rPr>
              <a:t>=</a:t>
            </a:r>
            <a:r>
              <a:rPr b="0" i="0" lang="en-US" sz="2200" u="none" cap="none" strike="noStrike">
                <a:solidFill>
                  <a:srgbClr val="FF0000"/>
                </a:solidFill>
                <a:latin typeface="Courier New"/>
                <a:ea typeface="Courier New"/>
                <a:cs typeface="Courier New"/>
                <a:sym typeface="Courier New"/>
              </a:rPr>
              <a:t>"Dark2"</a:t>
            </a:r>
            <a:r>
              <a:rPr b="0" i="0" lang="en-US" sz="2200" u="none" cap="none" strike="noStrike">
                <a:solidFill>
                  <a:srgbClr val="687687"/>
                </a:solidFill>
                <a:latin typeface="Courier New"/>
                <a:ea typeface="Courier New"/>
                <a:cs typeface="Courier New"/>
                <a:sym typeface="Courier New"/>
              </a:rPr>
              <a:t>)</a:t>
            </a:r>
            <a:r>
              <a:rPr b="0" i="0" lang="en-US" sz="2200" u="none" cap="none" strike="noStrike">
                <a:solidFill>
                  <a:srgbClr val="021B34"/>
                </a:solidFill>
                <a:latin typeface="Courier New"/>
                <a:ea typeface="Courier New"/>
                <a:cs typeface="Courier New"/>
                <a:sym typeface="Courier New"/>
              </a:rPr>
              <a:t> </a:t>
            </a:r>
            <a:br>
              <a:rPr b="0" i="0" lang="en-US" sz="2200" u="none" cap="none" strike="noStrike">
                <a:solidFill>
                  <a:srgbClr val="021B34"/>
                </a:solidFill>
                <a:latin typeface="Courier New"/>
                <a:ea typeface="Courier New"/>
                <a:cs typeface="Courier New"/>
                <a:sym typeface="Courier New"/>
              </a:rPr>
            </a:br>
            <a:r>
              <a:rPr b="0" i="0" lang="en-US" sz="2200" u="none" cap="none" strike="noStrike">
                <a:solidFill>
                  <a:srgbClr val="228B22"/>
                </a:solidFill>
                <a:latin typeface="Courier New"/>
                <a:ea typeface="Courier New"/>
                <a:cs typeface="Courier New"/>
                <a:sym typeface="Courier New"/>
              </a:rPr>
              <a:t># Scatter plot</a:t>
            </a:r>
            <a:r>
              <a:rPr b="0" i="0" lang="en-US" sz="2200" u="none" cap="none" strike="noStrike">
                <a:solidFill>
                  <a:srgbClr val="021B34"/>
                </a:solidFill>
                <a:latin typeface="Courier New"/>
                <a:ea typeface="Courier New"/>
                <a:cs typeface="Courier New"/>
                <a:sym typeface="Courier New"/>
              </a:rPr>
              <a:t> </a:t>
            </a:r>
            <a:r>
              <a:rPr b="0" i="0" lang="en-US" sz="2200" u="none" cap="none" strike="noStrike">
                <a:solidFill>
                  <a:srgbClr val="000000"/>
                </a:solidFill>
                <a:latin typeface="Courier New"/>
                <a:ea typeface="Courier New"/>
                <a:cs typeface="Courier New"/>
                <a:sym typeface="Courier New"/>
              </a:rPr>
              <a:t>sp</a:t>
            </a:r>
            <a:r>
              <a:rPr b="0" i="0" lang="en-US" sz="2200" u="none" cap="none" strike="noStrike">
                <a:solidFill>
                  <a:srgbClr val="021B34"/>
                </a:solidFill>
                <a:latin typeface="Courier New"/>
                <a:ea typeface="Courier New"/>
                <a:cs typeface="Courier New"/>
                <a:sym typeface="Courier New"/>
              </a:rPr>
              <a:t> </a:t>
            </a:r>
            <a:r>
              <a:rPr b="0" i="0" lang="en-US" sz="2200" u="none" cap="none" strike="noStrike">
                <a:solidFill>
                  <a:srgbClr val="687687"/>
                </a:solidFill>
                <a:latin typeface="Courier New"/>
                <a:ea typeface="Courier New"/>
                <a:cs typeface="Courier New"/>
                <a:sym typeface="Courier New"/>
              </a:rPr>
              <a:t>+</a:t>
            </a:r>
            <a:r>
              <a:rPr b="0" i="0" lang="en-US" sz="2200" u="none" cap="none" strike="noStrike">
                <a:solidFill>
                  <a:srgbClr val="021B34"/>
                </a:solidFill>
                <a:latin typeface="Courier New"/>
                <a:ea typeface="Courier New"/>
                <a:cs typeface="Courier New"/>
                <a:sym typeface="Courier New"/>
              </a:rPr>
              <a:t> </a:t>
            </a:r>
            <a:r>
              <a:rPr b="0" i="0" lang="en-US" sz="2200" u="none" cap="none" strike="noStrike">
                <a:solidFill>
                  <a:srgbClr val="000000"/>
                </a:solidFill>
                <a:latin typeface="Courier New"/>
                <a:ea typeface="Courier New"/>
                <a:cs typeface="Courier New"/>
                <a:sym typeface="Courier New"/>
              </a:rPr>
              <a:t>scale_color_brewer</a:t>
            </a:r>
            <a:r>
              <a:rPr b="0" i="0" lang="en-US" sz="2200" u="none" cap="none" strike="noStrike">
                <a:solidFill>
                  <a:srgbClr val="687687"/>
                </a:solidFill>
                <a:latin typeface="Courier New"/>
                <a:ea typeface="Courier New"/>
                <a:cs typeface="Courier New"/>
                <a:sym typeface="Courier New"/>
              </a:rPr>
              <a:t>(</a:t>
            </a:r>
            <a:r>
              <a:rPr b="0" i="0" lang="en-US" sz="2200" u="none" cap="none" strike="noStrike">
                <a:solidFill>
                  <a:srgbClr val="000000"/>
                </a:solidFill>
                <a:latin typeface="Courier New"/>
                <a:ea typeface="Courier New"/>
                <a:cs typeface="Courier New"/>
                <a:sym typeface="Courier New"/>
              </a:rPr>
              <a:t>palette</a:t>
            </a:r>
            <a:r>
              <a:rPr b="0" i="0" lang="en-US" sz="2200" u="none" cap="none" strike="noStrike">
                <a:solidFill>
                  <a:srgbClr val="687687"/>
                </a:solidFill>
                <a:latin typeface="Courier New"/>
                <a:ea typeface="Courier New"/>
                <a:cs typeface="Courier New"/>
                <a:sym typeface="Courier New"/>
              </a:rPr>
              <a:t>=</a:t>
            </a:r>
            <a:r>
              <a:rPr b="0" i="0" lang="en-US" sz="2200" u="none" cap="none" strike="noStrike">
                <a:solidFill>
                  <a:srgbClr val="FF0000"/>
                </a:solidFill>
                <a:latin typeface="Courier New"/>
                <a:ea typeface="Courier New"/>
                <a:cs typeface="Courier New"/>
                <a:sym typeface="Courier New"/>
              </a:rPr>
              <a:t>"Dark2"</a:t>
            </a:r>
            <a:r>
              <a:rPr b="0" i="0" lang="en-US" sz="2200" u="none" cap="none" strike="noStrike">
                <a:solidFill>
                  <a:srgbClr val="687687"/>
                </a:solidFill>
                <a:latin typeface="Courier New"/>
                <a:ea typeface="Courier New"/>
                <a:cs typeface="Courier New"/>
                <a:sym typeface="Courier New"/>
              </a:rPr>
              <a:t>)</a:t>
            </a:r>
            <a:endParaRPr sz="2400"/>
          </a:p>
          <a:p>
            <a:pPr indent="0" lvl="0" marL="0" marR="0" rtl="0" algn="l">
              <a:lnSpc>
                <a:spcPct val="100000"/>
              </a:lnSpc>
              <a:spcBef>
                <a:spcPts val="0"/>
              </a:spcBef>
              <a:spcAft>
                <a:spcPts val="0"/>
              </a:spcAft>
              <a:buNone/>
            </a:pPr>
            <a:r>
              <a:t/>
            </a:r>
            <a:endParaRPr b="0" i="0" sz="2200" u="none" cap="none" strike="noStrike">
              <a:solidFill>
                <a:srgbClr val="687687"/>
              </a:solidFill>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b="1" i="0" sz="2050" u="none" cap="none" strike="noStrike">
              <a:solidFill>
                <a:srgbClr val="000000"/>
              </a:solidFill>
              <a:latin typeface="Fira Sans"/>
              <a:ea typeface="Fira Sans"/>
              <a:cs typeface="Fira Sans"/>
              <a:sym typeface="Fira Sans"/>
            </a:endParaRPr>
          </a:p>
        </p:txBody>
      </p:sp>
      <p:pic>
        <p:nvPicPr>
          <p:cNvPr descr="ggplot2 color, graph, R software" id="173" name="Google Shape;173;g116f8ae9013_0_60"/>
          <p:cNvPicPr preferRelativeResize="0"/>
          <p:nvPr/>
        </p:nvPicPr>
        <p:blipFill rotWithShape="1">
          <a:blip r:embed="rId5">
            <a:alphaModFix/>
          </a:blip>
          <a:srcRect b="0" l="0" r="0" t="0"/>
          <a:stretch/>
        </p:blipFill>
        <p:spPr>
          <a:xfrm>
            <a:off x="1063554" y="3979812"/>
            <a:ext cx="4774817" cy="4140998"/>
          </a:xfrm>
          <a:prstGeom prst="rect">
            <a:avLst/>
          </a:prstGeom>
          <a:noFill/>
          <a:ln>
            <a:noFill/>
          </a:ln>
          <a:effectLst>
            <a:outerShdw blurRad="63500" sx="102000" rotWithShape="0" algn="ctr" sy="102000">
              <a:srgbClr val="000000">
                <a:alpha val="40000"/>
              </a:srgbClr>
            </a:outerShdw>
          </a:effectLst>
        </p:spPr>
      </p:pic>
      <p:pic>
        <p:nvPicPr>
          <p:cNvPr descr="ggplot2 color, graph, R software" id="174" name="Google Shape;174;g116f8ae9013_0_60"/>
          <p:cNvPicPr preferRelativeResize="0"/>
          <p:nvPr/>
        </p:nvPicPr>
        <p:blipFill rotWithShape="1">
          <a:blip r:embed="rId6">
            <a:alphaModFix/>
          </a:blip>
          <a:srcRect b="0" l="0" r="0" t="0"/>
          <a:stretch/>
        </p:blipFill>
        <p:spPr>
          <a:xfrm>
            <a:off x="6605047" y="3979812"/>
            <a:ext cx="4774817" cy="4140998"/>
          </a:xfrm>
          <a:prstGeom prst="rect">
            <a:avLst/>
          </a:prstGeom>
          <a:noFill/>
          <a:ln>
            <a:noFill/>
          </a:ln>
          <a:effectLst>
            <a:outerShdw blurRad="63500" sx="102000" rotWithShape="0" algn="ctr" sy="102000">
              <a:srgbClr val="000000">
                <a:alpha val="40000"/>
              </a:srgbClr>
            </a:outerShdw>
          </a:effectLst>
        </p:spPr>
      </p:pic>
      <p:pic>
        <p:nvPicPr>
          <p:cNvPr descr="RColorBrewer palettes" id="175" name="Google Shape;175;g116f8ae9013_0_60"/>
          <p:cNvPicPr preferRelativeResize="0"/>
          <p:nvPr/>
        </p:nvPicPr>
        <p:blipFill rotWithShape="1">
          <a:blip r:embed="rId7">
            <a:alphaModFix/>
          </a:blip>
          <a:srcRect b="0" l="0" r="0" t="0"/>
          <a:stretch/>
        </p:blipFill>
        <p:spPr>
          <a:xfrm>
            <a:off x="12435092" y="2426564"/>
            <a:ext cx="5123077" cy="6956259"/>
          </a:xfrm>
          <a:prstGeom prst="rect">
            <a:avLst/>
          </a:prstGeom>
          <a:noFill/>
          <a:ln>
            <a:noFill/>
          </a:ln>
          <a:effectLst>
            <a:outerShdw blurRad="63500" sx="102000" rotWithShape="0" algn="ctr" sy="102000">
              <a:srgbClr val="000000">
                <a:alpha val="40000"/>
              </a:srgbClr>
            </a:outerShdw>
          </a:effectLst>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