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IBM Plex Sans"/>
      <p:regular r:id="rId18"/>
      <p:bold r:id="rId19"/>
      <p:italic r:id="rId20"/>
      <p:boldItalic r:id="rId21"/>
    </p:embeddedFont>
    <p:embeddedFont>
      <p:font typeface="Fira Sans Medium"/>
      <p:regular r:id="rId22"/>
      <p:bold r:id="rId23"/>
      <p:italic r:id="rId24"/>
      <p:boldItalic r:id="rId25"/>
    </p:embeddedFont>
    <p:embeddedFont>
      <p:font typeface="Fira Sans SemiBold"/>
      <p:regular r:id="rId26"/>
      <p:bold r:id="rId27"/>
      <p:italic r:id="rId28"/>
      <p:boldItalic r:id="rId29"/>
    </p:embeddedFont>
    <p:embeddedFont>
      <p:font typeface="Fira Sans"/>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8" roundtripDataSignature="AMtx7mid/rNliTfhbMrifJ2nAREqaPlY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Sans-italic.fntdata"/><Relationship Id="rId22" Type="http://schemas.openxmlformats.org/officeDocument/2006/relationships/font" Target="fonts/FiraSansMedium-regular.fntdata"/><Relationship Id="rId21" Type="http://schemas.openxmlformats.org/officeDocument/2006/relationships/font" Target="fonts/IBMPlexSans-boldItalic.fntdata"/><Relationship Id="rId24" Type="http://schemas.openxmlformats.org/officeDocument/2006/relationships/font" Target="fonts/FiraSansMedium-italic.fntdata"/><Relationship Id="rId23" Type="http://schemas.openxmlformats.org/officeDocument/2006/relationships/font" Target="fonts/FiraSans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SemiBold-regular.fntdata"/><Relationship Id="rId25" Type="http://schemas.openxmlformats.org/officeDocument/2006/relationships/font" Target="fonts/FiraSansMedium-boldItalic.fntdata"/><Relationship Id="rId28" Type="http://schemas.openxmlformats.org/officeDocument/2006/relationships/font" Target="fonts/FiraSansSemiBold-italic.fntdata"/><Relationship Id="rId27" Type="http://schemas.openxmlformats.org/officeDocument/2006/relationships/font" Target="fonts/FiraSans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SemiBold-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bold.fntdata"/><Relationship Id="rId30" Type="http://schemas.openxmlformats.org/officeDocument/2006/relationships/font" Target="fonts/FiraSans-regular.fntdata"/><Relationship Id="rId11" Type="http://schemas.openxmlformats.org/officeDocument/2006/relationships/slide" Target="slides/slide6.xml"/><Relationship Id="rId33" Type="http://schemas.openxmlformats.org/officeDocument/2006/relationships/font" Target="fonts/FiraSans-boldItalic.fntdata"/><Relationship Id="rId10" Type="http://schemas.openxmlformats.org/officeDocument/2006/relationships/slide" Target="slides/slide5.xml"/><Relationship Id="rId32" Type="http://schemas.openxmlformats.org/officeDocument/2006/relationships/font" Target="fonts/FiraSans-italic.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font" Target="fonts/IBMPlexSans-bold.fntdata"/><Relationship Id="rId18" Type="http://schemas.openxmlformats.org/officeDocument/2006/relationships/font" Target="fonts/IBMPlex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57e08aadd_1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g1157e08aadd_1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58aab3b8b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g1158aab3b8b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57e08aadd_1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1157e08aadd_1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57e08aadd_1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1157e08aadd_1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2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3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3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3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3"/>
          <p:cNvSpPr/>
          <p:nvPr>
            <p:ph idx="2" type="pic"/>
          </p:nvPr>
        </p:nvSpPr>
        <p:spPr>
          <a:xfrm>
            <a:off x="1792288" y="612775"/>
            <a:ext cx="5486400" cy="4114800"/>
          </a:xfrm>
          <a:prstGeom prst="rect">
            <a:avLst/>
          </a:prstGeom>
          <a:noFill/>
          <a:ln>
            <a:noFill/>
          </a:ln>
        </p:spPr>
      </p:sp>
      <p:sp>
        <p:nvSpPr>
          <p:cNvPr id="64" name="Google Shape;64;p3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tableau.com/data-insights/reference-library/visual-analytics" TargetMode="External"/><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16250" l="0" r="0" t="27500"/>
          <a:stretch/>
        </p:blipFill>
        <p:spPr>
          <a:xfrm>
            <a:off x="0" y="0"/>
            <a:ext cx="18288002" cy="10287000"/>
          </a:xfrm>
          <a:prstGeom prst="rect">
            <a:avLst/>
          </a:prstGeom>
          <a:noFill/>
          <a:ln>
            <a:noFill/>
          </a:ln>
        </p:spPr>
      </p:pic>
      <p:sp>
        <p:nvSpPr>
          <p:cNvPr id="85" name="Google Shape;85;p1"/>
          <p:cNvSpPr/>
          <p:nvPr/>
        </p:nvSpPr>
        <p:spPr>
          <a:xfrm>
            <a:off x="13087937" y="4306672"/>
            <a:ext cx="4406810" cy="442656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0F1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4860807" y="393694"/>
            <a:ext cx="4406810" cy="442656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9E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 name="Google Shape;87;p1"/>
          <p:cNvGrpSpPr/>
          <p:nvPr/>
        </p:nvGrpSpPr>
        <p:grpSpPr>
          <a:xfrm>
            <a:off x="2746577" y="2657365"/>
            <a:ext cx="12794849" cy="6105075"/>
            <a:chOff x="-67" y="-1137758"/>
            <a:chExt cx="17059800" cy="8140101"/>
          </a:xfrm>
        </p:grpSpPr>
        <p:sp>
          <p:nvSpPr>
            <p:cNvPr id="88" name="Google Shape;88;p1"/>
            <p:cNvSpPr txBox="1"/>
            <p:nvPr/>
          </p:nvSpPr>
          <p:spPr>
            <a:xfrm>
              <a:off x="-67" y="-1137758"/>
              <a:ext cx="17059800" cy="4473900"/>
            </a:xfrm>
            <a:prstGeom prst="rect">
              <a:avLst/>
            </a:prstGeom>
            <a:noFill/>
            <a:ln>
              <a:noFill/>
            </a:ln>
          </p:spPr>
          <p:txBody>
            <a:bodyPr anchorCtr="0" anchor="t" bIns="0" lIns="0" spcFirstLastPara="1" rIns="0" wrap="square" tIns="0">
              <a:spAutoFit/>
            </a:bodyPr>
            <a:lstStyle/>
            <a:p>
              <a:pPr indent="0" lvl="0" marL="0" marR="0" rtl="0" algn="ctr">
                <a:lnSpc>
                  <a:spcPct val="88002"/>
                </a:lnSpc>
                <a:spcBef>
                  <a:spcPts val="0"/>
                </a:spcBef>
                <a:spcAft>
                  <a:spcPts val="0"/>
                </a:spcAft>
                <a:buClr>
                  <a:srgbClr val="000000"/>
                </a:buClr>
                <a:buSzPts val="12386"/>
                <a:buFont typeface="Arial"/>
                <a:buNone/>
              </a:pPr>
              <a:r>
                <a:rPr b="0" i="0" lang="en-US" sz="12386" u="none" cap="none" strike="noStrike">
                  <a:solidFill>
                    <a:srgbClr val="1B1B1B"/>
                  </a:solidFill>
                  <a:latin typeface="Arial"/>
                  <a:ea typeface="Arial"/>
                  <a:cs typeface="Arial"/>
                  <a:sym typeface="Arial"/>
                </a:rPr>
                <a:t>EXPLORATORY DATA ANALYSIS</a:t>
              </a:r>
              <a:endParaRPr b="0" i="0" sz="12386" u="none" cap="none" strike="noStrike">
                <a:solidFill>
                  <a:srgbClr val="1B1B1B"/>
                </a:solidFill>
                <a:latin typeface="Arial"/>
                <a:ea typeface="Arial"/>
                <a:cs typeface="Arial"/>
                <a:sym typeface="Arial"/>
              </a:endParaRPr>
            </a:p>
          </p:txBody>
        </p:sp>
        <p:sp>
          <p:nvSpPr>
            <p:cNvPr id="89" name="Google Shape;89;p1"/>
            <p:cNvSpPr txBox="1"/>
            <p:nvPr/>
          </p:nvSpPr>
          <p:spPr>
            <a:xfrm>
              <a:off x="4202669" y="4974643"/>
              <a:ext cx="8654400" cy="2027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600"/>
                <a:buFont typeface="Arial"/>
                <a:buNone/>
              </a:pPr>
              <a:r>
                <a:rPr b="1" i="0" lang="en-US" sz="2600" u="none" cap="none" strike="noStrike">
                  <a:solidFill>
                    <a:srgbClr val="1B1B1B"/>
                  </a:solidFill>
                  <a:latin typeface="IBM Plex Sans"/>
                  <a:ea typeface="IBM Plex Sans"/>
                  <a:cs typeface="IBM Plex Sans"/>
                  <a:sym typeface="IBM Plex Sans"/>
                </a:rPr>
                <a:t>Teaching Assistant :</a:t>
              </a:r>
              <a:endParaRPr b="1" i="0" sz="2600" u="none" cap="none" strike="noStrike">
                <a:solidFill>
                  <a:srgbClr val="1B1B1B"/>
                </a:solidFill>
                <a:latin typeface="IBM Plex Sans"/>
                <a:ea typeface="IBM Plex Sans"/>
                <a:cs typeface="IBM Plex Sans"/>
                <a:sym typeface="IBM Plex Sans"/>
              </a:endParaRPr>
            </a:p>
            <a:p>
              <a:pPr indent="0" lvl="0" marL="0" marR="0" rtl="0" algn="ctr">
                <a:lnSpc>
                  <a:spcPct val="140000"/>
                </a:lnSpc>
                <a:spcBef>
                  <a:spcPts val="0"/>
                </a:spcBef>
                <a:spcAft>
                  <a:spcPts val="0"/>
                </a:spcAft>
                <a:buClr>
                  <a:srgbClr val="000000"/>
                </a:buClr>
                <a:buSzPts val="2600"/>
                <a:buFont typeface="Arial"/>
                <a:buNone/>
              </a:pPr>
              <a:r>
                <a:rPr b="1" i="0" lang="en-US" sz="2600" u="none" cap="none" strike="noStrike">
                  <a:solidFill>
                    <a:srgbClr val="1B1B1B"/>
                  </a:solidFill>
                  <a:latin typeface="IBM Plex Sans"/>
                  <a:ea typeface="IBM Plex Sans"/>
                  <a:cs typeface="IBM Plex Sans"/>
                  <a:sym typeface="IBM Plex Sans"/>
                </a:rPr>
                <a:t>Bramandika (06211940000059)</a:t>
              </a:r>
              <a:endParaRPr b="1" i="0" sz="2600" u="none" cap="none" strike="noStrike">
                <a:solidFill>
                  <a:srgbClr val="1B1B1B"/>
                </a:solidFill>
                <a:latin typeface="IBM Plex Sans"/>
                <a:ea typeface="IBM Plex Sans"/>
                <a:cs typeface="IBM Plex Sans"/>
                <a:sym typeface="IBM Plex Sans"/>
              </a:endParaRPr>
            </a:p>
            <a:p>
              <a:pPr indent="0" lvl="0" marL="0" marR="0" rtl="0" algn="ctr">
                <a:lnSpc>
                  <a:spcPct val="140000"/>
                </a:lnSpc>
                <a:spcBef>
                  <a:spcPts val="0"/>
                </a:spcBef>
                <a:spcAft>
                  <a:spcPts val="0"/>
                </a:spcAft>
                <a:buClr>
                  <a:srgbClr val="000000"/>
                </a:buClr>
                <a:buSzPts val="2600"/>
                <a:buFont typeface="Arial"/>
                <a:buNone/>
              </a:pPr>
              <a:r>
                <a:rPr b="1" i="0" lang="en-US" sz="2600" u="none" cap="none" strike="noStrike">
                  <a:solidFill>
                    <a:srgbClr val="1B1B1B"/>
                  </a:solidFill>
                  <a:latin typeface="IBM Plex Sans"/>
                  <a:ea typeface="IBM Plex Sans"/>
                  <a:cs typeface="IBM Plex Sans"/>
                  <a:sym typeface="IBM Plex Sans"/>
                </a:rPr>
                <a:t>Maura Putri Defa (06211940000139)</a:t>
              </a:r>
              <a:endParaRPr b="1" i="0" sz="2600" u="none" cap="none" strike="noStrike">
                <a:solidFill>
                  <a:srgbClr val="1B1B1B"/>
                </a:solidFill>
                <a:latin typeface="IBM Plex Sans"/>
                <a:ea typeface="IBM Plex Sans"/>
                <a:cs typeface="IBM Plex Sans"/>
                <a:sym typeface="IBM Plex Sans"/>
              </a:endParaRPr>
            </a:p>
          </p:txBody>
        </p:sp>
      </p:grpSp>
      <p:sp>
        <p:nvSpPr>
          <p:cNvPr id="90" name="Google Shape;90;p1"/>
          <p:cNvSpPr txBox="1"/>
          <p:nvPr/>
        </p:nvSpPr>
        <p:spPr>
          <a:xfrm>
            <a:off x="6015914" y="1208693"/>
            <a:ext cx="6256200" cy="3846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Clr>
                <a:srgbClr val="000000"/>
              </a:buClr>
              <a:buSzPts val="2499"/>
              <a:buFont typeface="Arial"/>
              <a:buNone/>
            </a:pPr>
            <a:r>
              <a:rPr b="1" i="0" lang="en-US" sz="2499" u="none" cap="none" strike="noStrike">
                <a:solidFill>
                  <a:srgbClr val="1B1B1B"/>
                </a:solidFill>
                <a:latin typeface="IBM Plex Sans"/>
                <a:ea typeface="IBM Plex Sans"/>
                <a:cs typeface="IBM Plex Sans"/>
                <a:sym typeface="IBM Plex Sans"/>
              </a:rPr>
              <a:t>Week </a:t>
            </a:r>
            <a:r>
              <a:rPr b="1" lang="en-US" sz="2499">
                <a:solidFill>
                  <a:srgbClr val="1B1B1B"/>
                </a:solidFill>
                <a:latin typeface="IBM Plex Sans"/>
                <a:ea typeface="IBM Plex Sans"/>
                <a:cs typeface="IBM Plex Sans"/>
                <a:sym typeface="IBM Plex Sans"/>
              </a:rPr>
              <a:t>2</a:t>
            </a:r>
            <a:endParaRPr b="0" i="0" sz="1400" u="none" cap="none" strike="noStrike">
              <a:solidFill>
                <a:srgbClr val="000000"/>
              </a:solidFill>
              <a:latin typeface="Arial"/>
              <a:ea typeface="Arial"/>
              <a:cs typeface="Arial"/>
              <a:sym typeface="Arial"/>
            </a:endParaRPr>
          </a:p>
        </p:txBody>
      </p:sp>
      <p:sp>
        <p:nvSpPr>
          <p:cNvPr id="91" name="Google Shape;91;p1"/>
          <p:cNvSpPr txBox="1"/>
          <p:nvPr/>
        </p:nvSpPr>
        <p:spPr>
          <a:xfrm>
            <a:off x="3473584" y="9783950"/>
            <a:ext cx="11340900" cy="3846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Clr>
                <a:srgbClr val="000000"/>
              </a:buClr>
              <a:buSzPts val="2499"/>
              <a:buFont typeface="Arial"/>
              <a:buNone/>
            </a:pPr>
            <a:r>
              <a:rPr b="1" i="0" lang="en-US" sz="2499" u="none" cap="none" strike="noStrike">
                <a:solidFill>
                  <a:srgbClr val="1B1B1B"/>
                </a:solidFill>
                <a:latin typeface="IBM Plex Sans"/>
                <a:ea typeface="IBM Plex Sans"/>
                <a:cs typeface="IBM Plex Sans"/>
                <a:sym typeface="IBM Plex Sans"/>
              </a:rPr>
              <a:t>Sepuluh Nopember Institute of Technology, Surabaya - Indonesia</a:t>
            </a:r>
            <a:endParaRPr b="0" i="0" sz="1400" u="none" cap="none" strike="noStrike">
              <a:solidFill>
                <a:srgbClr val="000000"/>
              </a:solidFill>
              <a:latin typeface="Arial"/>
              <a:ea typeface="Arial"/>
              <a:cs typeface="Arial"/>
              <a:sym typeface="Arial"/>
            </a:endParaRPr>
          </a:p>
        </p:txBody>
      </p:sp>
      <p:sp>
        <p:nvSpPr>
          <p:cNvPr id="92" name="Google Shape;92;p1"/>
          <p:cNvSpPr txBox="1"/>
          <p:nvPr/>
        </p:nvSpPr>
        <p:spPr>
          <a:xfrm>
            <a:off x="6660450" y="6307100"/>
            <a:ext cx="4967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solidFill>
                  <a:srgbClr val="EF8600"/>
                </a:solidFill>
              </a:rPr>
              <a:t>https://intip.in/EDAIUP2022</a:t>
            </a:r>
            <a:endParaRPr b="1" sz="2700">
              <a:solidFill>
                <a:srgbClr val="EF8600"/>
              </a:solidFill>
            </a:endParaRPr>
          </a:p>
        </p:txBody>
      </p:sp>
      <p:pic>
        <p:nvPicPr>
          <p:cNvPr id="93" name="Google Shape;93;p1"/>
          <p:cNvPicPr preferRelativeResize="0"/>
          <p:nvPr/>
        </p:nvPicPr>
        <p:blipFill rotWithShape="1">
          <a:blip r:embed="rId4">
            <a:alphaModFix/>
          </a:blip>
          <a:srcRect b="0" l="0" r="0" t="0"/>
          <a:stretch/>
        </p:blipFill>
        <p:spPr>
          <a:xfrm>
            <a:off x="16366375" y="243038"/>
            <a:ext cx="683214" cy="861522"/>
          </a:xfrm>
          <a:prstGeom prst="rect">
            <a:avLst/>
          </a:prstGeom>
          <a:noFill/>
          <a:ln>
            <a:noFill/>
          </a:ln>
        </p:spPr>
      </p:pic>
      <p:pic>
        <p:nvPicPr>
          <p:cNvPr id="94" name="Google Shape;94;p1"/>
          <p:cNvPicPr preferRelativeResize="0"/>
          <p:nvPr/>
        </p:nvPicPr>
        <p:blipFill rotWithShape="1">
          <a:blip r:embed="rId5">
            <a:alphaModFix/>
          </a:blip>
          <a:srcRect b="0" l="0" r="0" t="0"/>
          <a:stretch/>
        </p:blipFill>
        <p:spPr>
          <a:xfrm>
            <a:off x="17049590" y="243038"/>
            <a:ext cx="948910" cy="86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F1D9"/>
        </a:solidFill>
      </p:bgPr>
    </p:bg>
    <p:spTree>
      <p:nvGrpSpPr>
        <p:cNvPr id="254" name="Shape 254"/>
        <p:cNvGrpSpPr/>
        <p:nvPr/>
      </p:nvGrpSpPr>
      <p:grpSpPr>
        <a:xfrm>
          <a:off x="0" y="0"/>
          <a:ext cx="0" cy="0"/>
          <a:chOff x="0" y="0"/>
          <a:chExt cx="0" cy="0"/>
        </a:xfrm>
      </p:grpSpPr>
      <p:sp>
        <p:nvSpPr>
          <p:cNvPr id="255" name="Google Shape;255;g1157e08aadd_1_124"/>
          <p:cNvSpPr/>
          <p:nvPr/>
        </p:nvSpPr>
        <p:spPr>
          <a:xfrm>
            <a:off x="-150" y="1193425"/>
            <a:ext cx="18288000" cy="8229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endParaRPr>
          </a:p>
        </p:txBody>
      </p:sp>
      <p:sp>
        <p:nvSpPr>
          <p:cNvPr id="256" name="Google Shape;256;g1157e08aadd_1_124"/>
          <p:cNvSpPr txBox="1"/>
          <p:nvPr/>
        </p:nvSpPr>
        <p:spPr>
          <a:xfrm>
            <a:off x="8481775" y="1028700"/>
            <a:ext cx="877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7" name="Google Shape;257;g1157e08aadd_1_124"/>
          <p:cNvSpPr txBox="1"/>
          <p:nvPr/>
        </p:nvSpPr>
        <p:spPr>
          <a:xfrm>
            <a:off x="755000" y="7550100"/>
            <a:ext cx="14672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258" name="Google Shape;258;g1157e08aadd_1_124"/>
          <p:cNvCxnSpPr/>
          <p:nvPr/>
        </p:nvCxnSpPr>
        <p:spPr>
          <a:xfrm>
            <a:off x="7817557" y="1395161"/>
            <a:ext cx="2652600" cy="0"/>
          </a:xfrm>
          <a:prstGeom prst="straightConnector1">
            <a:avLst/>
          </a:prstGeom>
          <a:noFill/>
          <a:ln cap="flat" cmpd="sng" w="9525">
            <a:solidFill>
              <a:srgbClr val="B2B2B2"/>
            </a:solidFill>
            <a:prstDash val="solid"/>
            <a:round/>
            <a:headEnd len="sm" w="sm" type="none"/>
            <a:tailEnd len="sm" w="sm" type="none"/>
          </a:ln>
        </p:spPr>
      </p:cxnSp>
      <p:sp>
        <p:nvSpPr>
          <p:cNvPr id="259" name="Google Shape;259;g1157e08aadd_1_124"/>
          <p:cNvSpPr/>
          <p:nvPr/>
        </p:nvSpPr>
        <p:spPr>
          <a:xfrm>
            <a:off x="2512244" y="1807750"/>
            <a:ext cx="13099019" cy="1334714"/>
          </a:xfrm>
          <a:custGeom>
            <a:rect b="b" l="l" r="r" t="t"/>
            <a:pathLst>
              <a:path extrusionOk="0" fill="none" h="59032" w="52889">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cap="flat" cmpd="sng" w="10300">
            <a:solidFill>
              <a:srgbClr val="C4C4C4"/>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1157e08aadd_1_124"/>
          <p:cNvSpPr txBox="1"/>
          <p:nvPr/>
        </p:nvSpPr>
        <p:spPr>
          <a:xfrm>
            <a:off x="2512256" y="1637022"/>
            <a:ext cx="13098900" cy="117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3000" u="none" cap="none" strike="noStrike">
                <a:solidFill>
                  <a:srgbClr val="333333"/>
                </a:solidFill>
                <a:latin typeface="Fira Sans"/>
                <a:ea typeface="Fira Sans"/>
                <a:cs typeface="Fira Sans"/>
                <a:sym typeface="Fira Sans"/>
              </a:rPr>
              <a:t>A plot where each data value is split into a "leaf" (usually the last digit) and a "stem" (the other digits).</a:t>
            </a:r>
            <a:endParaRPr b="0" i="0" sz="2850" u="none" cap="none" strike="noStrike">
              <a:solidFill>
                <a:srgbClr val="000000"/>
              </a:solidFill>
              <a:latin typeface="Fira Sans"/>
              <a:ea typeface="Fira Sans"/>
              <a:cs typeface="Fira Sans"/>
              <a:sym typeface="Fira Sans"/>
            </a:endParaRPr>
          </a:p>
        </p:txBody>
      </p:sp>
      <p:pic>
        <p:nvPicPr>
          <p:cNvPr id="261" name="Google Shape;261;g1157e08aadd_1_124"/>
          <p:cNvPicPr preferRelativeResize="0"/>
          <p:nvPr/>
        </p:nvPicPr>
        <p:blipFill rotWithShape="1">
          <a:blip r:embed="rId3">
            <a:alphaModFix/>
          </a:blip>
          <a:srcRect b="2257" l="0" r="0" t="0"/>
          <a:stretch/>
        </p:blipFill>
        <p:spPr>
          <a:xfrm>
            <a:off x="4539105" y="3236762"/>
            <a:ext cx="9045173" cy="4313330"/>
          </a:xfrm>
          <a:prstGeom prst="rect">
            <a:avLst/>
          </a:prstGeom>
          <a:noFill/>
          <a:ln>
            <a:noFill/>
          </a:ln>
        </p:spPr>
      </p:pic>
      <p:sp>
        <p:nvSpPr>
          <p:cNvPr id="262" name="Google Shape;262;g1157e08aadd_1_124"/>
          <p:cNvSpPr txBox="1"/>
          <p:nvPr/>
        </p:nvSpPr>
        <p:spPr>
          <a:xfrm>
            <a:off x="3456550" y="7816050"/>
            <a:ext cx="11831700" cy="1246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050"/>
              <a:buFont typeface="Arial"/>
              <a:buNone/>
            </a:pPr>
            <a:r>
              <a:rPr i="0" lang="en-US" sz="2500" u="none" cap="none" strike="noStrike">
                <a:solidFill>
                  <a:srgbClr val="000000"/>
                </a:solidFill>
                <a:latin typeface="Fira Sans"/>
                <a:ea typeface="Fira Sans"/>
                <a:cs typeface="Fira Sans"/>
                <a:sym typeface="Fira Sans"/>
              </a:rPr>
              <a:t>The “stem” values are listed down, and the “leaf” values are listed next to them. </a:t>
            </a:r>
            <a:r>
              <a:rPr lang="en-US" sz="2500">
                <a:solidFill>
                  <a:srgbClr val="333333"/>
                </a:solidFill>
                <a:latin typeface="Fira Sans"/>
                <a:ea typeface="Fira Sans"/>
                <a:cs typeface="Fira Sans"/>
                <a:sym typeface="Fira Sans"/>
              </a:rPr>
              <a:t>The "stem" is used to group the scores and each "leaf" shows the individual scores within each group.</a:t>
            </a:r>
            <a:endParaRPr i="0" sz="2500" u="none" cap="none" strike="noStrike">
              <a:solidFill>
                <a:srgbClr val="000000"/>
              </a:solidFill>
              <a:latin typeface="Fira Sans"/>
              <a:ea typeface="Fira Sans"/>
              <a:cs typeface="Fira Sans"/>
              <a:sym typeface="Fira Sans"/>
            </a:endParaRPr>
          </a:p>
        </p:txBody>
      </p:sp>
      <p:sp>
        <p:nvSpPr>
          <p:cNvPr id="263" name="Google Shape;263;g1157e08aadd_1_124"/>
          <p:cNvSpPr txBox="1"/>
          <p:nvPr/>
        </p:nvSpPr>
        <p:spPr>
          <a:xfrm>
            <a:off x="3995338" y="-309375"/>
            <a:ext cx="10132800" cy="18153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00000"/>
              </a:lnSpc>
              <a:spcBef>
                <a:spcPts val="0"/>
              </a:spcBef>
              <a:spcAft>
                <a:spcPts val="0"/>
              </a:spcAft>
              <a:buNone/>
            </a:pPr>
            <a:r>
              <a:rPr lang="en-US" sz="4600">
                <a:latin typeface="Fira Sans Medium"/>
                <a:ea typeface="Fira Sans Medium"/>
                <a:cs typeface="Fira Sans Medium"/>
                <a:sym typeface="Fira Sans Medium"/>
              </a:rPr>
              <a:t>Steam and Leaf</a:t>
            </a:r>
            <a:endParaRPr b="0" i="0" sz="4600" u="none" cap="none" strike="noStrike">
              <a:solidFill>
                <a:srgbClr val="000000"/>
              </a:solidFill>
              <a:latin typeface="Fira Sans Medium"/>
              <a:ea typeface="Fira Sans Medium"/>
              <a:cs typeface="Fira Sans Medium"/>
              <a:sym typeface="Fira Sans Medium"/>
            </a:endParaRPr>
          </a:p>
        </p:txBody>
      </p:sp>
      <p:pic>
        <p:nvPicPr>
          <p:cNvPr id="264" name="Google Shape;264;g1157e08aadd_1_124"/>
          <p:cNvPicPr preferRelativeResize="0"/>
          <p:nvPr/>
        </p:nvPicPr>
        <p:blipFill rotWithShape="1">
          <a:blip r:embed="rId4">
            <a:alphaModFix/>
          </a:blip>
          <a:srcRect b="0" l="0" r="0" t="0"/>
          <a:stretch/>
        </p:blipFill>
        <p:spPr>
          <a:xfrm>
            <a:off x="16366375" y="243038"/>
            <a:ext cx="683214" cy="861522"/>
          </a:xfrm>
          <a:prstGeom prst="rect">
            <a:avLst/>
          </a:prstGeom>
          <a:noFill/>
          <a:ln>
            <a:noFill/>
          </a:ln>
        </p:spPr>
      </p:pic>
      <p:pic>
        <p:nvPicPr>
          <p:cNvPr id="265" name="Google Shape;265;g1157e08aadd_1_124"/>
          <p:cNvPicPr preferRelativeResize="0"/>
          <p:nvPr/>
        </p:nvPicPr>
        <p:blipFill rotWithShape="1">
          <a:blip r:embed="rId5">
            <a:alphaModFix/>
          </a:blip>
          <a:srcRect b="0" l="0" r="0" t="0"/>
          <a:stretch/>
        </p:blipFill>
        <p:spPr>
          <a:xfrm>
            <a:off x="17049590" y="243038"/>
            <a:ext cx="948910" cy="86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10"/>
          <p:cNvSpPr/>
          <p:nvPr/>
        </p:nvSpPr>
        <p:spPr>
          <a:xfrm>
            <a:off x="12995338" y="1792225"/>
            <a:ext cx="5626282" cy="5651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0F1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0"/>
          <p:cNvSpPr/>
          <p:nvPr/>
        </p:nvSpPr>
        <p:spPr>
          <a:xfrm>
            <a:off x="4174275" y="-2828925"/>
            <a:ext cx="5626282" cy="5651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0F1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0"/>
          <p:cNvSpPr txBox="1"/>
          <p:nvPr/>
        </p:nvSpPr>
        <p:spPr>
          <a:xfrm>
            <a:off x="1028700" y="2721996"/>
            <a:ext cx="5675700" cy="215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0"/>
          <p:cNvSpPr txBox="1"/>
          <p:nvPr/>
        </p:nvSpPr>
        <p:spPr>
          <a:xfrm>
            <a:off x="7313092" y="831978"/>
            <a:ext cx="3661800" cy="1143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4400" u="none" cap="none" strike="noStrike">
                <a:solidFill>
                  <a:srgbClr val="000000"/>
                </a:solidFill>
                <a:latin typeface="Fira Sans"/>
                <a:ea typeface="Fira Sans"/>
                <a:cs typeface="Fira Sans"/>
                <a:sym typeface="Fira Sans"/>
              </a:rPr>
              <a:t>Histogram</a:t>
            </a:r>
            <a:endParaRPr b="0" i="0" sz="4400" u="none" cap="none" strike="noStrike">
              <a:solidFill>
                <a:srgbClr val="000000"/>
              </a:solidFill>
              <a:latin typeface="Fira Sans"/>
              <a:ea typeface="Fira Sans"/>
              <a:cs typeface="Fira Sans"/>
              <a:sym typeface="Fira Sans"/>
            </a:endParaRPr>
          </a:p>
        </p:txBody>
      </p:sp>
      <p:sp>
        <p:nvSpPr>
          <p:cNvPr id="274" name="Google Shape;274;p10"/>
          <p:cNvSpPr txBox="1"/>
          <p:nvPr/>
        </p:nvSpPr>
        <p:spPr>
          <a:xfrm>
            <a:off x="10874064" y="3022082"/>
            <a:ext cx="5764800" cy="244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2800" u="none" cap="none" strike="noStrike">
                <a:solidFill>
                  <a:srgbClr val="000000"/>
                </a:solidFill>
                <a:latin typeface="Fira Sans"/>
                <a:ea typeface="Fira Sans"/>
                <a:cs typeface="Fira Sans"/>
                <a:sym typeface="Fira Sans"/>
              </a:rPr>
              <a:t>A histogram is a bar graph that represents a frequency distribution. The width represents the interval and the height represent the corresponding frequency</a:t>
            </a:r>
            <a:endParaRPr b="0" i="0" sz="2800" u="none" cap="none" strike="noStrike">
              <a:solidFill>
                <a:srgbClr val="000000"/>
              </a:solidFill>
              <a:latin typeface="Fira Sans"/>
              <a:ea typeface="Fira Sans"/>
              <a:cs typeface="Fira Sans"/>
              <a:sym typeface="Fira Sans"/>
            </a:endParaRPr>
          </a:p>
        </p:txBody>
      </p:sp>
      <p:sp>
        <p:nvSpPr>
          <p:cNvPr id="275" name="Google Shape;275;p10"/>
          <p:cNvSpPr txBox="1"/>
          <p:nvPr/>
        </p:nvSpPr>
        <p:spPr>
          <a:xfrm>
            <a:off x="10874064" y="6825547"/>
            <a:ext cx="5764800" cy="244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2800" u="none" cap="none" strike="noStrike">
                <a:solidFill>
                  <a:srgbClr val="000000"/>
                </a:solidFill>
                <a:latin typeface="Fira Sans"/>
                <a:ea typeface="Fira Sans"/>
                <a:cs typeface="Fira Sans"/>
                <a:sym typeface="Fira Sans"/>
              </a:rPr>
              <a:t>Histogram are used to show </a:t>
            </a:r>
            <a:r>
              <a:rPr b="1" i="0" lang="en-US" sz="2800" u="none" cap="none" strike="noStrike">
                <a:solidFill>
                  <a:srgbClr val="000000"/>
                </a:solidFill>
                <a:latin typeface="Fira Sans"/>
                <a:ea typeface="Fira Sans"/>
                <a:cs typeface="Fira Sans"/>
                <a:sym typeface="Fira Sans"/>
              </a:rPr>
              <a:t>distribution of variables</a:t>
            </a:r>
            <a:r>
              <a:rPr b="0" i="0" lang="en-US" sz="2800" u="none" cap="none" strike="noStrike">
                <a:solidFill>
                  <a:srgbClr val="000000"/>
                </a:solidFill>
                <a:latin typeface="Fira Sans"/>
                <a:ea typeface="Fira Sans"/>
                <a:cs typeface="Fira Sans"/>
                <a:sym typeface="Fira Sans"/>
              </a:rPr>
              <a:t> whereas bar charts are used to </a:t>
            </a:r>
            <a:r>
              <a:rPr b="1" i="0" lang="en-US" sz="2800" u="none" cap="none" strike="noStrike">
                <a:solidFill>
                  <a:srgbClr val="000000"/>
                </a:solidFill>
                <a:latin typeface="Fira Sans"/>
                <a:ea typeface="Fira Sans"/>
                <a:cs typeface="Fira Sans"/>
                <a:sym typeface="Fira Sans"/>
              </a:rPr>
              <a:t>compare variables.</a:t>
            </a:r>
            <a:endParaRPr b="0" i="0" sz="2800" u="none" cap="none" strike="noStrike">
              <a:solidFill>
                <a:srgbClr val="000000"/>
              </a:solidFill>
              <a:latin typeface="Fira Sans"/>
              <a:ea typeface="Fira Sans"/>
              <a:cs typeface="Fira Sans"/>
              <a:sym typeface="Fira Sans"/>
            </a:endParaRPr>
          </a:p>
        </p:txBody>
      </p:sp>
      <p:sp>
        <p:nvSpPr>
          <p:cNvPr id="276" name="Google Shape;276;p10"/>
          <p:cNvSpPr txBox="1"/>
          <p:nvPr/>
        </p:nvSpPr>
        <p:spPr>
          <a:xfrm>
            <a:off x="10828881" y="6103800"/>
            <a:ext cx="6420900" cy="68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2400" u="none" cap="none" strike="noStrike">
                <a:solidFill>
                  <a:srgbClr val="F2A365"/>
                </a:solidFill>
                <a:latin typeface="Fira Sans SemiBold"/>
                <a:ea typeface="Fira Sans SemiBold"/>
                <a:cs typeface="Fira Sans SemiBold"/>
                <a:sym typeface="Fira Sans SemiBold"/>
              </a:rPr>
              <a:t>Compare Bar Graph and Histogram</a:t>
            </a:r>
            <a:endParaRPr b="0" i="0" sz="2400" u="none" cap="none" strike="noStrike">
              <a:solidFill>
                <a:srgbClr val="F2A365"/>
              </a:solidFill>
              <a:latin typeface="Fira Sans SemiBold"/>
              <a:ea typeface="Fira Sans SemiBold"/>
              <a:cs typeface="Fira Sans SemiBold"/>
              <a:sym typeface="Fira Sans SemiBold"/>
            </a:endParaRPr>
          </a:p>
        </p:txBody>
      </p:sp>
      <p:pic>
        <p:nvPicPr>
          <p:cNvPr id="277" name="Google Shape;277;p10"/>
          <p:cNvPicPr preferRelativeResize="0"/>
          <p:nvPr/>
        </p:nvPicPr>
        <p:blipFill>
          <a:blip r:embed="rId3">
            <a:alphaModFix/>
          </a:blip>
          <a:stretch>
            <a:fillRect/>
          </a:stretch>
        </p:blipFill>
        <p:spPr>
          <a:xfrm>
            <a:off x="254325" y="2401003"/>
            <a:ext cx="10321725" cy="6777925"/>
          </a:xfrm>
          <a:prstGeom prst="rect">
            <a:avLst/>
          </a:prstGeom>
          <a:noFill/>
          <a:ln>
            <a:noFill/>
          </a:ln>
        </p:spPr>
      </p:pic>
      <p:pic>
        <p:nvPicPr>
          <p:cNvPr id="278" name="Google Shape;278;p10"/>
          <p:cNvPicPr preferRelativeResize="0"/>
          <p:nvPr/>
        </p:nvPicPr>
        <p:blipFill rotWithShape="1">
          <a:blip r:embed="rId4">
            <a:alphaModFix/>
          </a:blip>
          <a:srcRect b="0" l="0" r="0" t="0"/>
          <a:stretch/>
        </p:blipFill>
        <p:spPr>
          <a:xfrm>
            <a:off x="16366375" y="243038"/>
            <a:ext cx="683214" cy="861522"/>
          </a:xfrm>
          <a:prstGeom prst="rect">
            <a:avLst/>
          </a:prstGeom>
          <a:noFill/>
          <a:ln>
            <a:noFill/>
          </a:ln>
        </p:spPr>
      </p:pic>
      <p:pic>
        <p:nvPicPr>
          <p:cNvPr id="279" name="Google Shape;279;p10"/>
          <p:cNvPicPr preferRelativeResize="0"/>
          <p:nvPr/>
        </p:nvPicPr>
        <p:blipFill rotWithShape="1">
          <a:blip r:embed="rId5">
            <a:alphaModFix/>
          </a:blip>
          <a:srcRect b="0" l="0" r="0" t="0"/>
          <a:stretch/>
        </p:blipFill>
        <p:spPr>
          <a:xfrm>
            <a:off x="17049590" y="243038"/>
            <a:ext cx="948910" cy="86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F1D9"/>
        </a:solidFill>
      </p:bgPr>
    </p:bg>
    <p:spTree>
      <p:nvGrpSpPr>
        <p:cNvPr id="283" name="Shape 283"/>
        <p:cNvGrpSpPr/>
        <p:nvPr/>
      </p:nvGrpSpPr>
      <p:grpSpPr>
        <a:xfrm>
          <a:off x="0" y="0"/>
          <a:ext cx="0" cy="0"/>
          <a:chOff x="0" y="0"/>
          <a:chExt cx="0" cy="0"/>
        </a:xfrm>
      </p:grpSpPr>
      <p:sp>
        <p:nvSpPr>
          <p:cNvPr id="284" name="Google Shape;284;g1158aab3b8b_1_9"/>
          <p:cNvSpPr/>
          <p:nvPr/>
        </p:nvSpPr>
        <p:spPr>
          <a:xfrm>
            <a:off x="0" y="902850"/>
            <a:ext cx="18288000" cy="8229600"/>
          </a:xfrm>
          <a:prstGeom prst="rect">
            <a:avLst/>
          </a:prstGeom>
          <a:solidFill>
            <a:srgbClr val="F4F4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endParaRPr>
          </a:p>
        </p:txBody>
      </p:sp>
      <p:sp>
        <p:nvSpPr>
          <p:cNvPr id="285" name="Google Shape;285;g1158aab3b8b_1_9"/>
          <p:cNvSpPr txBox="1"/>
          <p:nvPr/>
        </p:nvSpPr>
        <p:spPr>
          <a:xfrm>
            <a:off x="8481775" y="1028700"/>
            <a:ext cx="877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6" name="Google Shape;286;g1158aab3b8b_1_9"/>
          <p:cNvSpPr txBox="1"/>
          <p:nvPr/>
        </p:nvSpPr>
        <p:spPr>
          <a:xfrm>
            <a:off x="755000" y="7550100"/>
            <a:ext cx="14672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7" name="Google Shape;287;g1158aab3b8b_1_9"/>
          <p:cNvSpPr txBox="1"/>
          <p:nvPr/>
        </p:nvSpPr>
        <p:spPr>
          <a:xfrm>
            <a:off x="4077588" y="-375425"/>
            <a:ext cx="10132800" cy="18153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00000"/>
              </a:lnSpc>
              <a:spcBef>
                <a:spcPts val="0"/>
              </a:spcBef>
              <a:spcAft>
                <a:spcPts val="0"/>
              </a:spcAft>
              <a:buNone/>
            </a:pPr>
            <a:r>
              <a:rPr lang="en-US" sz="4600">
                <a:latin typeface="Fira Sans Medium"/>
                <a:ea typeface="Fira Sans Medium"/>
                <a:cs typeface="Fira Sans Medium"/>
                <a:sym typeface="Fira Sans Medium"/>
              </a:rPr>
              <a:t>Skewness</a:t>
            </a:r>
            <a:endParaRPr b="0" i="0" sz="4600" u="none" cap="none" strike="noStrike">
              <a:solidFill>
                <a:srgbClr val="000000"/>
              </a:solidFill>
              <a:latin typeface="Fira Sans Medium"/>
              <a:ea typeface="Fira Sans Medium"/>
              <a:cs typeface="Fira Sans Medium"/>
              <a:sym typeface="Fira Sans Medium"/>
            </a:endParaRPr>
          </a:p>
        </p:txBody>
      </p:sp>
      <p:pic>
        <p:nvPicPr>
          <p:cNvPr id="288" name="Google Shape;288;g1158aab3b8b_1_9"/>
          <p:cNvPicPr preferRelativeResize="0"/>
          <p:nvPr/>
        </p:nvPicPr>
        <p:blipFill>
          <a:blip r:embed="rId3">
            <a:alphaModFix/>
          </a:blip>
          <a:stretch>
            <a:fillRect/>
          </a:stretch>
        </p:blipFill>
        <p:spPr>
          <a:xfrm>
            <a:off x="1182222" y="1314025"/>
            <a:ext cx="15923550" cy="7407262"/>
          </a:xfrm>
          <a:prstGeom prst="rect">
            <a:avLst/>
          </a:prstGeom>
          <a:noFill/>
          <a:ln>
            <a:noFill/>
          </a:ln>
        </p:spPr>
      </p:pic>
      <p:pic>
        <p:nvPicPr>
          <p:cNvPr id="289" name="Google Shape;289;g1158aab3b8b_1_9"/>
          <p:cNvPicPr preferRelativeResize="0"/>
          <p:nvPr/>
        </p:nvPicPr>
        <p:blipFill rotWithShape="1">
          <a:blip r:embed="rId4">
            <a:alphaModFix/>
          </a:blip>
          <a:srcRect b="0" l="0" r="0" t="0"/>
          <a:stretch/>
        </p:blipFill>
        <p:spPr>
          <a:xfrm>
            <a:off x="16366375" y="243038"/>
            <a:ext cx="683214" cy="861522"/>
          </a:xfrm>
          <a:prstGeom prst="rect">
            <a:avLst/>
          </a:prstGeom>
          <a:noFill/>
          <a:ln>
            <a:noFill/>
          </a:ln>
        </p:spPr>
      </p:pic>
      <p:pic>
        <p:nvPicPr>
          <p:cNvPr id="290" name="Google Shape;290;g1158aab3b8b_1_9"/>
          <p:cNvPicPr preferRelativeResize="0"/>
          <p:nvPr/>
        </p:nvPicPr>
        <p:blipFill rotWithShape="1">
          <a:blip r:embed="rId5">
            <a:alphaModFix/>
          </a:blip>
          <a:srcRect b="0" l="0" r="0" t="0"/>
          <a:stretch/>
        </p:blipFill>
        <p:spPr>
          <a:xfrm>
            <a:off x="17049590" y="243038"/>
            <a:ext cx="948910" cy="861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2"/>
          <p:cNvSpPr/>
          <p:nvPr/>
        </p:nvSpPr>
        <p:spPr>
          <a:xfrm>
            <a:off x="0" y="13"/>
            <a:ext cx="18288000" cy="1347600"/>
          </a:xfrm>
          <a:prstGeom prst="rect">
            <a:avLst/>
          </a:prstGeom>
          <a:solidFill>
            <a:srgbClr val="E0F1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txBox="1"/>
          <p:nvPr/>
        </p:nvSpPr>
        <p:spPr>
          <a:xfrm>
            <a:off x="5025001" y="58050"/>
            <a:ext cx="8238000" cy="1231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8000"/>
              <a:buFont typeface="Arial"/>
              <a:buNone/>
            </a:pPr>
            <a:r>
              <a:rPr lang="en-US" sz="8000">
                <a:solidFill>
                  <a:srgbClr val="1B1B1B"/>
                </a:solidFill>
              </a:rPr>
              <a:t>Data Visualization</a:t>
            </a:r>
            <a:endParaRPr b="0" i="0" sz="8000" u="none" cap="none" strike="noStrike">
              <a:solidFill>
                <a:srgbClr val="1B1B1B"/>
              </a:solidFill>
              <a:latin typeface="Arial"/>
              <a:ea typeface="Arial"/>
              <a:cs typeface="Arial"/>
              <a:sym typeface="Arial"/>
            </a:endParaRPr>
          </a:p>
        </p:txBody>
      </p:sp>
      <p:pic>
        <p:nvPicPr>
          <p:cNvPr id="101" name="Google Shape;101;p2"/>
          <p:cNvPicPr preferRelativeResize="0"/>
          <p:nvPr/>
        </p:nvPicPr>
        <p:blipFill>
          <a:blip r:embed="rId3">
            <a:alphaModFix/>
          </a:blip>
          <a:stretch>
            <a:fillRect/>
          </a:stretch>
        </p:blipFill>
        <p:spPr>
          <a:xfrm>
            <a:off x="2078100" y="1467375"/>
            <a:ext cx="14131800" cy="8355426"/>
          </a:xfrm>
          <a:prstGeom prst="rect">
            <a:avLst/>
          </a:prstGeom>
          <a:noFill/>
          <a:ln>
            <a:noFill/>
          </a:ln>
        </p:spPr>
      </p:pic>
      <p:pic>
        <p:nvPicPr>
          <p:cNvPr id="102" name="Google Shape;102;p2"/>
          <p:cNvPicPr preferRelativeResize="0"/>
          <p:nvPr/>
        </p:nvPicPr>
        <p:blipFill rotWithShape="1">
          <a:blip r:embed="rId4">
            <a:alphaModFix/>
          </a:blip>
          <a:srcRect b="0" l="0" r="0" t="0"/>
          <a:stretch/>
        </p:blipFill>
        <p:spPr>
          <a:xfrm>
            <a:off x="16366375" y="243038"/>
            <a:ext cx="683214" cy="861522"/>
          </a:xfrm>
          <a:prstGeom prst="rect">
            <a:avLst/>
          </a:prstGeom>
          <a:noFill/>
          <a:ln>
            <a:noFill/>
          </a:ln>
        </p:spPr>
      </p:pic>
      <p:pic>
        <p:nvPicPr>
          <p:cNvPr id="103" name="Google Shape;103;p2"/>
          <p:cNvPicPr preferRelativeResize="0"/>
          <p:nvPr/>
        </p:nvPicPr>
        <p:blipFill rotWithShape="1">
          <a:blip r:embed="rId5">
            <a:alphaModFix/>
          </a:blip>
          <a:srcRect b="0" l="0" r="0" t="0"/>
          <a:stretch/>
        </p:blipFill>
        <p:spPr>
          <a:xfrm>
            <a:off x="17049590" y="243038"/>
            <a:ext cx="948910" cy="861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5"/>
          <p:cNvSpPr txBox="1"/>
          <p:nvPr/>
        </p:nvSpPr>
        <p:spPr>
          <a:xfrm>
            <a:off x="833538" y="7284825"/>
            <a:ext cx="166209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000">
                <a:solidFill>
                  <a:srgbClr val="333333"/>
                </a:solidFill>
                <a:latin typeface="Merriweather"/>
                <a:ea typeface="Merriweather"/>
                <a:cs typeface="Merriweather"/>
                <a:sym typeface="Merriweather"/>
              </a:rPr>
              <a:t>Data visualization is the graphical representation of information and data. By using </a:t>
            </a:r>
            <a:r>
              <a:rPr lang="en-US" sz="3000">
                <a:solidFill>
                  <a:srgbClr val="FF6D02"/>
                </a:solidFill>
                <a:uFill>
                  <a:noFill/>
                </a:uFill>
                <a:latin typeface="Merriweather"/>
                <a:ea typeface="Merriweather"/>
                <a:cs typeface="Merriweather"/>
                <a:sym typeface="Merriweather"/>
                <a:hlinkClick r:id="rId3">
                  <a:extLst>
                    <a:ext uri="{A12FA001-AC4F-418D-AE19-62706E023703}">
                      <ahyp:hlinkClr val="tx"/>
                    </a:ext>
                  </a:extLst>
                </a:hlinkClick>
              </a:rPr>
              <a:t>visual elements like charts, graphs, and maps</a:t>
            </a:r>
            <a:r>
              <a:rPr lang="en-US" sz="3000">
                <a:solidFill>
                  <a:srgbClr val="333333"/>
                </a:solidFill>
                <a:latin typeface="Merriweather"/>
                <a:ea typeface="Merriweather"/>
                <a:cs typeface="Merriweather"/>
                <a:sym typeface="Merriweather"/>
              </a:rPr>
              <a:t>, data visualization tools provide an accessible way to see and understand trends, outliers, and patterns in data.</a:t>
            </a:r>
            <a:endParaRPr sz="3200"/>
          </a:p>
        </p:txBody>
      </p:sp>
      <p:pic>
        <p:nvPicPr>
          <p:cNvPr id="109" name="Google Shape;109;p5"/>
          <p:cNvPicPr preferRelativeResize="0"/>
          <p:nvPr/>
        </p:nvPicPr>
        <p:blipFill>
          <a:blip r:embed="rId4">
            <a:alphaModFix/>
          </a:blip>
          <a:stretch>
            <a:fillRect/>
          </a:stretch>
        </p:blipFill>
        <p:spPr>
          <a:xfrm>
            <a:off x="4406388" y="696500"/>
            <a:ext cx="9475233" cy="6111525"/>
          </a:xfrm>
          <a:prstGeom prst="rect">
            <a:avLst/>
          </a:prstGeom>
          <a:noFill/>
          <a:ln>
            <a:noFill/>
          </a:ln>
        </p:spPr>
      </p:pic>
      <p:pic>
        <p:nvPicPr>
          <p:cNvPr id="110" name="Google Shape;110;p5"/>
          <p:cNvPicPr preferRelativeResize="0"/>
          <p:nvPr/>
        </p:nvPicPr>
        <p:blipFill rotWithShape="1">
          <a:blip r:embed="rId5">
            <a:alphaModFix/>
          </a:blip>
          <a:srcRect b="0" l="0" r="0" t="0"/>
          <a:stretch/>
        </p:blipFill>
        <p:spPr>
          <a:xfrm>
            <a:off x="16366375" y="243038"/>
            <a:ext cx="683214" cy="861522"/>
          </a:xfrm>
          <a:prstGeom prst="rect">
            <a:avLst/>
          </a:prstGeom>
          <a:noFill/>
          <a:ln>
            <a:noFill/>
          </a:ln>
        </p:spPr>
      </p:pic>
      <p:pic>
        <p:nvPicPr>
          <p:cNvPr id="111" name="Google Shape;111;p5"/>
          <p:cNvPicPr preferRelativeResize="0"/>
          <p:nvPr/>
        </p:nvPicPr>
        <p:blipFill rotWithShape="1">
          <a:blip r:embed="rId6">
            <a:alphaModFix/>
          </a:blip>
          <a:srcRect b="0" l="0" r="0" t="0"/>
          <a:stretch/>
        </p:blipFill>
        <p:spPr>
          <a:xfrm>
            <a:off x="17049590" y="243038"/>
            <a:ext cx="948910" cy="861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F1D9"/>
        </a:solidFill>
      </p:bgPr>
    </p:bg>
    <p:spTree>
      <p:nvGrpSpPr>
        <p:cNvPr id="115" name="Shape 115"/>
        <p:cNvGrpSpPr/>
        <p:nvPr/>
      </p:nvGrpSpPr>
      <p:grpSpPr>
        <a:xfrm>
          <a:off x="0" y="0"/>
          <a:ext cx="0" cy="0"/>
          <a:chOff x="0" y="0"/>
          <a:chExt cx="0" cy="0"/>
        </a:xfrm>
      </p:grpSpPr>
      <p:sp>
        <p:nvSpPr>
          <p:cNvPr id="116" name="Google Shape;116;p3"/>
          <p:cNvSpPr/>
          <p:nvPr/>
        </p:nvSpPr>
        <p:spPr>
          <a:xfrm>
            <a:off x="0" y="1208375"/>
            <a:ext cx="18288000" cy="8229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
          <p:cNvSpPr txBox="1"/>
          <p:nvPr/>
        </p:nvSpPr>
        <p:spPr>
          <a:xfrm>
            <a:off x="8481775" y="1028700"/>
            <a:ext cx="877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118" name="Google Shape;118;p3"/>
          <p:cNvGrpSpPr/>
          <p:nvPr/>
        </p:nvGrpSpPr>
        <p:grpSpPr>
          <a:xfrm>
            <a:off x="4862914" y="1428889"/>
            <a:ext cx="6916107" cy="6930957"/>
            <a:chOff x="2205550" y="1416550"/>
            <a:chExt cx="3190675" cy="3084950"/>
          </a:xfrm>
        </p:grpSpPr>
        <p:sp>
          <p:nvSpPr>
            <p:cNvPr id="119" name="Google Shape;119;p3"/>
            <p:cNvSpPr/>
            <p:nvPr/>
          </p:nvSpPr>
          <p:spPr>
            <a:xfrm>
              <a:off x="3142175" y="2075650"/>
              <a:ext cx="630225" cy="296925"/>
            </a:xfrm>
            <a:custGeom>
              <a:rect b="b" l="l" r="r" t="t"/>
              <a:pathLst>
                <a:path extrusionOk="0" h="11877" w="25209">
                  <a:moveTo>
                    <a:pt x="8741" y="0"/>
                  </a:moveTo>
                  <a:lnTo>
                    <a:pt x="0" y="11876"/>
                  </a:lnTo>
                  <a:lnTo>
                    <a:pt x="11369" y="11845"/>
                  </a:lnTo>
                  <a:cubicBezTo>
                    <a:pt x="14030" y="11845"/>
                    <a:pt x="16563" y="10768"/>
                    <a:pt x="18400" y="8836"/>
                  </a:cubicBezTo>
                  <a:lnTo>
                    <a:pt x="25209" y="1711"/>
                  </a:lnTo>
                  <a:lnTo>
                    <a:pt x="8741"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
            <p:cNvSpPr/>
            <p:nvPr/>
          </p:nvSpPr>
          <p:spPr>
            <a:xfrm>
              <a:off x="2647325" y="1417225"/>
              <a:ext cx="1125875" cy="893600"/>
            </a:xfrm>
            <a:custGeom>
              <a:rect b="b" l="l" r="r" t="t"/>
              <a:pathLst>
                <a:path extrusionOk="0" h="35744" w="45035">
                  <a:moveTo>
                    <a:pt x="40371" y="0"/>
                  </a:moveTo>
                  <a:cubicBezTo>
                    <a:pt x="40227" y="0"/>
                    <a:pt x="40082" y="7"/>
                    <a:pt x="39936" y="21"/>
                  </a:cubicBezTo>
                  <a:cubicBezTo>
                    <a:pt x="25241" y="1256"/>
                    <a:pt x="12320" y="7748"/>
                    <a:pt x="2091" y="17280"/>
                  </a:cubicBezTo>
                  <a:cubicBezTo>
                    <a:pt x="1" y="19212"/>
                    <a:pt x="159" y="22569"/>
                    <a:pt x="2408" y="24342"/>
                  </a:cubicBezTo>
                  <a:lnTo>
                    <a:pt x="16849" y="35743"/>
                  </a:lnTo>
                  <a:cubicBezTo>
                    <a:pt x="26668" y="24267"/>
                    <a:pt x="43920" y="24089"/>
                    <a:pt x="44983" y="24089"/>
                  </a:cubicBezTo>
                  <a:cubicBezTo>
                    <a:pt x="45017" y="24089"/>
                    <a:pt x="45034" y="24089"/>
                    <a:pt x="45034" y="24089"/>
                  </a:cubicBezTo>
                  <a:lnTo>
                    <a:pt x="45034" y="4676"/>
                  </a:lnTo>
                  <a:cubicBezTo>
                    <a:pt x="45034" y="2069"/>
                    <a:pt x="42908" y="0"/>
                    <a:pt x="40371"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
            <p:cNvSpPr/>
            <p:nvPr/>
          </p:nvSpPr>
          <p:spPr>
            <a:xfrm>
              <a:off x="3050325" y="2004400"/>
              <a:ext cx="722075" cy="368175"/>
            </a:xfrm>
            <a:custGeom>
              <a:rect b="b" l="l" r="r" t="t"/>
              <a:pathLst>
                <a:path extrusionOk="0" h="14727" w="28883">
                  <a:moveTo>
                    <a:pt x="28845" y="0"/>
                  </a:moveTo>
                  <a:cubicBezTo>
                    <a:pt x="27910" y="0"/>
                    <a:pt x="9870" y="150"/>
                    <a:pt x="1" y="11654"/>
                  </a:cubicBezTo>
                  <a:lnTo>
                    <a:pt x="32" y="11686"/>
                  </a:lnTo>
                  <a:lnTo>
                    <a:pt x="3674" y="14726"/>
                  </a:lnTo>
                  <a:cubicBezTo>
                    <a:pt x="10230" y="8424"/>
                    <a:pt x="19097" y="4561"/>
                    <a:pt x="28883" y="4561"/>
                  </a:cubicBezTo>
                  <a:lnTo>
                    <a:pt x="28883" y="64"/>
                  </a:lnTo>
                  <a:lnTo>
                    <a:pt x="28883" y="0"/>
                  </a:lnTo>
                  <a:cubicBezTo>
                    <a:pt x="28883" y="0"/>
                    <a:pt x="28870" y="0"/>
                    <a:pt x="28845"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
            <p:cNvSpPr/>
            <p:nvPr/>
          </p:nvSpPr>
          <p:spPr>
            <a:xfrm>
              <a:off x="2951350" y="3125475"/>
              <a:ext cx="395900" cy="552650"/>
            </a:xfrm>
            <a:custGeom>
              <a:rect b="b" l="l" r="r" t="t"/>
              <a:pathLst>
                <a:path extrusionOk="0" h="22106" w="15836">
                  <a:moveTo>
                    <a:pt x="1" y="0"/>
                  </a:moveTo>
                  <a:lnTo>
                    <a:pt x="3675" y="15075"/>
                  </a:lnTo>
                  <a:lnTo>
                    <a:pt x="15835" y="22105"/>
                  </a:lnTo>
                  <a:lnTo>
                    <a:pt x="14347" y="11211"/>
                  </a:lnTo>
                  <a:cubicBezTo>
                    <a:pt x="13872" y="7791"/>
                    <a:pt x="11623" y="4877"/>
                    <a:pt x="8457" y="3547"/>
                  </a:cubicBezTo>
                  <a:lnTo>
                    <a:pt x="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
            <p:cNvSpPr/>
            <p:nvPr/>
          </p:nvSpPr>
          <p:spPr>
            <a:xfrm>
              <a:off x="2277600" y="3149225"/>
              <a:ext cx="1018975" cy="1122400"/>
            </a:xfrm>
            <a:custGeom>
              <a:rect b="b" l="l" r="r" t="t"/>
              <a:pathLst>
                <a:path extrusionOk="0" h="44896" w="40759">
                  <a:moveTo>
                    <a:pt x="22866" y="0"/>
                  </a:moveTo>
                  <a:lnTo>
                    <a:pt x="4181" y="4561"/>
                  </a:lnTo>
                  <a:cubicBezTo>
                    <a:pt x="1521" y="5226"/>
                    <a:pt x="1" y="7981"/>
                    <a:pt x="856" y="10578"/>
                  </a:cubicBezTo>
                  <a:cubicBezTo>
                    <a:pt x="5479" y="24702"/>
                    <a:pt x="14600" y="36261"/>
                    <a:pt x="26191" y="44115"/>
                  </a:cubicBezTo>
                  <a:cubicBezTo>
                    <a:pt x="26986" y="44646"/>
                    <a:pt x="27878" y="44895"/>
                    <a:pt x="28757" y="44895"/>
                  </a:cubicBezTo>
                  <a:cubicBezTo>
                    <a:pt x="30502" y="44895"/>
                    <a:pt x="32199" y="43911"/>
                    <a:pt x="33000" y="42183"/>
                  </a:cubicBezTo>
                  <a:lnTo>
                    <a:pt x="40759" y="25526"/>
                  </a:lnTo>
                  <a:cubicBezTo>
                    <a:pt x="26856" y="18463"/>
                    <a:pt x="22834" y="32"/>
                    <a:pt x="22834" y="32"/>
                  </a:cubicBezTo>
                  <a:lnTo>
                    <a:pt x="22897" y="32"/>
                  </a:lnTo>
                  <a:lnTo>
                    <a:pt x="22866"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
            <p:cNvSpPr/>
            <p:nvPr/>
          </p:nvSpPr>
          <p:spPr>
            <a:xfrm>
              <a:off x="2848425" y="3125475"/>
              <a:ext cx="498025" cy="661900"/>
            </a:xfrm>
            <a:custGeom>
              <a:rect b="b" l="l" r="r" t="t"/>
              <a:pathLst>
                <a:path extrusionOk="0" h="26476" w="19921">
                  <a:moveTo>
                    <a:pt x="4118" y="0"/>
                  </a:moveTo>
                  <a:lnTo>
                    <a:pt x="64" y="982"/>
                  </a:lnTo>
                  <a:lnTo>
                    <a:pt x="1" y="982"/>
                  </a:lnTo>
                  <a:cubicBezTo>
                    <a:pt x="1" y="982"/>
                    <a:pt x="4023" y="19413"/>
                    <a:pt x="17926" y="26476"/>
                  </a:cubicBezTo>
                  <a:lnTo>
                    <a:pt x="17926" y="26444"/>
                  </a:lnTo>
                  <a:lnTo>
                    <a:pt x="19921" y="22105"/>
                  </a:lnTo>
                  <a:cubicBezTo>
                    <a:pt x="12289" y="17228"/>
                    <a:pt x="6461" y="9501"/>
                    <a:pt x="4118"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
            <p:cNvSpPr/>
            <p:nvPr/>
          </p:nvSpPr>
          <p:spPr>
            <a:xfrm>
              <a:off x="3820675" y="1416550"/>
              <a:ext cx="1144075" cy="886350"/>
            </a:xfrm>
            <a:custGeom>
              <a:rect b="b" l="l" r="r" t="t"/>
              <a:pathLst>
                <a:path extrusionOk="0" h="35454" w="45763">
                  <a:moveTo>
                    <a:pt x="4651" y="0"/>
                  </a:moveTo>
                  <a:cubicBezTo>
                    <a:pt x="2098" y="0"/>
                    <a:pt x="1" y="2077"/>
                    <a:pt x="1" y="4671"/>
                  </a:cubicBezTo>
                  <a:lnTo>
                    <a:pt x="1" y="23546"/>
                  </a:lnTo>
                  <a:lnTo>
                    <a:pt x="32" y="23546"/>
                  </a:lnTo>
                  <a:lnTo>
                    <a:pt x="32" y="23514"/>
                  </a:lnTo>
                  <a:cubicBezTo>
                    <a:pt x="32" y="23514"/>
                    <a:pt x="18559" y="23641"/>
                    <a:pt x="28756" y="35453"/>
                  </a:cubicBezTo>
                  <a:lnTo>
                    <a:pt x="43387" y="23736"/>
                  </a:lnTo>
                  <a:cubicBezTo>
                    <a:pt x="45636" y="21963"/>
                    <a:pt x="45762" y="18574"/>
                    <a:pt x="43641" y="16674"/>
                  </a:cubicBezTo>
                  <a:cubicBezTo>
                    <a:pt x="33285" y="7236"/>
                    <a:pt x="19857" y="1156"/>
                    <a:pt x="5036" y="16"/>
                  </a:cubicBezTo>
                  <a:cubicBezTo>
                    <a:pt x="4906" y="5"/>
                    <a:pt x="4778" y="0"/>
                    <a:pt x="465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
            <p:cNvSpPr/>
            <p:nvPr/>
          </p:nvSpPr>
          <p:spPr>
            <a:xfrm>
              <a:off x="3821475" y="2075650"/>
              <a:ext cx="631825" cy="296125"/>
            </a:xfrm>
            <a:custGeom>
              <a:rect b="b" l="l" r="r" t="t"/>
              <a:pathLst>
                <a:path extrusionOk="0" h="11845" w="25273">
                  <a:moveTo>
                    <a:pt x="16468" y="0"/>
                  </a:moveTo>
                  <a:lnTo>
                    <a:pt x="0" y="1742"/>
                  </a:lnTo>
                  <a:lnTo>
                    <a:pt x="6809" y="8836"/>
                  </a:lnTo>
                  <a:cubicBezTo>
                    <a:pt x="8646" y="10768"/>
                    <a:pt x="11179" y="11845"/>
                    <a:pt x="13840" y="11845"/>
                  </a:cubicBezTo>
                  <a:lnTo>
                    <a:pt x="25272" y="11845"/>
                  </a:lnTo>
                  <a:lnTo>
                    <a:pt x="16468"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
            <p:cNvSpPr/>
            <p:nvPr/>
          </p:nvSpPr>
          <p:spPr>
            <a:xfrm>
              <a:off x="3820675" y="2002850"/>
              <a:ext cx="727625" cy="368925"/>
            </a:xfrm>
            <a:custGeom>
              <a:rect b="b" l="l" r="r" t="t"/>
              <a:pathLst>
                <a:path extrusionOk="0" h="14757" w="29105">
                  <a:moveTo>
                    <a:pt x="1205" y="1"/>
                  </a:moveTo>
                  <a:cubicBezTo>
                    <a:pt x="432" y="1"/>
                    <a:pt x="1" y="31"/>
                    <a:pt x="1" y="31"/>
                  </a:cubicBezTo>
                  <a:lnTo>
                    <a:pt x="1" y="94"/>
                  </a:lnTo>
                  <a:lnTo>
                    <a:pt x="1" y="4654"/>
                  </a:lnTo>
                  <a:cubicBezTo>
                    <a:pt x="9786" y="4654"/>
                    <a:pt x="18685" y="8486"/>
                    <a:pt x="25241" y="14757"/>
                  </a:cubicBezTo>
                  <a:lnTo>
                    <a:pt x="29073" y="11716"/>
                  </a:lnTo>
                  <a:lnTo>
                    <a:pt x="29104" y="11685"/>
                  </a:lnTo>
                  <a:cubicBezTo>
                    <a:pt x="19208" y="855"/>
                    <a:pt x="5334" y="1"/>
                    <a:pt x="1205" y="1"/>
                  </a:cubicBez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
            <p:cNvSpPr/>
            <p:nvPr/>
          </p:nvSpPr>
          <p:spPr>
            <a:xfrm>
              <a:off x="2853975" y="2412125"/>
              <a:ext cx="308800" cy="654000"/>
            </a:xfrm>
            <a:custGeom>
              <a:rect b="b" l="l" r="r" t="t"/>
              <a:pathLst>
                <a:path extrusionOk="0" h="26160" w="12352">
                  <a:moveTo>
                    <a:pt x="10831" y="1"/>
                  </a:moveTo>
                  <a:lnTo>
                    <a:pt x="1" y="9945"/>
                  </a:lnTo>
                  <a:lnTo>
                    <a:pt x="3453" y="26159"/>
                  </a:lnTo>
                  <a:lnTo>
                    <a:pt x="9818" y="18590"/>
                  </a:lnTo>
                  <a:cubicBezTo>
                    <a:pt x="11528" y="16564"/>
                    <a:pt x="12352" y="13935"/>
                    <a:pt x="12067" y="11275"/>
                  </a:cubicBezTo>
                  <a:lnTo>
                    <a:pt x="10831"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
            <p:cNvSpPr/>
            <p:nvPr/>
          </p:nvSpPr>
          <p:spPr>
            <a:xfrm>
              <a:off x="2205550" y="2031350"/>
              <a:ext cx="820250" cy="1178150"/>
            </a:xfrm>
            <a:custGeom>
              <a:rect b="b" l="l" r="r" t="t"/>
              <a:pathLst>
                <a:path extrusionOk="0" h="47126" w="32810">
                  <a:moveTo>
                    <a:pt x="15440" y="0"/>
                  </a:moveTo>
                  <a:cubicBezTo>
                    <a:pt x="13919" y="0"/>
                    <a:pt x="12428" y="742"/>
                    <a:pt x="11528" y="2121"/>
                  </a:cubicBezTo>
                  <a:cubicBezTo>
                    <a:pt x="3358" y="14535"/>
                    <a:pt x="1" y="28913"/>
                    <a:pt x="1141" y="42847"/>
                  </a:cubicBezTo>
                  <a:cubicBezTo>
                    <a:pt x="1333" y="45320"/>
                    <a:pt x="3433" y="47126"/>
                    <a:pt x="5785" y="47126"/>
                  </a:cubicBezTo>
                  <a:cubicBezTo>
                    <a:pt x="6144" y="47126"/>
                    <a:pt x="6508" y="47084"/>
                    <a:pt x="6873" y="46996"/>
                  </a:cubicBezTo>
                  <a:lnTo>
                    <a:pt x="25209" y="42530"/>
                  </a:lnTo>
                  <a:cubicBezTo>
                    <a:pt x="27204" y="37178"/>
                    <a:pt x="28249" y="32460"/>
                    <a:pt x="29516" y="27773"/>
                  </a:cubicBezTo>
                  <a:cubicBezTo>
                    <a:pt x="31828" y="19190"/>
                    <a:pt x="32778" y="12160"/>
                    <a:pt x="32778" y="12160"/>
                  </a:cubicBezTo>
                  <a:lnTo>
                    <a:pt x="32810" y="12192"/>
                  </a:lnTo>
                  <a:lnTo>
                    <a:pt x="32810" y="12160"/>
                  </a:lnTo>
                  <a:lnTo>
                    <a:pt x="18305" y="981"/>
                  </a:lnTo>
                  <a:cubicBezTo>
                    <a:pt x="17442" y="317"/>
                    <a:pt x="16434" y="0"/>
                    <a:pt x="1544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
            <p:cNvSpPr/>
            <p:nvPr/>
          </p:nvSpPr>
          <p:spPr>
            <a:xfrm>
              <a:off x="2757375" y="2335325"/>
              <a:ext cx="368975" cy="759300"/>
            </a:xfrm>
            <a:custGeom>
              <a:rect b="b" l="l" r="r" t="t"/>
              <a:pathLst>
                <a:path extrusionOk="0" h="30372" w="14759">
                  <a:moveTo>
                    <a:pt x="10705" y="1"/>
                  </a:moveTo>
                  <a:cubicBezTo>
                    <a:pt x="10705" y="1"/>
                    <a:pt x="1" y="15107"/>
                    <a:pt x="3136" y="30371"/>
                  </a:cubicBezTo>
                  <a:lnTo>
                    <a:pt x="3168" y="30371"/>
                  </a:lnTo>
                  <a:lnTo>
                    <a:pt x="7348" y="29326"/>
                  </a:lnTo>
                  <a:cubicBezTo>
                    <a:pt x="6398" y="20301"/>
                    <a:pt x="8773" y="10927"/>
                    <a:pt x="14759" y="3168"/>
                  </a:cubicBezTo>
                  <a:lnTo>
                    <a:pt x="10737" y="33"/>
                  </a:lnTo>
                  <a:lnTo>
                    <a:pt x="10705" y="1"/>
                  </a:ln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
            <p:cNvSpPr/>
            <p:nvPr/>
          </p:nvSpPr>
          <p:spPr>
            <a:xfrm>
              <a:off x="4439800" y="2415300"/>
              <a:ext cx="308800" cy="653200"/>
            </a:xfrm>
            <a:custGeom>
              <a:rect b="b" l="l" r="r" t="t"/>
              <a:pathLst>
                <a:path extrusionOk="0" h="26128" w="12352">
                  <a:moveTo>
                    <a:pt x="1426" y="0"/>
                  </a:moveTo>
                  <a:lnTo>
                    <a:pt x="286" y="11148"/>
                  </a:lnTo>
                  <a:cubicBezTo>
                    <a:pt x="1" y="13808"/>
                    <a:pt x="792" y="16437"/>
                    <a:pt x="2503" y="18463"/>
                  </a:cubicBezTo>
                  <a:lnTo>
                    <a:pt x="8836" y="26127"/>
                  </a:lnTo>
                  <a:lnTo>
                    <a:pt x="12352" y="9818"/>
                  </a:lnTo>
                  <a:lnTo>
                    <a:pt x="1426"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
            <p:cNvSpPr/>
            <p:nvPr/>
          </p:nvSpPr>
          <p:spPr>
            <a:xfrm>
              <a:off x="4570450" y="2031675"/>
              <a:ext cx="825775" cy="1177825"/>
            </a:xfrm>
            <a:custGeom>
              <a:rect b="b" l="l" r="r" t="t"/>
              <a:pathLst>
                <a:path extrusionOk="0" h="47113" w="33031">
                  <a:moveTo>
                    <a:pt x="17599" y="1"/>
                  </a:moveTo>
                  <a:cubicBezTo>
                    <a:pt x="16602" y="1"/>
                    <a:pt x="15592" y="315"/>
                    <a:pt x="14726" y="968"/>
                  </a:cubicBezTo>
                  <a:lnTo>
                    <a:pt x="0" y="12369"/>
                  </a:lnTo>
                  <a:lnTo>
                    <a:pt x="0" y="12400"/>
                  </a:lnTo>
                  <a:lnTo>
                    <a:pt x="32" y="12369"/>
                  </a:lnTo>
                  <a:cubicBezTo>
                    <a:pt x="32" y="12369"/>
                    <a:pt x="11971" y="27475"/>
                    <a:pt x="8836" y="42739"/>
                  </a:cubicBezTo>
                  <a:lnTo>
                    <a:pt x="26159" y="46983"/>
                  </a:lnTo>
                  <a:cubicBezTo>
                    <a:pt x="26523" y="47071"/>
                    <a:pt x="26888" y="47113"/>
                    <a:pt x="27247" y="47113"/>
                  </a:cubicBezTo>
                  <a:cubicBezTo>
                    <a:pt x="29599" y="47113"/>
                    <a:pt x="31703" y="45307"/>
                    <a:pt x="31923" y="42834"/>
                  </a:cubicBezTo>
                  <a:cubicBezTo>
                    <a:pt x="33031" y="28900"/>
                    <a:pt x="29674" y="14522"/>
                    <a:pt x="21503" y="2108"/>
                  </a:cubicBezTo>
                  <a:cubicBezTo>
                    <a:pt x="20605" y="731"/>
                    <a:pt x="19117" y="1"/>
                    <a:pt x="1759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
            <p:cNvSpPr/>
            <p:nvPr/>
          </p:nvSpPr>
          <p:spPr>
            <a:xfrm>
              <a:off x="4475425" y="2340075"/>
              <a:ext cx="394325" cy="760100"/>
            </a:xfrm>
            <a:custGeom>
              <a:rect b="b" l="l" r="r" t="t"/>
              <a:pathLst>
                <a:path extrusionOk="0" h="30404" w="15773">
                  <a:moveTo>
                    <a:pt x="3833" y="1"/>
                  </a:moveTo>
                  <a:lnTo>
                    <a:pt x="3801" y="33"/>
                  </a:lnTo>
                  <a:lnTo>
                    <a:pt x="1" y="2978"/>
                  </a:lnTo>
                  <a:cubicBezTo>
                    <a:pt x="5986" y="10705"/>
                    <a:pt x="8361" y="20111"/>
                    <a:pt x="7411" y="29136"/>
                  </a:cubicBezTo>
                  <a:lnTo>
                    <a:pt x="12605" y="30403"/>
                  </a:lnTo>
                  <a:lnTo>
                    <a:pt x="12637" y="30403"/>
                  </a:lnTo>
                  <a:cubicBezTo>
                    <a:pt x="15772" y="15139"/>
                    <a:pt x="3833" y="1"/>
                    <a:pt x="3833"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
            <p:cNvSpPr/>
            <p:nvPr/>
          </p:nvSpPr>
          <p:spPr>
            <a:xfrm>
              <a:off x="4247425" y="3125475"/>
              <a:ext cx="394300" cy="551850"/>
            </a:xfrm>
            <a:custGeom>
              <a:rect b="b" l="l" r="r" t="t"/>
              <a:pathLst>
                <a:path extrusionOk="0" h="22074" w="15772">
                  <a:moveTo>
                    <a:pt x="15771" y="0"/>
                  </a:moveTo>
                  <a:lnTo>
                    <a:pt x="7316" y="3547"/>
                  </a:lnTo>
                  <a:cubicBezTo>
                    <a:pt x="4149" y="4877"/>
                    <a:pt x="1900" y="7791"/>
                    <a:pt x="1457" y="11211"/>
                  </a:cubicBezTo>
                  <a:lnTo>
                    <a:pt x="0" y="22074"/>
                  </a:lnTo>
                  <a:lnTo>
                    <a:pt x="12129" y="15075"/>
                  </a:lnTo>
                  <a:lnTo>
                    <a:pt x="1577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
            <p:cNvSpPr/>
            <p:nvPr/>
          </p:nvSpPr>
          <p:spPr>
            <a:xfrm>
              <a:off x="4299675" y="3155550"/>
              <a:ext cx="1016600" cy="1116075"/>
            </a:xfrm>
            <a:custGeom>
              <a:rect b="b" l="l" r="r" t="t"/>
              <a:pathLst>
                <a:path extrusionOk="0" h="44643" w="40664">
                  <a:moveTo>
                    <a:pt x="18780" y="1"/>
                  </a:moveTo>
                  <a:lnTo>
                    <a:pt x="18748" y="33"/>
                  </a:lnTo>
                  <a:lnTo>
                    <a:pt x="18780" y="33"/>
                  </a:lnTo>
                  <a:cubicBezTo>
                    <a:pt x="18780" y="33"/>
                    <a:pt x="12763" y="4308"/>
                    <a:pt x="8044" y="11465"/>
                  </a:cubicBezTo>
                  <a:cubicBezTo>
                    <a:pt x="5162" y="15804"/>
                    <a:pt x="5257" y="22802"/>
                    <a:pt x="0" y="25463"/>
                  </a:cubicBezTo>
                  <a:lnTo>
                    <a:pt x="7633" y="41930"/>
                  </a:lnTo>
                  <a:cubicBezTo>
                    <a:pt x="8433" y="43658"/>
                    <a:pt x="10144" y="44642"/>
                    <a:pt x="11899" y="44642"/>
                  </a:cubicBezTo>
                  <a:cubicBezTo>
                    <a:pt x="12783" y="44642"/>
                    <a:pt x="13678" y="44393"/>
                    <a:pt x="14473" y="43862"/>
                  </a:cubicBezTo>
                  <a:cubicBezTo>
                    <a:pt x="26064" y="36008"/>
                    <a:pt x="35185" y="24449"/>
                    <a:pt x="39808" y="10325"/>
                  </a:cubicBezTo>
                  <a:cubicBezTo>
                    <a:pt x="40663" y="7728"/>
                    <a:pt x="39112" y="4973"/>
                    <a:pt x="36483" y="4308"/>
                  </a:cubicBezTo>
                  <a:lnTo>
                    <a:pt x="18780"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
            <p:cNvSpPr/>
            <p:nvPr/>
          </p:nvSpPr>
          <p:spPr>
            <a:xfrm>
              <a:off x="4247425" y="3124675"/>
              <a:ext cx="522550" cy="675375"/>
            </a:xfrm>
            <a:custGeom>
              <a:rect b="b" l="l" r="r" t="t"/>
              <a:pathLst>
                <a:path extrusionOk="0" h="27015" w="20902">
                  <a:moveTo>
                    <a:pt x="15803" y="1"/>
                  </a:moveTo>
                  <a:cubicBezTo>
                    <a:pt x="13491" y="9501"/>
                    <a:pt x="7632" y="17229"/>
                    <a:pt x="0" y="22106"/>
                  </a:cubicBezTo>
                  <a:lnTo>
                    <a:pt x="2217" y="27014"/>
                  </a:lnTo>
                  <a:cubicBezTo>
                    <a:pt x="16120" y="19920"/>
                    <a:pt x="20902" y="1236"/>
                    <a:pt x="20902" y="1236"/>
                  </a:cubicBezTo>
                  <a:lnTo>
                    <a:pt x="20870" y="1236"/>
                  </a:lnTo>
                  <a:lnTo>
                    <a:pt x="15803" y="1"/>
                  </a:ln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
            <p:cNvSpPr/>
            <p:nvPr/>
          </p:nvSpPr>
          <p:spPr>
            <a:xfrm>
              <a:off x="3405800" y="2900625"/>
              <a:ext cx="781475" cy="1600875"/>
            </a:xfrm>
            <a:custGeom>
              <a:rect b="b" l="l" r="r" t="t"/>
              <a:pathLst>
                <a:path extrusionOk="0" h="64035" w="31259">
                  <a:moveTo>
                    <a:pt x="4693" y="0"/>
                  </a:moveTo>
                  <a:cubicBezTo>
                    <a:pt x="2092" y="0"/>
                    <a:pt x="1" y="2110"/>
                    <a:pt x="1" y="4719"/>
                  </a:cubicBezTo>
                  <a:lnTo>
                    <a:pt x="1" y="59285"/>
                  </a:lnTo>
                  <a:cubicBezTo>
                    <a:pt x="1" y="61913"/>
                    <a:pt x="2123" y="64035"/>
                    <a:pt x="4751" y="64035"/>
                  </a:cubicBezTo>
                  <a:lnTo>
                    <a:pt x="26508" y="64035"/>
                  </a:lnTo>
                  <a:cubicBezTo>
                    <a:pt x="29105" y="64035"/>
                    <a:pt x="31227" y="61913"/>
                    <a:pt x="31227" y="59285"/>
                  </a:cubicBezTo>
                  <a:lnTo>
                    <a:pt x="31258" y="4751"/>
                  </a:lnTo>
                  <a:cubicBezTo>
                    <a:pt x="31258" y="2122"/>
                    <a:pt x="29136" y="0"/>
                    <a:pt x="26508" y="0"/>
                  </a:cubicBezTo>
                  <a:lnTo>
                    <a:pt x="4751" y="0"/>
                  </a:lnTo>
                  <a:cubicBezTo>
                    <a:pt x="4732" y="0"/>
                    <a:pt x="4713" y="0"/>
                    <a:pt x="469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
            <p:cNvSpPr/>
            <p:nvPr/>
          </p:nvSpPr>
          <p:spPr>
            <a:xfrm>
              <a:off x="3441450" y="2948125"/>
              <a:ext cx="709400" cy="1497975"/>
            </a:xfrm>
            <a:custGeom>
              <a:rect b="b" l="l" r="r" t="t"/>
              <a:pathLst>
                <a:path extrusionOk="0" h="59919" w="28376">
                  <a:moveTo>
                    <a:pt x="3325" y="1"/>
                  </a:moveTo>
                  <a:cubicBezTo>
                    <a:pt x="1520" y="1"/>
                    <a:pt x="32" y="1489"/>
                    <a:pt x="32" y="3326"/>
                  </a:cubicBezTo>
                  <a:lnTo>
                    <a:pt x="0" y="56593"/>
                  </a:lnTo>
                  <a:cubicBezTo>
                    <a:pt x="0" y="58398"/>
                    <a:pt x="1489" y="59886"/>
                    <a:pt x="3325" y="59886"/>
                  </a:cubicBezTo>
                  <a:lnTo>
                    <a:pt x="25050" y="59918"/>
                  </a:lnTo>
                  <a:cubicBezTo>
                    <a:pt x="26887" y="59918"/>
                    <a:pt x="28376" y="58430"/>
                    <a:pt x="28376" y="56593"/>
                  </a:cubicBezTo>
                  <a:lnTo>
                    <a:pt x="28376" y="3326"/>
                  </a:lnTo>
                  <a:cubicBezTo>
                    <a:pt x="28376" y="1521"/>
                    <a:pt x="26887" y="32"/>
                    <a:pt x="25050" y="32"/>
                  </a:cubicBezTo>
                  <a:lnTo>
                    <a:pt x="20838" y="32"/>
                  </a:lnTo>
                  <a:cubicBezTo>
                    <a:pt x="20268" y="32"/>
                    <a:pt x="19825" y="507"/>
                    <a:pt x="19825" y="1077"/>
                  </a:cubicBezTo>
                  <a:lnTo>
                    <a:pt x="19825" y="1869"/>
                  </a:lnTo>
                  <a:cubicBezTo>
                    <a:pt x="19825" y="2439"/>
                    <a:pt x="19350" y="2914"/>
                    <a:pt x="18780" y="2914"/>
                  </a:cubicBezTo>
                  <a:lnTo>
                    <a:pt x="10578" y="2914"/>
                  </a:lnTo>
                  <a:cubicBezTo>
                    <a:pt x="10007" y="2914"/>
                    <a:pt x="9532" y="2439"/>
                    <a:pt x="9532" y="1837"/>
                  </a:cubicBezTo>
                  <a:lnTo>
                    <a:pt x="9532" y="1077"/>
                  </a:lnTo>
                  <a:cubicBezTo>
                    <a:pt x="9532" y="476"/>
                    <a:pt x="9089" y="1"/>
                    <a:pt x="851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
            <p:cNvSpPr/>
            <p:nvPr/>
          </p:nvSpPr>
          <p:spPr>
            <a:xfrm>
              <a:off x="3569700" y="3242650"/>
              <a:ext cx="23775" cy="29325"/>
            </a:xfrm>
            <a:custGeom>
              <a:rect b="b" l="l" r="r" t="t"/>
              <a:pathLst>
                <a:path extrusionOk="0" h="1173" w="951">
                  <a:moveTo>
                    <a:pt x="0" y="0"/>
                  </a:moveTo>
                  <a:lnTo>
                    <a:pt x="0" y="95"/>
                  </a:lnTo>
                  <a:lnTo>
                    <a:pt x="412" y="95"/>
                  </a:lnTo>
                  <a:lnTo>
                    <a:pt x="412" y="1172"/>
                  </a:lnTo>
                  <a:lnTo>
                    <a:pt x="539" y="1172"/>
                  </a:lnTo>
                  <a:lnTo>
                    <a:pt x="539" y="95"/>
                  </a:lnTo>
                  <a:lnTo>
                    <a:pt x="951" y="95"/>
                  </a:lnTo>
                  <a:lnTo>
                    <a:pt x="951"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
            <p:cNvSpPr/>
            <p:nvPr/>
          </p:nvSpPr>
          <p:spPr>
            <a:xfrm>
              <a:off x="3593450" y="3249775"/>
              <a:ext cx="21400" cy="22200"/>
            </a:xfrm>
            <a:custGeom>
              <a:rect b="b" l="l" r="r" t="t"/>
              <a:pathLst>
                <a:path extrusionOk="0" h="888" w="856">
                  <a:moveTo>
                    <a:pt x="444" y="95"/>
                  </a:moveTo>
                  <a:cubicBezTo>
                    <a:pt x="602" y="95"/>
                    <a:pt x="729" y="222"/>
                    <a:pt x="729" y="380"/>
                  </a:cubicBezTo>
                  <a:lnTo>
                    <a:pt x="127" y="380"/>
                  </a:lnTo>
                  <a:cubicBezTo>
                    <a:pt x="127" y="222"/>
                    <a:pt x="254" y="95"/>
                    <a:pt x="444" y="95"/>
                  </a:cubicBezTo>
                  <a:close/>
                  <a:moveTo>
                    <a:pt x="412" y="0"/>
                  </a:moveTo>
                  <a:cubicBezTo>
                    <a:pt x="191" y="0"/>
                    <a:pt x="1" y="190"/>
                    <a:pt x="1" y="444"/>
                  </a:cubicBezTo>
                  <a:cubicBezTo>
                    <a:pt x="1" y="697"/>
                    <a:pt x="191" y="887"/>
                    <a:pt x="476" y="887"/>
                  </a:cubicBezTo>
                  <a:cubicBezTo>
                    <a:pt x="602" y="887"/>
                    <a:pt x="729" y="855"/>
                    <a:pt x="792" y="760"/>
                  </a:cubicBezTo>
                  <a:lnTo>
                    <a:pt x="729" y="665"/>
                  </a:lnTo>
                  <a:cubicBezTo>
                    <a:pt x="666" y="760"/>
                    <a:pt x="571" y="792"/>
                    <a:pt x="476" y="792"/>
                  </a:cubicBezTo>
                  <a:cubicBezTo>
                    <a:pt x="286" y="792"/>
                    <a:pt x="127" y="665"/>
                    <a:pt x="127" y="475"/>
                  </a:cubicBezTo>
                  <a:lnTo>
                    <a:pt x="856" y="475"/>
                  </a:lnTo>
                  <a:cubicBezTo>
                    <a:pt x="856" y="475"/>
                    <a:pt x="856" y="444"/>
                    <a:pt x="856" y="444"/>
                  </a:cubicBezTo>
                  <a:cubicBezTo>
                    <a:pt x="856" y="190"/>
                    <a:pt x="666" y="0"/>
                    <a:pt x="41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
            <p:cNvSpPr/>
            <p:nvPr/>
          </p:nvSpPr>
          <p:spPr>
            <a:xfrm>
              <a:off x="3617200" y="3249775"/>
              <a:ext cx="20600" cy="22200"/>
            </a:xfrm>
            <a:custGeom>
              <a:rect b="b" l="l" r="r" t="t"/>
              <a:pathLst>
                <a:path extrusionOk="0" h="888" w="824">
                  <a:moveTo>
                    <a:pt x="1" y="0"/>
                  </a:moveTo>
                  <a:lnTo>
                    <a:pt x="349" y="412"/>
                  </a:lnTo>
                  <a:lnTo>
                    <a:pt x="1" y="887"/>
                  </a:lnTo>
                  <a:lnTo>
                    <a:pt x="127" y="887"/>
                  </a:lnTo>
                  <a:lnTo>
                    <a:pt x="412" y="507"/>
                  </a:lnTo>
                  <a:lnTo>
                    <a:pt x="697" y="887"/>
                  </a:lnTo>
                  <a:lnTo>
                    <a:pt x="824" y="887"/>
                  </a:lnTo>
                  <a:lnTo>
                    <a:pt x="476" y="412"/>
                  </a:lnTo>
                  <a:lnTo>
                    <a:pt x="792" y="0"/>
                  </a:lnTo>
                  <a:lnTo>
                    <a:pt x="666" y="0"/>
                  </a:lnTo>
                  <a:lnTo>
                    <a:pt x="412" y="349"/>
                  </a:lnTo>
                  <a:lnTo>
                    <a:pt x="159"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
            <p:cNvSpPr/>
            <p:nvPr/>
          </p:nvSpPr>
          <p:spPr>
            <a:xfrm>
              <a:off x="3639375" y="3245025"/>
              <a:ext cx="15075" cy="26950"/>
            </a:xfrm>
            <a:custGeom>
              <a:rect b="b" l="l" r="r" t="t"/>
              <a:pathLst>
                <a:path extrusionOk="0" h="1078" w="603">
                  <a:moveTo>
                    <a:pt x="159" y="0"/>
                  </a:moveTo>
                  <a:lnTo>
                    <a:pt x="159" y="190"/>
                  </a:lnTo>
                  <a:lnTo>
                    <a:pt x="0" y="190"/>
                  </a:lnTo>
                  <a:lnTo>
                    <a:pt x="0" y="285"/>
                  </a:lnTo>
                  <a:lnTo>
                    <a:pt x="159" y="285"/>
                  </a:lnTo>
                  <a:lnTo>
                    <a:pt x="159" y="824"/>
                  </a:lnTo>
                  <a:cubicBezTo>
                    <a:pt x="159" y="982"/>
                    <a:pt x="254" y="1077"/>
                    <a:pt x="412" y="1077"/>
                  </a:cubicBezTo>
                  <a:cubicBezTo>
                    <a:pt x="475" y="1077"/>
                    <a:pt x="570" y="1077"/>
                    <a:pt x="602" y="1014"/>
                  </a:cubicBezTo>
                  <a:lnTo>
                    <a:pt x="570" y="950"/>
                  </a:lnTo>
                  <a:cubicBezTo>
                    <a:pt x="539" y="950"/>
                    <a:pt x="475" y="982"/>
                    <a:pt x="444" y="982"/>
                  </a:cubicBezTo>
                  <a:cubicBezTo>
                    <a:pt x="349" y="982"/>
                    <a:pt x="285" y="919"/>
                    <a:pt x="285" y="824"/>
                  </a:cubicBezTo>
                  <a:lnTo>
                    <a:pt x="285" y="285"/>
                  </a:lnTo>
                  <a:lnTo>
                    <a:pt x="539" y="285"/>
                  </a:lnTo>
                  <a:lnTo>
                    <a:pt x="539" y="190"/>
                  </a:lnTo>
                  <a:lnTo>
                    <a:pt x="285" y="190"/>
                  </a:lnTo>
                  <a:lnTo>
                    <a:pt x="285"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
            <p:cNvSpPr/>
            <p:nvPr/>
          </p:nvSpPr>
          <p:spPr>
            <a:xfrm>
              <a:off x="3526150" y="3394650"/>
              <a:ext cx="126700" cy="126700"/>
            </a:xfrm>
            <a:custGeom>
              <a:rect b="b" l="l" r="r" t="t"/>
              <a:pathLst>
                <a:path extrusionOk="0" h="5068" w="5068">
                  <a:moveTo>
                    <a:pt x="1" y="1"/>
                  </a:moveTo>
                  <a:lnTo>
                    <a:pt x="1" y="5068"/>
                  </a:lnTo>
                  <a:lnTo>
                    <a:pt x="5068" y="5068"/>
                  </a:lnTo>
                  <a:lnTo>
                    <a:pt x="5068"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
            <p:cNvSpPr/>
            <p:nvPr/>
          </p:nvSpPr>
          <p:spPr>
            <a:xfrm>
              <a:off x="3526150" y="3606050"/>
              <a:ext cx="126700" cy="126700"/>
            </a:xfrm>
            <a:custGeom>
              <a:rect b="b" l="l" r="r" t="t"/>
              <a:pathLst>
                <a:path extrusionOk="0" h="5068" w="5068">
                  <a:moveTo>
                    <a:pt x="1" y="0"/>
                  </a:moveTo>
                  <a:lnTo>
                    <a:pt x="1" y="5067"/>
                  </a:lnTo>
                  <a:lnTo>
                    <a:pt x="5068" y="5067"/>
                  </a:lnTo>
                  <a:lnTo>
                    <a:pt x="5068" y="0"/>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
            <p:cNvSpPr/>
            <p:nvPr/>
          </p:nvSpPr>
          <p:spPr>
            <a:xfrm>
              <a:off x="3526150" y="3817450"/>
              <a:ext cx="126700" cy="126700"/>
            </a:xfrm>
            <a:custGeom>
              <a:rect b="b" l="l" r="r" t="t"/>
              <a:pathLst>
                <a:path extrusionOk="0" h="5068" w="5068">
                  <a:moveTo>
                    <a:pt x="1" y="0"/>
                  </a:moveTo>
                  <a:lnTo>
                    <a:pt x="1" y="5067"/>
                  </a:lnTo>
                  <a:lnTo>
                    <a:pt x="5068" y="5067"/>
                  </a:lnTo>
                  <a:lnTo>
                    <a:pt x="5068"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
            <p:cNvSpPr/>
            <p:nvPr/>
          </p:nvSpPr>
          <p:spPr>
            <a:xfrm>
              <a:off x="3526150" y="4028025"/>
              <a:ext cx="126700" cy="126700"/>
            </a:xfrm>
            <a:custGeom>
              <a:rect b="b" l="l" r="r" t="t"/>
              <a:pathLst>
                <a:path extrusionOk="0" h="5068" w="5068">
                  <a:moveTo>
                    <a:pt x="1" y="1"/>
                  </a:moveTo>
                  <a:lnTo>
                    <a:pt x="1" y="5068"/>
                  </a:lnTo>
                  <a:lnTo>
                    <a:pt x="5068" y="5068"/>
                  </a:lnTo>
                  <a:lnTo>
                    <a:pt x="5068"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
            <p:cNvSpPr/>
            <p:nvPr/>
          </p:nvSpPr>
          <p:spPr>
            <a:xfrm>
              <a:off x="3526150" y="4239425"/>
              <a:ext cx="126700" cy="126700"/>
            </a:xfrm>
            <a:custGeom>
              <a:rect b="b" l="l" r="r" t="t"/>
              <a:pathLst>
                <a:path extrusionOk="0" h="5068" w="5068">
                  <a:moveTo>
                    <a:pt x="1" y="1"/>
                  </a:moveTo>
                  <a:lnTo>
                    <a:pt x="1" y="5068"/>
                  </a:lnTo>
                  <a:lnTo>
                    <a:pt x="5068" y="5068"/>
                  </a:lnTo>
                  <a:lnTo>
                    <a:pt x="5068"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
            <p:cNvSpPr/>
            <p:nvPr/>
          </p:nvSpPr>
          <p:spPr>
            <a:xfrm>
              <a:off x="3526150" y="4028025"/>
              <a:ext cx="126700" cy="126700"/>
            </a:xfrm>
            <a:custGeom>
              <a:rect b="b" l="l" r="r" t="t"/>
              <a:pathLst>
                <a:path extrusionOk="0" h="5068" w="5068">
                  <a:moveTo>
                    <a:pt x="1" y="1"/>
                  </a:moveTo>
                  <a:lnTo>
                    <a:pt x="1" y="5068"/>
                  </a:lnTo>
                  <a:lnTo>
                    <a:pt x="5068" y="5068"/>
                  </a:lnTo>
                  <a:lnTo>
                    <a:pt x="5068"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a:off x="3526150" y="3606050"/>
              <a:ext cx="126700" cy="126700"/>
            </a:xfrm>
            <a:custGeom>
              <a:rect b="b" l="l" r="r" t="t"/>
              <a:pathLst>
                <a:path extrusionOk="0" h="5068" w="5068">
                  <a:moveTo>
                    <a:pt x="1" y="0"/>
                  </a:moveTo>
                  <a:lnTo>
                    <a:pt x="1" y="5067"/>
                  </a:lnTo>
                  <a:lnTo>
                    <a:pt x="5068" y="5067"/>
                  </a:lnTo>
                  <a:lnTo>
                    <a:pt x="5068"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
            <p:cNvSpPr/>
            <p:nvPr/>
          </p:nvSpPr>
          <p:spPr>
            <a:xfrm>
              <a:off x="3708250" y="3408900"/>
              <a:ext cx="189250" cy="25"/>
            </a:xfrm>
            <a:custGeom>
              <a:rect b="b" l="l" r="r" t="t"/>
              <a:pathLst>
                <a:path extrusionOk="0" fill="none" h="1" w="7570">
                  <a:moveTo>
                    <a:pt x="1" y="1"/>
                  </a:moveTo>
                  <a:lnTo>
                    <a:pt x="7569" y="1"/>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
            <p:cNvSpPr/>
            <p:nvPr/>
          </p:nvSpPr>
          <p:spPr>
            <a:xfrm>
              <a:off x="3708250" y="3500750"/>
              <a:ext cx="197950" cy="25"/>
            </a:xfrm>
            <a:custGeom>
              <a:rect b="b" l="l" r="r" t="t"/>
              <a:pathLst>
                <a:path extrusionOk="0" fill="none" h="1" w="7918">
                  <a:moveTo>
                    <a:pt x="1" y="0"/>
                  </a:moveTo>
                  <a:lnTo>
                    <a:pt x="7918" y="0"/>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
            <p:cNvSpPr/>
            <p:nvPr/>
          </p:nvSpPr>
          <p:spPr>
            <a:xfrm>
              <a:off x="3708250" y="3447700"/>
              <a:ext cx="338875" cy="25"/>
            </a:xfrm>
            <a:custGeom>
              <a:rect b="b" l="l" r="r" t="t"/>
              <a:pathLst>
                <a:path extrusionOk="0" fill="none" h="1" w="13555">
                  <a:moveTo>
                    <a:pt x="1" y="1"/>
                  </a:moveTo>
                  <a:lnTo>
                    <a:pt x="13555" y="1"/>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
            <p:cNvSpPr/>
            <p:nvPr/>
          </p:nvSpPr>
          <p:spPr>
            <a:xfrm>
              <a:off x="3708250" y="3475425"/>
              <a:ext cx="338875" cy="25"/>
            </a:xfrm>
            <a:custGeom>
              <a:rect b="b" l="l" r="r" t="t"/>
              <a:pathLst>
                <a:path extrusionOk="0" fill="none" h="1" w="13555">
                  <a:moveTo>
                    <a:pt x="1" y="0"/>
                  </a:moveTo>
                  <a:lnTo>
                    <a:pt x="13555" y="0"/>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
            <p:cNvSpPr/>
            <p:nvPr/>
          </p:nvSpPr>
          <p:spPr>
            <a:xfrm>
              <a:off x="3708250" y="3620300"/>
              <a:ext cx="189250" cy="25"/>
            </a:xfrm>
            <a:custGeom>
              <a:rect b="b" l="l" r="r" t="t"/>
              <a:pathLst>
                <a:path extrusionOk="0" fill="none" h="1" w="7570">
                  <a:moveTo>
                    <a:pt x="1" y="0"/>
                  </a:moveTo>
                  <a:lnTo>
                    <a:pt x="7569" y="0"/>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
            <p:cNvSpPr/>
            <p:nvPr/>
          </p:nvSpPr>
          <p:spPr>
            <a:xfrm>
              <a:off x="3708250" y="3712150"/>
              <a:ext cx="197950" cy="25"/>
            </a:xfrm>
            <a:custGeom>
              <a:rect b="b" l="l" r="r" t="t"/>
              <a:pathLst>
                <a:path extrusionOk="0" fill="none" h="1" w="7918">
                  <a:moveTo>
                    <a:pt x="1" y="0"/>
                  </a:moveTo>
                  <a:lnTo>
                    <a:pt x="7918" y="0"/>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
            <p:cNvSpPr/>
            <p:nvPr/>
          </p:nvSpPr>
          <p:spPr>
            <a:xfrm>
              <a:off x="3708250" y="3659100"/>
              <a:ext cx="338875" cy="25"/>
            </a:xfrm>
            <a:custGeom>
              <a:rect b="b" l="l" r="r" t="t"/>
              <a:pathLst>
                <a:path extrusionOk="0" fill="none" h="1" w="13555">
                  <a:moveTo>
                    <a:pt x="1" y="0"/>
                  </a:moveTo>
                  <a:lnTo>
                    <a:pt x="13555" y="0"/>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
            <p:cNvSpPr/>
            <p:nvPr/>
          </p:nvSpPr>
          <p:spPr>
            <a:xfrm>
              <a:off x="3708250" y="3686800"/>
              <a:ext cx="338875" cy="25"/>
            </a:xfrm>
            <a:custGeom>
              <a:rect b="b" l="l" r="r" t="t"/>
              <a:pathLst>
                <a:path extrusionOk="0" fill="none" h="1" w="13555">
                  <a:moveTo>
                    <a:pt x="1" y="1"/>
                  </a:moveTo>
                  <a:lnTo>
                    <a:pt x="13555" y="1"/>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
            <p:cNvSpPr/>
            <p:nvPr/>
          </p:nvSpPr>
          <p:spPr>
            <a:xfrm>
              <a:off x="3708250" y="3830100"/>
              <a:ext cx="189250" cy="25"/>
            </a:xfrm>
            <a:custGeom>
              <a:rect b="b" l="l" r="r" t="t"/>
              <a:pathLst>
                <a:path extrusionOk="0" fill="none" h="1" w="7570">
                  <a:moveTo>
                    <a:pt x="1" y="1"/>
                  </a:moveTo>
                  <a:lnTo>
                    <a:pt x="7569" y="1"/>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
            <p:cNvSpPr/>
            <p:nvPr/>
          </p:nvSpPr>
          <p:spPr>
            <a:xfrm>
              <a:off x="3708250" y="3922725"/>
              <a:ext cx="197950" cy="25"/>
            </a:xfrm>
            <a:custGeom>
              <a:rect b="b" l="l" r="r" t="t"/>
              <a:pathLst>
                <a:path extrusionOk="0" fill="none" h="1" w="7918">
                  <a:moveTo>
                    <a:pt x="1" y="1"/>
                  </a:moveTo>
                  <a:lnTo>
                    <a:pt x="7918" y="1"/>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
            <p:cNvSpPr/>
            <p:nvPr/>
          </p:nvSpPr>
          <p:spPr>
            <a:xfrm>
              <a:off x="3708250" y="3869700"/>
              <a:ext cx="338875" cy="25"/>
            </a:xfrm>
            <a:custGeom>
              <a:rect b="b" l="l" r="r" t="t"/>
              <a:pathLst>
                <a:path extrusionOk="0" fill="none" h="1" w="13555">
                  <a:moveTo>
                    <a:pt x="1" y="0"/>
                  </a:moveTo>
                  <a:lnTo>
                    <a:pt x="13555" y="0"/>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
            <p:cNvSpPr/>
            <p:nvPr/>
          </p:nvSpPr>
          <p:spPr>
            <a:xfrm>
              <a:off x="3708250" y="3897400"/>
              <a:ext cx="338875" cy="25"/>
            </a:xfrm>
            <a:custGeom>
              <a:rect b="b" l="l" r="r" t="t"/>
              <a:pathLst>
                <a:path extrusionOk="0" fill="none" h="1" w="13555">
                  <a:moveTo>
                    <a:pt x="1" y="1"/>
                  </a:moveTo>
                  <a:lnTo>
                    <a:pt x="13555" y="1"/>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
            <p:cNvSpPr/>
            <p:nvPr/>
          </p:nvSpPr>
          <p:spPr>
            <a:xfrm>
              <a:off x="3708250" y="4041500"/>
              <a:ext cx="189250" cy="25"/>
            </a:xfrm>
            <a:custGeom>
              <a:rect b="b" l="l" r="r" t="t"/>
              <a:pathLst>
                <a:path extrusionOk="0" fill="none" h="1" w="7570">
                  <a:moveTo>
                    <a:pt x="1" y="0"/>
                  </a:moveTo>
                  <a:lnTo>
                    <a:pt x="7569" y="0"/>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
            <p:cNvSpPr/>
            <p:nvPr/>
          </p:nvSpPr>
          <p:spPr>
            <a:xfrm>
              <a:off x="3708250" y="4134125"/>
              <a:ext cx="197950" cy="25"/>
            </a:xfrm>
            <a:custGeom>
              <a:rect b="b" l="l" r="r" t="t"/>
              <a:pathLst>
                <a:path extrusionOk="0" fill="none" h="1" w="7918">
                  <a:moveTo>
                    <a:pt x="1" y="1"/>
                  </a:moveTo>
                  <a:lnTo>
                    <a:pt x="7918" y="1"/>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
            <p:cNvSpPr/>
            <p:nvPr/>
          </p:nvSpPr>
          <p:spPr>
            <a:xfrm>
              <a:off x="3708250" y="4081075"/>
              <a:ext cx="338875" cy="25"/>
            </a:xfrm>
            <a:custGeom>
              <a:rect b="b" l="l" r="r" t="t"/>
              <a:pathLst>
                <a:path extrusionOk="0" fill="none" h="1" w="13555">
                  <a:moveTo>
                    <a:pt x="1" y="1"/>
                  </a:moveTo>
                  <a:lnTo>
                    <a:pt x="13555" y="1"/>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
            <p:cNvSpPr/>
            <p:nvPr/>
          </p:nvSpPr>
          <p:spPr>
            <a:xfrm>
              <a:off x="3708250" y="4108800"/>
              <a:ext cx="338875" cy="25"/>
            </a:xfrm>
            <a:custGeom>
              <a:rect b="b" l="l" r="r" t="t"/>
              <a:pathLst>
                <a:path extrusionOk="0" fill="none" h="1" w="13555">
                  <a:moveTo>
                    <a:pt x="1" y="0"/>
                  </a:moveTo>
                  <a:lnTo>
                    <a:pt x="13555" y="0"/>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
            <p:cNvSpPr/>
            <p:nvPr/>
          </p:nvSpPr>
          <p:spPr>
            <a:xfrm>
              <a:off x="3708250" y="4252100"/>
              <a:ext cx="189250" cy="25"/>
            </a:xfrm>
            <a:custGeom>
              <a:rect b="b" l="l" r="r" t="t"/>
              <a:pathLst>
                <a:path extrusionOk="0" fill="none" h="1" w="7570">
                  <a:moveTo>
                    <a:pt x="1" y="0"/>
                  </a:moveTo>
                  <a:lnTo>
                    <a:pt x="7569" y="0"/>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
            <p:cNvSpPr/>
            <p:nvPr/>
          </p:nvSpPr>
          <p:spPr>
            <a:xfrm>
              <a:off x="3708250" y="4343925"/>
              <a:ext cx="197950" cy="25"/>
            </a:xfrm>
            <a:custGeom>
              <a:rect b="b" l="l" r="r" t="t"/>
              <a:pathLst>
                <a:path extrusionOk="0" fill="none" h="1" w="7918">
                  <a:moveTo>
                    <a:pt x="1" y="1"/>
                  </a:moveTo>
                  <a:lnTo>
                    <a:pt x="7918" y="1"/>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
            <p:cNvSpPr/>
            <p:nvPr/>
          </p:nvSpPr>
          <p:spPr>
            <a:xfrm>
              <a:off x="3708250" y="4291675"/>
              <a:ext cx="338875" cy="25"/>
            </a:xfrm>
            <a:custGeom>
              <a:rect b="b" l="l" r="r" t="t"/>
              <a:pathLst>
                <a:path extrusionOk="0" fill="none" h="1" w="13555">
                  <a:moveTo>
                    <a:pt x="1" y="1"/>
                  </a:moveTo>
                  <a:lnTo>
                    <a:pt x="13555" y="1"/>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
            <p:cNvSpPr/>
            <p:nvPr/>
          </p:nvSpPr>
          <p:spPr>
            <a:xfrm>
              <a:off x="3708250" y="4318600"/>
              <a:ext cx="338875" cy="25"/>
            </a:xfrm>
            <a:custGeom>
              <a:rect b="b" l="l" r="r" t="t"/>
              <a:pathLst>
                <a:path extrusionOk="0" fill="none" h="1" w="13555">
                  <a:moveTo>
                    <a:pt x="1" y="0"/>
                  </a:moveTo>
                  <a:lnTo>
                    <a:pt x="13555" y="0"/>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
            <p:cNvSpPr/>
            <p:nvPr/>
          </p:nvSpPr>
          <p:spPr>
            <a:xfrm>
              <a:off x="4022575" y="3070850"/>
              <a:ext cx="61775" cy="25"/>
            </a:xfrm>
            <a:custGeom>
              <a:rect b="b" l="l" r="r" t="t"/>
              <a:pathLst>
                <a:path extrusionOk="0" fill="none" h="1" w="2471">
                  <a:moveTo>
                    <a:pt x="0" y="0"/>
                  </a:moveTo>
                  <a:lnTo>
                    <a:pt x="2470" y="0"/>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
            <p:cNvSpPr/>
            <p:nvPr/>
          </p:nvSpPr>
          <p:spPr>
            <a:xfrm>
              <a:off x="4022575" y="3086675"/>
              <a:ext cx="61775" cy="25"/>
            </a:xfrm>
            <a:custGeom>
              <a:rect b="b" l="l" r="r" t="t"/>
              <a:pathLst>
                <a:path extrusionOk="0" fill="none" h="1" w="2471">
                  <a:moveTo>
                    <a:pt x="0" y="1"/>
                  </a:moveTo>
                  <a:lnTo>
                    <a:pt x="2470" y="1"/>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
            <p:cNvSpPr/>
            <p:nvPr/>
          </p:nvSpPr>
          <p:spPr>
            <a:xfrm>
              <a:off x="4022575" y="3102525"/>
              <a:ext cx="61775" cy="25"/>
            </a:xfrm>
            <a:custGeom>
              <a:rect b="b" l="l" r="r" t="t"/>
              <a:pathLst>
                <a:path extrusionOk="0" fill="none" h="1" w="2471">
                  <a:moveTo>
                    <a:pt x="0" y="0"/>
                  </a:moveTo>
                  <a:lnTo>
                    <a:pt x="2470" y="0"/>
                  </a:lnTo>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
            <p:cNvSpPr/>
            <p:nvPr/>
          </p:nvSpPr>
          <p:spPr>
            <a:xfrm>
              <a:off x="3991700" y="3227600"/>
              <a:ext cx="55425" cy="56050"/>
            </a:xfrm>
            <a:custGeom>
              <a:rect b="b" l="l" r="r" t="t"/>
              <a:pathLst>
                <a:path extrusionOk="0" h="2242" w="2217">
                  <a:moveTo>
                    <a:pt x="855" y="191"/>
                  </a:moveTo>
                  <a:cubicBezTo>
                    <a:pt x="1203" y="191"/>
                    <a:pt x="1520" y="476"/>
                    <a:pt x="1520" y="856"/>
                  </a:cubicBezTo>
                  <a:cubicBezTo>
                    <a:pt x="1520" y="1236"/>
                    <a:pt x="1203" y="1552"/>
                    <a:pt x="855" y="1552"/>
                  </a:cubicBezTo>
                  <a:cubicBezTo>
                    <a:pt x="475" y="1552"/>
                    <a:pt x="158" y="1236"/>
                    <a:pt x="158" y="856"/>
                  </a:cubicBezTo>
                  <a:cubicBezTo>
                    <a:pt x="158" y="476"/>
                    <a:pt x="475" y="191"/>
                    <a:pt x="855" y="191"/>
                  </a:cubicBezTo>
                  <a:close/>
                  <a:moveTo>
                    <a:pt x="855" y="1"/>
                  </a:moveTo>
                  <a:cubicBezTo>
                    <a:pt x="380" y="1"/>
                    <a:pt x="0" y="381"/>
                    <a:pt x="0" y="856"/>
                  </a:cubicBezTo>
                  <a:cubicBezTo>
                    <a:pt x="0" y="1331"/>
                    <a:pt x="380" y="1711"/>
                    <a:pt x="855" y="1711"/>
                  </a:cubicBezTo>
                  <a:cubicBezTo>
                    <a:pt x="1045" y="1711"/>
                    <a:pt x="1235" y="1647"/>
                    <a:pt x="1393" y="1521"/>
                  </a:cubicBezTo>
                  <a:lnTo>
                    <a:pt x="2090" y="2218"/>
                  </a:lnTo>
                  <a:cubicBezTo>
                    <a:pt x="2106" y="2233"/>
                    <a:pt x="2122" y="2241"/>
                    <a:pt x="2138" y="2241"/>
                  </a:cubicBezTo>
                  <a:cubicBezTo>
                    <a:pt x="2154" y="2241"/>
                    <a:pt x="2169" y="2233"/>
                    <a:pt x="2185" y="2218"/>
                  </a:cubicBezTo>
                  <a:cubicBezTo>
                    <a:pt x="2217" y="2186"/>
                    <a:pt x="2217" y="2123"/>
                    <a:pt x="2185" y="2091"/>
                  </a:cubicBezTo>
                  <a:lnTo>
                    <a:pt x="1489" y="1394"/>
                  </a:lnTo>
                  <a:cubicBezTo>
                    <a:pt x="1615" y="1236"/>
                    <a:pt x="1679" y="1046"/>
                    <a:pt x="1679" y="856"/>
                  </a:cubicBezTo>
                  <a:cubicBezTo>
                    <a:pt x="1679" y="381"/>
                    <a:pt x="1298" y="1"/>
                    <a:pt x="85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
            <p:cNvSpPr/>
            <p:nvPr/>
          </p:nvSpPr>
          <p:spPr>
            <a:xfrm>
              <a:off x="3502400" y="3202275"/>
              <a:ext cx="580350" cy="107700"/>
            </a:xfrm>
            <a:custGeom>
              <a:rect b="b" l="l" r="r" t="t"/>
              <a:pathLst>
                <a:path extrusionOk="0" fill="none" h="4308" w="23214">
                  <a:moveTo>
                    <a:pt x="21536" y="4307"/>
                  </a:moveTo>
                  <a:lnTo>
                    <a:pt x="1679" y="4307"/>
                  </a:lnTo>
                  <a:cubicBezTo>
                    <a:pt x="761" y="4307"/>
                    <a:pt x="1" y="3547"/>
                    <a:pt x="1" y="2629"/>
                  </a:cubicBezTo>
                  <a:lnTo>
                    <a:pt x="1" y="1710"/>
                  </a:lnTo>
                  <a:cubicBezTo>
                    <a:pt x="1" y="760"/>
                    <a:pt x="761" y="0"/>
                    <a:pt x="1679" y="0"/>
                  </a:cubicBezTo>
                  <a:lnTo>
                    <a:pt x="21536" y="0"/>
                  </a:lnTo>
                  <a:cubicBezTo>
                    <a:pt x="22454" y="0"/>
                    <a:pt x="23214" y="760"/>
                    <a:pt x="23214" y="1710"/>
                  </a:cubicBezTo>
                  <a:lnTo>
                    <a:pt x="23214" y="2629"/>
                  </a:lnTo>
                  <a:cubicBezTo>
                    <a:pt x="23214" y="3547"/>
                    <a:pt x="22454" y="4307"/>
                    <a:pt x="21536" y="4307"/>
                  </a:cubicBezTo>
                  <a:close/>
                </a:path>
              </a:pathLst>
            </a:custGeom>
            <a:noFill/>
            <a:ln cap="rnd" cmpd="sng" w="9525">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
            <p:cNvSpPr/>
            <p:nvPr/>
          </p:nvSpPr>
          <p:spPr>
            <a:xfrm>
              <a:off x="3528525" y="3070250"/>
              <a:ext cx="42775" cy="48925"/>
            </a:xfrm>
            <a:custGeom>
              <a:rect b="b" l="l" r="r" t="t"/>
              <a:pathLst>
                <a:path extrusionOk="0" h="1957" w="1711">
                  <a:moveTo>
                    <a:pt x="856" y="183"/>
                  </a:moveTo>
                  <a:lnTo>
                    <a:pt x="1584" y="848"/>
                  </a:lnTo>
                  <a:lnTo>
                    <a:pt x="1584" y="1798"/>
                  </a:lnTo>
                  <a:lnTo>
                    <a:pt x="1172" y="1798"/>
                  </a:lnTo>
                  <a:lnTo>
                    <a:pt x="1172" y="1323"/>
                  </a:lnTo>
                  <a:cubicBezTo>
                    <a:pt x="1172" y="1291"/>
                    <a:pt x="1141" y="1259"/>
                    <a:pt x="1109" y="1259"/>
                  </a:cubicBezTo>
                  <a:lnTo>
                    <a:pt x="634" y="1259"/>
                  </a:lnTo>
                  <a:cubicBezTo>
                    <a:pt x="602" y="1259"/>
                    <a:pt x="571" y="1291"/>
                    <a:pt x="571" y="1323"/>
                  </a:cubicBezTo>
                  <a:lnTo>
                    <a:pt x="571" y="1798"/>
                  </a:lnTo>
                  <a:lnTo>
                    <a:pt x="159" y="1798"/>
                  </a:lnTo>
                  <a:lnTo>
                    <a:pt x="159" y="848"/>
                  </a:lnTo>
                  <a:lnTo>
                    <a:pt x="856" y="183"/>
                  </a:lnTo>
                  <a:close/>
                  <a:moveTo>
                    <a:pt x="840" y="1"/>
                  </a:moveTo>
                  <a:cubicBezTo>
                    <a:pt x="824" y="1"/>
                    <a:pt x="808" y="8"/>
                    <a:pt x="792" y="24"/>
                  </a:cubicBezTo>
                  <a:lnTo>
                    <a:pt x="32" y="784"/>
                  </a:lnTo>
                  <a:cubicBezTo>
                    <a:pt x="32" y="784"/>
                    <a:pt x="1" y="784"/>
                    <a:pt x="1" y="816"/>
                  </a:cubicBezTo>
                  <a:lnTo>
                    <a:pt x="1" y="1893"/>
                  </a:lnTo>
                  <a:cubicBezTo>
                    <a:pt x="1" y="1924"/>
                    <a:pt x="64" y="1956"/>
                    <a:pt x="96" y="1956"/>
                  </a:cubicBezTo>
                  <a:lnTo>
                    <a:pt x="634" y="1956"/>
                  </a:lnTo>
                  <a:cubicBezTo>
                    <a:pt x="697" y="1956"/>
                    <a:pt x="729" y="1924"/>
                    <a:pt x="729" y="1893"/>
                  </a:cubicBezTo>
                  <a:lnTo>
                    <a:pt x="729" y="1386"/>
                  </a:lnTo>
                  <a:lnTo>
                    <a:pt x="1014" y="1386"/>
                  </a:lnTo>
                  <a:lnTo>
                    <a:pt x="1014" y="1893"/>
                  </a:lnTo>
                  <a:cubicBezTo>
                    <a:pt x="1014" y="1924"/>
                    <a:pt x="1046" y="1956"/>
                    <a:pt x="1109" y="1956"/>
                  </a:cubicBezTo>
                  <a:lnTo>
                    <a:pt x="1647" y="1956"/>
                  </a:lnTo>
                  <a:cubicBezTo>
                    <a:pt x="1679" y="1956"/>
                    <a:pt x="1711" y="1924"/>
                    <a:pt x="1711" y="1893"/>
                  </a:cubicBezTo>
                  <a:lnTo>
                    <a:pt x="1711" y="816"/>
                  </a:lnTo>
                  <a:cubicBezTo>
                    <a:pt x="1711" y="816"/>
                    <a:pt x="1711" y="784"/>
                    <a:pt x="1711" y="784"/>
                  </a:cubicBezTo>
                  <a:lnTo>
                    <a:pt x="887" y="24"/>
                  </a:lnTo>
                  <a:cubicBezTo>
                    <a:pt x="872" y="8"/>
                    <a:pt x="856" y="1"/>
                    <a:pt x="84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 name="Google Shape;176;p3"/>
          <p:cNvSpPr txBox="1"/>
          <p:nvPr/>
        </p:nvSpPr>
        <p:spPr>
          <a:xfrm>
            <a:off x="533400" y="2519447"/>
            <a:ext cx="4020900" cy="61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US" sz="2200" u="none" cap="none" strike="noStrike">
                <a:solidFill>
                  <a:srgbClr val="FFA66F"/>
                </a:solidFill>
                <a:latin typeface="Fira Sans Medium"/>
                <a:ea typeface="Fira Sans Medium"/>
                <a:cs typeface="Fira Sans Medium"/>
                <a:sym typeface="Fira Sans Medium"/>
              </a:rPr>
              <a:t>1</a:t>
            </a:r>
            <a:endParaRPr b="0" i="0" sz="2200" u="none" cap="none" strike="noStrike">
              <a:solidFill>
                <a:srgbClr val="FFA66F"/>
              </a:solidFill>
              <a:latin typeface="Fira Sans Medium"/>
              <a:ea typeface="Fira Sans Medium"/>
              <a:cs typeface="Fira Sans Medium"/>
              <a:sym typeface="Fira Sans Medium"/>
            </a:endParaRPr>
          </a:p>
        </p:txBody>
      </p:sp>
      <p:sp>
        <p:nvSpPr>
          <p:cNvPr id="177" name="Google Shape;177;p3"/>
          <p:cNvSpPr txBox="1"/>
          <p:nvPr/>
        </p:nvSpPr>
        <p:spPr>
          <a:xfrm>
            <a:off x="533400" y="2962752"/>
            <a:ext cx="4020900" cy="109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2200" u="none" cap="none" strike="noStrike">
                <a:solidFill>
                  <a:srgbClr val="000000"/>
                </a:solidFill>
                <a:latin typeface="Fira Sans"/>
                <a:ea typeface="Fira Sans"/>
                <a:cs typeface="Fira Sans"/>
                <a:sym typeface="Fira Sans"/>
              </a:rPr>
              <a:t>Humans generally poor at gaining insight from data in numerical form</a:t>
            </a:r>
            <a:endParaRPr b="0" i="0" sz="2200" u="none" cap="none" strike="noStrike">
              <a:solidFill>
                <a:srgbClr val="000000"/>
              </a:solidFill>
              <a:latin typeface="Fira Sans"/>
              <a:ea typeface="Fira Sans"/>
              <a:cs typeface="Fira Sans"/>
              <a:sym typeface="Fira Sans"/>
            </a:endParaRPr>
          </a:p>
        </p:txBody>
      </p:sp>
      <p:sp>
        <p:nvSpPr>
          <p:cNvPr id="178" name="Google Shape;178;p3"/>
          <p:cNvSpPr txBox="1"/>
          <p:nvPr/>
        </p:nvSpPr>
        <p:spPr>
          <a:xfrm>
            <a:off x="533400" y="4873695"/>
            <a:ext cx="4020900" cy="61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US" sz="2200" u="none" cap="none" strike="noStrike">
                <a:solidFill>
                  <a:srgbClr val="30475E"/>
                </a:solidFill>
                <a:latin typeface="Fira Sans Medium"/>
                <a:ea typeface="Fira Sans Medium"/>
                <a:cs typeface="Fira Sans Medium"/>
                <a:sym typeface="Fira Sans Medium"/>
              </a:rPr>
              <a:t>2</a:t>
            </a:r>
            <a:endParaRPr b="0" i="0" sz="2200" u="none" cap="none" strike="noStrike">
              <a:solidFill>
                <a:srgbClr val="30475E"/>
              </a:solidFill>
              <a:latin typeface="Fira Sans Medium"/>
              <a:ea typeface="Fira Sans Medium"/>
              <a:cs typeface="Fira Sans Medium"/>
              <a:sym typeface="Fira Sans Medium"/>
            </a:endParaRPr>
          </a:p>
        </p:txBody>
      </p:sp>
      <p:sp>
        <p:nvSpPr>
          <p:cNvPr id="179" name="Google Shape;179;p3"/>
          <p:cNvSpPr txBox="1"/>
          <p:nvPr/>
        </p:nvSpPr>
        <p:spPr>
          <a:xfrm>
            <a:off x="533400" y="5317206"/>
            <a:ext cx="4020900" cy="109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2200" u="none" cap="none" strike="noStrike">
                <a:solidFill>
                  <a:srgbClr val="000000"/>
                </a:solidFill>
                <a:latin typeface="Fira Sans"/>
                <a:ea typeface="Fira Sans"/>
                <a:cs typeface="Fira Sans"/>
                <a:sym typeface="Fira Sans"/>
              </a:rPr>
              <a:t>Close relationship between vision &amp; cognition</a:t>
            </a:r>
            <a:endParaRPr b="0" i="0" sz="2200" u="none" cap="none" strike="noStrike">
              <a:solidFill>
                <a:srgbClr val="000000"/>
              </a:solidFill>
              <a:latin typeface="Fira Sans"/>
              <a:ea typeface="Fira Sans"/>
              <a:cs typeface="Fira Sans"/>
              <a:sym typeface="Fira Sans"/>
            </a:endParaRPr>
          </a:p>
        </p:txBody>
      </p:sp>
      <p:sp>
        <p:nvSpPr>
          <p:cNvPr id="180" name="Google Shape;180;p3"/>
          <p:cNvSpPr txBox="1"/>
          <p:nvPr/>
        </p:nvSpPr>
        <p:spPr>
          <a:xfrm>
            <a:off x="533393" y="7047349"/>
            <a:ext cx="4020900" cy="61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US" sz="2200" u="none" cap="none" strike="noStrike">
                <a:solidFill>
                  <a:srgbClr val="C4C4C4"/>
                </a:solidFill>
                <a:latin typeface="Fira Sans Medium"/>
                <a:ea typeface="Fira Sans Medium"/>
                <a:cs typeface="Fira Sans Medium"/>
                <a:sym typeface="Fira Sans Medium"/>
              </a:rPr>
              <a:t>3</a:t>
            </a:r>
            <a:endParaRPr b="0" i="0" sz="2200" u="none" cap="none" strike="noStrike">
              <a:solidFill>
                <a:srgbClr val="C4C4C4"/>
              </a:solidFill>
              <a:latin typeface="Fira Sans Medium"/>
              <a:ea typeface="Fira Sans Medium"/>
              <a:cs typeface="Fira Sans Medium"/>
              <a:sym typeface="Fira Sans Medium"/>
            </a:endParaRPr>
          </a:p>
        </p:txBody>
      </p:sp>
      <p:sp>
        <p:nvSpPr>
          <p:cNvPr id="181" name="Google Shape;181;p3"/>
          <p:cNvSpPr txBox="1"/>
          <p:nvPr/>
        </p:nvSpPr>
        <p:spPr>
          <a:xfrm>
            <a:off x="533393" y="7536910"/>
            <a:ext cx="4020900" cy="109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2200" u="none" cap="none" strike="noStrike">
                <a:solidFill>
                  <a:srgbClr val="000000"/>
                </a:solidFill>
                <a:latin typeface="Fira Sans"/>
                <a:ea typeface="Fira Sans"/>
                <a:cs typeface="Fira Sans"/>
                <a:sym typeface="Fira Sans"/>
              </a:rPr>
              <a:t>Make patterns, trends, exceptions visible and understable</a:t>
            </a:r>
            <a:endParaRPr b="0" i="0" sz="2200" u="none" cap="none" strike="noStrike">
              <a:solidFill>
                <a:srgbClr val="000000"/>
              </a:solidFill>
              <a:latin typeface="Fira Sans"/>
              <a:ea typeface="Fira Sans"/>
              <a:cs typeface="Fira Sans"/>
              <a:sym typeface="Fira Sans"/>
            </a:endParaRPr>
          </a:p>
        </p:txBody>
      </p:sp>
      <p:sp>
        <p:nvSpPr>
          <p:cNvPr id="182" name="Google Shape;182;p3"/>
          <p:cNvSpPr txBox="1"/>
          <p:nvPr/>
        </p:nvSpPr>
        <p:spPr>
          <a:xfrm>
            <a:off x="897114" y="42001"/>
            <a:ext cx="15275400" cy="98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4700" u="none" cap="none" strike="noStrike">
                <a:solidFill>
                  <a:srgbClr val="000000"/>
                </a:solidFill>
                <a:latin typeface="Fira Sans Medium"/>
                <a:ea typeface="Fira Sans Medium"/>
                <a:cs typeface="Fira Sans Medium"/>
                <a:sym typeface="Fira Sans Medium"/>
              </a:rPr>
              <a:t>Why Visualize Data?</a:t>
            </a:r>
            <a:endParaRPr b="0" i="0" sz="4700" u="none" cap="none" strike="noStrike">
              <a:solidFill>
                <a:srgbClr val="000000"/>
              </a:solidFill>
              <a:latin typeface="Fira Sans Medium"/>
              <a:ea typeface="Fira Sans Medium"/>
              <a:cs typeface="Fira Sans Medium"/>
              <a:sym typeface="Fira Sans Medium"/>
            </a:endParaRPr>
          </a:p>
        </p:txBody>
      </p:sp>
      <p:sp>
        <p:nvSpPr>
          <p:cNvPr id="183" name="Google Shape;183;p3"/>
          <p:cNvSpPr txBox="1"/>
          <p:nvPr/>
        </p:nvSpPr>
        <p:spPr>
          <a:xfrm>
            <a:off x="12487365" y="2519447"/>
            <a:ext cx="4020900" cy="613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500"/>
              <a:buFont typeface="Arial"/>
              <a:buNone/>
            </a:pPr>
            <a:r>
              <a:rPr b="0" i="0" lang="en-US" sz="2200" u="none" cap="none" strike="noStrike">
                <a:solidFill>
                  <a:srgbClr val="222831"/>
                </a:solidFill>
                <a:latin typeface="Fira Sans Medium"/>
                <a:ea typeface="Fira Sans Medium"/>
                <a:cs typeface="Fira Sans Medium"/>
                <a:sym typeface="Fira Sans Medium"/>
              </a:rPr>
              <a:t>4</a:t>
            </a:r>
            <a:endParaRPr b="0" i="0" sz="2200" u="none" cap="none" strike="noStrike">
              <a:solidFill>
                <a:srgbClr val="222831"/>
              </a:solidFill>
              <a:latin typeface="Fira Sans Medium"/>
              <a:ea typeface="Fira Sans Medium"/>
              <a:cs typeface="Fira Sans Medium"/>
              <a:sym typeface="Fira Sans Medium"/>
            </a:endParaRPr>
          </a:p>
        </p:txBody>
      </p:sp>
      <p:sp>
        <p:nvSpPr>
          <p:cNvPr id="184" name="Google Shape;184;p3"/>
          <p:cNvSpPr txBox="1"/>
          <p:nvPr/>
        </p:nvSpPr>
        <p:spPr>
          <a:xfrm>
            <a:off x="12487365" y="2962752"/>
            <a:ext cx="4020900" cy="1092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0" i="0" lang="en-US" sz="2200" u="none" cap="none" strike="noStrike">
                <a:solidFill>
                  <a:srgbClr val="000000"/>
                </a:solidFill>
                <a:latin typeface="Fira Sans"/>
                <a:ea typeface="Fira Sans"/>
                <a:cs typeface="Fira Sans"/>
                <a:sym typeface="Fira Sans"/>
              </a:rPr>
              <a:t>Extend capacity of memory – puts in front of eyes what we couldn’t otherwise hold in mind</a:t>
            </a:r>
            <a:endParaRPr b="0" i="0" sz="2200" u="none" cap="none" strike="noStrike">
              <a:solidFill>
                <a:srgbClr val="000000"/>
              </a:solidFill>
              <a:latin typeface="Fira Sans"/>
              <a:ea typeface="Fira Sans"/>
              <a:cs typeface="Fira Sans"/>
              <a:sym typeface="Fira Sans"/>
            </a:endParaRPr>
          </a:p>
        </p:txBody>
      </p:sp>
      <p:sp>
        <p:nvSpPr>
          <p:cNvPr id="185" name="Google Shape;185;p3"/>
          <p:cNvSpPr txBox="1"/>
          <p:nvPr/>
        </p:nvSpPr>
        <p:spPr>
          <a:xfrm>
            <a:off x="12487365" y="4873695"/>
            <a:ext cx="4020900" cy="613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500"/>
              <a:buFont typeface="Arial"/>
              <a:buNone/>
            </a:pPr>
            <a:r>
              <a:rPr b="0" i="0" lang="en-US" sz="2200" u="none" cap="none" strike="noStrike">
                <a:solidFill>
                  <a:srgbClr val="C4C4C4"/>
                </a:solidFill>
                <a:latin typeface="Fira Sans Medium"/>
                <a:ea typeface="Fira Sans Medium"/>
                <a:cs typeface="Fira Sans Medium"/>
                <a:sym typeface="Fira Sans Medium"/>
              </a:rPr>
              <a:t>5</a:t>
            </a:r>
            <a:endParaRPr b="0" i="0" sz="2200" u="none" cap="none" strike="noStrike">
              <a:solidFill>
                <a:srgbClr val="C4C4C4"/>
              </a:solidFill>
              <a:latin typeface="Fira Sans Medium"/>
              <a:ea typeface="Fira Sans Medium"/>
              <a:cs typeface="Fira Sans Medium"/>
              <a:sym typeface="Fira Sans Medium"/>
            </a:endParaRPr>
          </a:p>
        </p:txBody>
      </p:sp>
      <p:sp>
        <p:nvSpPr>
          <p:cNvPr id="186" name="Google Shape;186;p3"/>
          <p:cNvSpPr txBox="1"/>
          <p:nvPr/>
        </p:nvSpPr>
        <p:spPr>
          <a:xfrm>
            <a:off x="12487365" y="5317206"/>
            <a:ext cx="4020900" cy="1092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0" i="0" lang="en-US" sz="2200" u="none" cap="none" strike="noStrike">
                <a:solidFill>
                  <a:srgbClr val="000000"/>
                </a:solidFill>
                <a:latin typeface="Fira Sans"/>
                <a:ea typeface="Fira Sans"/>
                <a:cs typeface="Fira Sans"/>
                <a:sym typeface="Fira Sans"/>
              </a:rPr>
              <a:t>Allows you to explore and make sense of data, and communicate information</a:t>
            </a:r>
            <a:endParaRPr b="0" i="0" sz="2200" u="none" cap="none" strike="noStrike">
              <a:solidFill>
                <a:srgbClr val="000000"/>
              </a:solidFill>
              <a:latin typeface="Fira Sans"/>
              <a:ea typeface="Fira Sans"/>
              <a:cs typeface="Fira Sans"/>
              <a:sym typeface="Fira Sans"/>
            </a:endParaRPr>
          </a:p>
        </p:txBody>
      </p:sp>
      <p:sp>
        <p:nvSpPr>
          <p:cNvPr id="187" name="Google Shape;187;p3"/>
          <p:cNvSpPr txBox="1"/>
          <p:nvPr/>
        </p:nvSpPr>
        <p:spPr>
          <a:xfrm>
            <a:off x="12487383" y="7228149"/>
            <a:ext cx="4020900" cy="613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500"/>
              <a:buFont typeface="Arial"/>
              <a:buNone/>
            </a:pPr>
            <a:r>
              <a:rPr b="0" i="0" lang="en-US" sz="2200" u="none" cap="none" strike="noStrike">
                <a:solidFill>
                  <a:srgbClr val="30475E"/>
                </a:solidFill>
                <a:latin typeface="Fira Sans Medium"/>
                <a:ea typeface="Fira Sans Medium"/>
                <a:cs typeface="Fira Sans Medium"/>
                <a:sym typeface="Fira Sans Medium"/>
              </a:rPr>
              <a:t>6</a:t>
            </a:r>
            <a:endParaRPr b="0" i="0" sz="2200" u="none" cap="none" strike="noStrike">
              <a:solidFill>
                <a:srgbClr val="30475E"/>
              </a:solidFill>
              <a:latin typeface="Fira Sans Medium"/>
              <a:ea typeface="Fira Sans Medium"/>
              <a:cs typeface="Fira Sans Medium"/>
              <a:sym typeface="Fira Sans Medium"/>
            </a:endParaRPr>
          </a:p>
        </p:txBody>
      </p:sp>
      <p:sp>
        <p:nvSpPr>
          <p:cNvPr id="188" name="Google Shape;188;p3"/>
          <p:cNvSpPr txBox="1"/>
          <p:nvPr/>
        </p:nvSpPr>
        <p:spPr>
          <a:xfrm>
            <a:off x="12487383" y="7671660"/>
            <a:ext cx="4020900" cy="1092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0" i="0" lang="en-US" sz="2200" u="none" cap="none" strike="noStrike">
                <a:solidFill>
                  <a:srgbClr val="000000"/>
                </a:solidFill>
                <a:latin typeface="Fira Sans"/>
                <a:ea typeface="Fira Sans"/>
                <a:cs typeface="Fira Sans"/>
                <a:sym typeface="Fira Sans"/>
              </a:rPr>
              <a:t>Can help with hypothesis generation</a:t>
            </a:r>
            <a:endParaRPr b="0" i="0" sz="2200" u="none" cap="none" strike="noStrike">
              <a:solidFill>
                <a:srgbClr val="000000"/>
              </a:solidFill>
              <a:latin typeface="Fira Sans"/>
              <a:ea typeface="Fira Sans"/>
              <a:cs typeface="Fira Sans"/>
              <a:sym typeface="Fira Sans"/>
            </a:endParaRPr>
          </a:p>
        </p:txBody>
      </p:sp>
      <p:sp>
        <p:nvSpPr>
          <p:cNvPr id="189" name="Google Shape;189;p3"/>
          <p:cNvSpPr txBox="1"/>
          <p:nvPr/>
        </p:nvSpPr>
        <p:spPr>
          <a:xfrm>
            <a:off x="5817169" y="7047345"/>
            <a:ext cx="1105200" cy="974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rgbClr val="FFFFFF"/>
                </a:solidFill>
                <a:latin typeface="Fira Sans"/>
                <a:ea typeface="Fira Sans"/>
                <a:cs typeface="Fira Sans"/>
                <a:sym typeface="Fira Sans"/>
              </a:rPr>
              <a:t>01</a:t>
            </a:r>
            <a:endParaRPr b="0" i="0" sz="2100" u="none" cap="none" strike="noStrike">
              <a:solidFill>
                <a:srgbClr val="FFFFFF"/>
              </a:solidFill>
              <a:latin typeface="Fira Sans"/>
              <a:ea typeface="Fira Sans"/>
              <a:cs typeface="Fira Sans"/>
              <a:sym typeface="Fira Sans"/>
            </a:endParaRPr>
          </a:p>
        </p:txBody>
      </p:sp>
      <p:sp>
        <p:nvSpPr>
          <p:cNvPr id="190" name="Google Shape;190;p3"/>
          <p:cNvSpPr txBox="1"/>
          <p:nvPr/>
        </p:nvSpPr>
        <p:spPr>
          <a:xfrm>
            <a:off x="5306998" y="4763691"/>
            <a:ext cx="1105200" cy="974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rgbClr val="FFFFFF"/>
                </a:solidFill>
                <a:latin typeface="Fira Sans"/>
                <a:ea typeface="Fira Sans"/>
                <a:cs typeface="Fira Sans"/>
                <a:sym typeface="Fira Sans"/>
              </a:rPr>
              <a:t>02</a:t>
            </a:r>
            <a:endParaRPr b="0" i="0" sz="2100" u="none" cap="none" strike="noStrike">
              <a:solidFill>
                <a:srgbClr val="FFFFFF"/>
              </a:solidFill>
              <a:latin typeface="Fira Sans"/>
              <a:ea typeface="Fira Sans"/>
              <a:cs typeface="Fira Sans"/>
              <a:sym typeface="Fira Sans"/>
            </a:endParaRPr>
          </a:p>
        </p:txBody>
      </p:sp>
      <p:sp>
        <p:nvSpPr>
          <p:cNvPr id="191" name="Google Shape;191;p3"/>
          <p:cNvSpPr txBox="1"/>
          <p:nvPr/>
        </p:nvSpPr>
        <p:spPr>
          <a:xfrm>
            <a:off x="6811800" y="2962750"/>
            <a:ext cx="1105200" cy="974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rgbClr val="FFFFFF"/>
                </a:solidFill>
                <a:latin typeface="Fira Sans"/>
                <a:ea typeface="Fira Sans"/>
                <a:cs typeface="Fira Sans"/>
                <a:sym typeface="Fira Sans"/>
              </a:rPr>
              <a:t>03</a:t>
            </a:r>
            <a:endParaRPr b="0" i="0" sz="2100" u="none" cap="none" strike="noStrike">
              <a:solidFill>
                <a:srgbClr val="FFFFFF"/>
              </a:solidFill>
              <a:latin typeface="Fira Sans"/>
              <a:ea typeface="Fira Sans"/>
              <a:cs typeface="Fira Sans"/>
              <a:sym typeface="Fira Sans"/>
            </a:endParaRPr>
          </a:p>
        </p:txBody>
      </p:sp>
      <p:sp>
        <p:nvSpPr>
          <p:cNvPr id="192" name="Google Shape;192;p3"/>
          <p:cNvSpPr txBox="1"/>
          <p:nvPr/>
        </p:nvSpPr>
        <p:spPr>
          <a:xfrm>
            <a:off x="9128190" y="2962750"/>
            <a:ext cx="1105200" cy="974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rgbClr val="FFFFFF"/>
                </a:solidFill>
                <a:latin typeface="Fira Sans"/>
                <a:ea typeface="Fira Sans"/>
                <a:cs typeface="Fira Sans"/>
                <a:sym typeface="Fira Sans"/>
              </a:rPr>
              <a:t>04</a:t>
            </a:r>
            <a:endParaRPr b="0" i="0" sz="2100" u="none" cap="none" strike="noStrike">
              <a:solidFill>
                <a:srgbClr val="FFFFFF"/>
              </a:solidFill>
              <a:latin typeface="Fira Sans"/>
              <a:ea typeface="Fira Sans"/>
              <a:cs typeface="Fira Sans"/>
              <a:sym typeface="Fira Sans"/>
            </a:endParaRPr>
          </a:p>
        </p:txBody>
      </p:sp>
      <p:sp>
        <p:nvSpPr>
          <p:cNvPr id="193" name="Google Shape;193;p3"/>
          <p:cNvSpPr txBox="1"/>
          <p:nvPr/>
        </p:nvSpPr>
        <p:spPr>
          <a:xfrm>
            <a:off x="10673834" y="4763691"/>
            <a:ext cx="1105200" cy="974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rgbClr val="FFFFFF"/>
                </a:solidFill>
                <a:latin typeface="Fira Sans"/>
                <a:ea typeface="Fira Sans"/>
                <a:cs typeface="Fira Sans"/>
                <a:sym typeface="Fira Sans"/>
              </a:rPr>
              <a:t>05</a:t>
            </a:r>
            <a:endParaRPr b="0" i="0" sz="2100" u="none" cap="none" strike="noStrike">
              <a:solidFill>
                <a:srgbClr val="FFFFFF"/>
              </a:solidFill>
              <a:latin typeface="Fira Sans"/>
              <a:ea typeface="Fira Sans"/>
              <a:cs typeface="Fira Sans"/>
              <a:sym typeface="Fira Sans"/>
            </a:endParaRPr>
          </a:p>
        </p:txBody>
      </p:sp>
      <p:sp>
        <p:nvSpPr>
          <p:cNvPr id="194" name="Google Shape;194;p3"/>
          <p:cNvSpPr txBox="1"/>
          <p:nvPr/>
        </p:nvSpPr>
        <p:spPr>
          <a:xfrm>
            <a:off x="9968963" y="6762845"/>
            <a:ext cx="1105200" cy="974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rgbClr val="FFFFFF"/>
                </a:solidFill>
                <a:latin typeface="Fira Sans"/>
                <a:ea typeface="Fira Sans"/>
                <a:cs typeface="Fira Sans"/>
                <a:sym typeface="Fira Sans"/>
              </a:rPr>
              <a:t>06</a:t>
            </a:r>
            <a:endParaRPr b="0" i="0" sz="2100" u="none" cap="none" strike="noStrike">
              <a:solidFill>
                <a:srgbClr val="FFFFFF"/>
              </a:solidFill>
              <a:latin typeface="Fira Sans"/>
              <a:ea typeface="Fira Sans"/>
              <a:cs typeface="Fira Sans"/>
              <a:sym typeface="Fira Sans"/>
            </a:endParaRPr>
          </a:p>
        </p:txBody>
      </p:sp>
      <p:pic>
        <p:nvPicPr>
          <p:cNvPr id="195" name="Google Shape;195;p3"/>
          <p:cNvPicPr preferRelativeResize="0"/>
          <p:nvPr/>
        </p:nvPicPr>
        <p:blipFill rotWithShape="1">
          <a:blip r:embed="rId3">
            <a:alphaModFix/>
          </a:blip>
          <a:srcRect b="0" l="0" r="0" t="0"/>
          <a:stretch/>
        </p:blipFill>
        <p:spPr>
          <a:xfrm>
            <a:off x="16366375" y="243038"/>
            <a:ext cx="683214" cy="861522"/>
          </a:xfrm>
          <a:prstGeom prst="rect">
            <a:avLst/>
          </a:prstGeom>
          <a:noFill/>
          <a:ln>
            <a:noFill/>
          </a:ln>
        </p:spPr>
      </p:pic>
      <p:pic>
        <p:nvPicPr>
          <p:cNvPr id="196" name="Google Shape;196;p3"/>
          <p:cNvPicPr preferRelativeResize="0"/>
          <p:nvPr/>
        </p:nvPicPr>
        <p:blipFill rotWithShape="1">
          <a:blip r:embed="rId4">
            <a:alphaModFix/>
          </a:blip>
          <a:srcRect b="0" l="0" r="0" t="0"/>
          <a:stretch/>
        </p:blipFill>
        <p:spPr>
          <a:xfrm>
            <a:off x="17049590" y="243038"/>
            <a:ext cx="948910" cy="861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7"/>
          <p:cNvSpPr/>
          <p:nvPr/>
        </p:nvSpPr>
        <p:spPr>
          <a:xfrm>
            <a:off x="-1972100" y="7061973"/>
            <a:ext cx="4788661" cy="4810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0F1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7"/>
          <p:cNvSpPr/>
          <p:nvPr/>
        </p:nvSpPr>
        <p:spPr>
          <a:xfrm>
            <a:off x="14861650" y="-2330389"/>
            <a:ext cx="4788661" cy="4810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0F1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7"/>
          <p:cNvSpPr txBox="1"/>
          <p:nvPr/>
        </p:nvSpPr>
        <p:spPr>
          <a:xfrm>
            <a:off x="3653788" y="750700"/>
            <a:ext cx="10132800" cy="181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US" sz="4600">
                <a:latin typeface="Fira Sans Medium"/>
                <a:ea typeface="Fira Sans Medium"/>
                <a:cs typeface="Fira Sans Medium"/>
                <a:sym typeface="Fira Sans Medium"/>
              </a:rPr>
              <a:t>G</a:t>
            </a:r>
            <a:r>
              <a:rPr lang="en-US" sz="4600">
                <a:latin typeface="Fira Sans Medium"/>
                <a:ea typeface="Fira Sans Medium"/>
                <a:cs typeface="Fira Sans Medium"/>
                <a:sym typeface="Fira Sans Medium"/>
              </a:rPr>
              <a:t>raphical techniques that we used in Exploratory Data Analysis</a:t>
            </a:r>
            <a:endParaRPr b="0" i="0" sz="4600" u="none" cap="none" strike="noStrike">
              <a:solidFill>
                <a:srgbClr val="000000"/>
              </a:solidFill>
              <a:latin typeface="Fira Sans Medium"/>
              <a:ea typeface="Fira Sans Medium"/>
              <a:cs typeface="Fira Sans Medium"/>
              <a:sym typeface="Fira Sans Medium"/>
            </a:endParaRPr>
          </a:p>
        </p:txBody>
      </p:sp>
      <p:pic>
        <p:nvPicPr>
          <p:cNvPr id="204" name="Google Shape;204;p7"/>
          <p:cNvPicPr preferRelativeResize="0"/>
          <p:nvPr/>
        </p:nvPicPr>
        <p:blipFill>
          <a:blip r:embed="rId3">
            <a:alphaModFix/>
          </a:blip>
          <a:stretch>
            <a:fillRect/>
          </a:stretch>
        </p:blipFill>
        <p:spPr>
          <a:xfrm>
            <a:off x="3178598" y="3047800"/>
            <a:ext cx="11083210" cy="5784050"/>
          </a:xfrm>
          <a:prstGeom prst="rect">
            <a:avLst/>
          </a:prstGeom>
          <a:noFill/>
          <a:ln>
            <a:noFill/>
          </a:ln>
        </p:spPr>
      </p:pic>
      <p:pic>
        <p:nvPicPr>
          <p:cNvPr id="205" name="Google Shape;205;p7"/>
          <p:cNvPicPr preferRelativeResize="0"/>
          <p:nvPr/>
        </p:nvPicPr>
        <p:blipFill rotWithShape="1">
          <a:blip r:embed="rId4">
            <a:alphaModFix/>
          </a:blip>
          <a:srcRect b="0" l="0" r="0" t="0"/>
          <a:stretch/>
        </p:blipFill>
        <p:spPr>
          <a:xfrm>
            <a:off x="16366375" y="243038"/>
            <a:ext cx="683214" cy="861522"/>
          </a:xfrm>
          <a:prstGeom prst="rect">
            <a:avLst/>
          </a:prstGeom>
          <a:noFill/>
          <a:ln>
            <a:noFill/>
          </a:ln>
        </p:spPr>
      </p:pic>
      <p:pic>
        <p:nvPicPr>
          <p:cNvPr id="206" name="Google Shape;206;p7"/>
          <p:cNvPicPr preferRelativeResize="0"/>
          <p:nvPr/>
        </p:nvPicPr>
        <p:blipFill rotWithShape="1">
          <a:blip r:embed="rId5">
            <a:alphaModFix/>
          </a:blip>
          <a:srcRect b="0" l="0" r="0" t="0"/>
          <a:stretch/>
        </p:blipFill>
        <p:spPr>
          <a:xfrm>
            <a:off x="17049590" y="243038"/>
            <a:ext cx="948910" cy="86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F1D9"/>
        </a:solidFill>
      </p:bgPr>
    </p:bg>
    <p:spTree>
      <p:nvGrpSpPr>
        <p:cNvPr id="210" name="Shape 210"/>
        <p:cNvGrpSpPr/>
        <p:nvPr/>
      </p:nvGrpSpPr>
      <p:grpSpPr>
        <a:xfrm>
          <a:off x="0" y="0"/>
          <a:ext cx="0" cy="0"/>
          <a:chOff x="0" y="0"/>
          <a:chExt cx="0" cy="0"/>
        </a:xfrm>
      </p:grpSpPr>
      <p:sp>
        <p:nvSpPr>
          <p:cNvPr id="211" name="Google Shape;211;p9"/>
          <p:cNvSpPr/>
          <p:nvPr/>
        </p:nvSpPr>
        <p:spPr>
          <a:xfrm>
            <a:off x="0" y="1208375"/>
            <a:ext cx="18288000" cy="8229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highlight>
                <a:schemeClr val="lt1"/>
              </a:highlight>
            </a:endParaRPr>
          </a:p>
        </p:txBody>
      </p:sp>
      <p:sp>
        <p:nvSpPr>
          <p:cNvPr id="212" name="Google Shape;212;p9"/>
          <p:cNvSpPr txBox="1"/>
          <p:nvPr/>
        </p:nvSpPr>
        <p:spPr>
          <a:xfrm>
            <a:off x="8481775" y="1028700"/>
            <a:ext cx="877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3" name="Google Shape;213;p9"/>
          <p:cNvSpPr txBox="1"/>
          <p:nvPr/>
        </p:nvSpPr>
        <p:spPr>
          <a:xfrm>
            <a:off x="755000" y="7550100"/>
            <a:ext cx="14672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4" name="Google Shape;214;p9"/>
          <p:cNvSpPr txBox="1"/>
          <p:nvPr/>
        </p:nvSpPr>
        <p:spPr>
          <a:xfrm>
            <a:off x="3024788" y="-386400"/>
            <a:ext cx="10132800" cy="18153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00000"/>
              </a:lnSpc>
              <a:spcBef>
                <a:spcPts val="0"/>
              </a:spcBef>
              <a:spcAft>
                <a:spcPts val="0"/>
              </a:spcAft>
              <a:buNone/>
            </a:pPr>
            <a:r>
              <a:rPr lang="en-US" sz="4600">
                <a:latin typeface="Fira Sans Medium"/>
                <a:ea typeface="Fira Sans Medium"/>
                <a:cs typeface="Fira Sans Medium"/>
                <a:sym typeface="Fira Sans Medium"/>
              </a:rPr>
              <a:t>Bar Chart</a:t>
            </a:r>
            <a:endParaRPr b="0" i="0" sz="4600" u="none" cap="none" strike="noStrike">
              <a:solidFill>
                <a:srgbClr val="000000"/>
              </a:solidFill>
              <a:latin typeface="Fira Sans Medium"/>
              <a:ea typeface="Fira Sans Medium"/>
              <a:cs typeface="Fira Sans Medium"/>
              <a:sym typeface="Fira Sans Medium"/>
            </a:endParaRPr>
          </a:p>
        </p:txBody>
      </p:sp>
      <p:pic>
        <p:nvPicPr>
          <p:cNvPr id="215" name="Google Shape;215;p9"/>
          <p:cNvPicPr preferRelativeResize="0"/>
          <p:nvPr/>
        </p:nvPicPr>
        <p:blipFill>
          <a:blip r:embed="rId3">
            <a:alphaModFix/>
          </a:blip>
          <a:stretch>
            <a:fillRect/>
          </a:stretch>
        </p:blipFill>
        <p:spPr>
          <a:xfrm>
            <a:off x="4035375" y="1428912"/>
            <a:ext cx="9189799" cy="5406850"/>
          </a:xfrm>
          <a:prstGeom prst="rect">
            <a:avLst/>
          </a:prstGeom>
          <a:noFill/>
          <a:ln>
            <a:noFill/>
          </a:ln>
        </p:spPr>
      </p:pic>
      <p:sp>
        <p:nvSpPr>
          <p:cNvPr id="216" name="Google Shape;216;p9"/>
          <p:cNvSpPr txBox="1"/>
          <p:nvPr/>
        </p:nvSpPr>
        <p:spPr>
          <a:xfrm>
            <a:off x="1122000" y="7261375"/>
            <a:ext cx="16053000" cy="1246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300">
                <a:solidFill>
                  <a:srgbClr val="111111"/>
                </a:solidFill>
                <a:latin typeface="Fira Sans"/>
                <a:ea typeface="Fira Sans"/>
                <a:cs typeface="Fira Sans"/>
                <a:sym typeface="Fira Sans"/>
              </a:rPr>
              <a:t>A bar chart (bar graph, column chart) plots numeric values for levels of a categorical feature as bars. Levels are plotted on one chart axis, and values are plotted on the other axis. Each categorical value claims one bar, and the length of each bar corresponds to the bar’s value. Bars are plotted on a common baseline to allow for easy comparison of values.</a:t>
            </a:r>
            <a:endParaRPr sz="2200">
              <a:latin typeface="Fira Sans"/>
              <a:ea typeface="Fira Sans"/>
              <a:cs typeface="Fira Sans"/>
              <a:sym typeface="Fira Sans"/>
            </a:endParaRPr>
          </a:p>
        </p:txBody>
      </p:sp>
      <p:pic>
        <p:nvPicPr>
          <p:cNvPr id="217" name="Google Shape;217;p9"/>
          <p:cNvPicPr preferRelativeResize="0"/>
          <p:nvPr/>
        </p:nvPicPr>
        <p:blipFill rotWithShape="1">
          <a:blip r:embed="rId4">
            <a:alphaModFix/>
          </a:blip>
          <a:srcRect b="0" l="0" r="0" t="0"/>
          <a:stretch/>
        </p:blipFill>
        <p:spPr>
          <a:xfrm>
            <a:off x="16366375" y="243038"/>
            <a:ext cx="683214" cy="861522"/>
          </a:xfrm>
          <a:prstGeom prst="rect">
            <a:avLst/>
          </a:prstGeom>
          <a:noFill/>
          <a:ln>
            <a:noFill/>
          </a:ln>
        </p:spPr>
      </p:pic>
      <p:pic>
        <p:nvPicPr>
          <p:cNvPr id="218" name="Google Shape;218;p9"/>
          <p:cNvPicPr preferRelativeResize="0"/>
          <p:nvPr/>
        </p:nvPicPr>
        <p:blipFill rotWithShape="1">
          <a:blip r:embed="rId5">
            <a:alphaModFix/>
          </a:blip>
          <a:srcRect b="0" l="0" r="0" t="0"/>
          <a:stretch/>
        </p:blipFill>
        <p:spPr>
          <a:xfrm>
            <a:off x="17049590" y="243038"/>
            <a:ext cx="948910" cy="86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8"/>
          <p:cNvSpPr/>
          <p:nvPr/>
        </p:nvSpPr>
        <p:spPr>
          <a:xfrm>
            <a:off x="-1972100" y="7061973"/>
            <a:ext cx="4788661" cy="4810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0F1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8"/>
          <p:cNvSpPr/>
          <p:nvPr/>
        </p:nvSpPr>
        <p:spPr>
          <a:xfrm>
            <a:off x="14861650" y="-2330389"/>
            <a:ext cx="4788661" cy="4810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0F1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8"/>
          <p:cNvSpPr txBox="1"/>
          <p:nvPr/>
        </p:nvSpPr>
        <p:spPr>
          <a:xfrm>
            <a:off x="-599237" y="2241200"/>
            <a:ext cx="10132800" cy="18153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00000"/>
              </a:lnSpc>
              <a:spcBef>
                <a:spcPts val="0"/>
              </a:spcBef>
              <a:spcAft>
                <a:spcPts val="0"/>
              </a:spcAft>
              <a:buNone/>
            </a:pPr>
            <a:r>
              <a:rPr lang="en-US" sz="4600">
                <a:latin typeface="Fira Sans Medium"/>
                <a:ea typeface="Fira Sans Medium"/>
                <a:cs typeface="Fira Sans Medium"/>
                <a:sym typeface="Fira Sans Medium"/>
              </a:rPr>
              <a:t>When you should use a bar chart?</a:t>
            </a:r>
            <a:endParaRPr b="0" i="0" sz="4600" u="none" cap="none" strike="noStrike">
              <a:solidFill>
                <a:srgbClr val="000000"/>
              </a:solidFill>
              <a:latin typeface="Fira Sans Medium"/>
              <a:ea typeface="Fira Sans Medium"/>
              <a:cs typeface="Fira Sans Medium"/>
              <a:sym typeface="Fira Sans Medium"/>
            </a:endParaRPr>
          </a:p>
        </p:txBody>
      </p:sp>
      <p:sp>
        <p:nvSpPr>
          <p:cNvPr id="226" name="Google Shape;226;p8"/>
          <p:cNvSpPr txBox="1"/>
          <p:nvPr/>
        </p:nvSpPr>
        <p:spPr>
          <a:xfrm>
            <a:off x="996075" y="4162700"/>
            <a:ext cx="15594900" cy="203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000">
                <a:solidFill>
                  <a:srgbClr val="111111"/>
                </a:solidFill>
                <a:highlight>
                  <a:srgbClr val="FFFFFF"/>
                </a:highlight>
                <a:latin typeface="Fira Sans"/>
                <a:ea typeface="Fira Sans"/>
                <a:cs typeface="Fira Sans"/>
                <a:sym typeface="Fira Sans"/>
              </a:rPr>
              <a:t>A bar chart is used when you want to show a distribution of data points or perform a comparison of metric values across different subgroups of your data. From a bar chart, we can see which groups are highest or most common, and how other groups compare against the others. </a:t>
            </a:r>
            <a:endParaRPr sz="2900">
              <a:latin typeface="Fira Sans"/>
              <a:ea typeface="Fira Sans"/>
              <a:cs typeface="Fira Sans"/>
              <a:sym typeface="Fira Sans"/>
            </a:endParaRPr>
          </a:p>
        </p:txBody>
      </p:sp>
      <p:pic>
        <p:nvPicPr>
          <p:cNvPr id="227" name="Google Shape;227;p8"/>
          <p:cNvPicPr preferRelativeResize="0"/>
          <p:nvPr/>
        </p:nvPicPr>
        <p:blipFill rotWithShape="1">
          <a:blip r:embed="rId3">
            <a:alphaModFix/>
          </a:blip>
          <a:srcRect b="0" l="0" r="0" t="0"/>
          <a:stretch/>
        </p:blipFill>
        <p:spPr>
          <a:xfrm>
            <a:off x="16366375" y="243038"/>
            <a:ext cx="683214" cy="861522"/>
          </a:xfrm>
          <a:prstGeom prst="rect">
            <a:avLst/>
          </a:prstGeom>
          <a:noFill/>
          <a:ln>
            <a:noFill/>
          </a:ln>
        </p:spPr>
      </p:pic>
      <p:pic>
        <p:nvPicPr>
          <p:cNvPr id="228" name="Google Shape;228;p8"/>
          <p:cNvPicPr preferRelativeResize="0"/>
          <p:nvPr/>
        </p:nvPicPr>
        <p:blipFill rotWithShape="1">
          <a:blip r:embed="rId4">
            <a:alphaModFix/>
          </a:blip>
          <a:srcRect b="0" l="0" r="0" t="0"/>
          <a:stretch/>
        </p:blipFill>
        <p:spPr>
          <a:xfrm>
            <a:off x="17049590" y="243038"/>
            <a:ext cx="948910" cy="86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F1D9"/>
        </a:solidFill>
      </p:bgPr>
    </p:bg>
    <p:spTree>
      <p:nvGrpSpPr>
        <p:cNvPr id="232" name="Shape 232"/>
        <p:cNvGrpSpPr/>
        <p:nvPr/>
      </p:nvGrpSpPr>
      <p:grpSpPr>
        <a:xfrm>
          <a:off x="0" y="0"/>
          <a:ext cx="0" cy="0"/>
          <a:chOff x="0" y="0"/>
          <a:chExt cx="0" cy="0"/>
        </a:xfrm>
      </p:grpSpPr>
      <p:sp>
        <p:nvSpPr>
          <p:cNvPr id="233" name="Google Shape;233;g1157e08aadd_1_103"/>
          <p:cNvSpPr/>
          <p:nvPr/>
        </p:nvSpPr>
        <p:spPr>
          <a:xfrm>
            <a:off x="0" y="1298225"/>
            <a:ext cx="18288000" cy="8229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endParaRPr>
          </a:p>
        </p:txBody>
      </p:sp>
      <p:sp>
        <p:nvSpPr>
          <p:cNvPr id="234" name="Google Shape;234;g1157e08aadd_1_103"/>
          <p:cNvSpPr txBox="1"/>
          <p:nvPr/>
        </p:nvSpPr>
        <p:spPr>
          <a:xfrm>
            <a:off x="8481775" y="1028700"/>
            <a:ext cx="877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5" name="Google Shape;235;g1157e08aadd_1_103"/>
          <p:cNvSpPr txBox="1"/>
          <p:nvPr/>
        </p:nvSpPr>
        <p:spPr>
          <a:xfrm>
            <a:off x="755000" y="7550100"/>
            <a:ext cx="14672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6" name="Google Shape;236;g1157e08aadd_1_103"/>
          <p:cNvSpPr txBox="1"/>
          <p:nvPr/>
        </p:nvSpPr>
        <p:spPr>
          <a:xfrm>
            <a:off x="3204488" y="-386400"/>
            <a:ext cx="10132800" cy="18153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00000"/>
              </a:lnSpc>
              <a:spcBef>
                <a:spcPts val="0"/>
              </a:spcBef>
              <a:spcAft>
                <a:spcPts val="0"/>
              </a:spcAft>
              <a:buNone/>
            </a:pPr>
            <a:r>
              <a:rPr lang="en-US" sz="4600">
                <a:latin typeface="Fira Sans Medium"/>
                <a:ea typeface="Fira Sans Medium"/>
                <a:cs typeface="Fira Sans Medium"/>
                <a:sym typeface="Fira Sans Medium"/>
              </a:rPr>
              <a:t>Pie</a:t>
            </a:r>
            <a:r>
              <a:rPr lang="en-US" sz="4600">
                <a:latin typeface="Fira Sans Medium"/>
                <a:ea typeface="Fira Sans Medium"/>
                <a:cs typeface="Fira Sans Medium"/>
                <a:sym typeface="Fira Sans Medium"/>
              </a:rPr>
              <a:t> Chart</a:t>
            </a:r>
            <a:endParaRPr b="0" i="0" sz="4600" u="none" cap="none" strike="noStrike">
              <a:solidFill>
                <a:srgbClr val="000000"/>
              </a:solidFill>
              <a:latin typeface="Fira Sans Medium"/>
              <a:ea typeface="Fira Sans Medium"/>
              <a:cs typeface="Fira Sans Medium"/>
              <a:sym typeface="Fira Sans Medium"/>
            </a:endParaRPr>
          </a:p>
        </p:txBody>
      </p:sp>
      <p:sp>
        <p:nvSpPr>
          <p:cNvPr id="237" name="Google Shape;237;g1157e08aadd_1_103"/>
          <p:cNvSpPr txBox="1"/>
          <p:nvPr/>
        </p:nvSpPr>
        <p:spPr>
          <a:xfrm>
            <a:off x="1093500" y="7216650"/>
            <a:ext cx="161010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rgbClr val="111111"/>
                </a:solidFill>
                <a:latin typeface="Fira Sans"/>
                <a:ea typeface="Fira Sans"/>
                <a:cs typeface="Fira Sans"/>
                <a:sym typeface="Fira Sans"/>
              </a:rPr>
              <a:t>A pie chart shows how a total amount is divided between levels of a categorical variable as a circle divided into radial slices. Each categorical value corresponds with a single slice of the circle, and the size of each slice (both in area and arc length) indicates what proportion of the whole each category level takes.</a:t>
            </a:r>
            <a:endParaRPr sz="2500">
              <a:latin typeface="Fira Sans"/>
              <a:ea typeface="Fira Sans"/>
              <a:cs typeface="Fira Sans"/>
              <a:sym typeface="Fira Sans"/>
            </a:endParaRPr>
          </a:p>
        </p:txBody>
      </p:sp>
      <p:pic>
        <p:nvPicPr>
          <p:cNvPr id="238" name="Google Shape;238;g1157e08aadd_1_103"/>
          <p:cNvPicPr preferRelativeResize="0"/>
          <p:nvPr/>
        </p:nvPicPr>
        <p:blipFill>
          <a:blip r:embed="rId3">
            <a:alphaModFix/>
          </a:blip>
          <a:stretch>
            <a:fillRect/>
          </a:stretch>
        </p:blipFill>
        <p:spPr>
          <a:xfrm>
            <a:off x="5260800" y="1490650"/>
            <a:ext cx="7766400" cy="5396124"/>
          </a:xfrm>
          <a:prstGeom prst="rect">
            <a:avLst/>
          </a:prstGeom>
          <a:noFill/>
          <a:ln>
            <a:noFill/>
          </a:ln>
        </p:spPr>
      </p:pic>
      <p:pic>
        <p:nvPicPr>
          <p:cNvPr id="239" name="Google Shape;239;g1157e08aadd_1_103"/>
          <p:cNvPicPr preferRelativeResize="0"/>
          <p:nvPr/>
        </p:nvPicPr>
        <p:blipFill rotWithShape="1">
          <a:blip r:embed="rId4">
            <a:alphaModFix/>
          </a:blip>
          <a:srcRect b="0" l="0" r="0" t="0"/>
          <a:stretch/>
        </p:blipFill>
        <p:spPr>
          <a:xfrm>
            <a:off x="16366375" y="243038"/>
            <a:ext cx="683214" cy="861522"/>
          </a:xfrm>
          <a:prstGeom prst="rect">
            <a:avLst/>
          </a:prstGeom>
          <a:noFill/>
          <a:ln>
            <a:noFill/>
          </a:ln>
        </p:spPr>
      </p:pic>
      <p:pic>
        <p:nvPicPr>
          <p:cNvPr id="240" name="Google Shape;240;g1157e08aadd_1_103"/>
          <p:cNvPicPr preferRelativeResize="0"/>
          <p:nvPr/>
        </p:nvPicPr>
        <p:blipFill rotWithShape="1">
          <a:blip r:embed="rId5">
            <a:alphaModFix/>
          </a:blip>
          <a:srcRect b="0" l="0" r="0" t="0"/>
          <a:stretch/>
        </p:blipFill>
        <p:spPr>
          <a:xfrm>
            <a:off x="17049590" y="243038"/>
            <a:ext cx="948910" cy="86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157e08aadd_1_116"/>
          <p:cNvSpPr/>
          <p:nvPr/>
        </p:nvSpPr>
        <p:spPr>
          <a:xfrm>
            <a:off x="-1972100" y="7061973"/>
            <a:ext cx="4788661" cy="4810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0F1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1157e08aadd_1_116"/>
          <p:cNvSpPr/>
          <p:nvPr/>
        </p:nvSpPr>
        <p:spPr>
          <a:xfrm>
            <a:off x="14861650" y="-2330389"/>
            <a:ext cx="4788661" cy="4810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0F1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1157e08aadd_1_116"/>
          <p:cNvSpPr txBox="1"/>
          <p:nvPr/>
        </p:nvSpPr>
        <p:spPr>
          <a:xfrm>
            <a:off x="-599237" y="2241200"/>
            <a:ext cx="10132800" cy="18153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00000"/>
              </a:lnSpc>
              <a:spcBef>
                <a:spcPts val="0"/>
              </a:spcBef>
              <a:spcAft>
                <a:spcPts val="0"/>
              </a:spcAft>
              <a:buNone/>
            </a:pPr>
            <a:r>
              <a:rPr lang="en-US" sz="4600">
                <a:latin typeface="Fira Sans Medium"/>
                <a:ea typeface="Fira Sans Medium"/>
                <a:cs typeface="Fira Sans Medium"/>
                <a:sym typeface="Fira Sans Medium"/>
              </a:rPr>
              <a:t>When you should use a pie chart?</a:t>
            </a:r>
            <a:endParaRPr b="0" i="0" sz="4600" u="none" cap="none" strike="noStrike">
              <a:solidFill>
                <a:srgbClr val="000000"/>
              </a:solidFill>
              <a:latin typeface="Fira Sans Medium"/>
              <a:ea typeface="Fira Sans Medium"/>
              <a:cs typeface="Fira Sans Medium"/>
              <a:sym typeface="Fira Sans Medium"/>
            </a:endParaRPr>
          </a:p>
        </p:txBody>
      </p:sp>
      <p:sp>
        <p:nvSpPr>
          <p:cNvPr id="248" name="Google Shape;248;g1157e08aadd_1_116"/>
          <p:cNvSpPr txBox="1"/>
          <p:nvPr/>
        </p:nvSpPr>
        <p:spPr>
          <a:xfrm>
            <a:off x="996075" y="4162700"/>
            <a:ext cx="15594900" cy="209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100">
                <a:solidFill>
                  <a:srgbClr val="111111"/>
                </a:solidFill>
                <a:highlight>
                  <a:srgbClr val="FFFFFF"/>
                </a:highlight>
                <a:latin typeface="Times New Roman"/>
                <a:ea typeface="Times New Roman"/>
                <a:cs typeface="Times New Roman"/>
                <a:sym typeface="Times New Roman"/>
              </a:rPr>
              <a:t>In order to use a pie chart, you must have some kind of whole amount that is divided into a number of distinct parts. Your primary objective in a pie chart should be to compare each group’s contribution to the whole, as opposed to comparing groups to each other. If the above points are not satisfied, the pie chart is not appropriate, and a different plot type should be used instead.</a:t>
            </a:r>
            <a:endParaRPr sz="4500">
              <a:latin typeface="Fira Sans"/>
              <a:ea typeface="Fira Sans"/>
              <a:cs typeface="Fira Sans"/>
              <a:sym typeface="Fira Sans"/>
            </a:endParaRPr>
          </a:p>
        </p:txBody>
      </p:sp>
      <p:pic>
        <p:nvPicPr>
          <p:cNvPr id="249" name="Google Shape;249;g1157e08aadd_1_116"/>
          <p:cNvPicPr preferRelativeResize="0"/>
          <p:nvPr/>
        </p:nvPicPr>
        <p:blipFill rotWithShape="1">
          <a:blip r:embed="rId3">
            <a:alphaModFix/>
          </a:blip>
          <a:srcRect b="0" l="0" r="0" t="0"/>
          <a:stretch/>
        </p:blipFill>
        <p:spPr>
          <a:xfrm>
            <a:off x="16366375" y="243038"/>
            <a:ext cx="683214" cy="861522"/>
          </a:xfrm>
          <a:prstGeom prst="rect">
            <a:avLst/>
          </a:prstGeom>
          <a:noFill/>
          <a:ln>
            <a:noFill/>
          </a:ln>
        </p:spPr>
      </p:pic>
      <p:pic>
        <p:nvPicPr>
          <p:cNvPr id="250" name="Google Shape;250;g1157e08aadd_1_116"/>
          <p:cNvPicPr preferRelativeResize="0"/>
          <p:nvPr/>
        </p:nvPicPr>
        <p:blipFill rotWithShape="1">
          <a:blip r:embed="rId4">
            <a:alphaModFix/>
          </a:blip>
          <a:srcRect b="0" l="0" r="0" t="0"/>
          <a:stretch/>
        </p:blipFill>
        <p:spPr>
          <a:xfrm>
            <a:off x="17049590" y="243038"/>
            <a:ext cx="948910" cy="86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