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IBM Plex Sans"/>
      <p:regular r:id="rId19"/>
      <p:bold r:id="rId20"/>
      <p:italic r:id="rId21"/>
      <p:boldItalic r:id="rId22"/>
    </p:embeddedFont>
    <p:embeddedFont>
      <p:font typeface="Roboto"/>
      <p:regular r:id="rId23"/>
      <p:bold r:id="rId24"/>
      <p:italic r:id="rId25"/>
      <p:boldItalic r:id="rId26"/>
    </p:embeddedFont>
    <p:embeddedFont>
      <p:font typeface="Fira Sans Medium"/>
      <p:regular r:id="rId27"/>
      <p:bold r:id="rId28"/>
      <p:italic r:id="rId29"/>
      <p:boldItalic r:id="rId30"/>
    </p:embeddedFont>
    <p:embeddedFont>
      <p:font typeface="Fira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5" roundtripDataSignature="AMtx7mhfHqBuDdywfrGGP3w0JwtoOcYM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bold.fntdata"/><Relationship Id="rId22" Type="http://schemas.openxmlformats.org/officeDocument/2006/relationships/font" Target="fonts/IBMPlexSans-boldItalic.fntdata"/><Relationship Id="rId21" Type="http://schemas.openxmlformats.org/officeDocument/2006/relationships/font" Target="fonts/IBMPlexSans-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FiraSansMedium-bold.fntdata"/><Relationship Id="rId27" Type="http://schemas.openxmlformats.org/officeDocument/2006/relationships/font" Target="fonts/FiraSans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regular.fntdata"/><Relationship Id="rId30" Type="http://schemas.openxmlformats.org/officeDocument/2006/relationships/font" Target="fonts/FiraSansMedium-boldItalic.fntdata"/><Relationship Id="rId11" Type="http://schemas.openxmlformats.org/officeDocument/2006/relationships/slide" Target="slides/slide5.xml"/><Relationship Id="rId33" Type="http://schemas.openxmlformats.org/officeDocument/2006/relationships/font" Target="fonts/FiraSans-italic.fntdata"/><Relationship Id="rId10" Type="http://schemas.openxmlformats.org/officeDocument/2006/relationships/slide" Target="slides/slide4.xml"/><Relationship Id="rId32" Type="http://schemas.openxmlformats.org/officeDocument/2006/relationships/font" Target="fonts/FiraSans-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Fira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IBMPlexSan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28d9a7bc5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228d9a7bc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https://towardsdatascience.com/loess-373d43b03564</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28d9a7bc5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228d9a7bc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https://towardsdatascience.com/loess-373d43b03564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3a73937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23a73937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436ab2f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https://www.youtube.com/watch?v=Vf7oJ6z2LCc</a:t>
            </a:r>
            <a:endParaRPr/>
          </a:p>
        </p:txBody>
      </p:sp>
      <p:sp>
        <p:nvSpPr>
          <p:cNvPr id="138" name="Google Shape;138;g116436ab2f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b2d8b1ab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f3b2d8b1ab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28d9a7bc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https://towardsdatascience.com/lowess-regression-in-python-how-to-discover-clear-patterns-in-your-data-f26e523d7a35</a:t>
            </a:r>
            <a:endParaRPr/>
          </a:p>
        </p:txBody>
      </p:sp>
      <p:sp>
        <p:nvSpPr>
          <p:cNvPr id="154" name="Google Shape;154;g1228d9a7bc5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411f594e_0_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1a411f594e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28d9a7bc5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228d9a7bc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28d9a7bc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228d9a7bc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28d9a7bc5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228d9a7bc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https://towardsdatascience.com/loess-373d43b03564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8d9a7bc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228d9a7bc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https://towardsdatascience.com/loess-373d43b03564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1a411f594e_0_19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g11a411f594e_0_201"/>
          <p:cNvSpPr txBox="1"/>
          <p:nvPr>
            <p:ph type="title"/>
          </p:nvPr>
        </p:nvSpPr>
        <p:spPr>
          <a:xfrm>
            <a:off x="623400" y="4301700"/>
            <a:ext cx="17041200" cy="1683600"/>
          </a:xfrm>
          <a:prstGeom prst="rect">
            <a:avLst/>
          </a:prstGeom>
          <a:noFill/>
          <a:ln>
            <a:noFill/>
          </a:ln>
        </p:spPr>
        <p:txBody>
          <a:bodyPr anchorCtr="0" anchor="ctr" bIns="182850" lIns="182850" spcFirstLastPara="1" rIns="182850" wrap="square" tIns="18285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88" name="Google Shape;88;g11a411f594e_0_20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g11a411f594e_0_204"/>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1" name="Google Shape;91;g11a411f594e_0_204"/>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algn="l">
              <a:lnSpc>
                <a:spcPct val="115000"/>
              </a:lnSpc>
              <a:spcBef>
                <a:spcPts val="0"/>
              </a:spcBef>
              <a:spcAft>
                <a:spcPts val="0"/>
              </a:spcAft>
              <a:buSzPts val="3600"/>
              <a:buChar char="●"/>
              <a:defRPr/>
            </a:lvl1pPr>
            <a:lvl2pPr indent="-406400" lvl="1" marL="914400" algn="l">
              <a:lnSpc>
                <a:spcPct val="115000"/>
              </a:lnSpc>
              <a:spcBef>
                <a:spcPts val="3200"/>
              </a:spcBef>
              <a:spcAft>
                <a:spcPts val="0"/>
              </a:spcAft>
              <a:buSzPts val="2800"/>
              <a:buChar char="○"/>
              <a:defRPr/>
            </a:lvl2pPr>
            <a:lvl3pPr indent="-406400" lvl="2" marL="1371600" algn="l">
              <a:lnSpc>
                <a:spcPct val="115000"/>
              </a:lnSpc>
              <a:spcBef>
                <a:spcPts val="3200"/>
              </a:spcBef>
              <a:spcAft>
                <a:spcPts val="0"/>
              </a:spcAft>
              <a:buSzPts val="2800"/>
              <a:buChar char="■"/>
              <a:defRPr/>
            </a:lvl3pPr>
            <a:lvl4pPr indent="-406400" lvl="3" marL="1828800" algn="l">
              <a:lnSpc>
                <a:spcPct val="115000"/>
              </a:lnSpc>
              <a:spcBef>
                <a:spcPts val="3200"/>
              </a:spcBef>
              <a:spcAft>
                <a:spcPts val="0"/>
              </a:spcAft>
              <a:buSzPts val="2800"/>
              <a:buChar char="●"/>
              <a:defRPr/>
            </a:lvl4pPr>
            <a:lvl5pPr indent="-406400" lvl="4" marL="2286000" algn="l">
              <a:lnSpc>
                <a:spcPct val="115000"/>
              </a:lnSpc>
              <a:spcBef>
                <a:spcPts val="3200"/>
              </a:spcBef>
              <a:spcAft>
                <a:spcPts val="0"/>
              </a:spcAft>
              <a:buSzPts val="2800"/>
              <a:buChar char="○"/>
              <a:defRPr/>
            </a:lvl5pPr>
            <a:lvl6pPr indent="-406400" lvl="5" marL="2743200" algn="l">
              <a:lnSpc>
                <a:spcPct val="115000"/>
              </a:lnSpc>
              <a:spcBef>
                <a:spcPts val="3200"/>
              </a:spcBef>
              <a:spcAft>
                <a:spcPts val="0"/>
              </a:spcAft>
              <a:buSzPts val="2800"/>
              <a:buChar char="■"/>
              <a:defRPr/>
            </a:lvl6pPr>
            <a:lvl7pPr indent="-406400" lvl="6" marL="3200400" algn="l">
              <a:lnSpc>
                <a:spcPct val="115000"/>
              </a:lnSpc>
              <a:spcBef>
                <a:spcPts val="3200"/>
              </a:spcBef>
              <a:spcAft>
                <a:spcPts val="0"/>
              </a:spcAft>
              <a:buSzPts val="2800"/>
              <a:buChar char="●"/>
              <a:defRPr/>
            </a:lvl7pPr>
            <a:lvl8pPr indent="-406400" lvl="7" marL="3657600" algn="l">
              <a:lnSpc>
                <a:spcPct val="115000"/>
              </a:lnSpc>
              <a:spcBef>
                <a:spcPts val="3200"/>
              </a:spcBef>
              <a:spcAft>
                <a:spcPts val="0"/>
              </a:spcAft>
              <a:buSzPts val="2800"/>
              <a:buChar char="○"/>
              <a:defRPr/>
            </a:lvl8pPr>
            <a:lvl9pPr indent="-406400" lvl="8" marL="4114800" algn="l">
              <a:lnSpc>
                <a:spcPct val="115000"/>
              </a:lnSpc>
              <a:spcBef>
                <a:spcPts val="3200"/>
              </a:spcBef>
              <a:spcAft>
                <a:spcPts val="3200"/>
              </a:spcAft>
              <a:buSzPts val="2800"/>
              <a:buChar char="■"/>
              <a:defRPr/>
            </a:lvl9pPr>
          </a:lstStyle>
          <a:p/>
        </p:txBody>
      </p:sp>
      <p:sp>
        <p:nvSpPr>
          <p:cNvPr id="92" name="Google Shape;92;g11a411f594e_0_204"/>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g11a411f594e_0_208"/>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5" name="Google Shape;95;g11a411f594e_0_208"/>
          <p:cNvSpPr txBox="1"/>
          <p:nvPr>
            <p:ph idx="1" type="body"/>
          </p:nvPr>
        </p:nvSpPr>
        <p:spPr>
          <a:xfrm>
            <a:off x="6234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algn="l">
              <a:lnSpc>
                <a:spcPct val="115000"/>
              </a:lnSpc>
              <a:spcBef>
                <a:spcPts val="0"/>
              </a:spcBef>
              <a:spcAft>
                <a:spcPts val="0"/>
              </a:spcAft>
              <a:buSzPts val="2800"/>
              <a:buChar char="●"/>
              <a:defRPr sz="28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96" name="Google Shape;96;g11a411f594e_0_208"/>
          <p:cNvSpPr txBox="1"/>
          <p:nvPr>
            <p:ph idx="2" type="body"/>
          </p:nvPr>
        </p:nvSpPr>
        <p:spPr>
          <a:xfrm>
            <a:off x="96648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algn="l">
              <a:lnSpc>
                <a:spcPct val="115000"/>
              </a:lnSpc>
              <a:spcBef>
                <a:spcPts val="0"/>
              </a:spcBef>
              <a:spcAft>
                <a:spcPts val="0"/>
              </a:spcAft>
              <a:buSzPts val="2800"/>
              <a:buChar char="●"/>
              <a:defRPr sz="28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97" name="Google Shape;97;g11a411f594e_0_208"/>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1a411f594e_0_213"/>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00" name="Google Shape;100;g11a411f594e_0_21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11a411f594e_0_216"/>
          <p:cNvSpPr txBox="1"/>
          <p:nvPr>
            <p:ph type="title"/>
          </p:nvPr>
        </p:nvSpPr>
        <p:spPr>
          <a:xfrm>
            <a:off x="623400" y="1111200"/>
            <a:ext cx="5616000" cy="15114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g11a411f594e_0_216"/>
          <p:cNvSpPr txBox="1"/>
          <p:nvPr>
            <p:ph idx="1" type="body"/>
          </p:nvPr>
        </p:nvSpPr>
        <p:spPr>
          <a:xfrm>
            <a:off x="623400" y="2779200"/>
            <a:ext cx="5616000" cy="6358800"/>
          </a:xfrm>
          <a:prstGeom prst="rect">
            <a:avLst/>
          </a:prstGeom>
          <a:noFill/>
          <a:ln>
            <a:noFill/>
          </a:ln>
        </p:spPr>
        <p:txBody>
          <a:bodyPr anchorCtr="0" anchor="t" bIns="182850" lIns="182850" spcFirstLastPara="1" rIns="182850" wrap="square" tIns="182850">
            <a:noAutofit/>
          </a:bodyPr>
          <a:lstStyle>
            <a:lvl1pPr indent="-381000" lvl="0" marL="457200" algn="l">
              <a:lnSpc>
                <a:spcPct val="115000"/>
              </a:lnSpc>
              <a:spcBef>
                <a:spcPts val="0"/>
              </a:spcBef>
              <a:spcAft>
                <a:spcPts val="0"/>
              </a:spcAft>
              <a:buSzPts val="2400"/>
              <a:buChar char="●"/>
              <a:defRPr sz="24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104" name="Google Shape;104;g11a411f594e_0_216"/>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11a411f594e_0_220"/>
          <p:cNvSpPr txBox="1"/>
          <p:nvPr>
            <p:ph type="title"/>
          </p:nvPr>
        </p:nvSpPr>
        <p:spPr>
          <a:xfrm>
            <a:off x="980500" y="900300"/>
            <a:ext cx="12735600" cy="8181600"/>
          </a:xfrm>
          <a:prstGeom prst="rect">
            <a:avLst/>
          </a:prstGeom>
          <a:noFill/>
          <a:ln>
            <a:noFill/>
          </a:ln>
        </p:spPr>
        <p:txBody>
          <a:bodyPr anchorCtr="0" anchor="ctr" bIns="182850" lIns="182850" spcFirstLastPara="1" rIns="182850" wrap="square" tIns="182850">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107" name="Google Shape;107;g11a411f594e_0_220"/>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11a411f594e_0_223"/>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0" name="Google Shape;110;g11a411f594e_0_223"/>
          <p:cNvSpPr txBox="1"/>
          <p:nvPr>
            <p:ph type="title"/>
          </p:nvPr>
        </p:nvSpPr>
        <p:spPr>
          <a:xfrm>
            <a:off x="531000" y="2466350"/>
            <a:ext cx="8090400" cy="2964600"/>
          </a:xfrm>
          <a:prstGeom prst="rect">
            <a:avLst/>
          </a:prstGeom>
          <a:noFill/>
          <a:ln>
            <a:noFill/>
          </a:ln>
        </p:spPr>
        <p:txBody>
          <a:bodyPr anchorCtr="0" anchor="b" bIns="182850" lIns="182850" spcFirstLastPara="1" rIns="182850" wrap="square" tIns="18285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p:txBody>
      </p:sp>
      <p:sp>
        <p:nvSpPr>
          <p:cNvPr id="111" name="Google Shape;111;g11a411f594e_0_223"/>
          <p:cNvSpPr txBox="1"/>
          <p:nvPr>
            <p:ph idx="1" type="subTitle"/>
          </p:nvPr>
        </p:nvSpPr>
        <p:spPr>
          <a:xfrm>
            <a:off x="531000" y="5606150"/>
            <a:ext cx="8090400" cy="2470200"/>
          </a:xfrm>
          <a:prstGeom prst="rect">
            <a:avLst/>
          </a:prstGeom>
          <a:noFill/>
          <a:ln>
            <a:noFill/>
          </a:ln>
        </p:spPr>
        <p:txBody>
          <a:bodyPr anchorCtr="0" anchor="t" bIns="182850" lIns="182850" spcFirstLastPara="1" rIns="182850" wrap="square" tIns="1828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2" name="Google Shape;112;g11a411f594e_0_223"/>
          <p:cNvSpPr txBox="1"/>
          <p:nvPr>
            <p:ph idx="2" type="body"/>
          </p:nvPr>
        </p:nvSpPr>
        <p:spPr>
          <a:xfrm>
            <a:off x="9879000" y="1448150"/>
            <a:ext cx="7674000" cy="7390200"/>
          </a:xfrm>
          <a:prstGeom prst="rect">
            <a:avLst/>
          </a:prstGeom>
          <a:noFill/>
          <a:ln>
            <a:noFill/>
          </a:ln>
        </p:spPr>
        <p:txBody>
          <a:bodyPr anchorCtr="0" anchor="ctr" bIns="182850" lIns="182850" spcFirstLastPara="1" rIns="182850" wrap="square" tIns="182850">
            <a:noAutofit/>
          </a:bodyPr>
          <a:lstStyle>
            <a:lvl1pPr indent="-457200" lvl="0" marL="457200" algn="l">
              <a:lnSpc>
                <a:spcPct val="115000"/>
              </a:lnSpc>
              <a:spcBef>
                <a:spcPts val="0"/>
              </a:spcBef>
              <a:spcAft>
                <a:spcPts val="0"/>
              </a:spcAft>
              <a:buSzPts val="3600"/>
              <a:buChar char="●"/>
              <a:defRPr/>
            </a:lvl1pPr>
            <a:lvl2pPr indent="-406400" lvl="1" marL="914400" algn="l">
              <a:lnSpc>
                <a:spcPct val="115000"/>
              </a:lnSpc>
              <a:spcBef>
                <a:spcPts val="3200"/>
              </a:spcBef>
              <a:spcAft>
                <a:spcPts val="0"/>
              </a:spcAft>
              <a:buSzPts val="2800"/>
              <a:buChar char="○"/>
              <a:defRPr/>
            </a:lvl2pPr>
            <a:lvl3pPr indent="-406400" lvl="2" marL="1371600" algn="l">
              <a:lnSpc>
                <a:spcPct val="115000"/>
              </a:lnSpc>
              <a:spcBef>
                <a:spcPts val="3200"/>
              </a:spcBef>
              <a:spcAft>
                <a:spcPts val="0"/>
              </a:spcAft>
              <a:buSzPts val="2800"/>
              <a:buChar char="■"/>
              <a:defRPr/>
            </a:lvl3pPr>
            <a:lvl4pPr indent="-406400" lvl="3" marL="1828800" algn="l">
              <a:lnSpc>
                <a:spcPct val="115000"/>
              </a:lnSpc>
              <a:spcBef>
                <a:spcPts val="3200"/>
              </a:spcBef>
              <a:spcAft>
                <a:spcPts val="0"/>
              </a:spcAft>
              <a:buSzPts val="2800"/>
              <a:buChar char="●"/>
              <a:defRPr/>
            </a:lvl4pPr>
            <a:lvl5pPr indent="-406400" lvl="4" marL="2286000" algn="l">
              <a:lnSpc>
                <a:spcPct val="115000"/>
              </a:lnSpc>
              <a:spcBef>
                <a:spcPts val="3200"/>
              </a:spcBef>
              <a:spcAft>
                <a:spcPts val="0"/>
              </a:spcAft>
              <a:buSzPts val="2800"/>
              <a:buChar char="○"/>
              <a:defRPr/>
            </a:lvl5pPr>
            <a:lvl6pPr indent="-406400" lvl="5" marL="2743200" algn="l">
              <a:lnSpc>
                <a:spcPct val="115000"/>
              </a:lnSpc>
              <a:spcBef>
                <a:spcPts val="3200"/>
              </a:spcBef>
              <a:spcAft>
                <a:spcPts val="0"/>
              </a:spcAft>
              <a:buSzPts val="2800"/>
              <a:buChar char="■"/>
              <a:defRPr/>
            </a:lvl6pPr>
            <a:lvl7pPr indent="-406400" lvl="6" marL="3200400" algn="l">
              <a:lnSpc>
                <a:spcPct val="115000"/>
              </a:lnSpc>
              <a:spcBef>
                <a:spcPts val="3200"/>
              </a:spcBef>
              <a:spcAft>
                <a:spcPts val="0"/>
              </a:spcAft>
              <a:buSzPts val="2800"/>
              <a:buChar char="●"/>
              <a:defRPr/>
            </a:lvl7pPr>
            <a:lvl8pPr indent="-406400" lvl="7" marL="3657600" algn="l">
              <a:lnSpc>
                <a:spcPct val="115000"/>
              </a:lnSpc>
              <a:spcBef>
                <a:spcPts val="3200"/>
              </a:spcBef>
              <a:spcAft>
                <a:spcPts val="0"/>
              </a:spcAft>
              <a:buSzPts val="2800"/>
              <a:buChar char="○"/>
              <a:defRPr/>
            </a:lvl8pPr>
            <a:lvl9pPr indent="-406400" lvl="8" marL="4114800" algn="l">
              <a:lnSpc>
                <a:spcPct val="115000"/>
              </a:lnSpc>
              <a:spcBef>
                <a:spcPts val="3200"/>
              </a:spcBef>
              <a:spcAft>
                <a:spcPts val="3200"/>
              </a:spcAft>
              <a:buSzPts val="2800"/>
              <a:buChar char="■"/>
              <a:defRPr/>
            </a:lvl9pPr>
          </a:lstStyle>
          <a:p/>
        </p:txBody>
      </p:sp>
      <p:sp>
        <p:nvSpPr>
          <p:cNvPr id="113" name="Google Shape;113;g11a411f594e_0_22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1a411f594e_0_229"/>
          <p:cNvSpPr txBox="1"/>
          <p:nvPr>
            <p:ph idx="1" type="body"/>
          </p:nvPr>
        </p:nvSpPr>
        <p:spPr>
          <a:xfrm>
            <a:off x="623400" y="8461150"/>
            <a:ext cx="11997600" cy="1210200"/>
          </a:xfrm>
          <a:prstGeom prst="rect">
            <a:avLst/>
          </a:prstGeom>
          <a:noFill/>
          <a:ln>
            <a:noFill/>
          </a:ln>
        </p:spPr>
        <p:txBody>
          <a:bodyPr anchorCtr="0" anchor="ctr" bIns="182850" lIns="182850" spcFirstLastPara="1" rIns="182850" wrap="square" tIns="182850">
            <a:noAutofit/>
          </a:bodyPr>
          <a:lstStyle>
            <a:lvl1pPr indent="-228600" lvl="0" marL="457200" algn="l">
              <a:lnSpc>
                <a:spcPct val="100000"/>
              </a:lnSpc>
              <a:spcBef>
                <a:spcPts val="0"/>
              </a:spcBef>
              <a:spcAft>
                <a:spcPts val="0"/>
              </a:spcAft>
              <a:buSzPts val="3600"/>
              <a:buNone/>
              <a:defRPr/>
            </a:lvl1pPr>
          </a:lstStyle>
          <a:p/>
        </p:txBody>
      </p:sp>
      <p:sp>
        <p:nvSpPr>
          <p:cNvPr id="116" name="Google Shape;116;g11a411f594e_0_22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g11a411f594e_0_232"/>
          <p:cNvSpPr txBox="1"/>
          <p:nvPr>
            <p:ph hasCustomPrompt="1" type="title"/>
          </p:nvPr>
        </p:nvSpPr>
        <p:spPr>
          <a:xfrm>
            <a:off x="623400" y="2212250"/>
            <a:ext cx="17041200" cy="3927000"/>
          </a:xfrm>
          <a:prstGeom prst="rect">
            <a:avLst/>
          </a:prstGeom>
          <a:noFill/>
          <a:ln>
            <a:noFill/>
          </a:ln>
        </p:spPr>
        <p:txBody>
          <a:bodyPr anchorCtr="0" anchor="b" bIns="182850" lIns="182850" spcFirstLastPara="1" rIns="182850" wrap="square" tIns="182850">
            <a:noAutofit/>
          </a:bodyPr>
          <a:lstStyle>
            <a:lvl1pPr lvl="0" algn="ctr">
              <a:lnSpc>
                <a:spcPct val="100000"/>
              </a:lnSpc>
              <a:spcBef>
                <a:spcPts val="0"/>
              </a:spcBef>
              <a:spcAft>
                <a:spcPts val="0"/>
              </a:spcAft>
              <a:buSzPts val="24000"/>
              <a:buNone/>
              <a:defRPr sz="24000"/>
            </a:lvl1pPr>
            <a:lvl2pPr lvl="1" algn="ctr">
              <a:lnSpc>
                <a:spcPct val="100000"/>
              </a:lnSpc>
              <a:spcBef>
                <a:spcPts val="0"/>
              </a:spcBef>
              <a:spcAft>
                <a:spcPts val="0"/>
              </a:spcAft>
              <a:buSzPts val="24000"/>
              <a:buNone/>
              <a:defRPr sz="24000"/>
            </a:lvl2pPr>
            <a:lvl3pPr lvl="2" algn="ctr">
              <a:lnSpc>
                <a:spcPct val="100000"/>
              </a:lnSpc>
              <a:spcBef>
                <a:spcPts val="0"/>
              </a:spcBef>
              <a:spcAft>
                <a:spcPts val="0"/>
              </a:spcAft>
              <a:buSzPts val="24000"/>
              <a:buNone/>
              <a:defRPr sz="24000"/>
            </a:lvl3pPr>
            <a:lvl4pPr lvl="3" algn="ctr">
              <a:lnSpc>
                <a:spcPct val="100000"/>
              </a:lnSpc>
              <a:spcBef>
                <a:spcPts val="0"/>
              </a:spcBef>
              <a:spcAft>
                <a:spcPts val="0"/>
              </a:spcAft>
              <a:buSzPts val="24000"/>
              <a:buNone/>
              <a:defRPr sz="24000"/>
            </a:lvl4pPr>
            <a:lvl5pPr lvl="4" algn="ctr">
              <a:lnSpc>
                <a:spcPct val="100000"/>
              </a:lnSpc>
              <a:spcBef>
                <a:spcPts val="0"/>
              </a:spcBef>
              <a:spcAft>
                <a:spcPts val="0"/>
              </a:spcAft>
              <a:buSzPts val="24000"/>
              <a:buNone/>
              <a:defRPr sz="24000"/>
            </a:lvl5pPr>
            <a:lvl6pPr lvl="5" algn="ctr">
              <a:lnSpc>
                <a:spcPct val="100000"/>
              </a:lnSpc>
              <a:spcBef>
                <a:spcPts val="0"/>
              </a:spcBef>
              <a:spcAft>
                <a:spcPts val="0"/>
              </a:spcAft>
              <a:buSzPts val="24000"/>
              <a:buNone/>
              <a:defRPr sz="24000"/>
            </a:lvl6pPr>
            <a:lvl7pPr lvl="6" algn="ctr">
              <a:lnSpc>
                <a:spcPct val="100000"/>
              </a:lnSpc>
              <a:spcBef>
                <a:spcPts val="0"/>
              </a:spcBef>
              <a:spcAft>
                <a:spcPts val="0"/>
              </a:spcAft>
              <a:buSzPts val="24000"/>
              <a:buNone/>
              <a:defRPr sz="24000"/>
            </a:lvl7pPr>
            <a:lvl8pPr lvl="7" algn="ctr">
              <a:lnSpc>
                <a:spcPct val="100000"/>
              </a:lnSpc>
              <a:spcBef>
                <a:spcPts val="0"/>
              </a:spcBef>
              <a:spcAft>
                <a:spcPts val="0"/>
              </a:spcAft>
              <a:buSzPts val="24000"/>
              <a:buNone/>
              <a:defRPr sz="24000"/>
            </a:lvl8pPr>
            <a:lvl9pPr lvl="8" algn="ctr">
              <a:lnSpc>
                <a:spcPct val="100000"/>
              </a:lnSpc>
              <a:spcBef>
                <a:spcPts val="0"/>
              </a:spcBef>
              <a:spcAft>
                <a:spcPts val="0"/>
              </a:spcAft>
              <a:buSzPts val="24000"/>
              <a:buNone/>
              <a:defRPr sz="24000"/>
            </a:lvl9pPr>
          </a:lstStyle>
          <a:p>
            <a:r>
              <a:t>xx%</a:t>
            </a:r>
          </a:p>
        </p:txBody>
      </p:sp>
      <p:sp>
        <p:nvSpPr>
          <p:cNvPr id="119" name="Google Shape;119;g11a411f594e_0_232"/>
          <p:cNvSpPr txBox="1"/>
          <p:nvPr>
            <p:ph idx="1" type="body"/>
          </p:nvPr>
        </p:nvSpPr>
        <p:spPr>
          <a:xfrm>
            <a:off x="623400" y="6304450"/>
            <a:ext cx="17041200" cy="2601600"/>
          </a:xfrm>
          <a:prstGeom prst="rect">
            <a:avLst/>
          </a:prstGeom>
          <a:noFill/>
          <a:ln>
            <a:noFill/>
          </a:ln>
        </p:spPr>
        <p:txBody>
          <a:bodyPr anchorCtr="0" anchor="t" bIns="182850" lIns="182850" spcFirstLastPara="1" rIns="182850" wrap="square" tIns="182850">
            <a:noAutofit/>
          </a:bodyPr>
          <a:lstStyle>
            <a:lvl1pPr indent="-457200" lvl="0" marL="457200" algn="ctr">
              <a:lnSpc>
                <a:spcPct val="115000"/>
              </a:lnSpc>
              <a:spcBef>
                <a:spcPts val="0"/>
              </a:spcBef>
              <a:spcAft>
                <a:spcPts val="0"/>
              </a:spcAft>
              <a:buSzPts val="3600"/>
              <a:buChar char="●"/>
              <a:defRPr/>
            </a:lvl1pPr>
            <a:lvl2pPr indent="-406400" lvl="1" marL="914400" algn="ctr">
              <a:lnSpc>
                <a:spcPct val="115000"/>
              </a:lnSpc>
              <a:spcBef>
                <a:spcPts val="3200"/>
              </a:spcBef>
              <a:spcAft>
                <a:spcPts val="0"/>
              </a:spcAft>
              <a:buSzPts val="2800"/>
              <a:buChar char="○"/>
              <a:defRPr/>
            </a:lvl2pPr>
            <a:lvl3pPr indent="-406400" lvl="2" marL="1371600" algn="ctr">
              <a:lnSpc>
                <a:spcPct val="115000"/>
              </a:lnSpc>
              <a:spcBef>
                <a:spcPts val="3200"/>
              </a:spcBef>
              <a:spcAft>
                <a:spcPts val="0"/>
              </a:spcAft>
              <a:buSzPts val="2800"/>
              <a:buChar char="■"/>
              <a:defRPr/>
            </a:lvl3pPr>
            <a:lvl4pPr indent="-406400" lvl="3" marL="1828800" algn="ctr">
              <a:lnSpc>
                <a:spcPct val="115000"/>
              </a:lnSpc>
              <a:spcBef>
                <a:spcPts val="3200"/>
              </a:spcBef>
              <a:spcAft>
                <a:spcPts val="0"/>
              </a:spcAft>
              <a:buSzPts val="2800"/>
              <a:buChar char="●"/>
              <a:defRPr/>
            </a:lvl4pPr>
            <a:lvl5pPr indent="-406400" lvl="4" marL="2286000" algn="ctr">
              <a:lnSpc>
                <a:spcPct val="115000"/>
              </a:lnSpc>
              <a:spcBef>
                <a:spcPts val="3200"/>
              </a:spcBef>
              <a:spcAft>
                <a:spcPts val="0"/>
              </a:spcAft>
              <a:buSzPts val="2800"/>
              <a:buChar char="○"/>
              <a:defRPr/>
            </a:lvl5pPr>
            <a:lvl6pPr indent="-406400" lvl="5" marL="2743200" algn="ctr">
              <a:lnSpc>
                <a:spcPct val="115000"/>
              </a:lnSpc>
              <a:spcBef>
                <a:spcPts val="3200"/>
              </a:spcBef>
              <a:spcAft>
                <a:spcPts val="0"/>
              </a:spcAft>
              <a:buSzPts val="2800"/>
              <a:buChar char="■"/>
              <a:defRPr/>
            </a:lvl6pPr>
            <a:lvl7pPr indent="-406400" lvl="6" marL="3200400" algn="ctr">
              <a:lnSpc>
                <a:spcPct val="115000"/>
              </a:lnSpc>
              <a:spcBef>
                <a:spcPts val="3200"/>
              </a:spcBef>
              <a:spcAft>
                <a:spcPts val="0"/>
              </a:spcAft>
              <a:buSzPts val="2800"/>
              <a:buChar char="●"/>
              <a:defRPr/>
            </a:lvl7pPr>
            <a:lvl8pPr indent="-406400" lvl="7" marL="3657600" algn="ctr">
              <a:lnSpc>
                <a:spcPct val="115000"/>
              </a:lnSpc>
              <a:spcBef>
                <a:spcPts val="3200"/>
              </a:spcBef>
              <a:spcAft>
                <a:spcPts val="0"/>
              </a:spcAft>
              <a:buSzPts val="2800"/>
              <a:buChar char="○"/>
              <a:defRPr/>
            </a:lvl8pPr>
            <a:lvl9pPr indent="-406400" lvl="8" marL="4114800" algn="ctr">
              <a:lnSpc>
                <a:spcPct val="115000"/>
              </a:lnSpc>
              <a:spcBef>
                <a:spcPts val="3200"/>
              </a:spcBef>
              <a:spcAft>
                <a:spcPts val="3200"/>
              </a:spcAft>
              <a:buSzPts val="2800"/>
              <a:buChar char="■"/>
              <a:defRPr/>
            </a:lvl9pPr>
          </a:lstStyle>
          <a:p/>
        </p:txBody>
      </p:sp>
      <p:sp>
        <p:nvSpPr>
          <p:cNvPr id="120" name="Google Shape;120;g11a411f594e_0_23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11a411f594e_0_195"/>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9pPr>
          </a:lstStyle>
          <a:p/>
        </p:txBody>
      </p:sp>
      <p:sp>
        <p:nvSpPr>
          <p:cNvPr id="82" name="Google Shape;82;g11a411f594e_0_195"/>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marR="0" rtl="0" algn="l">
              <a:lnSpc>
                <a:spcPct val="115000"/>
              </a:lnSpc>
              <a:spcBef>
                <a:spcPts val="0"/>
              </a:spcBef>
              <a:spcAft>
                <a:spcPts val="0"/>
              </a:spcAft>
              <a:buClr>
                <a:schemeClr val="dk2"/>
              </a:buClr>
              <a:buSzPts val="3600"/>
              <a:buFont typeface="Arial"/>
              <a:buChar char="●"/>
              <a:defRPr b="0" i="0" sz="3600" u="none" cap="none" strike="noStrike">
                <a:solidFill>
                  <a:schemeClr val="dk2"/>
                </a:solidFill>
                <a:latin typeface="Arial"/>
                <a:ea typeface="Arial"/>
                <a:cs typeface="Arial"/>
                <a:sym typeface="Arial"/>
              </a:defRPr>
            </a:lvl1pPr>
            <a:lvl2pPr indent="-406400" lvl="1" marL="914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406400" lvl="2" marL="1371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3pPr>
            <a:lvl4pPr indent="-406400" lvl="3" marL="18288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4pPr>
            <a:lvl5pPr indent="-406400" lvl="4" marL="22860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5pPr>
            <a:lvl6pPr indent="-406400" lvl="5" marL="27432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6pPr>
            <a:lvl7pPr indent="-406400" lvl="6" marL="3200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7pPr>
            <a:lvl8pPr indent="-406400" lvl="7" marL="3657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8pPr>
            <a:lvl9pPr indent="-406400" lvl="8" marL="4114800" marR="0" rtl="0" algn="l">
              <a:lnSpc>
                <a:spcPct val="115000"/>
              </a:lnSpc>
              <a:spcBef>
                <a:spcPts val="3200"/>
              </a:spcBef>
              <a:spcAft>
                <a:spcPts val="3200"/>
              </a:spcAft>
              <a:buClr>
                <a:schemeClr val="dk2"/>
              </a:buClr>
              <a:buSzPts val="2800"/>
              <a:buFont typeface="Arial"/>
              <a:buChar char="■"/>
              <a:defRPr b="0" i="0" sz="2800" u="none" cap="none" strike="noStrike">
                <a:solidFill>
                  <a:schemeClr val="dk2"/>
                </a:solidFill>
                <a:latin typeface="Arial"/>
                <a:ea typeface="Arial"/>
                <a:cs typeface="Arial"/>
                <a:sym typeface="Arial"/>
              </a:defRPr>
            </a:lvl9pPr>
          </a:lstStyle>
          <a:p/>
        </p:txBody>
      </p:sp>
      <p:sp>
        <p:nvSpPr>
          <p:cNvPr id="83" name="Google Shape;83;g11a411f594e_0_195"/>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gif"/><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6.gif"/><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gif"/><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gif"/><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gif"/><Relationship Id="rId5" Type="http://schemas.openxmlformats.org/officeDocument/2006/relationships/image" Target="../media/image13.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
          <p:cNvPicPr preferRelativeResize="0"/>
          <p:nvPr/>
        </p:nvPicPr>
        <p:blipFill rotWithShape="1">
          <a:blip r:embed="rId3">
            <a:alphaModFix/>
          </a:blip>
          <a:srcRect b="16250" l="0" r="0" t="27500"/>
          <a:stretch/>
        </p:blipFill>
        <p:spPr>
          <a:xfrm>
            <a:off x="0" y="0"/>
            <a:ext cx="18288002" cy="10287000"/>
          </a:xfrm>
          <a:prstGeom prst="rect">
            <a:avLst/>
          </a:prstGeom>
          <a:noFill/>
          <a:ln>
            <a:noFill/>
          </a:ln>
        </p:spPr>
      </p:pic>
      <p:sp>
        <p:nvSpPr>
          <p:cNvPr id="126" name="Google Shape;126;p1"/>
          <p:cNvSpPr/>
          <p:nvPr/>
        </p:nvSpPr>
        <p:spPr>
          <a:xfrm>
            <a:off x="13087937" y="4306672"/>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860807" y="393694"/>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1"/>
          <p:cNvGrpSpPr/>
          <p:nvPr/>
        </p:nvGrpSpPr>
        <p:grpSpPr>
          <a:xfrm>
            <a:off x="2746577" y="2657365"/>
            <a:ext cx="12794850" cy="6105076"/>
            <a:chOff x="-67" y="-1137758"/>
            <a:chExt cx="17059800" cy="8140101"/>
          </a:xfrm>
        </p:grpSpPr>
        <p:sp>
          <p:nvSpPr>
            <p:cNvPr id="129" name="Google Shape;129;p1"/>
            <p:cNvSpPr txBox="1"/>
            <p:nvPr/>
          </p:nvSpPr>
          <p:spPr>
            <a:xfrm>
              <a:off x="-67" y="-1137758"/>
              <a:ext cx="17059800" cy="4473900"/>
            </a:xfrm>
            <a:prstGeom prst="rect">
              <a:avLst/>
            </a:prstGeom>
            <a:noFill/>
            <a:ln>
              <a:noFill/>
            </a:ln>
          </p:spPr>
          <p:txBody>
            <a:bodyPr anchorCtr="0" anchor="t" bIns="0" lIns="0" spcFirstLastPara="1" rIns="0" wrap="square" tIns="0">
              <a:spAutoFit/>
            </a:bodyPr>
            <a:lstStyle/>
            <a:p>
              <a:pPr indent="0" lvl="0" marL="0" marR="0" rtl="0" algn="ctr">
                <a:lnSpc>
                  <a:spcPct val="88002"/>
                </a:lnSpc>
                <a:spcBef>
                  <a:spcPts val="0"/>
                </a:spcBef>
                <a:spcAft>
                  <a:spcPts val="0"/>
                </a:spcAft>
                <a:buClr>
                  <a:srgbClr val="000000"/>
                </a:buClr>
                <a:buSzPts val="12386"/>
                <a:buFont typeface="Arial"/>
                <a:buNone/>
              </a:pPr>
              <a:r>
                <a:rPr b="0" i="0" lang="en-US" sz="12386" u="none" cap="none" strike="noStrike">
                  <a:solidFill>
                    <a:srgbClr val="1B1B1B"/>
                  </a:solidFill>
                  <a:latin typeface="Arial"/>
                  <a:ea typeface="Arial"/>
                  <a:cs typeface="Arial"/>
                  <a:sym typeface="Arial"/>
                </a:rPr>
                <a:t>EXPLORATORY DATA ANALYSIS</a:t>
              </a:r>
              <a:endParaRPr b="0" i="0" sz="12386" u="none" cap="none" strike="noStrike">
                <a:solidFill>
                  <a:srgbClr val="1B1B1B"/>
                </a:solidFill>
                <a:latin typeface="Arial"/>
                <a:ea typeface="Arial"/>
                <a:cs typeface="Arial"/>
                <a:sym typeface="Arial"/>
              </a:endParaRPr>
            </a:p>
          </p:txBody>
        </p:sp>
        <p:sp>
          <p:nvSpPr>
            <p:cNvPr id="130" name="Google Shape;130;p1"/>
            <p:cNvSpPr txBox="1"/>
            <p:nvPr/>
          </p:nvSpPr>
          <p:spPr>
            <a:xfrm>
              <a:off x="4202669" y="4974643"/>
              <a:ext cx="8654400" cy="202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Teaching Assistant :</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Bramandika (06211940000059)</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Maura Putri Defa (06211940000139)</a:t>
              </a:r>
              <a:endParaRPr b="1" i="0" sz="2600" u="none" cap="none" strike="noStrike">
                <a:solidFill>
                  <a:srgbClr val="1B1B1B"/>
                </a:solidFill>
                <a:latin typeface="IBM Plex Sans"/>
                <a:ea typeface="IBM Plex Sans"/>
                <a:cs typeface="IBM Plex Sans"/>
                <a:sym typeface="IBM Plex Sans"/>
              </a:endParaRPr>
            </a:p>
          </p:txBody>
        </p:sp>
      </p:grpSp>
      <p:sp>
        <p:nvSpPr>
          <p:cNvPr id="131" name="Google Shape;131;p1"/>
          <p:cNvSpPr txBox="1"/>
          <p:nvPr/>
        </p:nvSpPr>
        <p:spPr>
          <a:xfrm>
            <a:off x="6015914" y="1208693"/>
            <a:ext cx="62562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Week 1</a:t>
            </a:r>
            <a:r>
              <a:rPr b="1" lang="en-US" sz="2499">
                <a:solidFill>
                  <a:srgbClr val="1B1B1B"/>
                </a:solidFill>
                <a:latin typeface="IBM Plex Sans"/>
                <a:ea typeface="IBM Plex Sans"/>
                <a:cs typeface="IBM Plex Sans"/>
                <a:sym typeface="IBM Plex Sans"/>
              </a:rPr>
              <a:t>2</a:t>
            </a:r>
            <a:endParaRPr b="0" i="0" sz="1400" u="none" cap="none" strike="noStrike">
              <a:solidFill>
                <a:srgbClr val="000000"/>
              </a:solidFill>
              <a:latin typeface="Arial"/>
              <a:ea typeface="Arial"/>
              <a:cs typeface="Arial"/>
              <a:sym typeface="Arial"/>
            </a:endParaRPr>
          </a:p>
        </p:txBody>
      </p:sp>
      <p:sp>
        <p:nvSpPr>
          <p:cNvPr id="132" name="Google Shape;132;p1"/>
          <p:cNvSpPr txBox="1"/>
          <p:nvPr/>
        </p:nvSpPr>
        <p:spPr>
          <a:xfrm>
            <a:off x="3473584" y="9783950"/>
            <a:ext cx="113409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Sepuluh Nopember Institute of Technology, Surabaya - Indonesia</a:t>
            </a:r>
            <a:endParaRPr b="0" i="0" sz="1400" u="none" cap="none" strike="noStrike">
              <a:solidFill>
                <a:srgbClr val="000000"/>
              </a:solidFill>
              <a:latin typeface="Arial"/>
              <a:ea typeface="Arial"/>
              <a:cs typeface="Arial"/>
              <a:sym typeface="Arial"/>
            </a:endParaRPr>
          </a:p>
        </p:txBody>
      </p:sp>
      <p:sp>
        <p:nvSpPr>
          <p:cNvPr id="133" name="Google Shape;133;p1"/>
          <p:cNvSpPr txBox="1"/>
          <p:nvPr/>
        </p:nvSpPr>
        <p:spPr>
          <a:xfrm>
            <a:off x="6660450" y="6307100"/>
            <a:ext cx="4967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EF8600"/>
                </a:solidFill>
                <a:latin typeface="Arial"/>
                <a:ea typeface="Arial"/>
                <a:cs typeface="Arial"/>
                <a:sym typeface="Arial"/>
              </a:rPr>
              <a:t>https://intip.in/EDAIUP2022</a:t>
            </a:r>
            <a:endParaRPr b="1" i="0" sz="2700" u="none" cap="none" strike="noStrike">
              <a:solidFill>
                <a:srgbClr val="EF8600"/>
              </a:solidFill>
              <a:latin typeface="Arial"/>
              <a:ea typeface="Arial"/>
              <a:cs typeface="Arial"/>
              <a:sym typeface="Arial"/>
            </a:endParaRPr>
          </a:p>
        </p:txBody>
      </p:sp>
      <p:pic>
        <p:nvPicPr>
          <p:cNvPr id="134" name="Google Shape;134;p1"/>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135" name="Google Shape;135;p1"/>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1228d9a7bc5_0_81"/>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15" name="Google Shape;215;g1228d9a7bc5_0_81"/>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16" name="Google Shape;216;g1228d9a7bc5_0_81"/>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17" name="Google Shape;217;g1228d9a7bc5_0_81"/>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Implementation</a:t>
            </a:r>
            <a:endParaRPr b="0" i="0" sz="4400" u="none" cap="none" strike="noStrike">
              <a:solidFill>
                <a:srgbClr val="EF8600"/>
              </a:solidFill>
              <a:latin typeface="Fira Sans Medium"/>
              <a:ea typeface="Fira Sans Medium"/>
              <a:cs typeface="Fira Sans Medium"/>
              <a:sym typeface="Fira Sans Medium"/>
            </a:endParaRPr>
          </a:p>
        </p:txBody>
      </p:sp>
      <p:sp>
        <p:nvSpPr>
          <p:cNvPr id="218" name="Google Shape;218;g1228d9a7bc5_0_81"/>
          <p:cNvSpPr txBox="1"/>
          <p:nvPr/>
        </p:nvSpPr>
        <p:spPr>
          <a:xfrm>
            <a:off x="2065423" y="2253075"/>
            <a:ext cx="14696400" cy="5388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900">
                <a:latin typeface="Fira Sans"/>
                <a:ea typeface="Fira Sans"/>
                <a:cs typeface="Fira Sans"/>
                <a:sym typeface="Fira Sans"/>
              </a:rPr>
              <a:t>So how does LOESS work? Let’s start with a noisy signal like the one below.</a:t>
            </a:r>
            <a:endParaRPr sz="2900">
              <a:latin typeface="Fira Sans"/>
              <a:ea typeface="Fira Sans"/>
              <a:cs typeface="Fira Sans"/>
              <a:sym typeface="Fira Sans"/>
            </a:endParaRPr>
          </a:p>
        </p:txBody>
      </p:sp>
      <p:pic>
        <p:nvPicPr>
          <p:cNvPr id="219" name="Google Shape;219;g1228d9a7bc5_0_81"/>
          <p:cNvPicPr preferRelativeResize="0"/>
          <p:nvPr/>
        </p:nvPicPr>
        <p:blipFill>
          <a:blip r:embed="rId5">
            <a:alphaModFix/>
          </a:blip>
          <a:stretch>
            <a:fillRect/>
          </a:stretch>
        </p:blipFill>
        <p:spPr>
          <a:xfrm>
            <a:off x="5266850" y="3228150"/>
            <a:ext cx="8293550" cy="4230550"/>
          </a:xfrm>
          <a:prstGeom prst="rect">
            <a:avLst/>
          </a:prstGeom>
          <a:noFill/>
          <a:ln>
            <a:noFill/>
          </a:ln>
        </p:spPr>
      </p:pic>
      <p:sp>
        <p:nvSpPr>
          <p:cNvPr id="220" name="Google Shape;220;g1228d9a7bc5_0_81"/>
          <p:cNvSpPr txBox="1"/>
          <p:nvPr/>
        </p:nvSpPr>
        <p:spPr>
          <a:xfrm>
            <a:off x="1795798" y="7625700"/>
            <a:ext cx="14696400" cy="23241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900">
                <a:latin typeface="Fira Sans"/>
                <a:ea typeface="Fira Sans"/>
                <a:cs typeface="Fira Sans"/>
                <a:sym typeface="Fira Sans"/>
              </a:rPr>
              <a:t>This is a synthetically generated sine wave with added Gaussian noise. The sine wave is drawn in red while the noisy samples are displayed as blue dots. To simulate an irregularly sampled signal, the x values were randomly sampled from a uniform distribution and scaled appropriately. The corresponding y values were calculated using a sine function with added Gaussian noise.</a:t>
            </a:r>
            <a:endParaRPr sz="2900">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1228d9a7bc5_0_90"/>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26" name="Google Shape;226;g1228d9a7bc5_0_90"/>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27" name="Google Shape;227;g1228d9a7bc5_0_90"/>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28" name="Google Shape;228;g1228d9a7bc5_0_90"/>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Implementation</a:t>
            </a:r>
            <a:endParaRPr b="0" i="0" sz="4400" u="none" cap="none" strike="noStrike">
              <a:solidFill>
                <a:srgbClr val="EF8600"/>
              </a:solidFill>
              <a:latin typeface="Fira Sans Medium"/>
              <a:ea typeface="Fira Sans Medium"/>
              <a:cs typeface="Fira Sans Medium"/>
              <a:sym typeface="Fira Sans Medium"/>
            </a:endParaRPr>
          </a:p>
        </p:txBody>
      </p:sp>
      <p:sp>
        <p:nvSpPr>
          <p:cNvPr id="229" name="Google Shape;229;g1228d9a7bc5_0_90"/>
          <p:cNvSpPr txBox="1"/>
          <p:nvPr/>
        </p:nvSpPr>
        <p:spPr>
          <a:xfrm>
            <a:off x="2065423" y="2253075"/>
            <a:ext cx="14696400" cy="32169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900">
                <a:latin typeface="Fira Sans"/>
                <a:ea typeface="Fira Sans"/>
                <a:cs typeface="Fira Sans"/>
                <a:sym typeface="Fira Sans"/>
              </a:rPr>
              <a:t>So how do we get from the blue dots to an approximation of the red line? First of all, think of the red line as an ordered sequence of equally spaced x values, in this case between 0 and 2π.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rPr lang="en-US" sz="2900">
                <a:latin typeface="Fira Sans"/>
                <a:ea typeface="Fira Sans"/>
                <a:cs typeface="Fira Sans"/>
                <a:sym typeface="Fira Sans"/>
              </a:rPr>
              <a:t>For each of these values, select an appropriate neighborhood of sampled points, and use them as the training set for a linear regression problem. With the resulting model, estimate the new value for your point.</a:t>
            </a:r>
            <a:endParaRPr sz="2900">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23a7393793_0_0"/>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11400" u="none" cap="none" strike="noStrike">
                <a:solidFill>
                  <a:srgbClr val="000000"/>
                </a:solidFill>
                <a:latin typeface="Fira Sans Medium"/>
                <a:ea typeface="Fira Sans Medium"/>
                <a:cs typeface="Fira Sans Medium"/>
                <a:sym typeface="Fira Sans Medium"/>
              </a:rPr>
              <a:t>Thank you!</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id="140" name="Google Shape;140;g116436ab2f7_0_1"/>
          <p:cNvPicPr preferRelativeResize="0"/>
          <p:nvPr/>
        </p:nvPicPr>
        <p:blipFill rotWithShape="1">
          <a:blip r:embed="rId3">
            <a:alphaModFix/>
          </a:blip>
          <a:srcRect b="0" l="0" r="0" t="0"/>
          <a:stretch/>
        </p:blipFill>
        <p:spPr>
          <a:xfrm>
            <a:off x="15957100" y="186647"/>
            <a:ext cx="738419" cy="734616"/>
          </a:xfrm>
          <a:prstGeom prst="rect">
            <a:avLst/>
          </a:prstGeom>
          <a:noFill/>
          <a:ln>
            <a:noFill/>
          </a:ln>
        </p:spPr>
      </p:pic>
      <p:pic>
        <p:nvPicPr>
          <p:cNvPr id="141" name="Google Shape;141;g116436ab2f7_0_1"/>
          <p:cNvPicPr preferRelativeResize="0"/>
          <p:nvPr/>
        </p:nvPicPr>
        <p:blipFill rotWithShape="1">
          <a:blip r:embed="rId4">
            <a:alphaModFix/>
          </a:blip>
          <a:srcRect b="0" l="0" r="0" t="0"/>
          <a:stretch/>
        </p:blipFill>
        <p:spPr>
          <a:xfrm>
            <a:off x="16695521" y="186647"/>
            <a:ext cx="1025585" cy="734619"/>
          </a:xfrm>
          <a:prstGeom prst="rect">
            <a:avLst/>
          </a:prstGeom>
          <a:noFill/>
          <a:ln>
            <a:noFill/>
          </a:ln>
        </p:spPr>
      </p:pic>
      <p:sp>
        <p:nvSpPr>
          <p:cNvPr id="142" name="Google Shape;142;g116436ab2f7_0_1"/>
          <p:cNvSpPr txBox="1"/>
          <p:nvPr/>
        </p:nvSpPr>
        <p:spPr>
          <a:xfrm>
            <a:off x="16962871" y="9154389"/>
            <a:ext cx="1125600" cy="8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43" name="Google Shape;143;g116436ab2f7_0_1"/>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11400" u="none" cap="none" strike="noStrike">
                <a:solidFill>
                  <a:srgbClr val="000000"/>
                </a:solidFill>
                <a:latin typeface="Fira Sans Medium"/>
                <a:ea typeface="Fira Sans Medium"/>
                <a:cs typeface="Fira Sans Medium"/>
                <a:sym typeface="Fira Sans Medium"/>
              </a:rPr>
              <a:t>L</a:t>
            </a:r>
            <a:r>
              <a:rPr lang="en-US" sz="11400">
                <a:latin typeface="Fira Sans Medium"/>
                <a:ea typeface="Fira Sans Medium"/>
                <a:cs typeface="Fira Sans Medium"/>
                <a:sym typeface="Fira Sans Medium"/>
              </a:rPr>
              <a:t>OESS</a:t>
            </a:r>
            <a:r>
              <a:rPr b="0" i="0" lang="en-US" sz="11400" u="none" cap="none" strike="noStrike">
                <a:solidFill>
                  <a:srgbClr val="000000"/>
                </a:solidFill>
                <a:latin typeface="Fira Sans Medium"/>
                <a:ea typeface="Fira Sans Medium"/>
                <a:cs typeface="Fira Sans Medium"/>
                <a:sym typeface="Fira Sans Medium"/>
              </a:rPr>
              <a:t> Regression</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id="148" name="Google Shape;148;gf3b2d8b1ab_1_44"/>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49" name="Google Shape;149;gf3b2d8b1ab_1_44"/>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0" name="Google Shape;150;gf3b2d8b1ab_1_44"/>
          <p:cNvSpPr txBox="1"/>
          <p:nvPr/>
        </p:nvSpPr>
        <p:spPr>
          <a:xfrm>
            <a:off x="914975" y="2400275"/>
            <a:ext cx="15373500" cy="217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600"/>
              </a:spcBef>
              <a:spcAft>
                <a:spcPts val="600"/>
              </a:spcAft>
              <a:buClr>
                <a:srgbClr val="000000"/>
              </a:buClr>
              <a:buSzPts val="3050"/>
              <a:buFont typeface="Arial"/>
              <a:buNone/>
            </a:pPr>
            <a:r>
              <a:rPr lang="en-US" sz="2900">
                <a:solidFill>
                  <a:schemeClr val="dk1"/>
                </a:solidFill>
                <a:latin typeface="Fira Sans"/>
                <a:ea typeface="Fira Sans"/>
                <a:cs typeface="Fira Sans"/>
                <a:sym typeface="Fira Sans"/>
              </a:rPr>
              <a:t>LOWESS (Locally Weighted Scatterplot Smoothing), sometimes called LOESS (locally weighted smoothing), is a popular tool used in regression analysis that creates a smooth line through a time plot or scatter plot to help you to see relationship between variables and foresee trends.</a:t>
            </a:r>
            <a:endParaRPr b="0" i="0" sz="2900" u="none" cap="none" strike="noStrike">
              <a:solidFill>
                <a:srgbClr val="080A13"/>
              </a:solidFill>
              <a:highlight>
                <a:srgbClr val="FFFFFF"/>
              </a:highlight>
              <a:latin typeface="Arial"/>
              <a:ea typeface="Arial"/>
              <a:cs typeface="Arial"/>
              <a:sym typeface="Arial"/>
            </a:endParaRPr>
          </a:p>
        </p:txBody>
      </p:sp>
      <p:pic>
        <p:nvPicPr>
          <p:cNvPr id="151" name="Google Shape;151;gf3b2d8b1ab_1_44"/>
          <p:cNvPicPr preferRelativeResize="0"/>
          <p:nvPr/>
        </p:nvPicPr>
        <p:blipFill>
          <a:blip r:embed="rId5">
            <a:alphaModFix/>
          </a:blip>
          <a:stretch>
            <a:fillRect/>
          </a:stretch>
        </p:blipFill>
        <p:spPr>
          <a:xfrm>
            <a:off x="4992750" y="4571375"/>
            <a:ext cx="7217954" cy="541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pic>
        <p:nvPicPr>
          <p:cNvPr id="156" name="Google Shape;156;g1228d9a7bc5_0_41"/>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57" name="Google Shape;157;g1228d9a7bc5_0_41"/>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8" name="Google Shape;158;g1228d9a7bc5_0_41"/>
          <p:cNvSpPr txBox="1"/>
          <p:nvPr/>
        </p:nvSpPr>
        <p:spPr>
          <a:xfrm>
            <a:off x="833300" y="880000"/>
            <a:ext cx="14760600" cy="1657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600"/>
              </a:spcBef>
              <a:spcAft>
                <a:spcPts val="600"/>
              </a:spcAft>
              <a:buClr>
                <a:srgbClr val="000000"/>
              </a:buClr>
              <a:buSzPts val="3050"/>
              <a:buFont typeface="Arial"/>
              <a:buNone/>
            </a:pPr>
            <a:r>
              <a:rPr lang="en-US" sz="2900">
                <a:solidFill>
                  <a:schemeClr val="dk1"/>
                </a:solidFill>
                <a:latin typeface="Fira Sans"/>
                <a:ea typeface="Fira Sans"/>
                <a:cs typeface="Fira Sans"/>
                <a:sym typeface="Fira Sans"/>
              </a:rPr>
              <a:t>LOWESS </a:t>
            </a:r>
            <a:r>
              <a:rPr lang="en-US" sz="2900">
                <a:solidFill>
                  <a:schemeClr val="dk1"/>
                </a:solidFill>
                <a:latin typeface="Fira Sans"/>
                <a:ea typeface="Fira Sans"/>
                <a:cs typeface="Fira Sans"/>
                <a:sym typeface="Fira Sans"/>
              </a:rPr>
              <a:t>sits within the family of </a:t>
            </a:r>
            <a:r>
              <a:rPr lang="en-US" sz="2900">
                <a:solidFill>
                  <a:srgbClr val="980000"/>
                </a:solidFill>
                <a:latin typeface="Fira Sans"/>
                <a:ea typeface="Fira Sans"/>
                <a:cs typeface="Fira Sans"/>
                <a:sym typeface="Fira Sans"/>
              </a:rPr>
              <a:t>regression algorithms</a:t>
            </a:r>
            <a:r>
              <a:rPr lang="en-US" sz="2900">
                <a:solidFill>
                  <a:schemeClr val="dk1"/>
                </a:solidFill>
                <a:latin typeface="Fira Sans"/>
                <a:ea typeface="Fira Sans"/>
                <a:cs typeface="Fira Sans"/>
                <a:sym typeface="Fira Sans"/>
              </a:rPr>
              <a:t> under the umbrella of Supervised Learning. This means that you need a set of </a:t>
            </a:r>
            <a:r>
              <a:rPr lang="en-US" sz="2900">
                <a:solidFill>
                  <a:srgbClr val="980000"/>
                </a:solidFill>
                <a:latin typeface="Fira Sans"/>
                <a:ea typeface="Fira Sans"/>
                <a:cs typeface="Fira Sans"/>
                <a:sym typeface="Fira Sans"/>
              </a:rPr>
              <a:t>labeled data with a numerical target variable</a:t>
            </a:r>
            <a:r>
              <a:rPr lang="en-US" sz="2900">
                <a:solidFill>
                  <a:schemeClr val="dk1"/>
                </a:solidFill>
                <a:latin typeface="Fira Sans"/>
                <a:ea typeface="Fira Sans"/>
                <a:cs typeface="Fira Sans"/>
                <a:sym typeface="Fira Sans"/>
              </a:rPr>
              <a:t> to train your model.</a:t>
            </a:r>
            <a:endParaRPr b="0" i="0" sz="2900" u="none" cap="none" strike="noStrike">
              <a:solidFill>
                <a:srgbClr val="080A13"/>
              </a:solidFill>
              <a:highlight>
                <a:srgbClr val="FFFFFF"/>
              </a:highlight>
              <a:latin typeface="Arial"/>
              <a:ea typeface="Arial"/>
              <a:cs typeface="Arial"/>
              <a:sym typeface="Arial"/>
            </a:endParaRPr>
          </a:p>
        </p:txBody>
      </p:sp>
      <p:pic>
        <p:nvPicPr>
          <p:cNvPr id="159" name="Google Shape;159;g1228d9a7bc5_0_41"/>
          <p:cNvPicPr preferRelativeResize="0"/>
          <p:nvPr/>
        </p:nvPicPr>
        <p:blipFill>
          <a:blip r:embed="rId5">
            <a:alphaModFix/>
          </a:blip>
          <a:stretch>
            <a:fillRect/>
          </a:stretch>
        </p:blipFill>
        <p:spPr>
          <a:xfrm>
            <a:off x="3630175" y="2314675"/>
            <a:ext cx="11027651" cy="753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1a411f594e_0_452"/>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65" name="Google Shape;165;g11a411f594e_0_452"/>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66" name="Google Shape;166;g11a411f594e_0_452"/>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67" name="Google Shape;167;g11a411f594e_0_452"/>
          <p:cNvSpPr txBox="1"/>
          <p:nvPr/>
        </p:nvSpPr>
        <p:spPr>
          <a:xfrm>
            <a:off x="1346550" y="171755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What is Lowess Smoothing used for?</a:t>
            </a:r>
            <a:endParaRPr b="0" i="0" sz="4400" u="none" cap="none" strike="noStrike">
              <a:solidFill>
                <a:srgbClr val="EF8600"/>
              </a:solidFill>
              <a:latin typeface="Fira Sans Medium"/>
              <a:ea typeface="Fira Sans Medium"/>
              <a:cs typeface="Fira Sans Medium"/>
              <a:sym typeface="Fira Sans Medium"/>
            </a:endParaRPr>
          </a:p>
        </p:txBody>
      </p:sp>
      <p:sp>
        <p:nvSpPr>
          <p:cNvPr id="168" name="Google Shape;168;g11a411f594e_0_452"/>
          <p:cNvSpPr txBox="1"/>
          <p:nvPr/>
        </p:nvSpPr>
        <p:spPr>
          <a:xfrm>
            <a:off x="1839150" y="3429000"/>
            <a:ext cx="13539000" cy="3663300"/>
          </a:xfrm>
          <a:prstGeom prst="rect">
            <a:avLst/>
          </a:prstGeom>
          <a:noFill/>
          <a:ln>
            <a:noFill/>
          </a:ln>
        </p:spPr>
        <p:txBody>
          <a:bodyPr anchorCtr="0" anchor="t" bIns="45700" lIns="91425" spcFirstLastPara="1" rIns="91425" wrap="square" tIns="45700">
            <a:spAutoFit/>
          </a:bodyPr>
          <a:lstStyle/>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Fitting a line to a scatter plot or time plot where noisy data values, sparse data points or weak interrelationships interfere with your ability to see a line of best fit.</a:t>
            </a:r>
            <a:endParaRPr sz="2900">
              <a:latin typeface="Fira Sans"/>
              <a:ea typeface="Fira Sans"/>
              <a:cs typeface="Fira Sans"/>
              <a:sym typeface="Fira Sans"/>
            </a:endParaRPr>
          </a:p>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Linear regression where least squares fitting doesn’t create a line of good fit</a:t>
            </a:r>
            <a:r>
              <a:rPr lang="en-US" sz="2900">
                <a:latin typeface="Fira Sans"/>
                <a:ea typeface="Fira Sans"/>
                <a:cs typeface="Fira Sans"/>
                <a:sym typeface="Fira Sans"/>
              </a:rPr>
              <a:t> </a:t>
            </a:r>
            <a:r>
              <a:rPr lang="en-US" sz="2900">
                <a:latin typeface="Fira Sans"/>
                <a:ea typeface="Fira Sans"/>
                <a:cs typeface="Fira Sans"/>
                <a:sym typeface="Fira Sans"/>
              </a:rPr>
              <a:t>or is too labor-intensive to use.</a:t>
            </a:r>
            <a:endParaRPr sz="2900">
              <a:latin typeface="Fira Sans"/>
              <a:ea typeface="Fira Sans"/>
              <a:cs typeface="Fira Sans"/>
              <a:sym typeface="Fira Sans"/>
            </a:endParaRPr>
          </a:p>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Data exploration and analysis in the social sciences, particularly in elections and voting behavior.</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228d9a7bc5_0_56"/>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74" name="Google Shape;174;g1228d9a7bc5_0_56"/>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75" name="Google Shape;175;g1228d9a7bc5_0_56"/>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76" name="Google Shape;176;g1228d9a7bc5_0_56"/>
          <p:cNvSpPr txBox="1"/>
          <p:nvPr/>
        </p:nvSpPr>
        <p:spPr>
          <a:xfrm>
            <a:off x="549175" y="1534900"/>
            <a:ext cx="15000900" cy="32169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900">
                <a:latin typeface="Fira Sans"/>
                <a:ea typeface="Fira Sans"/>
                <a:cs typeface="Fira Sans"/>
                <a:sym typeface="Fira Sans"/>
              </a:rPr>
              <a:t>We will use an example to illustrate how LOWESS works. Let us start by creating a scatterplot where the data points follow a sine wave pattern, but they have some random noise added, making the pattern less obvious.</a:t>
            </a:r>
            <a:endParaRPr sz="2900">
              <a:latin typeface="Fira Sans"/>
              <a:ea typeface="Fira Sans"/>
              <a:cs typeface="Fira Sans"/>
              <a:sym typeface="Fira Sans"/>
            </a:endParaRPr>
          </a:p>
          <a:p>
            <a:pPr indent="0" lvl="0" marL="457200" marR="0" rtl="0" algn="just">
              <a:lnSpc>
                <a:spcPct val="100000"/>
              </a:lnSpc>
              <a:spcBef>
                <a:spcPts val="0"/>
              </a:spcBef>
              <a:spcAft>
                <a:spcPts val="0"/>
              </a:spcAft>
              <a:buClr>
                <a:schemeClr val="dk1"/>
              </a:buClr>
              <a:buSzPts val="1100"/>
              <a:buFont typeface="Arial"/>
              <a:buNone/>
            </a:pPr>
            <a:r>
              <a:t/>
            </a:r>
            <a:endParaRPr sz="2900">
              <a:latin typeface="Fira Sans"/>
              <a:ea typeface="Fira Sans"/>
              <a:cs typeface="Fira Sans"/>
              <a:sym typeface="Fira Sans"/>
            </a:endParaRPr>
          </a:p>
          <a:p>
            <a:pPr indent="0" lvl="0" marL="457200" marR="0" rtl="0" algn="just">
              <a:lnSpc>
                <a:spcPct val="100000"/>
              </a:lnSpc>
              <a:spcBef>
                <a:spcPts val="0"/>
              </a:spcBef>
              <a:spcAft>
                <a:spcPts val="0"/>
              </a:spcAft>
              <a:buClr>
                <a:schemeClr val="dk1"/>
              </a:buClr>
              <a:buSzPts val="1100"/>
              <a:buFont typeface="Arial"/>
              <a:buNone/>
            </a:pPr>
            <a:r>
              <a:rPr lang="en-US" sz="2900">
                <a:latin typeface="Fira Sans"/>
                <a:ea typeface="Fira Sans"/>
                <a:cs typeface="Fira Sans"/>
                <a:sym typeface="Fira Sans"/>
              </a:rPr>
              <a:t>After that, we perform a LOWESS regression analysis a couple of times using different hyperparameters and add LOWESS curves to the plot:</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p:txBody>
      </p:sp>
      <p:pic>
        <p:nvPicPr>
          <p:cNvPr id="177" name="Google Shape;177;g1228d9a7bc5_0_56"/>
          <p:cNvPicPr preferRelativeResize="0"/>
          <p:nvPr/>
        </p:nvPicPr>
        <p:blipFill>
          <a:blip r:embed="rId5">
            <a:alphaModFix/>
          </a:blip>
          <a:stretch>
            <a:fillRect/>
          </a:stretch>
        </p:blipFill>
        <p:spPr>
          <a:xfrm>
            <a:off x="4072638" y="4588325"/>
            <a:ext cx="10142724" cy="5045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1228d9a7bc5_0_9"/>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83" name="Google Shape;183;g1228d9a7bc5_0_9"/>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84" name="Google Shape;184;g1228d9a7bc5_0_9"/>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85" name="Google Shape;185;g1228d9a7bc5_0_9"/>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86" name="Google Shape;186;g1228d9a7bc5_0_9"/>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Benefits of Non-Parametric Smoothing</a:t>
            </a:r>
            <a:endParaRPr b="0" i="0" sz="4400" u="none" cap="none" strike="noStrike">
              <a:solidFill>
                <a:srgbClr val="EF8600"/>
              </a:solidFill>
              <a:latin typeface="Fira Sans Medium"/>
              <a:ea typeface="Fira Sans Medium"/>
              <a:cs typeface="Fira Sans Medium"/>
              <a:sym typeface="Fira Sans Medium"/>
            </a:endParaRPr>
          </a:p>
        </p:txBody>
      </p:sp>
      <p:sp>
        <p:nvSpPr>
          <p:cNvPr id="187" name="Google Shape;187;g1228d9a7bc5_0_9"/>
          <p:cNvSpPr txBox="1"/>
          <p:nvPr/>
        </p:nvSpPr>
        <p:spPr>
          <a:xfrm>
            <a:off x="1839148" y="2316975"/>
            <a:ext cx="14696400" cy="1877700"/>
          </a:xfrm>
          <a:prstGeom prst="rect">
            <a:avLst/>
          </a:prstGeom>
          <a:noFill/>
          <a:ln>
            <a:noFill/>
          </a:ln>
        </p:spPr>
        <p:txBody>
          <a:bodyPr anchorCtr="0" anchor="t" bIns="45700" lIns="91425" spcFirstLastPara="1" rIns="91425" wrap="square" tIns="45700">
            <a:spAutoFit/>
          </a:bodyPr>
          <a:lstStyle/>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Provides a flexible approach to representing data.</a:t>
            </a:r>
            <a:endParaRPr sz="2900">
              <a:latin typeface="Fira Sans"/>
              <a:ea typeface="Fira Sans"/>
              <a:cs typeface="Fira Sans"/>
              <a:sym typeface="Fira Sans"/>
            </a:endParaRPr>
          </a:p>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Ease of use.</a:t>
            </a:r>
            <a:endParaRPr sz="2900">
              <a:latin typeface="Fira Sans"/>
              <a:ea typeface="Fira Sans"/>
              <a:cs typeface="Fira Sans"/>
              <a:sym typeface="Fira Sans"/>
            </a:endParaRPr>
          </a:p>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Computations are relatively easy.</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p:txBody>
      </p:sp>
      <p:sp>
        <p:nvSpPr>
          <p:cNvPr id="188" name="Google Shape;188;g1228d9a7bc5_0_9"/>
          <p:cNvSpPr txBox="1"/>
          <p:nvPr/>
        </p:nvSpPr>
        <p:spPr>
          <a:xfrm>
            <a:off x="1346550" y="517845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Disadvantages of Non-Parametric Smoothing</a:t>
            </a:r>
            <a:endParaRPr b="0" i="0" sz="4400" u="none" cap="none" strike="noStrike">
              <a:solidFill>
                <a:srgbClr val="EF8600"/>
              </a:solidFill>
              <a:latin typeface="Fira Sans Medium"/>
              <a:ea typeface="Fira Sans Medium"/>
              <a:cs typeface="Fira Sans Medium"/>
              <a:sym typeface="Fira Sans Medium"/>
            </a:endParaRPr>
          </a:p>
        </p:txBody>
      </p:sp>
      <p:sp>
        <p:nvSpPr>
          <p:cNvPr id="189" name="Google Shape;189;g1228d9a7bc5_0_9"/>
          <p:cNvSpPr txBox="1"/>
          <p:nvPr/>
        </p:nvSpPr>
        <p:spPr>
          <a:xfrm>
            <a:off x="1839148" y="6617125"/>
            <a:ext cx="14696400" cy="1877700"/>
          </a:xfrm>
          <a:prstGeom prst="rect">
            <a:avLst/>
          </a:prstGeom>
          <a:noFill/>
          <a:ln>
            <a:noFill/>
          </a:ln>
        </p:spPr>
        <p:txBody>
          <a:bodyPr anchorCtr="0" anchor="t" bIns="45700" lIns="91425" spcFirstLastPara="1" rIns="91425" wrap="square" tIns="45700">
            <a:spAutoFit/>
          </a:bodyPr>
          <a:lstStyle/>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Can’t be used to obtain a simple equation for a set of data.</a:t>
            </a:r>
            <a:endParaRPr sz="2900">
              <a:latin typeface="Fira Sans"/>
              <a:ea typeface="Fira Sans"/>
              <a:cs typeface="Fira Sans"/>
              <a:sym typeface="Fira Sans"/>
            </a:endParaRPr>
          </a:p>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Less well understood than parametric smoothers.</a:t>
            </a:r>
            <a:endParaRPr sz="2900">
              <a:latin typeface="Fira Sans"/>
              <a:ea typeface="Fira Sans"/>
              <a:cs typeface="Fira Sans"/>
              <a:sym typeface="Fira Sans"/>
            </a:endParaRPr>
          </a:p>
          <a:p>
            <a:pPr indent="-412750" lvl="0" marL="457200" marR="0" rtl="0" algn="just">
              <a:lnSpc>
                <a:spcPct val="100000"/>
              </a:lnSpc>
              <a:spcBef>
                <a:spcPts val="0"/>
              </a:spcBef>
              <a:spcAft>
                <a:spcPts val="0"/>
              </a:spcAft>
              <a:buSzPts val="2900"/>
              <a:buFont typeface="Fira Sans"/>
              <a:buAutoNum type="arabicPeriod"/>
            </a:pPr>
            <a:r>
              <a:rPr lang="en-US" sz="2900">
                <a:latin typeface="Fira Sans"/>
                <a:ea typeface="Fira Sans"/>
                <a:cs typeface="Fira Sans"/>
                <a:sym typeface="Fira Sans"/>
              </a:rPr>
              <a:t>Requires the analyst to use a little guesswork to obtain a result.</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228d9a7bc5_0_30"/>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95" name="Google Shape;195;g1228d9a7bc5_0_30"/>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96" name="Google Shape;196;g1228d9a7bc5_0_30"/>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97" name="Google Shape;197;g1228d9a7bc5_0_30"/>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Implementation</a:t>
            </a:r>
            <a:endParaRPr b="0" i="0" sz="4400" u="none" cap="none" strike="noStrike">
              <a:solidFill>
                <a:srgbClr val="EF8600"/>
              </a:solidFill>
              <a:latin typeface="Fira Sans Medium"/>
              <a:ea typeface="Fira Sans Medium"/>
              <a:cs typeface="Fira Sans Medium"/>
              <a:sym typeface="Fira Sans Medium"/>
            </a:endParaRPr>
          </a:p>
        </p:txBody>
      </p:sp>
      <p:sp>
        <p:nvSpPr>
          <p:cNvPr id="198" name="Google Shape;198;g1228d9a7bc5_0_30"/>
          <p:cNvSpPr txBox="1"/>
          <p:nvPr/>
        </p:nvSpPr>
        <p:spPr>
          <a:xfrm>
            <a:off x="2065423" y="2253075"/>
            <a:ext cx="14696400" cy="50025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900">
                <a:latin typeface="Fira Sans"/>
                <a:ea typeface="Fira Sans"/>
                <a:cs typeface="Fira Sans"/>
                <a:sym typeface="Fira Sans"/>
              </a:rPr>
              <a:t>If you are sampling data generated from a physical phenomenon, you will get noise. Noise can be added to the signal by the sensor measuring it, or it can be inherent to the stochasticity of the process that generates the data.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rPr lang="en-US" sz="2900">
                <a:latin typeface="Fira Sans"/>
                <a:ea typeface="Fira Sans"/>
                <a:cs typeface="Fira Sans"/>
                <a:sym typeface="Fira Sans"/>
              </a:rPr>
              <a:t>Example we had to handle one such noisy data stream generated by a vehicle engine and needed to figure out a way to filter out the noise. Due to the physical nature of the signal generation process, the sampling frequency was not constant, thereby precluding any frequency-based noise filtering technique.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rPr lang="en-US" sz="2900">
                <a:latin typeface="Fira Sans"/>
                <a:ea typeface="Fira Sans"/>
                <a:cs typeface="Fira Sans"/>
                <a:sym typeface="Fira Sans"/>
              </a:rPr>
              <a:t>We needed to find a way to filter out the noise and recreate the signal for further processing.</a:t>
            </a:r>
            <a:endParaRPr sz="2900">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1228d9a7bc5_0_70"/>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04" name="Google Shape;204;g1228d9a7bc5_0_70"/>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05" name="Google Shape;205;g1228d9a7bc5_0_70"/>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06" name="Google Shape;206;g1228d9a7bc5_0_70"/>
          <p:cNvSpPr txBox="1"/>
          <p:nvPr/>
        </p:nvSpPr>
        <p:spPr>
          <a:xfrm>
            <a:off x="1346550" y="878300"/>
            <a:ext cx="15594900" cy="108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4400">
                <a:solidFill>
                  <a:srgbClr val="EF8600"/>
                </a:solidFill>
                <a:latin typeface="Fira Sans Medium"/>
                <a:ea typeface="Fira Sans Medium"/>
                <a:cs typeface="Fira Sans Medium"/>
                <a:sym typeface="Fira Sans Medium"/>
              </a:rPr>
              <a:t>Implementation</a:t>
            </a:r>
            <a:endParaRPr b="0" i="0" sz="4400" u="none" cap="none" strike="noStrike">
              <a:solidFill>
                <a:srgbClr val="EF8600"/>
              </a:solidFill>
              <a:latin typeface="Fira Sans Medium"/>
              <a:ea typeface="Fira Sans Medium"/>
              <a:cs typeface="Fira Sans Medium"/>
              <a:sym typeface="Fira Sans Medium"/>
            </a:endParaRPr>
          </a:p>
        </p:txBody>
      </p:sp>
      <p:sp>
        <p:nvSpPr>
          <p:cNvPr id="207" name="Google Shape;207;g1228d9a7bc5_0_70"/>
          <p:cNvSpPr txBox="1"/>
          <p:nvPr/>
        </p:nvSpPr>
        <p:spPr>
          <a:xfrm>
            <a:off x="1469575" y="2253075"/>
            <a:ext cx="15292200" cy="36633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None/>
            </a:pPr>
            <a:r>
              <a:rPr lang="en-US" sz="2900">
                <a:latin typeface="Fira Sans"/>
                <a:ea typeface="Fira Sans"/>
                <a:cs typeface="Fira Sans"/>
                <a:sym typeface="Fira Sans"/>
              </a:rPr>
              <a:t>In order to recover the signal from the measured noise, we must start by making a few assumptions about how the noise is generated. In statistical terms, this means that we must assume some distribution for the noise, a mathematical description of how it is generated.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t/>
            </a:r>
            <a:endParaRPr sz="2900">
              <a:latin typeface="Fira Sans"/>
              <a:ea typeface="Fira Sans"/>
              <a:cs typeface="Fira Sans"/>
              <a:sym typeface="Fira Sans"/>
            </a:endParaRPr>
          </a:p>
          <a:p>
            <a:pPr indent="0" lvl="0" marL="457200" marR="0" rtl="0" algn="just">
              <a:lnSpc>
                <a:spcPct val="100000"/>
              </a:lnSpc>
              <a:spcBef>
                <a:spcPts val="0"/>
              </a:spcBef>
              <a:spcAft>
                <a:spcPts val="0"/>
              </a:spcAft>
              <a:buNone/>
            </a:pPr>
            <a:r>
              <a:rPr lang="en-US" sz="2900">
                <a:latin typeface="Fira Sans"/>
                <a:ea typeface="Fira Sans"/>
                <a:cs typeface="Fira Sans"/>
                <a:sym typeface="Fira Sans"/>
              </a:rPr>
              <a:t>The most common assumptions involve random noise that is generated according to a Gaussian distribution, an additive model where the noise is added to the signal, and an error term that is independent of x, like so:</a:t>
            </a:r>
            <a:endParaRPr sz="2900">
              <a:latin typeface="Fira Sans"/>
              <a:ea typeface="Fira Sans"/>
              <a:cs typeface="Fira Sans"/>
              <a:sym typeface="Fira Sans"/>
            </a:endParaRPr>
          </a:p>
        </p:txBody>
      </p:sp>
      <p:pic>
        <p:nvPicPr>
          <p:cNvPr id="208" name="Google Shape;208;g1228d9a7bc5_0_70"/>
          <p:cNvPicPr preferRelativeResize="0"/>
          <p:nvPr/>
        </p:nvPicPr>
        <p:blipFill>
          <a:blip r:embed="rId5">
            <a:alphaModFix/>
          </a:blip>
          <a:stretch>
            <a:fillRect/>
          </a:stretch>
        </p:blipFill>
        <p:spPr>
          <a:xfrm>
            <a:off x="1775725" y="6203950"/>
            <a:ext cx="6339575" cy="2209250"/>
          </a:xfrm>
          <a:prstGeom prst="rect">
            <a:avLst/>
          </a:prstGeom>
          <a:noFill/>
          <a:ln>
            <a:noFill/>
          </a:ln>
        </p:spPr>
      </p:pic>
      <p:pic>
        <p:nvPicPr>
          <p:cNvPr id="209" name="Google Shape;209;g1228d9a7bc5_0_70"/>
          <p:cNvPicPr preferRelativeResize="0"/>
          <p:nvPr/>
        </p:nvPicPr>
        <p:blipFill>
          <a:blip r:embed="rId6">
            <a:alphaModFix/>
          </a:blip>
          <a:stretch>
            <a:fillRect/>
          </a:stretch>
        </p:blipFill>
        <p:spPr>
          <a:xfrm>
            <a:off x="9953650" y="6326125"/>
            <a:ext cx="6048975" cy="208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