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2" r:id="rId4"/>
    <p:sldId id="275" r:id="rId5"/>
    <p:sldId id="257" r:id="rId6"/>
    <p:sldId id="274" r:id="rId7"/>
    <p:sldId id="276" r:id="rId8"/>
    <p:sldId id="277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61C8-3853-49D3-8BEE-8D9ED78F07D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2B62B-7894-44A3-8752-60FB5EC27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7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F649-6143-4CFE-A8F2-847F38AC9A4D}" type="datetime1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2F00-B4FC-43E5-9070-6FBC581E69A2}" type="datetime1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C74F-1ABA-47EB-9979-1978B46196B5}" type="datetime1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583-F3F1-48D7-914C-1654CA7628FA}" type="datetime1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FD7-DA78-4770-B56E-90283B134610}" type="datetime1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5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EDE-719C-4818-92A7-C0373FD29C62}" type="datetime1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5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5F83-F2EF-4E0C-ABA9-89A904A4F1D6}" type="datetime1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2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ADE0-6DF5-47DA-894F-F3CA055061BB}" type="datetime1">
              <a:rPr lang="en-GB" smtClean="0"/>
              <a:t>15/09/2017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9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FF5-6E6C-4B5D-B0F6-5E4ED11D7089}" type="datetime1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0637FA-2159-4D64-84FD-0E36DBEF1CCA}" type="datetime1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A4F-1617-4E35-9CE8-ECDE87E90FAF}" type="datetime1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8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6A58DA-C1D4-45FE-97D7-C1BA15D79CA1}" type="datetime1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3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fox-academy/bramble100/tree/master/week-02/lightning-talk" TargetMode="External"/><Relationship Id="rId2" Type="http://schemas.openxmlformats.org/officeDocument/2006/relationships/hyperlink" Target="https://github.com/greenfox-academy/bramble100/tree/master/week-02/SortablePokerHan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ABEB1-1D2B-44DC-BB85-3CDDE14F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13335E-11F2-42B2-8C89-9C464768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Lightning talk 2017-09-15</a:t>
            </a:r>
          </a:p>
          <a:p>
            <a:r>
              <a:rPr lang="en-US" dirty="0"/>
              <a:t>By Arnold BARNA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43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vs. String Methods</a:t>
            </a:r>
            <a:endParaRPr lang="en-GB" dirty="0"/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4F7F08F0-83E2-494E-8E49-7433BF8FF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319581"/>
              </p:ext>
            </p:extLst>
          </p:nvPr>
        </p:nvGraphicFramePr>
        <p:xfrm>
          <a:off x="838200" y="1825625"/>
          <a:ext cx="103930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45">
                  <a:extLst>
                    <a:ext uri="{9D8B030D-6E8A-4147-A177-3AD203B41FA5}">
                      <a16:colId xmlns:a16="http://schemas.microsoft.com/office/drawing/2014/main" val="1739162201"/>
                    </a:ext>
                  </a:extLst>
                </a:gridCol>
                <a:gridCol w="5213004">
                  <a:extLst>
                    <a:ext uri="{9D8B030D-6E8A-4147-A177-3AD203B41FA5}">
                      <a16:colId xmlns:a16="http://schemas.microsoft.com/office/drawing/2014/main" val="215696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Methods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Regex Expression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myString.</a:t>
                      </a:r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StartsWith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(“Green”)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“</a:t>
                      </a:r>
                      <a:r>
                        <a:rPr lang="en-US" b="1" i="1" dirty="0"/>
                        <a:t>^</a:t>
                      </a:r>
                      <a:r>
                        <a:rPr lang="en-US" i="1" dirty="0"/>
                        <a:t>Green”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9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myString.</a:t>
                      </a:r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EndsWith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(“Fox”)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“Fox</a:t>
                      </a:r>
                      <a:r>
                        <a:rPr lang="en-US" b="1" i="1" dirty="0"/>
                        <a:t>$</a:t>
                      </a:r>
                      <a:r>
                        <a:rPr lang="en-US" i="1" dirty="0"/>
                        <a:t>”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0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myString.</a:t>
                      </a:r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Alpaga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GB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Alpaga</a:t>
                      </a:r>
                      <a:r>
                        <a:rPr lang="en-GB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or [</a:t>
                      </a:r>
                      <a:r>
                        <a:rPr lang="en-GB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aglp</a:t>
                      </a:r>
                      <a:r>
                        <a:rPr lang="en-GB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2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myString.</a:t>
                      </a:r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("old", "new")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“s/old/new/”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52692"/>
                  </a:ext>
                </a:extLst>
              </a:tr>
            </a:tbl>
          </a:graphicData>
        </a:graphic>
      </p:graphicFrame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1F59EC-5D9B-45AB-A7A8-C2961A7C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5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usage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95CF0-D952-4DB3-AA0A-A6E6BC3E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Poker hand and card validation with and without regex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843022B-80E9-4711-BF6D-24519D01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1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1CDC7CD-A10D-4B34-B107-B492EDC60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84" y="2582866"/>
            <a:ext cx="5500979" cy="358157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from Sortable P</a:t>
            </a:r>
            <a:r>
              <a:rPr lang="hu-HU" dirty="0" err="1"/>
              <a:t>oker</a:t>
            </a:r>
            <a:r>
              <a:rPr lang="hu-HU" dirty="0"/>
              <a:t> </a:t>
            </a:r>
            <a:r>
              <a:rPr lang="en-US" dirty="0"/>
              <a:t>H</a:t>
            </a:r>
            <a:r>
              <a:rPr lang="hu-HU" dirty="0"/>
              <a:t>and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4C424-FD40-4978-A599-DE5C8E23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/>
              <a:t>French card notation:</a:t>
            </a:r>
            <a:r>
              <a:rPr lang="hu-HU" sz="3600" dirty="0"/>
              <a:t> </a:t>
            </a:r>
            <a:r>
              <a:rPr lang="en-US" sz="3600" dirty="0"/>
              <a:t>e.g. “</a:t>
            </a:r>
            <a:r>
              <a:rPr lang="pt-BR" sz="3600" i="1" dirty="0"/>
              <a:t>KS” “2H” “5C”</a:t>
            </a:r>
            <a:endParaRPr lang="hu-HU" sz="3600" i="1" dirty="0"/>
          </a:p>
          <a:p>
            <a:pPr lvl="1">
              <a:lnSpc>
                <a:spcPct val="200000"/>
              </a:lnSpc>
            </a:pPr>
            <a:r>
              <a:rPr lang="en-GB" sz="2800" dirty="0"/>
              <a:t>Ranks</a:t>
            </a:r>
            <a:r>
              <a:rPr lang="hu-HU" sz="2800" dirty="0"/>
              <a:t>: </a:t>
            </a:r>
            <a:r>
              <a:rPr lang="fr-FR" sz="2800" dirty="0"/>
              <a:t>2, 3, 4, 5, 6, 7, 8, 9, T(en), J(ack), Q(ueen), K(ing), A(ce)</a:t>
            </a:r>
            <a:endParaRPr lang="hu-HU" sz="2800" dirty="0"/>
          </a:p>
          <a:p>
            <a:pPr lvl="1">
              <a:lnSpc>
                <a:spcPct val="200000"/>
              </a:lnSpc>
            </a:pPr>
            <a:r>
              <a:rPr lang="hu-HU" sz="2800" dirty="0" err="1"/>
              <a:t>Suits</a:t>
            </a:r>
            <a:r>
              <a:rPr lang="hu-HU" sz="2800" dirty="0"/>
              <a:t>: </a:t>
            </a:r>
            <a:r>
              <a:rPr lang="en-US" sz="2800" dirty="0"/>
              <a:t>S(</a:t>
            </a:r>
            <a:r>
              <a:rPr lang="en-US" sz="2800" dirty="0" err="1"/>
              <a:t>pades</a:t>
            </a:r>
            <a:r>
              <a:rPr lang="en-US" sz="2800" dirty="0"/>
              <a:t>), H(</a:t>
            </a:r>
            <a:r>
              <a:rPr lang="en-US" sz="2800" dirty="0" err="1"/>
              <a:t>earts</a:t>
            </a:r>
            <a:r>
              <a:rPr lang="en-US" sz="2800" dirty="0"/>
              <a:t>), D(</a:t>
            </a:r>
            <a:r>
              <a:rPr lang="en-US" sz="2800" dirty="0" err="1"/>
              <a:t>iamonds</a:t>
            </a:r>
            <a:r>
              <a:rPr lang="en-US" sz="2800" dirty="0"/>
              <a:t>), C(</a:t>
            </a:r>
            <a:r>
              <a:rPr lang="en-US" sz="2800" dirty="0" err="1"/>
              <a:t>lubs</a:t>
            </a:r>
            <a:r>
              <a:rPr lang="en-US" sz="2800" dirty="0"/>
              <a:t>)</a:t>
            </a:r>
            <a:endParaRPr lang="hu-HU" sz="28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</p:spTree>
    <p:extLst>
      <p:ext uri="{BB962C8B-B14F-4D97-AF65-F5344CB8AC3E}">
        <p14:creationId xmlns:p14="http://schemas.microsoft.com/office/powerpoint/2010/main" val="31141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inputs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06504D-31D8-4C09-8F4F-1AA041F9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3600" dirty="0"/>
              <a:t>Valid </a:t>
            </a:r>
            <a:r>
              <a:rPr lang="hu-HU" sz="3600" dirty="0" err="1"/>
              <a:t>card</a:t>
            </a:r>
            <a:r>
              <a:rPr lang="hu-HU" sz="3600" dirty="0"/>
              <a:t>: „&lt;</a:t>
            </a:r>
            <a:r>
              <a:rPr lang="hu-HU" sz="3600" dirty="0" err="1"/>
              <a:t>Rank</a:t>
            </a:r>
            <a:r>
              <a:rPr lang="hu-HU" sz="3600" dirty="0"/>
              <a:t>&gt;&lt;</a:t>
            </a:r>
            <a:r>
              <a:rPr lang="hu-HU" sz="3600" dirty="0" err="1"/>
              <a:t>Suit</a:t>
            </a:r>
            <a:r>
              <a:rPr lang="hu-HU" sz="3600" dirty="0"/>
              <a:t>&gt;”</a:t>
            </a:r>
          </a:p>
          <a:p>
            <a:pPr lvl="1">
              <a:lnSpc>
                <a:spcPct val="150000"/>
              </a:lnSpc>
            </a:pPr>
            <a:r>
              <a:rPr lang="hu-HU" sz="2800" dirty="0" err="1"/>
              <a:t>Acceptable</a:t>
            </a:r>
            <a:r>
              <a:rPr lang="hu-HU" sz="2800" dirty="0"/>
              <a:t>: </a:t>
            </a:r>
            <a:r>
              <a:rPr lang="en-US" sz="2800" i="1" dirty="0"/>
              <a:t>“</a:t>
            </a:r>
            <a:r>
              <a:rPr lang="hu-HU" sz="2800" i="1" dirty="0"/>
              <a:t>2H” </a:t>
            </a:r>
            <a:r>
              <a:rPr lang="en-US" sz="2800" i="1" dirty="0"/>
              <a:t>“td</a:t>
            </a:r>
            <a:r>
              <a:rPr lang="hu-HU" sz="2800" i="1" dirty="0"/>
              <a:t>”</a:t>
            </a:r>
          </a:p>
          <a:p>
            <a:pPr lvl="1">
              <a:lnSpc>
                <a:spcPct val="150000"/>
              </a:lnSpc>
            </a:pPr>
            <a:r>
              <a:rPr lang="hu-HU" sz="2800" dirty="0" err="1"/>
              <a:t>Not</a:t>
            </a:r>
            <a:r>
              <a:rPr lang="hu-HU" sz="2800" dirty="0"/>
              <a:t> </a:t>
            </a:r>
            <a:r>
              <a:rPr lang="hu-HU" sz="2800" dirty="0" err="1"/>
              <a:t>acceptable</a:t>
            </a:r>
            <a:r>
              <a:rPr lang="hu-HU" sz="2800" dirty="0"/>
              <a:t>: </a:t>
            </a:r>
            <a:r>
              <a:rPr lang="en-US" sz="2800" i="1" dirty="0"/>
              <a:t>“c9</a:t>
            </a:r>
            <a:r>
              <a:rPr lang="hu-HU" sz="2800" i="1" dirty="0"/>
              <a:t>” </a:t>
            </a:r>
            <a:r>
              <a:rPr lang="en-US" sz="2800" i="1" dirty="0"/>
              <a:t>“</a:t>
            </a:r>
            <a:r>
              <a:rPr lang="en-GB" sz="2800" dirty="0"/>
              <a:t>c99</a:t>
            </a:r>
            <a:r>
              <a:rPr lang="hu-HU" sz="2800" i="1" dirty="0"/>
              <a:t>” </a:t>
            </a:r>
            <a:r>
              <a:rPr lang="en-US" sz="2800" i="1" dirty="0"/>
              <a:t>“”</a:t>
            </a:r>
            <a:r>
              <a:rPr lang="hu-HU" sz="2800" i="1" dirty="0"/>
              <a:t> </a:t>
            </a:r>
            <a:r>
              <a:rPr lang="hu-HU" sz="2800" dirty="0" err="1"/>
              <a:t>etc</a:t>
            </a:r>
            <a:endParaRPr lang="hu-HU" sz="28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0274B7-B8AE-4A27-AAEB-DF00FBC4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84" y="2582866"/>
            <a:ext cx="5500979" cy="358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DD45C7-3955-4F66-98D3-FA060B88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Card validation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5742C93-ED8F-476E-8709-B7AF647EC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3898"/>
            <a:ext cx="9980751" cy="1507788"/>
          </a:xfr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2C8FD58-FE31-4EEF-8229-FA061051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F092C40-C563-4E77-B294-B27617DB1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8" y="3992311"/>
            <a:ext cx="10044332" cy="1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DD45C7-3955-4F66-98D3-FA060B88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validation pattern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2C8FD58-FE31-4EEF-8229-FA061051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9A465E5F-B12A-4750-A836-EB8969DBD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GB" sz="5400" i="1" dirty="0">
                <a:solidFill>
                  <a:schemeClr val="bg2">
                    <a:lumMod val="75000"/>
                  </a:schemeClr>
                </a:solidFill>
              </a:rPr>
              <a:t>“^</a:t>
            </a:r>
            <a:r>
              <a:rPr lang="en-GB" sz="5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[2</a:t>
            </a:r>
            <a:r>
              <a:rPr lang="hu-HU" sz="5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GB" sz="5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9TJQKA]</a:t>
            </a:r>
            <a:r>
              <a:rPr lang="en-GB" sz="5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[SHDC]</a:t>
            </a:r>
            <a:r>
              <a:rPr lang="en-GB" sz="5400" i="1" dirty="0">
                <a:solidFill>
                  <a:schemeClr val="accent6">
                    <a:lumMod val="75000"/>
                  </a:schemeClr>
                </a:solidFill>
              </a:rPr>
              <a:t>$”</a:t>
            </a:r>
            <a:endParaRPr lang="en-GB" sz="5400" i="1" dirty="0"/>
          </a:p>
          <a:p>
            <a:r>
              <a:rPr lang="en-GB" sz="2800" i="1" dirty="0">
                <a:solidFill>
                  <a:schemeClr val="bg2">
                    <a:lumMod val="75000"/>
                  </a:schemeClr>
                </a:solidFill>
              </a:rPr>
              <a:t>^: the string must start with the pattern (</a:t>
            </a:r>
            <a:r>
              <a:rPr lang="en-GB" sz="2800" i="1" dirty="0" err="1">
                <a:solidFill>
                  <a:schemeClr val="bg2">
                    <a:lumMod val="75000"/>
                  </a:schemeClr>
                </a:solidFill>
              </a:rPr>
              <a:t>String.BeginsWith</a:t>
            </a:r>
            <a:r>
              <a:rPr lang="en-GB" sz="2800" i="1" dirty="0">
                <a:solidFill>
                  <a:schemeClr val="bg2">
                    <a:lumMod val="75000"/>
                  </a:schemeClr>
                </a:solidFill>
              </a:rPr>
              <a:t>())</a:t>
            </a:r>
          </a:p>
          <a:p>
            <a:r>
              <a:rPr lang="en-GB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[2</a:t>
            </a:r>
            <a:r>
              <a:rPr lang="hu-HU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GB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9TJQKA]: Any of these character once (Ranks)</a:t>
            </a:r>
          </a:p>
          <a:p>
            <a:r>
              <a:rPr lang="en-GB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[SHDC]: </a:t>
            </a:r>
            <a:r>
              <a:rPr lang="en-US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Any of these character once (Suits)</a:t>
            </a:r>
          </a:p>
          <a:p>
            <a:r>
              <a:rPr lang="en-GB" sz="2800" i="1" dirty="0">
                <a:solidFill>
                  <a:schemeClr val="accent6">
                    <a:lumMod val="75000"/>
                  </a:schemeClr>
                </a:solidFill>
              </a:rPr>
              <a:t>$: the string must end with the pattern (</a:t>
            </a:r>
            <a:r>
              <a:rPr lang="en-GB" sz="2800" i="1" dirty="0" err="1">
                <a:solidFill>
                  <a:schemeClr val="accent6">
                    <a:lumMod val="75000"/>
                  </a:schemeClr>
                </a:solidFill>
              </a:rPr>
              <a:t>String.EndsWith</a:t>
            </a:r>
            <a:r>
              <a:rPr lang="en-GB" sz="2800" i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3813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5D335-DEE6-431F-9D28-6D74ED1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4C02B-37FC-4670-A393-9F8D1E45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Available on GitHub: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/tree/master/week-02/</a:t>
            </a:r>
            <a:r>
              <a:rPr lang="en-US" b="1" dirty="0">
                <a:hlinkClick r:id="rId2"/>
              </a:rPr>
              <a:t>SortablePokerHands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Slides:</a:t>
            </a:r>
          </a:p>
          <a:p>
            <a:pPr lvl="1"/>
            <a:r>
              <a:rPr lang="en-US" dirty="0">
                <a:hlinkClick r:id="rId3"/>
              </a:rPr>
              <a:t>https://github.com/greenfox-academy/</a:t>
            </a:r>
            <a:r>
              <a:rPr lang="en-US" b="1" dirty="0">
                <a:hlinkClick r:id="rId3"/>
              </a:rPr>
              <a:t>bramble100</a:t>
            </a:r>
            <a:r>
              <a:rPr lang="en-US" dirty="0">
                <a:hlinkClick r:id="rId3"/>
              </a:rPr>
              <a:t>/tree/master/</a:t>
            </a:r>
            <a:r>
              <a:rPr lang="en-US">
                <a:hlinkClick r:id="rId3"/>
              </a:rPr>
              <a:t>week-02/</a:t>
            </a:r>
            <a:r>
              <a:rPr lang="en-US" b="1">
                <a:hlinkClick r:id="rId3"/>
              </a:rPr>
              <a:t>lightning-talk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958B78-773B-41D6-AF3F-17D82391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</p:spTree>
    <p:extLst>
      <p:ext uri="{BB962C8B-B14F-4D97-AF65-F5344CB8AC3E}">
        <p14:creationId xmlns:p14="http://schemas.microsoft.com/office/powerpoint/2010/main" val="3995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(= regular expressions)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4BA49-A078-475E-936A-D84D13EF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1" y="1940766"/>
            <a:ext cx="8515117" cy="3835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Text/string processing</a:t>
            </a:r>
            <a:r>
              <a:rPr lang="en-US" dirty="0"/>
              <a:t>;</a:t>
            </a:r>
            <a:r>
              <a:rPr lang="en-US" b="1" dirty="0"/>
              <a:t> </a:t>
            </a:r>
            <a:r>
              <a:rPr lang="en-US" dirty="0"/>
              <a:t>anywhere, where input is textual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Validate text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Analyse</a:t>
            </a:r>
            <a:r>
              <a:rPr lang="en-US" dirty="0"/>
              <a:t> text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Extract from text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Edit text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Replace in text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Delete substrings text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A14394-59C5-478F-ABA9-C457957F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2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4BA49-A078-475E-936A-D84D13EF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  <a:br>
              <a:rPr lang="en-US" dirty="0"/>
            </a:br>
            <a:r>
              <a:rPr lang="en-US" sz="2400" i="1" dirty="0"/>
              <a:t>Is </a:t>
            </a:r>
            <a:r>
              <a:rPr lang="en-US" sz="2400" i="1" dirty="0">
                <a:solidFill>
                  <a:srgbClr val="FF0000"/>
                </a:solidFill>
              </a:rPr>
              <a:t>hello@@</a:t>
            </a:r>
            <a:r>
              <a:rPr lang="en-US" sz="2400" i="1" dirty="0" err="1">
                <a:solidFill>
                  <a:srgbClr val="FF0000"/>
                </a:solidFill>
              </a:rPr>
              <a:t>anywhere;com</a:t>
            </a:r>
            <a:r>
              <a:rPr lang="en-US" sz="2400" i="1" dirty="0"/>
              <a:t> a valid email address?</a:t>
            </a:r>
          </a:p>
          <a:p>
            <a:r>
              <a:rPr lang="en-US" dirty="0"/>
              <a:t>Data/Web scraping</a:t>
            </a:r>
            <a:br>
              <a:rPr lang="en-US" dirty="0"/>
            </a:br>
            <a:r>
              <a:rPr lang="en-US" sz="2400" i="1" dirty="0"/>
              <a:t>Browser: what is between the tags? </a:t>
            </a:r>
            <a:r>
              <a:rPr lang="en-US" sz="2400" b="1" i="1" dirty="0">
                <a:solidFill>
                  <a:srgbClr val="FF0000"/>
                </a:solidFill>
              </a:rPr>
              <a:t>&lt;head&gt;</a:t>
            </a:r>
            <a:r>
              <a:rPr lang="en-US" sz="1800" i="1" dirty="0">
                <a:solidFill>
                  <a:srgbClr val="FF0000"/>
                </a:solidFill>
              </a:rPr>
              <a:t>^%$@^&amp;#%</a:t>
            </a:r>
            <a:r>
              <a:rPr lang="en-US" sz="2400" b="1" i="1" dirty="0">
                <a:solidFill>
                  <a:srgbClr val="FF0000"/>
                </a:solidFill>
              </a:rPr>
              <a:t>&lt;/head&gt;</a:t>
            </a:r>
          </a:p>
          <a:p>
            <a:r>
              <a:rPr lang="en-US" dirty="0"/>
              <a:t>Data wrangling</a:t>
            </a:r>
            <a:br>
              <a:rPr lang="en-US" dirty="0"/>
            </a:br>
            <a:r>
              <a:rPr lang="en-US" sz="2400" i="1" dirty="0"/>
              <a:t>(convert from one format to another)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63BF33-0F38-48DE-A6F1-4682B2A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364D43-50B7-4405-8060-090A9AEC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validation railroad diagram</a:t>
            </a:r>
            <a:endParaRPr lang="en-GB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8C027CA-6337-49BC-A4A5-C2D4A81D1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00" y="1846263"/>
            <a:ext cx="5183126" cy="4022725"/>
          </a:xfr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1C56BC-8ACB-4993-AAF1-4B32424C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15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B65284-BD01-4E12-B500-55F73E269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Input for </a:t>
            </a:r>
            <a:r>
              <a:rPr lang="en-US" u="sng" dirty="0"/>
              <a:t>regex processor</a:t>
            </a:r>
            <a:r>
              <a:rPr lang="en-US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string to process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string with the </a:t>
            </a:r>
            <a:r>
              <a:rPr lang="en-US" b="1" dirty="0"/>
              <a:t>pattern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7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364D43-50B7-4405-8060-090A9AEC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Email Validation Regex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1C56BC-8ACB-4993-AAF1-4B32424C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B89E6C5F-70E3-42B3-B76C-959360DC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RFC 5322 Official Standard: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(?:[a-z0-9!#$%&amp;'*+/=?^_`{|}~-]+(?:\.[a-z0-9!#$%&amp;'*+/=?^_`{|}~-]+)*|"(?:[\x01-\x08\x0b\x0c\x0e-\x1f\x21\x23-\x5b\x5d-\x7f]|\\[\x01-\x09\x0b\x0c\x0e-\x7f])*")@(?:(?:[a-z0-9](?:[a-z0-9-]*[a-z0-9])?\.)+[a-z0-9](?:[a-z0-9-]*[a-z0-9])?|\[(?:(?:25[0-5]|2[0-4][0-9]|[01]?[0-9][0-9]?)\.){3}(?:25[0-5]|2[0-4][0-9]|[01]?[0-9][0-9]?|[a-z0-9-]*[a-z0-9]:(?:[\x01-\x08\x0b\x0c\x0e-\x1f\x21-\x5a\x53-\x7f]|\\[\x01-\x09\x0b\x0c\x0e-\x7f])+)\])</a:t>
            </a:r>
          </a:p>
          <a:p>
            <a:r>
              <a:rPr lang="en-GB" b="1" dirty="0"/>
              <a:t>.NET (general pattern match)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^\w+([-+.']\w+)*@\w+([-.]\w+)*\.\w+([-.]\w+)*$</a:t>
            </a:r>
          </a:p>
          <a:p>
            <a:r>
              <a:rPr lang="en-GB" b="1" dirty="0"/>
              <a:t>C#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^(?(")(".+?(?&lt;!\\)"@)|(([0-9a-z]((\.(?!\.))|[-!#\$%&amp;'\*\+/=\?\^`\{\}\|~\w])*)(?&lt;=[0-9a-z])@))(?(\[)(\[(\d{1,3}\.){3}\d{1,3}\])|(([0-9a-z][-\w]*[0-9a-z]*\.)+[a-z0-9][\-a-z0-9]{0,22}[a-z0-9]))$</a:t>
            </a:r>
          </a:p>
        </p:txBody>
      </p:sp>
    </p:spTree>
    <p:extLst>
      <p:ext uri="{BB962C8B-B14F-4D97-AF65-F5344CB8AC3E}">
        <p14:creationId xmlns:p14="http://schemas.microsoft.com/office/powerpoint/2010/main" val="113778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  <a:endParaRPr lang="en-GB" dirty="0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69282AEF-870F-496D-842B-8FD80AB52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882321"/>
              </p:ext>
            </p:extLst>
          </p:nvPr>
        </p:nvGraphicFramePr>
        <p:xfrm>
          <a:off x="1610772" y="2376130"/>
          <a:ext cx="90314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07">
                  <a:extLst>
                    <a:ext uri="{9D8B030D-6E8A-4147-A177-3AD203B41FA5}">
                      <a16:colId xmlns:a16="http://schemas.microsoft.com/office/drawing/2014/main" val="1127109198"/>
                    </a:ext>
                  </a:extLst>
                </a:gridCol>
                <a:gridCol w="4348925">
                  <a:extLst>
                    <a:ext uri="{9D8B030D-6E8A-4147-A177-3AD203B41FA5}">
                      <a16:colId xmlns:a16="http://schemas.microsoft.com/office/drawing/2014/main" val="1365187223"/>
                    </a:ext>
                  </a:extLst>
                </a:gridCol>
                <a:gridCol w="1567752">
                  <a:extLst>
                    <a:ext uri="{9D8B030D-6E8A-4147-A177-3AD203B41FA5}">
                      <a16:colId xmlns:a16="http://schemas.microsoft.com/office/drawing/2014/main" val="4166214707"/>
                    </a:ext>
                  </a:extLst>
                </a:gridCol>
                <a:gridCol w="1712532">
                  <a:extLst>
                    <a:ext uri="{9D8B030D-6E8A-4147-A177-3AD203B41FA5}">
                      <a16:colId xmlns:a16="http://schemas.microsoft.com/office/drawing/2014/main" val="2180080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Regex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Doesn’t match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3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“[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"a", "b", or "c"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Nebraska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Ohio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3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“[^</a:t>
                      </a:r>
                      <a:r>
                        <a:rPr lang="en-GB" dirty="0" err="1"/>
                        <a:t>hio</a:t>
                      </a:r>
                      <a:r>
                        <a:rPr lang="en-GB" dirty="0"/>
                        <a:t>]”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 BUT “h“, “I” or “o”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Ohio Cowboys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Ohio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1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“v{3}”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“v” three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Nevvvvada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Nevvada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0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yo</a:t>
                      </a:r>
                      <a:r>
                        <a:rPr lang="en-US" dirty="0"/>
                        <a:t>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three-character string starting with “</a:t>
                      </a:r>
                      <a:r>
                        <a:rPr lang="en-US" dirty="0" err="1"/>
                        <a:t>yo</a:t>
                      </a:r>
                      <a:r>
                        <a:rPr lang="en-US" dirty="0"/>
                        <a:t>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“[^</a:t>
                      </a:r>
                      <a:r>
                        <a:rPr lang="en-US" dirty="0" err="1"/>
                        <a:t>hc</a:t>
                      </a:r>
                      <a:r>
                        <a:rPr lang="en-US" dirty="0"/>
                        <a:t>]at”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“h” or “c” before “at”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Rat, Bat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Cat, Hat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39994"/>
                  </a:ext>
                </a:extLst>
              </a:tr>
            </a:tbl>
          </a:graphicData>
        </a:graphic>
      </p:graphicFrame>
      <p:sp>
        <p:nvSpPr>
          <p:cNvPr id="7" name="Élőláb helye 6">
            <a:extLst>
              <a:ext uri="{FF2B5EF4-FFF2-40B4-BE49-F238E27FC236}">
                <a16:creationId xmlns:a16="http://schemas.microsoft.com/office/drawing/2014/main" id="{BB0B59B0-A0AD-40BB-B502-2648C7FE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8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  <a:endParaRPr lang="en-GB" dirty="0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69282AEF-870F-496D-842B-8FD80AB52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146805"/>
              </p:ext>
            </p:extLst>
          </p:nvPr>
        </p:nvGraphicFramePr>
        <p:xfrm>
          <a:off x="2008568" y="2394792"/>
          <a:ext cx="8235824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843">
                  <a:extLst>
                    <a:ext uri="{9D8B030D-6E8A-4147-A177-3AD203B41FA5}">
                      <a16:colId xmlns:a16="http://schemas.microsoft.com/office/drawing/2014/main" val="1127109198"/>
                    </a:ext>
                  </a:extLst>
                </a:gridCol>
                <a:gridCol w="1367600">
                  <a:extLst>
                    <a:ext uri="{9D8B030D-6E8A-4147-A177-3AD203B41FA5}">
                      <a16:colId xmlns:a16="http://schemas.microsoft.com/office/drawing/2014/main" val="1365187223"/>
                    </a:ext>
                  </a:extLst>
                </a:gridCol>
                <a:gridCol w="2405380">
                  <a:extLst>
                    <a:ext uri="{9D8B030D-6E8A-4147-A177-3AD203B41FA5}">
                      <a16:colId xmlns:a16="http://schemas.microsoft.com/office/drawing/2014/main" val="4166214707"/>
                    </a:ext>
                  </a:extLst>
                </a:gridCol>
                <a:gridCol w="2802001">
                  <a:extLst>
                    <a:ext uri="{9D8B030D-6E8A-4147-A177-3AD203B41FA5}">
                      <a16:colId xmlns:a16="http://schemas.microsoft.com/office/drawing/2014/main" val="2180080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Regex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Doesn’t match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3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H(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ä|ae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ndel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“Handel’s in da house”</a:t>
                      </a:r>
                    </a:p>
                    <a:p>
                      <a:pPr algn="ctr"/>
                      <a:r>
                        <a:rPr lang="en-GB" dirty="0"/>
                        <a:t>“DJ </a:t>
                      </a:r>
                      <a:r>
                        <a:rPr lang="en-GB" dirty="0" err="1"/>
                        <a:t>Händel</a:t>
                      </a:r>
                      <a:r>
                        <a:rPr lang="en-GB" dirty="0"/>
                        <a:t>”</a:t>
                      </a:r>
                    </a:p>
                    <a:p>
                      <a:pPr algn="ctr"/>
                      <a:r>
                        <a:rPr lang="en-GB" dirty="0"/>
                        <a:t> “</a:t>
                      </a:r>
                      <a:r>
                        <a:rPr lang="en-GB" dirty="0" err="1"/>
                        <a:t>Haendel</a:t>
                      </a:r>
                      <a:r>
                        <a:rPr lang="en-GB" dirty="0"/>
                        <a:t> rocks”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</a:t>
                      </a:r>
                      <a:r>
                        <a:rPr lang="en-US" dirty="0" err="1"/>
                        <a:t>Hndel’s</a:t>
                      </a:r>
                      <a:r>
                        <a:rPr lang="en-US" dirty="0"/>
                        <a:t> works”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62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\d\d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digit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Route 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Stau auf der Autobahn A4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68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\D\D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non-digit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FA155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45823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5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[A-Za-z0-9_]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4cjv_tr#^$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!@$@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97362"/>
                  </a:ext>
                </a:extLst>
              </a:tr>
            </a:tbl>
          </a:graphicData>
        </a:graphic>
      </p:graphicFrame>
      <p:sp>
        <p:nvSpPr>
          <p:cNvPr id="7" name="Élőláb helye 6">
            <a:extLst>
              <a:ext uri="{FF2B5EF4-FFF2-40B4-BE49-F238E27FC236}">
                <a16:creationId xmlns:a16="http://schemas.microsoft.com/office/drawing/2014/main" id="{BB0B59B0-A0AD-40BB-B502-2648C7FE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6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vs. String Methods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4BA49-A078-475E-936A-D84D13EF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Regex: when searching for a </a:t>
            </a:r>
            <a:r>
              <a:rPr lang="en-US" b="1" dirty="0"/>
              <a:t>specific pattern </a:t>
            </a:r>
            <a:r>
              <a:rPr lang="en-US" dirty="0"/>
              <a:t>in a string</a:t>
            </a:r>
          </a:p>
          <a:p>
            <a:r>
              <a:rPr lang="en-US" dirty="0"/>
              <a:t>String Methods: When searching for a </a:t>
            </a:r>
            <a:r>
              <a:rPr lang="en-US" b="1" dirty="0"/>
              <a:t>specific string</a:t>
            </a:r>
            <a:br>
              <a:rPr lang="en-US" dirty="0"/>
            </a:b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9FDBC2F-1458-467F-B7F2-08A41B26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1950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401</TotalTime>
  <Words>809</Words>
  <Application>Microsoft Office PowerPoint</Application>
  <PresentationFormat>Szélesvásznú</PresentationFormat>
  <Paragraphs>132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Retrospektív</vt:lpstr>
      <vt:lpstr>RegEx</vt:lpstr>
      <vt:lpstr>Regex (= regular expressions)</vt:lpstr>
      <vt:lpstr>Application examples</vt:lpstr>
      <vt:lpstr>Email validation railroad diagram</vt:lpstr>
      <vt:lpstr>Regex</vt:lpstr>
      <vt:lpstr>General Email Validation Regex</vt:lpstr>
      <vt:lpstr>Simple Examples</vt:lpstr>
      <vt:lpstr>Simple Examples</vt:lpstr>
      <vt:lpstr>Regex vs. String Methods</vt:lpstr>
      <vt:lpstr>Regex vs. String Methods</vt:lpstr>
      <vt:lpstr>Real world usage</vt:lpstr>
      <vt:lpstr>Example from Sortable Poker Hand</vt:lpstr>
      <vt:lpstr>Valid inputs</vt:lpstr>
      <vt:lpstr>Card validation</vt:lpstr>
      <vt:lpstr>Card validation pattern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Barna Arnold</dc:creator>
  <cp:lastModifiedBy>Barna Arnold</cp:lastModifiedBy>
  <cp:revision>38</cp:revision>
  <dcterms:created xsi:type="dcterms:W3CDTF">2017-09-12T17:26:37Z</dcterms:created>
  <dcterms:modified xsi:type="dcterms:W3CDTF">2017-09-15T04:49:42Z</dcterms:modified>
</cp:coreProperties>
</file>