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79" r:id="rId8"/>
    <p:sldId id="264" r:id="rId9"/>
    <p:sldId id="287" r:id="rId10"/>
    <p:sldId id="280" r:id="rId11"/>
    <p:sldId id="281" r:id="rId12"/>
    <p:sldId id="282" r:id="rId13"/>
    <p:sldId id="285" r:id="rId14"/>
    <p:sldId id="286" r:id="rId15"/>
    <p:sldId id="272" r:id="rId16"/>
    <p:sldId id="276" r:id="rId17"/>
    <p:sldId id="288" r:id="rId18"/>
    <p:sldId id="268"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61"/>
            <p14:sldId id="262"/>
            <p14:sldId id="263"/>
            <p14:sldId id="279"/>
            <p14:sldId id="264"/>
            <p14:sldId id="287"/>
            <p14:sldId id="280"/>
            <p14:sldId id="281"/>
            <p14:sldId id="282"/>
            <p14:sldId id="285"/>
            <p14:sldId id="286"/>
            <p14:sldId id="272"/>
            <p14:sldId id="276"/>
            <p14:sldId id="288"/>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1" d="100"/>
          <a:sy n="81" d="100"/>
        </p:scale>
        <p:origin x="15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Flight Price Predict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Bramee Venkatesan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919579"/>
          </a:xfrm>
        </p:spPr>
        <p:txBody>
          <a:bodyPr>
            <a:normAutofit fontScale="925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that there are stops such as – Direct, 1 /2/3 stops and either we can change or not change.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as per the below chart, we can see that most of the flights has minimum 1 or 2 stops to proceed further.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6777405-2D4A-4A06-861E-81AF3DF3ED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383610"/>
            <a:ext cx="3788410" cy="2821305"/>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928979"/>
          </a:xfrm>
        </p:spPr>
        <p:txBody>
          <a:bodyPr>
            <a:normAutofit/>
          </a:bodyPr>
          <a:lstStyle/>
          <a:p>
            <a:pPr marL="114300" indent="0">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Passengers most booked departure place is London (LHR Heathrow)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10;&#10;Description automatically generated">
            <a:extLst>
              <a:ext uri="{FF2B5EF4-FFF2-40B4-BE49-F238E27FC236}">
                <a16:creationId xmlns:a16="http://schemas.microsoft.com/office/drawing/2014/main" id="{D1002101-3C6C-4040-B13C-059DF0035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3355" y="3181638"/>
            <a:ext cx="4206240" cy="2763520"/>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014513" cy="2452979"/>
          </a:xfrm>
        </p:spPr>
        <p:txBody>
          <a:bodyPr>
            <a:normAutofit/>
          </a:bodyPr>
          <a:lstStyle/>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arrival place is CUU Netaji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price has some skewness on right side and its because depends on place, price will be varying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a:extLst>
              <a:ext uri="{FF2B5EF4-FFF2-40B4-BE49-F238E27FC236}">
                <a16:creationId xmlns:a16="http://schemas.microsoft.com/office/drawing/2014/main" id="{BD7A0E97-9DCA-4182-8BD7-F9B7CBCCAD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4780" y="609600"/>
            <a:ext cx="4122420" cy="2708910"/>
          </a:xfrm>
          <a:prstGeom prst="rect">
            <a:avLst/>
          </a:prstGeom>
          <a:noFill/>
          <a:ln>
            <a:noFill/>
          </a:ln>
        </p:spPr>
      </p:pic>
      <p:pic>
        <p:nvPicPr>
          <p:cNvPr id="11" name="Picture 10" descr="Chart, histogram&#10;&#10;Description automatically generated">
            <a:extLst>
              <a:ext uri="{FF2B5EF4-FFF2-40B4-BE49-F238E27FC236}">
                <a16:creationId xmlns:a16="http://schemas.microsoft.com/office/drawing/2014/main" id="{9004F5CB-847A-43A4-9663-4AC96BF042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9344" y="3539488"/>
            <a:ext cx="4122256" cy="2708911"/>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Ada Boost</a:t>
            </a:r>
          </a:p>
          <a:p>
            <a:pPr marL="0" indent="0">
              <a:buNone/>
            </a:pPr>
            <a:endParaRPr lang="en-US" sz="2400" dirty="0"/>
          </a:p>
        </p:txBody>
      </p:sp>
      <p:pic>
        <p:nvPicPr>
          <p:cNvPr id="4" name="Picture 3" descr="Graphical user interface, text, application, email&#10;&#10;Description automatically generated">
            <a:extLst>
              <a:ext uri="{FF2B5EF4-FFF2-40B4-BE49-F238E27FC236}">
                <a16:creationId xmlns:a16="http://schemas.microsoft.com/office/drawing/2014/main" id="{93DA4646-5E15-4096-8A07-EF343A84F47F}"/>
              </a:ext>
            </a:extLst>
          </p:cNvPr>
          <p:cNvPicPr>
            <a:picLocks noChangeAspect="1"/>
          </p:cNvPicPr>
          <p:nvPr/>
        </p:nvPicPr>
        <p:blipFill>
          <a:blip r:embed="rId2"/>
          <a:stretch>
            <a:fillRect/>
          </a:stretch>
        </p:blipFill>
        <p:spPr>
          <a:xfrm>
            <a:off x="1447800" y="1219200"/>
            <a:ext cx="5731510" cy="1375410"/>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71.7%</a:t>
            </a:r>
          </a:p>
          <a:p>
            <a:r>
              <a:rPr lang="en-US" sz="2400" dirty="0"/>
              <a:t>K- Neighbors has CV Score – 49.4%</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108F0E45-31F2-449D-AFD8-15CF11D2CC05}"/>
              </a:ext>
            </a:extLst>
          </p:cNvPr>
          <p:cNvPicPr>
            <a:picLocks noChangeAspect="1"/>
          </p:cNvPicPr>
          <p:nvPr/>
        </p:nvPicPr>
        <p:blipFill>
          <a:blip r:embed="rId2"/>
          <a:stretch>
            <a:fillRect/>
          </a:stretch>
        </p:blipFill>
        <p:spPr>
          <a:xfrm>
            <a:off x="217181" y="2423158"/>
            <a:ext cx="4354819" cy="3931102"/>
          </a:xfrm>
          <a:prstGeom prst="rect">
            <a:avLst/>
          </a:prstGeom>
        </p:spPr>
      </p:pic>
      <p:pic>
        <p:nvPicPr>
          <p:cNvPr id="9" name="Picture 8" descr="Chart, scatter chart&#10;&#10;Description automatically generated">
            <a:extLst>
              <a:ext uri="{FF2B5EF4-FFF2-40B4-BE49-F238E27FC236}">
                <a16:creationId xmlns:a16="http://schemas.microsoft.com/office/drawing/2014/main" id="{ED67A3F3-4A3A-4D2D-8B11-DA63D2417B47}"/>
              </a:ext>
            </a:extLst>
          </p:cNvPr>
          <p:cNvPicPr>
            <a:picLocks noChangeAspect="1"/>
          </p:cNvPicPr>
          <p:nvPr/>
        </p:nvPicPr>
        <p:blipFill>
          <a:blip r:embed="rId3"/>
          <a:stretch>
            <a:fillRect/>
          </a:stretch>
        </p:blipFill>
        <p:spPr>
          <a:xfrm>
            <a:off x="4789182" y="2423157"/>
            <a:ext cx="4297680" cy="3993137"/>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64.5%</a:t>
            </a:r>
          </a:p>
          <a:p>
            <a:endParaRPr lang="en-US" sz="3600" dirty="0"/>
          </a:p>
          <a:p>
            <a:r>
              <a:rPr lang="en-US" sz="3200" dirty="0"/>
              <a:t>Ada Boost has CV Score – </a:t>
            </a:r>
            <a:r>
              <a:rPr lang="en-US" dirty="0"/>
              <a:t>44.8</a:t>
            </a:r>
            <a:r>
              <a:rPr lang="en-US" sz="3200" dirty="0"/>
              <a:t>%</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1A477D25-FFFD-40CD-AEBB-7AABD03DF83F}"/>
              </a:ext>
            </a:extLst>
          </p:cNvPr>
          <p:cNvPicPr>
            <a:picLocks noChangeAspect="1"/>
          </p:cNvPicPr>
          <p:nvPr/>
        </p:nvPicPr>
        <p:blipFill>
          <a:blip r:embed="rId2"/>
          <a:stretch>
            <a:fillRect/>
          </a:stretch>
        </p:blipFill>
        <p:spPr>
          <a:xfrm>
            <a:off x="241173" y="2354129"/>
            <a:ext cx="4242131" cy="399934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EA39365F-616F-4E57-93E3-BEF681A357DE}"/>
              </a:ext>
            </a:extLst>
          </p:cNvPr>
          <p:cNvPicPr>
            <a:picLocks noChangeAspect="1"/>
          </p:cNvPicPr>
          <p:nvPr/>
        </p:nvPicPr>
        <p:blipFill>
          <a:blip r:embed="rId3"/>
          <a:stretch>
            <a:fillRect/>
          </a:stretch>
        </p:blipFill>
        <p:spPr>
          <a:xfrm>
            <a:off x="4724478" y="2418870"/>
            <a:ext cx="4176759" cy="3930315"/>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3459CCFC-5042-4117-B128-2BD2A51FA29E}"/>
              </a:ext>
            </a:extLst>
          </p:cNvPr>
          <p:cNvPicPr>
            <a:picLocks noGrp="1" noChangeAspect="1"/>
          </p:cNvPicPr>
          <p:nvPr>
            <p:ph idx="1"/>
          </p:nvPr>
        </p:nvPicPr>
        <p:blipFill>
          <a:blip r:embed="rId2"/>
          <a:stretch>
            <a:fillRect/>
          </a:stretch>
        </p:blipFill>
        <p:spPr>
          <a:xfrm>
            <a:off x="1320548" y="1600200"/>
            <a:ext cx="6502903" cy="4525963"/>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7" name="Picture 6" descr="Chart, scatter chart&#10;&#10;Description automatically generated">
            <a:extLst>
              <a:ext uri="{FF2B5EF4-FFF2-40B4-BE49-F238E27FC236}">
                <a16:creationId xmlns:a16="http://schemas.microsoft.com/office/drawing/2014/main" id="{A7AC7842-ABD3-4B33-9C4A-C924B16A13AC}"/>
              </a:ext>
            </a:extLst>
          </p:cNvPr>
          <p:cNvPicPr>
            <a:picLocks noChangeAspect="1"/>
          </p:cNvPicPr>
          <p:nvPr/>
        </p:nvPicPr>
        <p:blipFill>
          <a:blip r:embed="rId2"/>
          <a:stretch>
            <a:fillRect/>
          </a:stretch>
        </p:blipFill>
        <p:spPr>
          <a:xfrm>
            <a:off x="1219200" y="1981200"/>
            <a:ext cx="6781800" cy="3819525"/>
          </a:xfrm>
          <a:prstGeom prst="rect">
            <a:avLst/>
          </a:prstGeom>
        </p:spPr>
      </p:pic>
    </p:spTree>
    <p:extLst>
      <p:ext uri="{BB962C8B-B14F-4D97-AF65-F5344CB8AC3E}">
        <p14:creationId xmlns:p14="http://schemas.microsoft.com/office/powerpoint/2010/main" val="34897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E28431A4-EABD-4A41-BBC0-C14691B8C96D}"/>
              </a:ext>
            </a:extLst>
          </p:cNvPr>
          <p:cNvPicPr>
            <a:picLocks noChangeAspect="1"/>
          </p:cNvPicPr>
          <p:nvPr/>
        </p:nvPicPr>
        <p:blipFill>
          <a:blip r:embed="rId2"/>
          <a:stretch>
            <a:fillRect/>
          </a:stretch>
        </p:blipFill>
        <p:spPr>
          <a:xfrm>
            <a:off x="4603065" y="3628329"/>
            <a:ext cx="3853477" cy="129540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need to predict the flight price here as we know already that flight prices will vary due to many factors like festive time and booking ticket at a last moment and based on airlines also prices will vary too.</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Keeping the flight full as they want it because last minute purchases are expensive.</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Depends on the route and the duration between the places. This is also one of the factors that they can raise the price of the ticket at any 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1600201"/>
            <a:ext cx="8229600" cy="2285999"/>
          </a:xfrm>
        </p:spPr>
        <p:txBody>
          <a:bodyPr>
            <a:normAutofit fontScale="925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the high price strategy, all cannot afford to travel in flight, and it is the fastest mode of travel now a days.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Predicting the prices will help us to know the cheapest and best route and it will help us to find the price of the flight.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all kinds of people to conclude when the prices will be high and when it will be 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538728"/>
          </a:xfrm>
        </p:spPr>
        <p:txBody>
          <a:bodyPr anchor="t">
            <a:normAutofit fontScale="925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has been collected by me from one of the official websites of flight and it has 2176 rows and 7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doesn’t have any null values or missing data. So, we are good to pre-process the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8" name="Picture 7" descr="Table&#10;&#10;Description automatically generated">
            <a:extLst>
              <a:ext uri="{FF2B5EF4-FFF2-40B4-BE49-F238E27FC236}">
                <a16:creationId xmlns:a16="http://schemas.microsoft.com/office/drawing/2014/main" id="{8AC9DD60-5417-458A-8DB2-7CB30184FCE1}"/>
              </a:ext>
            </a:extLst>
          </p:cNvPr>
          <p:cNvPicPr>
            <a:picLocks noChangeAspect="1"/>
          </p:cNvPicPr>
          <p:nvPr/>
        </p:nvPicPr>
        <p:blipFill>
          <a:blip r:embed="rId2"/>
          <a:stretch>
            <a:fillRect/>
          </a:stretch>
        </p:blipFill>
        <p:spPr>
          <a:xfrm>
            <a:off x="3168134" y="1517910"/>
            <a:ext cx="5731510" cy="3491230"/>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as the data is having continuous variables, hence this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we have object datatypes for most of the columns in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convert those categorical columns into numerical columns as pre- processing step for better model.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28B270DE-8431-42FB-AF2F-945B3A40D73C}"/>
              </a:ext>
            </a:extLst>
          </p:cNvPr>
          <p:cNvPicPr>
            <a:picLocks noChangeAspect="1"/>
          </p:cNvPicPr>
          <p:nvPr/>
        </p:nvPicPr>
        <p:blipFill>
          <a:blip r:embed="rId2"/>
          <a:stretch>
            <a:fillRect/>
          </a:stretch>
        </p:blipFill>
        <p:spPr>
          <a:xfrm>
            <a:off x="1676400" y="2438400"/>
            <a:ext cx="5638800" cy="4076700"/>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8" name="Content Placeholder 7" descr="Text&#10;&#10;Description automatically generated">
            <a:extLst>
              <a:ext uri="{FF2B5EF4-FFF2-40B4-BE49-F238E27FC236}">
                <a16:creationId xmlns:a16="http://schemas.microsoft.com/office/drawing/2014/main" id="{517FF0CF-8975-4ED8-B4C7-B9DBA13B664D}"/>
              </a:ext>
            </a:extLst>
          </p:cNvPr>
          <p:cNvPicPr>
            <a:picLocks noGrp="1" noChangeAspect="1"/>
          </p:cNvPicPr>
          <p:nvPr>
            <p:ph idx="1"/>
          </p:nvPr>
        </p:nvPicPr>
        <p:blipFill>
          <a:blip r:embed="rId2"/>
          <a:stretch>
            <a:fillRect/>
          </a:stretch>
        </p:blipFill>
        <p:spPr>
          <a:xfrm>
            <a:off x="3581400" y="1828800"/>
            <a:ext cx="4572691" cy="4525963"/>
          </a:xfrm>
          <a:prstGeom prst="rect">
            <a:avLst/>
          </a:prstGeom>
        </p:spPr>
      </p:pic>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4572000" cy="923330"/>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7780020" cy="64633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sp>
        <p:nvSpPr>
          <p:cNvPr id="4" name="Content Placeholder 3">
            <a:extLst>
              <a:ext uri="{FF2B5EF4-FFF2-40B4-BE49-F238E27FC236}">
                <a16:creationId xmlns:a16="http://schemas.microsoft.com/office/drawing/2014/main" id="{FCC72CA7-D5D4-45BC-8F78-494508ECA9D7}"/>
              </a:ext>
            </a:extLst>
          </p:cNvPr>
          <p:cNvSpPr>
            <a:spLocks noGrp="1"/>
          </p:cNvSpPr>
          <p:nvPr>
            <p:ph idx="1"/>
          </p:nvPr>
        </p:nvSpPr>
        <p:spPr>
          <a:xfrm>
            <a:off x="2286000" y="2286000"/>
            <a:ext cx="6400800" cy="3840164"/>
          </a:xfrm>
        </p:spPr>
        <p:txBody>
          <a:bodyPr/>
          <a:lstStyle/>
          <a:p>
            <a:pPr marL="0" indent="0">
              <a:buNone/>
            </a:pPr>
            <a:endParaRPr lang="en-GB" dirty="0"/>
          </a:p>
        </p:txBody>
      </p:sp>
      <p:pic>
        <p:nvPicPr>
          <p:cNvPr id="7" name="Picture 6" descr="A picture containing text&#10;&#10;Description automatically generated">
            <a:extLst>
              <a:ext uri="{FF2B5EF4-FFF2-40B4-BE49-F238E27FC236}">
                <a16:creationId xmlns:a16="http://schemas.microsoft.com/office/drawing/2014/main" id="{3EED9217-1CDC-4567-904A-BB44E6B06993}"/>
              </a:ext>
            </a:extLst>
          </p:cNvPr>
          <p:cNvPicPr>
            <a:picLocks noChangeAspect="1"/>
          </p:cNvPicPr>
          <p:nvPr/>
        </p:nvPicPr>
        <p:blipFill>
          <a:blip r:embed="rId2"/>
          <a:stretch>
            <a:fillRect/>
          </a:stretch>
        </p:blipFill>
        <p:spPr>
          <a:xfrm>
            <a:off x="2286000" y="2332058"/>
            <a:ext cx="6103620" cy="3659167"/>
          </a:xfrm>
          <a:prstGeom prst="rect">
            <a:avLst/>
          </a:prstGeom>
        </p:spPr>
      </p:pic>
    </p:spTree>
    <p:extLst>
      <p:ext uri="{BB962C8B-B14F-4D97-AF65-F5344CB8AC3E}">
        <p14:creationId xmlns:p14="http://schemas.microsoft.com/office/powerpoint/2010/main" val="56110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620</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Amasis MT Pro Medium</vt:lpstr>
      <vt:lpstr>Arial</vt:lpstr>
      <vt:lpstr>Calibri</vt:lpstr>
      <vt:lpstr>Office Theme</vt:lpstr>
      <vt:lpstr>Flight Price Predict Project</vt:lpstr>
      <vt:lpstr>ACKNOWLEDGMENT</vt:lpstr>
      <vt:lpstr>Business Problem </vt:lpstr>
      <vt:lpstr>Motivation for the Problem Undertaken</vt:lpstr>
      <vt:lpstr>Data Sources and their formats</vt:lpstr>
      <vt:lpstr>Mathematical/ Analytical Modeling of the Problem</vt:lpstr>
      <vt:lpstr>Data Pre-processing Done</vt:lpstr>
      <vt:lpstr>Data Pre-processing</vt:lpstr>
      <vt:lpstr>Data Pre-processing</vt:lpstr>
      <vt:lpstr>Data Visualization -</vt:lpstr>
      <vt:lpstr>Data Visualization -</vt:lpstr>
      <vt:lpstr>Data Visualization -</vt:lpstr>
      <vt:lpstr>PowerPoint Presentation</vt:lpstr>
      <vt:lpstr>PowerPoint Presentation</vt:lpstr>
      <vt:lpstr>PowerPoint Presentation</vt:lpstr>
      <vt:lpstr>Hyper Parameter Tuning for the final model -&gt;  Random Forest</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bramee venkatesan</cp:lastModifiedBy>
  <cp:revision>12</cp:revision>
  <dcterms:created xsi:type="dcterms:W3CDTF">2006-08-16T00:00:00Z</dcterms:created>
  <dcterms:modified xsi:type="dcterms:W3CDTF">2021-10-30T11:19:26Z</dcterms:modified>
</cp:coreProperties>
</file>