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89" r:id="rId6"/>
    <p:sldId id="290" r:id="rId7"/>
    <p:sldId id="291" r:id="rId8"/>
    <p:sldId id="292" r:id="rId9"/>
    <p:sldId id="293" r:id="rId10"/>
    <p:sldId id="294" r:id="rId11"/>
    <p:sldId id="295" r:id="rId12"/>
    <p:sldId id="296" r:id="rId13"/>
    <p:sldId id="263" r:id="rId14"/>
    <p:sldId id="279" r:id="rId15"/>
    <p:sldId id="264"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61"/>
            <p14:sldId id="289"/>
            <p14:sldId id="290"/>
            <p14:sldId id="291"/>
            <p14:sldId id="292"/>
            <p14:sldId id="293"/>
            <p14:sldId id="294"/>
            <p14:sldId id="295"/>
            <p14:sldId id="296"/>
            <p14:sldId id="263"/>
            <p14:sldId id="279"/>
            <p14:sldId id="264"/>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79" d="100"/>
          <a:sy n="79" d="100"/>
        </p:scale>
        <p:origin x="15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Image Classification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a:t>Bramee Venkatesan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Data Pre-Processing</a:t>
            </a:r>
            <a:endParaRPr lang="en-US" dirty="0"/>
          </a:p>
        </p:txBody>
      </p:sp>
      <p:sp>
        <p:nvSpPr>
          <p:cNvPr id="4" name="Content Placeholder 3">
            <a:extLst>
              <a:ext uri="{FF2B5EF4-FFF2-40B4-BE49-F238E27FC236}">
                <a16:creationId xmlns:a16="http://schemas.microsoft.com/office/drawing/2014/main" id="{1BC810FF-C86D-4D45-AFA6-B80AC33B3A26}"/>
              </a:ext>
            </a:extLst>
          </p:cNvPr>
          <p:cNvSpPr>
            <a:spLocks noGrp="1"/>
          </p:cNvSpPr>
          <p:nvPr>
            <p:ph idx="1"/>
          </p:nvPr>
        </p:nvSpPr>
        <p:spPr>
          <a:xfrm>
            <a:off x="304800" y="2514600"/>
            <a:ext cx="4267200" cy="2514600"/>
          </a:xfrm>
        </p:spPr>
        <p:txBody>
          <a:bodyPr/>
          <a:lstStyle/>
          <a:p>
            <a:pPr indent="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Now we assign independent and target variable i.e., x and y respectively. The y variable defines the category of image, which is Saree, Jeans or Trouser.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this the most important step is to rescale our independent data. We are rescaling the data into 255 scale.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9" name="Picture 8" descr="Text&#10;&#10;Description automatically generated">
            <a:extLst>
              <a:ext uri="{FF2B5EF4-FFF2-40B4-BE49-F238E27FC236}">
                <a16:creationId xmlns:a16="http://schemas.microsoft.com/office/drawing/2014/main" id="{11BCA346-0BAE-4A64-9495-01F16F0A34F4}"/>
              </a:ext>
            </a:extLst>
          </p:cNvPr>
          <p:cNvPicPr>
            <a:picLocks noChangeAspect="1"/>
          </p:cNvPicPr>
          <p:nvPr/>
        </p:nvPicPr>
        <p:blipFill>
          <a:blip r:embed="rId2"/>
          <a:stretch>
            <a:fillRect/>
          </a:stretch>
        </p:blipFill>
        <p:spPr>
          <a:xfrm>
            <a:off x="4572000" y="1219199"/>
            <a:ext cx="4404360" cy="5464837"/>
          </a:xfrm>
          <a:prstGeom prst="rect">
            <a:avLst/>
          </a:prstGeom>
        </p:spPr>
      </p:pic>
    </p:spTree>
    <p:extLst>
      <p:ext uri="{BB962C8B-B14F-4D97-AF65-F5344CB8AC3E}">
        <p14:creationId xmlns:p14="http://schemas.microsoft.com/office/powerpoint/2010/main" val="186409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Data Modelling</a:t>
            </a:r>
            <a:endParaRPr lang="en-US" dirty="0"/>
          </a:p>
        </p:txBody>
      </p:sp>
      <p:sp>
        <p:nvSpPr>
          <p:cNvPr id="4" name="Content Placeholder 3">
            <a:extLst>
              <a:ext uri="{FF2B5EF4-FFF2-40B4-BE49-F238E27FC236}">
                <a16:creationId xmlns:a16="http://schemas.microsoft.com/office/drawing/2014/main" id="{1BC810FF-C86D-4D45-AFA6-B80AC33B3A26}"/>
              </a:ext>
            </a:extLst>
          </p:cNvPr>
          <p:cNvSpPr>
            <a:spLocks noGrp="1"/>
          </p:cNvSpPr>
          <p:nvPr>
            <p:ph idx="1"/>
          </p:nvPr>
        </p:nvSpPr>
        <p:spPr>
          <a:xfrm>
            <a:off x="466928" y="1417638"/>
            <a:ext cx="4267200" cy="3124200"/>
          </a:xfrm>
        </p:spPr>
        <p:txBody>
          <a:bodyPr>
            <a:normAutofit fontScale="92500" lnSpcReduction="2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model building phase first we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our dataset into train and test data using the train_test_split model selection method.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splitting are using ImageDataGenerator technique. This technique is used for data argumentation which means to create more data from the present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This technique will produce more data using the zoom, rotation etc methods.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5" name="Picture 4" descr="Graphical user interface, text, application&#10;&#10;Description automatically generated">
            <a:extLst>
              <a:ext uri="{FF2B5EF4-FFF2-40B4-BE49-F238E27FC236}">
                <a16:creationId xmlns:a16="http://schemas.microsoft.com/office/drawing/2014/main" id="{01CD85CB-26CC-4397-B691-5F7052B6308C}"/>
              </a:ext>
            </a:extLst>
          </p:cNvPr>
          <p:cNvPicPr>
            <a:picLocks noChangeAspect="1"/>
          </p:cNvPicPr>
          <p:nvPr/>
        </p:nvPicPr>
        <p:blipFill>
          <a:blip r:embed="rId2"/>
          <a:stretch>
            <a:fillRect/>
          </a:stretch>
        </p:blipFill>
        <p:spPr>
          <a:xfrm>
            <a:off x="838200" y="5029200"/>
            <a:ext cx="5731510" cy="1478915"/>
          </a:xfrm>
          <a:prstGeom prst="rect">
            <a:avLst/>
          </a:prstGeom>
        </p:spPr>
      </p:pic>
      <p:pic>
        <p:nvPicPr>
          <p:cNvPr id="6" name="Picture 5" descr="Text&#10;&#10;Description automatically generated">
            <a:extLst>
              <a:ext uri="{FF2B5EF4-FFF2-40B4-BE49-F238E27FC236}">
                <a16:creationId xmlns:a16="http://schemas.microsoft.com/office/drawing/2014/main" id="{1BC04B53-F188-4D7B-8EB9-3B6CEFBA54A2}"/>
              </a:ext>
            </a:extLst>
          </p:cNvPr>
          <p:cNvPicPr>
            <a:picLocks noChangeAspect="1"/>
          </p:cNvPicPr>
          <p:nvPr/>
        </p:nvPicPr>
        <p:blipFill>
          <a:blip r:embed="rId3"/>
          <a:stretch>
            <a:fillRect/>
          </a:stretch>
        </p:blipFill>
        <p:spPr>
          <a:xfrm>
            <a:off x="4876800" y="1417638"/>
            <a:ext cx="4105275" cy="2809875"/>
          </a:xfrm>
          <a:prstGeom prst="rect">
            <a:avLst/>
          </a:prstGeom>
        </p:spPr>
      </p:pic>
    </p:spTree>
    <p:extLst>
      <p:ext uri="{BB962C8B-B14F-4D97-AF65-F5344CB8AC3E}">
        <p14:creationId xmlns:p14="http://schemas.microsoft.com/office/powerpoint/2010/main" val="75974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Data Modelling</a:t>
            </a:r>
            <a:endParaRPr lang="en-US" dirty="0"/>
          </a:p>
        </p:txBody>
      </p:sp>
      <p:sp>
        <p:nvSpPr>
          <p:cNvPr id="4" name="Content Placeholder 3">
            <a:extLst>
              <a:ext uri="{FF2B5EF4-FFF2-40B4-BE49-F238E27FC236}">
                <a16:creationId xmlns:a16="http://schemas.microsoft.com/office/drawing/2014/main" id="{1BC810FF-C86D-4D45-AFA6-B80AC33B3A26}"/>
              </a:ext>
            </a:extLst>
          </p:cNvPr>
          <p:cNvSpPr>
            <a:spLocks noGrp="1"/>
          </p:cNvSpPr>
          <p:nvPr>
            <p:ph idx="1"/>
          </p:nvPr>
        </p:nvSpPr>
        <p:spPr>
          <a:xfrm>
            <a:off x="466928" y="1417638"/>
            <a:ext cx="4267200" cy="4525962"/>
          </a:xfrm>
        </p:spPr>
        <p:txBody>
          <a:bodyPr>
            <a:normAutofit fontScale="85000" lnSpcReduction="1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this is CNN (Convolution Neural Network) project, we are using the Sequential method to build our model which is present in TensorFlow module. In this Sequential model we are using 6 step Convolution2d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MaxPooling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layers.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In 1st layer of Convolution2d layer we are using 16 filters with a kernel size of (3,3) and the activation method used is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800" dirty="0">
                <a:effectLst/>
                <a:latin typeface="Calibri" panose="020F0502020204030204" pitchFamily="34" charset="0"/>
                <a:ea typeface="Calibri" panose="020F0502020204030204" pitchFamily="34" charset="0"/>
                <a:cs typeface="Times New Roman" panose="02020603050405020304" pitchFamily="18" charset="0"/>
              </a:rPr>
              <a:t> activation”. After this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Maxpooling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layers follows up. In 2nd layer of Convolution2d we increase the filter size by 2 and so on in other layers.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After convolutional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Maxpooling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another layer present is flattening layer Flattening a tensor means to remove all the dimensions except for one. This is exactly what the Flatten layer does.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7" name="Picture 6" descr="Text&#10;&#10;Description automatically generated">
            <a:extLst>
              <a:ext uri="{FF2B5EF4-FFF2-40B4-BE49-F238E27FC236}">
                <a16:creationId xmlns:a16="http://schemas.microsoft.com/office/drawing/2014/main" id="{F94EB830-6947-446A-883A-46B0E1BD6169}"/>
              </a:ext>
            </a:extLst>
          </p:cNvPr>
          <p:cNvPicPr>
            <a:picLocks noChangeAspect="1"/>
          </p:cNvPicPr>
          <p:nvPr/>
        </p:nvPicPr>
        <p:blipFill>
          <a:blip r:embed="rId2"/>
          <a:stretch>
            <a:fillRect/>
          </a:stretch>
        </p:blipFill>
        <p:spPr>
          <a:xfrm>
            <a:off x="4572000" y="2057400"/>
            <a:ext cx="4419600" cy="3613150"/>
          </a:xfrm>
          <a:prstGeom prst="rect">
            <a:avLst/>
          </a:prstGeom>
        </p:spPr>
      </p:pic>
    </p:spTree>
    <p:extLst>
      <p:ext uri="{BB962C8B-B14F-4D97-AF65-F5344CB8AC3E}">
        <p14:creationId xmlns:p14="http://schemas.microsoft.com/office/powerpoint/2010/main" val="183886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dirty="0">
                <a:solidFill>
                  <a:srgbClr val="FFFFFF"/>
                </a:solidFill>
              </a:rPr>
              <a:t>Model Evaluation &amp; Confusion Matrix</a:t>
            </a:r>
            <a:endParaRPr lang="en-US" sz="3500" dirty="0">
              <a:solidFill>
                <a:srgbClr val="FFFFFF"/>
              </a:solidFill>
            </a:endParaRPr>
          </a:p>
        </p:txBody>
      </p:sp>
      <p:pic>
        <p:nvPicPr>
          <p:cNvPr id="10" name="Content Placeholder 9" descr="Graphical user interface, text, application, email&#10;&#10;Description automatically generated">
            <a:extLst>
              <a:ext uri="{FF2B5EF4-FFF2-40B4-BE49-F238E27FC236}">
                <a16:creationId xmlns:a16="http://schemas.microsoft.com/office/drawing/2014/main" id="{C0BBF550-6605-415C-8385-3832FC0DCB6A}"/>
              </a:ext>
            </a:extLst>
          </p:cNvPr>
          <p:cNvPicPr>
            <a:picLocks noGrp="1" noChangeAspect="1"/>
          </p:cNvPicPr>
          <p:nvPr>
            <p:ph idx="1"/>
          </p:nvPr>
        </p:nvPicPr>
        <p:blipFill>
          <a:blip r:embed="rId2"/>
          <a:stretch>
            <a:fillRect/>
          </a:stretch>
        </p:blipFill>
        <p:spPr>
          <a:xfrm>
            <a:off x="573386" y="5263753"/>
            <a:ext cx="6367463" cy="1587709"/>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30785608-C52B-40E6-8763-8457E54B87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07059"/>
            <a:ext cx="3369721" cy="2738206"/>
          </a:xfrm>
          <a:prstGeom prst="rect">
            <a:avLst/>
          </a:prstGeom>
          <a:noFill/>
          <a:ln>
            <a:noFill/>
          </a:ln>
        </p:spPr>
      </p:pic>
    </p:spTree>
    <p:extLst>
      <p:ext uri="{BB962C8B-B14F-4D97-AF65-F5344CB8AC3E}">
        <p14:creationId xmlns:p14="http://schemas.microsoft.com/office/powerpoint/2010/main" val="109861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Predictions</a:t>
            </a:r>
            <a:endParaRPr lang="en-US" dirty="0"/>
          </a:p>
        </p:txBody>
      </p:sp>
      <p:sp>
        <p:nvSpPr>
          <p:cNvPr id="3" name="Content Placeholder 2"/>
          <p:cNvSpPr>
            <a:spLocks noGrp="1"/>
          </p:cNvSpPr>
          <p:nvPr>
            <p:ph idx="1"/>
          </p:nvPr>
        </p:nvSpPr>
        <p:spPr>
          <a:xfrm>
            <a:off x="457200" y="1066800"/>
            <a:ext cx="8229600" cy="5715000"/>
          </a:xfrm>
        </p:spPr>
        <p:txBody>
          <a:bodyPr/>
          <a:lstStyle/>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7" name="Picture 6" descr="A collage of two people&#10;&#10;Description automatically generated with low confidence">
            <a:extLst>
              <a:ext uri="{FF2B5EF4-FFF2-40B4-BE49-F238E27FC236}">
                <a16:creationId xmlns:a16="http://schemas.microsoft.com/office/drawing/2014/main" id="{42A08FAB-234B-4B05-B8A8-4DB578F37C8F}"/>
              </a:ext>
            </a:extLst>
          </p:cNvPr>
          <p:cNvPicPr>
            <a:picLocks noChangeAspect="1"/>
          </p:cNvPicPr>
          <p:nvPr/>
        </p:nvPicPr>
        <p:blipFill>
          <a:blip r:embed="rId2"/>
          <a:stretch>
            <a:fillRect/>
          </a:stretch>
        </p:blipFill>
        <p:spPr>
          <a:xfrm>
            <a:off x="4972203" y="916432"/>
            <a:ext cx="2771775" cy="3544466"/>
          </a:xfrm>
          <a:prstGeom prst="rect">
            <a:avLst/>
          </a:prstGeom>
        </p:spPr>
      </p:pic>
      <p:pic>
        <p:nvPicPr>
          <p:cNvPr id="8" name="Picture 7" descr="A picture containing text, indoor&#10;&#10;Description automatically generated">
            <a:extLst>
              <a:ext uri="{FF2B5EF4-FFF2-40B4-BE49-F238E27FC236}">
                <a16:creationId xmlns:a16="http://schemas.microsoft.com/office/drawing/2014/main" id="{BD9DD518-E1E0-4286-876C-07069AC090FB}"/>
              </a:ext>
            </a:extLst>
          </p:cNvPr>
          <p:cNvPicPr>
            <a:picLocks noChangeAspect="1"/>
          </p:cNvPicPr>
          <p:nvPr/>
        </p:nvPicPr>
        <p:blipFill>
          <a:blip r:embed="rId3"/>
          <a:stretch>
            <a:fillRect/>
          </a:stretch>
        </p:blipFill>
        <p:spPr>
          <a:xfrm>
            <a:off x="752577" y="1048966"/>
            <a:ext cx="2628900" cy="5014913"/>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3BA31E34-654C-4872-B4B1-FC4C16C274C3}"/>
              </a:ext>
            </a:extLst>
          </p:cNvPr>
          <p:cNvPicPr>
            <a:picLocks noChangeAspect="1"/>
          </p:cNvPicPr>
          <p:nvPr/>
        </p:nvPicPr>
        <p:blipFill>
          <a:blip r:embed="rId4"/>
          <a:stretch>
            <a:fillRect/>
          </a:stretch>
        </p:blipFill>
        <p:spPr>
          <a:xfrm>
            <a:off x="3284500" y="4382666"/>
            <a:ext cx="5697677" cy="2200696"/>
          </a:xfrm>
          <a:prstGeom prst="rect">
            <a:avLst/>
          </a:prstGeom>
        </p:spPr>
      </p:pic>
    </p:spTree>
    <p:extLst>
      <p:ext uri="{BB962C8B-B14F-4D97-AF65-F5344CB8AC3E}">
        <p14:creationId xmlns:p14="http://schemas.microsoft.com/office/powerpoint/2010/main" val="420718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Conclusion</a:t>
            </a:r>
            <a:endParaRPr lang="en-US" dirty="0"/>
          </a:p>
        </p:txBody>
      </p:sp>
      <p:sp>
        <p:nvSpPr>
          <p:cNvPr id="4" name="Content Placeholder 3">
            <a:extLst>
              <a:ext uri="{FF2B5EF4-FFF2-40B4-BE49-F238E27FC236}">
                <a16:creationId xmlns:a16="http://schemas.microsoft.com/office/drawing/2014/main" id="{C6AD4401-0296-42EF-9B72-78BA756B0B45}"/>
              </a:ext>
            </a:extLst>
          </p:cNvPr>
          <p:cNvSpPr>
            <a:spLocks noGrp="1"/>
          </p:cNvSpPr>
          <p:nvPr>
            <p:ph idx="1"/>
          </p:nvPr>
        </p:nvSpPr>
        <p:spPr>
          <a:xfrm>
            <a:off x="457200" y="1600201"/>
            <a:ext cx="8229600" cy="2438400"/>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key finding and the conclusion of the study: -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 The image data was collected using Web scrapping from Amazon for Jeans, Sarees and Trousers.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We have used Convolutional Neural Network for the project and giving us the accuracy of 85% with 0.3 log loss.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85002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would like to thank Flip Robo Technologies for providing me with the opportunity to work on this project from which I have learned a lot. I am also grateful to Sapna for her constant guidance and support.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Reference sources are: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 Google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 AnalyticsVidhya.com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 Notes and repository from Data Trained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 Medium.com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1"/>
            <a:ext cx="8229600" cy="3276600"/>
          </a:xfrm>
        </p:spPr>
        <p:txBody>
          <a:bodyPr>
            <a:normAutofit lnSpcReduction="10000"/>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Images are one of the major sources of data in the field of data science and AI. This field is making appropriate use of information that can be gathered through images by examining its features and details.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We are trying to give an exposure of how an end-to-end project is developed in this field. </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idea behind this project is to build a deep learning-based Image Classification model on images that will be scraped from e-commerce portal. This is done to make the model more and more robust.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a:xfrm>
            <a:off x="457200" y="1600201"/>
            <a:ext cx="8229600" cy="2285999"/>
          </a:xfrm>
        </p:spPr>
        <p:txBody>
          <a:bodyPr>
            <a:normAutofit fontScale="85000" lnSpcReduction="10000"/>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today world we are dealing with lots of data, which is present in various formats like numbers, categories, images etc.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present in numbers or categorical form is easy to store and understand but image data is somehow different form these.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image data we must use some different techniques to deal it and these new techniques, algorithms to save and interpret and the way to deal image data motivates me to undertake this project and build a model for image classification.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Data Modelling</a:t>
            </a:r>
            <a:endParaRPr lang="en-US" dirty="0"/>
          </a:p>
        </p:txBody>
      </p:sp>
      <p:sp>
        <p:nvSpPr>
          <p:cNvPr id="3" name="Content Placeholder 2"/>
          <p:cNvSpPr>
            <a:spLocks noGrp="1"/>
          </p:cNvSpPr>
          <p:nvPr>
            <p:ph idx="1"/>
          </p:nvPr>
        </p:nvSpPr>
        <p:spPr>
          <a:xfrm>
            <a:off x="457200" y="1600201"/>
            <a:ext cx="8229600" cy="3276599"/>
          </a:xfrm>
        </p:spPr>
        <p:txBody>
          <a:bodyPr>
            <a:normAutofit lnSpcReduction="10000"/>
          </a:bodyPr>
          <a:lstStyle/>
          <a:p>
            <a:pPr marL="457200">
              <a:lnSpc>
                <a:spcPct val="107000"/>
              </a:lnSpc>
            </a:pPr>
            <a:r>
              <a:rPr lang="en-IN" sz="1500" dirty="0">
                <a:latin typeface="Calibri" panose="020F0502020204030204" pitchFamily="34" charset="0"/>
                <a:cs typeface="Times New Roman" panose="02020603050405020304" pitchFamily="18" charset="0"/>
              </a:rPr>
              <a:t>In this project we are dealing with image classification model that will classify between these 3 categories. </a:t>
            </a:r>
            <a:endParaRPr lang="en-GB" sz="1500" dirty="0">
              <a:latin typeface="Calibri" panose="020F0502020204030204" pitchFamily="34" charset="0"/>
              <a:cs typeface="Times New Roman" panose="02020603050405020304" pitchFamily="18" charset="0"/>
            </a:endParaRPr>
          </a:p>
          <a:p>
            <a:pPr marL="114300" indent="0">
              <a:lnSpc>
                <a:spcPct val="107000"/>
              </a:lnSpc>
              <a:buNone/>
            </a:pPr>
            <a:endParaRPr lang="en-GB" sz="1500" dirty="0">
              <a:latin typeface="Calibri" panose="020F0502020204030204" pitchFamily="34" charset="0"/>
              <a:cs typeface="Times New Roman" panose="02020603050405020304" pitchFamily="18" charset="0"/>
            </a:endParaRPr>
          </a:p>
          <a:p>
            <a:pPr marL="457200">
              <a:lnSpc>
                <a:spcPct val="107000"/>
              </a:lnSpc>
            </a:pPr>
            <a:r>
              <a:rPr lang="en-IN" sz="1500" dirty="0">
                <a:latin typeface="Calibri" panose="020F0502020204030204" pitchFamily="34" charset="0"/>
                <a:cs typeface="Times New Roman" panose="02020603050405020304" pitchFamily="18" charset="0"/>
              </a:rPr>
              <a:t>This project is divided into 2 main phases. </a:t>
            </a:r>
            <a:endParaRPr lang="en-GB" sz="1500" dirty="0">
              <a:latin typeface="Calibri" panose="020F0502020204030204" pitchFamily="34" charset="0"/>
              <a:cs typeface="Times New Roman" panose="02020603050405020304" pitchFamily="18" charset="0"/>
            </a:endParaRPr>
          </a:p>
          <a:p>
            <a:pPr marL="114300" indent="0">
              <a:lnSpc>
                <a:spcPct val="107000"/>
              </a:lnSpc>
              <a:buNone/>
            </a:pPr>
            <a:r>
              <a:rPr lang="en-IN" sz="1500" dirty="0">
                <a:latin typeface="Calibri" panose="020F0502020204030204" pitchFamily="34" charset="0"/>
                <a:cs typeface="Times New Roman" panose="02020603050405020304" pitchFamily="18" charset="0"/>
              </a:rPr>
              <a:t>	a) Data Collection Phase </a:t>
            </a:r>
            <a:endParaRPr lang="en-GB" sz="1500" dirty="0">
              <a:latin typeface="Calibri" panose="020F0502020204030204" pitchFamily="34" charset="0"/>
              <a:cs typeface="Times New Roman" panose="02020603050405020304" pitchFamily="18" charset="0"/>
            </a:endParaRPr>
          </a:p>
          <a:p>
            <a:pPr marL="114300" indent="0">
              <a:lnSpc>
                <a:spcPct val="107000"/>
              </a:lnSpc>
              <a:buNone/>
            </a:pPr>
            <a:r>
              <a:rPr lang="en-IN" sz="1500" dirty="0">
                <a:latin typeface="Calibri" panose="020F0502020204030204" pitchFamily="34" charset="0"/>
                <a:cs typeface="Times New Roman" panose="02020603050405020304" pitchFamily="18" charset="0"/>
              </a:rPr>
              <a:t>	b) Model Building Phase </a:t>
            </a:r>
            <a:endParaRPr lang="en-GB" sz="1500" dirty="0">
              <a:latin typeface="Calibri" panose="020F0502020204030204" pitchFamily="34" charset="0"/>
              <a:cs typeface="Times New Roman" panose="02020603050405020304" pitchFamily="18" charset="0"/>
            </a:endParaRPr>
          </a:p>
          <a:p>
            <a:pPr marL="114300" indent="0">
              <a:lnSpc>
                <a:spcPct val="107000"/>
              </a:lnSpc>
              <a:buNone/>
            </a:pPr>
            <a:r>
              <a:rPr lang="en-IN" sz="1500" dirty="0">
                <a:latin typeface="Calibri" panose="020F0502020204030204" pitchFamily="34" charset="0"/>
                <a:cs typeface="Times New Roman" panose="02020603050405020304" pitchFamily="18" charset="0"/>
              </a:rPr>
              <a:t> </a:t>
            </a:r>
            <a:endParaRPr lang="en-GB" sz="1500" dirty="0">
              <a:latin typeface="Calibri" panose="020F0502020204030204" pitchFamily="34" charset="0"/>
              <a:cs typeface="Times New Roman" panose="02020603050405020304" pitchFamily="18" charset="0"/>
            </a:endParaRPr>
          </a:p>
          <a:p>
            <a:pPr marL="457200">
              <a:lnSpc>
                <a:spcPct val="107000"/>
              </a:lnSpc>
            </a:pPr>
            <a:r>
              <a:rPr lang="en-IN" sz="1500" dirty="0">
                <a:latin typeface="Calibri" panose="020F0502020204030204" pitchFamily="34" charset="0"/>
                <a:cs typeface="Times New Roman" panose="02020603050405020304" pitchFamily="18" charset="0"/>
              </a:rPr>
              <a:t>In data collection phase we must scrape and collect data and after collection data we must build convolution neural network model. </a:t>
            </a:r>
            <a:endParaRPr lang="en-GB" sz="1500" dirty="0">
              <a:latin typeface="Calibri" panose="020F0502020204030204" pitchFamily="34" charset="0"/>
              <a:cs typeface="Times New Roman" panose="02020603050405020304" pitchFamily="18" charset="0"/>
            </a:endParaRPr>
          </a:p>
          <a:p>
            <a:pPr marL="114300" indent="0">
              <a:lnSpc>
                <a:spcPct val="107000"/>
              </a:lnSpc>
              <a:buNone/>
            </a:pPr>
            <a:endParaRPr lang="en-GB" sz="1500" dirty="0">
              <a:latin typeface="Calibri" panose="020F0502020204030204" pitchFamily="34" charset="0"/>
              <a:cs typeface="Times New Roman" panose="02020603050405020304" pitchFamily="18" charset="0"/>
            </a:endParaRPr>
          </a:p>
          <a:p>
            <a:pPr marL="457200">
              <a:lnSpc>
                <a:spcPct val="107000"/>
              </a:lnSpc>
              <a:spcAft>
                <a:spcPts val="800"/>
              </a:spcAft>
            </a:pPr>
            <a:r>
              <a:rPr lang="en-IN" sz="1500" dirty="0">
                <a:latin typeface="Calibri" panose="020F0502020204030204" pitchFamily="34" charset="0"/>
                <a:cs typeface="Times New Roman" panose="02020603050405020304" pitchFamily="18" charset="0"/>
              </a:rPr>
              <a:t>Before the model building, we scraped the images of sarees, jeans, trousers from e-commerce website Amazon.</a:t>
            </a:r>
            <a:endParaRPr lang="en-GB" sz="15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741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Data Collection</a:t>
            </a:r>
            <a:endParaRPr lang="en-US" dirty="0"/>
          </a:p>
        </p:txBody>
      </p:sp>
      <p:sp>
        <p:nvSpPr>
          <p:cNvPr id="3" name="Content Placeholder 2"/>
          <p:cNvSpPr>
            <a:spLocks noGrp="1"/>
          </p:cNvSpPr>
          <p:nvPr>
            <p:ph idx="1"/>
          </p:nvPr>
        </p:nvSpPr>
        <p:spPr>
          <a:xfrm>
            <a:off x="457200" y="1600201"/>
            <a:ext cx="8229600" cy="2743199"/>
          </a:xfrm>
        </p:spPr>
        <p:txBody>
          <a:bodyP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gathered our data from online e-commerce website Amazon. As this is image classification project of 3 categories.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So, we collected the images of only 3 categories i.e., Sarees, Jeans and Trousers.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save these images into our local system and then using Kera’s and TensorFlow modules we build an image classification model.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in these steps we collected the URLs links for each image into a separate list and then using these lists we save/downloaded the image into our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798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Data Collection</a:t>
            </a:r>
            <a:endParaRPr lang="en-US" dirty="0"/>
          </a:p>
        </p:txBody>
      </p:sp>
      <p:pic>
        <p:nvPicPr>
          <p:cNvPr id="4" name="Content Placeholder 3" descr="Text&#10;&#10;Description automatically generated">
            <a:extLst>
              <a:ext uri="{FF2B5EF4-FFF2-40B4-BE49-F238E27FC236}">
                <a16:creationId xmlns:a16="http://schemas.microsoft.com/office/drawing/2014/main" id="{FC3A9CC6-64E3-4543-9D18-EA5AD32FF554}"/>
              </a:ext>
            </a:extLst>
          </p:cNvPr>
          <p:cNvPicPr>
            <a:picLocks noGrp="1" noChangeAspect="1"/>
          </p:cNvPicPr>
          <p:nvPr>
            <p:ph idx="1"/>
          </p:nvPr>
        </p:nvPicPr>
        <p:blipFill>
          <a:blip r:embed="rId2"/>
          <a:stretch>
            <a:fillRect/>
          </a:stretch>
        </p:blipFill>
        <p:spPr>
          <a:xfrm>
            <a:off x="914400" y="1600200"/>
            <a:ext cx="3886200" cy="434340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05990AC7-62C3-408D-9BC7-6251E7EEC11D}"/>
              </a:ext>
            </a:extLst>
          </p:cNvPr>
          <p:cNvPicPr>
            <a:picLocks noChangeAspect="1"/>
          </p:cNvPicPr>
          <p:nvPr/>
        </p:nvPicPr>
        <p:blipFill>
          <a:blip r:embed="rId3"/>
          <a:stretch>
            <a:fillRect/>
          </a:stretch>
        </p:blipFill>
        <p:spPr>
          <a:xfrm>
            <a:off x="5181600" y="1676400"/>
            <a:ext cx="3611880" cy="4343400"/>
          </a:xfrm>
          <a:prstGeom prst="rect">
            <a:avLst/>
          </a:prstGeom>
        </p:spPr>
      </p:pic>
    </p:spTree>
    <p:extLst>
      <p:ext uri="{BB962C8B-B14F-4D97-AF65-F5344CB8AC3E}">
        <p14:creationId xmlns:p14="http://schemas.microsoft.com/office/powerpoint/2010/main" val="373807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Data Pre-Processing</a:t>
            </a:r>
            <a:endParaRPr lang="en-US" dirty="0"/>
          </a:p>
        </p:txBody>
      </p:sp>
      <p:sp>
        <p:nvSpPr>
          <p:cNvPr id="3" name="Content Placeholder 2"/>
          <p:cNvSpPr>
            <a:spLocks noGrp="1"/>
          </p:cNvSpPr>
          <p:nvPr>
            <p:ph idx="1"/>
          </p:nvPr>
        </p:nvSpPr>
        <p:spPr>
          <a:xfrm>
            <a:off x="457200" y="1600201"/>
            <a:ext cx="8229600" cy="3733799"/>
          </a:xfrm>
        </p:spPr>
        <p:txBody>
          <a:bodyPr>
            <a:normAutofit fontScale="92500" lnSpcReduction="10000"/>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used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Notebook for data pre-processing and model building. Libraries used in this project are,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3. Matplotlib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4.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Keras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Tensorflow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imported the necessary libraries and images, we can see that there are 924 images as a total.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Let’s see the sample images and Re-sizing the image to the size of 200*200 and saving the re-sized image to the desired folder.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342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Data Pre-Processing</a:t>
            </a:r>
            <a:endParaRPr lang="en-US" dirty="0"/>
          </a:p>
        </p:txBody>
      </p:sp>
      <p:pic>
        <p:nvPicPr>
          <p:cNvPr id="7" name="Content Placeholder 6" descr="Graphical user interface&#10;&#10;Description automatically generated">
            <a:extLst>
              <a:ext uri="{FF2B5EF4-FFF2-40B4-BE49-F238E27FC236}">
                <a16:creationId xmlns:a16="http://schemas.microsoft.com/office/drawing/2014/main" id="{9C63D3F0-573D-4E52-97D5-F30333007A70}"/>
              </a:ext>
            </a:extLst>
          </p:cNvPr>
          <p:cNvPicPr>
            <a:picLocks noGrp="1" noChangeAspect="1"/>
          </p:cNvPicPr>
          <p:nvPr>
            <p:ph idx="1"/>
          </p:nvPr>
        </p:nvPicPr>
        <p:blipFill>
          <a:blip r:embed="rId2"/>
          <a:stretch>
            <a:fillRect/>
          </a:stretch>
        </p:blipFill>
        <p:spPr>
          <a:xfrm>
            <a:off x="366733" y="1527884"/>
            <a:ext cx="4660281" cy="4525963"/>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554E9A5C-FE42-4554-BBF4-1BF75D2E5AAB}"/>
              </a:ext>
            </a:extLst>
          </p:cNvPr>
          <p:cNvPicPr>
            <a:picLocks noChangeAspect="1"/>
          </p:cNvPicPr>
          <p:nvPr/>
        </p:nvPicPr>
        <p:blipFill>
          <a:blip r:embed="rId3"/>
          <a:stretch>
            <a:fillRect/>
          </a:stretch>
        </p:blipFill>
        <p:spPr>
          <a:xfrm>
            <a:off x="5065692" y="1547339"/>
            <a:ext cx="3711575" cy="4693920"/>
          </a:xfrm>
          <a:prstGeom prst="rect">
            <a:avLst/>
          </a:prstGeom>
        </p:spPr>
      </p:pic>
    </p:spTree>
    <p:extLst>
      <p:ext uri="{BB962C8B-B14F-4D97-AF65-F5344CB8AC3E}">
        <p14:creationId xmlns:p14="http://schemas.microsoft.com/office/powerpoint/2010/main" val="302794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862</Words>
  <Application>Microsoft Office PowerPoint</Application>
  <PresentationFormat>On-screen Show (4:3)</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Amasis MT Pro Medium</vt:lpstr>
      <vt:lpstr>Arial</vt:lpstr>
      <vt:lpstr>Calibri</vt:lpstr>
      <vt:lpstr>Office Theme</vt:lpstr>
      <vt:lpstr>Image Classification Project</vt:lpstr>
      <vt:lpstr>ACKNOWLEDGMENT</vt:lpstr>
      <vt:lpstr>Business Problem </vt:lpstr>
      <vt:lpstr>Motivation for the Problem Undertaken</vt:lpstr>
      <vt:lpstr>Data Modelling</vt:lpstr>
      <vt:lpstr>Data Collection</vt:lpstr>
      <vt:lpstr>Data Collection</vt:lpstr>
      <vt:lpstr>Data Pre-Processing</vt:lpstr>
      <vt:lpstr>Data Pre-Processing</vt:lpstr>
      <vt:lpstr>Data Pre-Processing</vt:lpstr>
      <vt:lpstr>Data Modelling</vt:lpstr>
      <vt:lpstr>Data Modelling</vt:lpstr>
      <vt:lpstr>Model Evaluation &amp; Confusion Matrix</vt:lpstr>
      <vt:lpstr>Predictions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bramee venkatesan</cp:lastModifiedBy>
  <cp:revision>13</cp:revision>
  <dcterms:created xsi:type="dcterms:W3CDTF">2006-08-16T00:00:00Z</dcterms:created>
  <dcterms:modified xsi:type="dcterms:W3CDTF">2021-11-30T17:21:36Z</dcterms:modified>
</cp:coreProperties>
</file>