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79" r:id="rId9"/>
    <p:sldId id="264" r:id="rId10"/>
    <p:sldId id="280" r:id="rId11"/>
    <p:sldId id="281" r:id="rId12"/>
    <p:sldId id="282" r:id="rId13"/>
    <p:sldId id="283" r:id="rId14"/>
    <p:sldId id="288" r:id="rId15"/>
    <p:sldId id="285" r:id="rId16"/>
    <p:sldId id="286" r:id="rId17"/>
    <p:sldId id="272" r:id="rId18"/>
    <p:sldId id="287" r:id="rId19"/>
    <p:sldId id="276" r:id="rId20"/>
    <p:sldId id="268" r:id="rId21"/>
    <p:sldId id="27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1444E0-D15F-45CC-9A4A-F452D581F8DE}">
          <p14:sldIdLst>
            <p14:sldId id="256"/>
            <p14:sldId id="257"/>
            <p14:sldId id="258"/>
            <p14:sldId id="259"/>
            <p14:sldId id="261"/>
            <p14:sldId id="262"/>
            <p14:sldId id="263"/>
            <p14:sldId id="279"/>
            <p14:sldId id="264"/>
            <p14:sldId id="280"/>
            <p14:sldId id="281"/>
            <p14:sldId id="282"/>
            <p14:sldId id="283"/>
            <p14:sldId id="288"/>
            <p14:sldId id="285"/>
            <p14:sldId id="286"/>
            <p14:sldId id="272"/>
            <p14:sldId id="287"/>
            <p14:sldId id="276"/>
            <p14:sldId id="268"/>
            <p14:sldId id="2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varScale="1">
        <p:scale>
          <a:sx n="81" d="100"/>
          <a:sy n="81" d="100"/>
        </p:scale>
        <p:origin x="1522"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u="sng" dirty="0"/>
              <a:t>Malignant Comments Classifier Project</a:t>
            </a:r>
            <a:endParaRPr lang="en-US" dirty="0"/>
          </a:p>
        </p:txBody>
      </p:sp>
      <p:sp>
        <p:nvSpPr>
          <p:cNvPr id="3" name="Subtitle 2"/>
          <p:cNvSpPr>
            <a:spLocks noGrp="1"/>
          </p:cNvSpPr>
          <p:nvPr>
            <p:ph type="subTitle" idx="1"/>
          </p:nvPr>
        </p:nvSpPr>
        <p:spPr/>
        <p:txBody>
          <a:bodyPr/>
          <a:lstStyle/>
          <a:p>
            <a:endParaRPr lang="en-IN" dirty="0"/>
          </a:p>
          <a:p>
            <a:r>
              <a:rPr lang="en-IN" dirty="0"/>
              <a:t>Submitted by:</a:t>
            </a:r>
            <a:endParaRPr lang="en-US" dirty="0"/>
          </a:p>
          <a:p>
            <a:r>
              <a:rPr lang="en-IN" dirty="0"/>
              <a:t>Bramee Venkatesan</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079151" y="304800"/>
            <a:ext cx="2929890" cy="2133600"/>
          </a:xfrm>
          <a:prstGeom prst="rect">
            <a:avLst/>
          </a:prstGeom>
          <a:noFill/>
          <a:ln>
            <a:noFill/>
          </a:ln>
        </p:spPr>
      </p:pic>
    </p:spTree>
    <p:extLst>
      <p:ext uri="{BB962C8B-B14F-4D97-AF65-F5344CB8AC3E}">
        <p14:creationId xmlns:p14="http://schemas.microsoft.com/office/powerpoint/2010/main" val="775617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2287" y="499397"/>
            <a:ext cx="4447066" cy="1640180"/>
          </a:xfrm>
        </p:spPr>
        <p:txBody>
          <a:bodyPr anchor="b">
            <a:normAutofit/>
          </a:bodyPr>
          <a:lstStyle/>
          <a:p>
            <a:pPr lvl="0"/>
            <a:r>
              <a:rPr lang="en-US" sz="3500"/>
              <a:t>Data Visualization -</a:t>
            </a:r>
          </a:p>
        </p:txBody>
      </p:sp>
      <p:sp>
        <p:nvSpPr>
          <p:cNvPr id="3" name="Content Placeholder 2"/>
          <p:cNvSpPr>
            <a:spLocks noGrp="1"/>
          </p:cNvSpPr>
          <p:nvPr>
            <p:ph idx="1"/>
          </p:nvPr>
        </p:nvSpPr>
        <p:spPr>
          <a:xfrm>
            <a:off x="862287" y="2423821"/>
            <a:ext cx="4447067" cy="1640180"/>
          </a:xfrm>
        </p:spPr>
        <p:txBody>
          <a:bodyPr>
            <a:normAutofit/>
          </a:bodyPr>
          <a:lstStyle/>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Used Count plot and distribution plot and for the different target variables.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Heat map for test the correlation between features and variables.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spcAft>
                <a:spcPts val="800"/>
              </a:spcAft>
              <a:buNone/>
            </a:pPr>
            <a:endParaRPr lang="en-US" sz="1700" dirty="0"/>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9143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5" y="6406115"/>
            <a:ext cx="3057523"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shape&#10;&#10;Description automatically generated">
            <a:extLst>
              <a:ext uri="{FF2B5EF4-FFF2-40B4-BE49-F238E27FC236}">
                <a16:creationId xmlns:a16="http://schemas.microsoft.com/office/drawing/2014/main" id="{38BE1FD5-D9C4-4145-92E7-2379F536A4B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05049"/>
            <a:ext cx="3779520" cy="2428875"/>
          </a:xfrm>
          <a:prstGeom prst="rect">
            <a:avLst/>
          </a:prstGeom>
          <a:noFill/>
          <a:ln>
            <a:noFill/>
          </a:ln>
        </p:spPr>
      </p:pic>
      <p:pic>
        <p:nvPicPr>
          <p:cNvPr id="11" name="Picture 10" descr="Shape, square&#10;&#10;Description automatically generated">
            <a:extLst>
              <a:ext uri="{FF2B5EF4-FFF2-40B4-BE49-F238E27FC236}">
                <a16:creationId xmlns:a16="http://schemas.microsoft.com/office/drawing/2014/main" id="{28A65BB5-3D74-4D31-90AE-90AAE805E69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09353" y="2522387"/>
            <a:ext cx="3572510" cy="2301240"/>
          </a:xfrm>
          <a:prstGeom prst="rect">
            <a:avLst/>
          </a:prstGeom>
          <a:noFill/>
          <a:ln>
            <a:noFill/>
          </a:ln>
        </p:spPr>
      </p:pic>
      <p:pic>
        <p:nvPicPr>
          <p:cNvPr id="13" name="Picture 12" descr="Shape&#10;&#10;Description automatically generated with medium confidence">
            <a:extLst>
              <a:ext uri="{FF2B5EF4-FFF2-40B4-BE49-F238E27FC236}">
                <a16:creationId xmlns:a16="http://schemas.microsoft.com/office/drawing/2014/main" id="{94C77E0F-1965-4D52-8B80-16706DE1884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257300" y="4103886"/>
            <a:ext cx="3771900" cy="2025650"/>
          </a:xfrm>
          <a:prstGeom prst="rect">
            <a:avLst/>
          </a:prstGeom>
          <a:noFill/>
          <a:ln>
            <a:noFill/>
          </a:ln>
        </p:spPr>
      </p:pic>
    </p:spTree>
    <p:extLst>
      <p:ext uri="{BB962C8B-B14F-4D97-AF65-F5344CB8AC3E}">
        <p14:creationId xmlns:p14="http://schemas.microsoft.com/office/powerpoint/2010/main" val="4191654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2287" y="499397"/>
            <a:ext cx="4447066" cy="1640180"/>
          </a:xfrm>
        </p:spPr>
        <p:txBody>
          <a:bodyPr anchor="b">
            <a:normAutofit/>
          </a:bodyPr>
          <a:lstStyle/>
          <a:p>
            <a:pPr lvl="0"/>
            <a:r>
              <a:rPr lang="en-US" sz="3500"/>
              <a:t>Data Visualization -</a:t>
            </a:r>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9143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5" y="6406115"/>
            <a:ext cx="3057523"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Shape, square&#10;&#10;Description automatically generated">
            <a:extLst>
              <a:ext uri="{FF2B5EF4-FFF2-40B4-BE49-F238E27FC236}">
                <a16:creationId xmlns:a16="http://schemas.microsoft.com/office/drawing/2014/main" id="{4AC4DCB3-08AC-4980-870E-54EBF4118EE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876800" y="228600"/>
            <a:ext cx="3947160" cy="2536825"/>
          </a:xfrm>
          <a:prstGeom prst="rect">
            <a:avLst/>
          </a:prstGeom>
          <a:noFill/>
          <a:ln>
            <a:noFill/>
          </a:ln>
        </p:spPr>
      </p:pic>
      <p:pic>
        <p:nvPicPr>
          <p:cNvPr id="11" name="Picture 10" descr="Shape&#10;&#10;Description automatically generated">
            <a:extLst>
              <a:ext uri="{FF2B5EF4-FFF2-40B4-BE49-F238E27FC236}">
                <a16:creationId xmlns:a16="http://schemas.microsoft.com/office/drawing/2014/main" id="{8AF49EDD-1E48-4FD0-9F4A-2FE915CC1EF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797176"/>
            <a:ext cx="4030980" cy="2590800"/>
          </a:xfrm>
          <a:prstGeom prst="rect">
            <a:avLst/>
          </a:prstGeom>
          <a:noFill/>
          <a:ln>
            <a:noFill/>
          </a:ln>
        </p:spPr>
      </p:pic>
      <p:pic>
        <p:nvPicPr>
          <p:cNvPr id="13" name="Content Placeholder 12" descr="Shape, square&#10;&#10;Description automatically generated">
            <a:extLst>
              <a:ext uri="{FF2B5EF4-FFF2-40B4-BE49-F238E27FC236}">
                <a16:creationId xmlns:a16="http://schemas.microsoft.com/office/drawing/2014/main" id="{6A9E6F49-C306-45AF-9B02-BB8747DBEE0A}"/>
              </a:ext>
            </a:extLst>
          </p:cNvPr>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63992" y="2560960"/>
            <a:ext cx="4446587" cy="2855406"/>
          </a:xfrm>
          <a:prstGeom prst="rect">
            <a:avLst/>
          </a:prstGeom>
          <a:noFill/>
          <a:ln>
            <a:noFill/>
          </a:ln>
        </p:spPr>
      </p:pic>
    </p:spTree>
    <p:extLst>
      <p:ext uri="{BB962C8B-B14F-4D97-AF65-F5344CB8AC3E}">
        <p14:creationId xmlns:p14="http://schemas.microsoft.com/office/powerpoint/2010/main" val="4069142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2287" y="499397"/>
            <a:ext cx="4447066" cy="1640180"/>
          </a:xfrm>
        </p:spPr>
        <p:txBody>
          <a:bodyPr anchor="b">
            <a:normAutofit/>
          </a:bodyPr>
          <a:lstStyle/>
          <a:p>
            <a:pPr lvl="0"/>
            <a:r>
              <a:rPr lang="en-US" sz="3500"/>
              <a:t>Data Visualization -</a:t>
            </a:r>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9143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5" y="6406115"/>
            <a:ext cx="3057523"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hart, histogram&#10;&#10;Description automatically generated">
            <a:extLst>
              <a:ext uri="{FF2B5EF4-FFF2-40B4-BE49-F238E27FC236}">
                <a16:creationId xmlns:a16="http://schemas.microsoft.com/office/drawing/2014/main" id="{4DB8D513-1AFA-4200-B9A8-1D78CEA183A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562600" y="481074"/>
            <a:ext cx="3217975" cy="3252726"/>
          </a:xfrm>
          <a:prstGeom prst="rect">
            <a:avLst/>
          </a:prstGeom>
          <a:noFill/>
          <a:ln>
            <a:noFill/>
          </a:ln>
        </p:spPr>
      </p:pic>
      <p:pic>
        <p:nvPicPr>
          <p:cNvPr id="11" name="Content Placeholder 10" descr="Table&#10;&#10;Description automatically generated">
            <a:extLst>
              <a:ext uri="{FF2B5EF4-FFF2-40B4-BE49-F238E27FC236}">
                <a16:creationId xmlns:a16="http://schemas.microsoft.com/office/drawing/2014/main" id="{AF85B350-9D9D-4C47-B6C8-6B2E5B94AB3C}"/>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62013" y="2489229"/>
            <a:ext cx="4446587" cy="3389255"/>
          </a:xfrm>
          <a:prstGeom prst="rect">
            <a:avLst/>
          </a:prstGeom>
          <a:noFill/>
          <a:ln>
            <a:noFill/>
          </a:ln>
        </p:spPr>
      </p:pic>
    </p:spTree>
    <p:extLst>
      <p:ext uri="{BB962C8B-B14F-4D97-AF65-F5344CB8AC3E}">
        <p14:creationId xmlns:p14="http://schemas.microsoft.com/office/powerpoint/2010/main" val="1277535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1144" y="118396"/>
            <a:ext cx="4447066" cy="796003"/>
          </a:xfrm>
        </p:spPr>
        <p:txBody>
          <a:bodyPr anchor="b">
            <a:normAutofit/>
          </a:bodyPr>
          <a:lstStyle/>
          <a:p>
            <a:pPr lvl="0"/>
            <a:r>
              <a:rPr lang="en-US" sz="3500" dirty="0"/>
              <a:t>Data Visualization -</a:t>
            </a:r>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9143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5" y="6406115"/>
            <a:ext cx="3057523"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Text&#10;&#10;Description automatically generated with medium confidence">
            <a:extLst>
              <a:ext uri="{FF2B5EF4-FFF2-40B4-BE49-F238E27FC236}">
                <a16:creationId xmlns:a16="http://schemas.microsoft.com/office/drawing/2014/main" id="{1040AC10-41BD-4A18-8060-FD9C3097D8E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09353" y="0"/>
            <a:ext cx="3548262" cy="2438400"/>
          </a:xfrm>
          <a:prstGeom prst="rect">
            <a:avLst/>
          </a:prstGeom>
          <a:noFill/>
          <a:ln>
            <a:noFill/>
          </a:ln>
        </p:spPr>
      </p:pic>
      <p:pic>
        <p:nvPicPr>
          <p:cNvPr id="11" name="Picture 10" descr="Text&#10;&#10;Description automatically generated">
            <a:extLst>
              <a:ext uri="{FF2B5EF4-FFF2-40B4-BE49-F238E27FC236}">
                <a16:creationId xmlns:a16="http://schemas.microsoft.com/office/drawing/2014/main" id="{EE6FF5A5-3C07-46FD-854B-E951D208B64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17995" y="2752626"/>
            <a:ext cx="3548261" cy="2675477"/>
          </a:xfrm>
          <a:prstGeom prst="rect">
            <a:avLst/>
          </a:prstGeom>
          <a:noFill/>
          <a:ln>
            <a:noFill/>
          </a:ln>
        </p:spPr>
      </p:pic>
      <p:pic>
        <p:nvPicPr>
          <p:cNvPr id="13" name="Content Placeholder 12" descr="Text&#10;&#10;Description automatically generated">
            <a:extLst>
              <a:ext uri="{FF2B5EF4-FFF2-40B4-BE49-F238E27FC236}">
                <a16:creationId xmlns:a16="http://schemas.microsoft.com/office/drawing/2014/main" id="{00AD0486-82AB-41C3-8CA0-DB17AE7C1675}"/>
              </a:ext>
            </a:extLst>
          </p:cNvPr>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066800" y="1180427"/>
            <a:ext cx="4241800" cy="2172374"/>
          </a:xfrm>
          <a:prstGeom prst="rect">
            <a:avLst/>
          </a:prstGeom>
          <a:noFill/>
          <a:ln>
            <a:noFill/>
          </a:ln>
        </p:spPr>
      </p:pic>
      <p:pic>
        <p:nvPicPr>
          <p:cNvPr id="15" name="Picture 14" descr="Text&#10;&#10;Description automatically generated">
            <a:extLst>
              <a:ext uri="{FF2B5EF4-FFF2-40B4-BE49-F238E27FC236}">
                <a16:creationId xmlns:a16="http://schemas.microsoft.com/office/drawing/2014/main" id="{E964482E-E3A3-47B7-80C6-3EB170079938}"/>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43000" y="3496722"/>
            <a:ext cx="4114800" cy="2675478"/>
          </a:xfrm>
          <a:prstGeom prst="rect">
            <a:avLst/>
          </a:prstGeom>
          <a:noFill/>
          <a:ln>
            <a:noFill/>
          </a:ln>
        </p:spPr>
      </p:pic>
    </p:spTree>
    <p:extLst>
      <p:ext uri="{BB962C8B-B14F-4D97-AF65-F5344CB8AC3E}">
        <p14:creationId xmlns:p14="http://schemas.microsoft.com/office/powerpoint/2010/main" val="1004520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1144" y="118396"/>
            <a:ext cx="4447066" cy="796003"/>
          </a:xfrm>
        </p:spPr>
        <p:txBody>
          <a:bodyPr anchor="b">
            <a:normAutofit/>
          </a:bodyPr>
          <a:lstStyle/>
          <a:p>
            <a:pPr lvl="0"/>
            <a:r>
              <a:rPr lang="en-US" sz="3500" dirty="0"/>
              <a:t>Data Visualization -</a:t>
            </a:r>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9143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5" y="6406115"/>
            <a:ext cx="3057523"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Text&#10;&#10;Description automatically generated">
            <a:extLst>
              <a:ext uri="{FF2B5EF4-FFF2-40B4-BE49-F238E27FC236}">
                <a16:creationId xmlns:a16="http://schemas.microsoft.com/office/drawing/2014/main" id="{97C9C5A5-1A83-4DCC-9B0F-B524CCBEED2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841202" y="129912"/>
            <a:ext cx="4169783" cy="3931920"/>
          </a:xfrm>
          <a:prstGeom prst="rect">
            <a:avLst/>
          </a:prstGeom>
          <a:noFill/>
          <a:ln>
            <a:noFill/>
          </a:ln>
        </p:spPr>
      </p:pic>
      <p:pic>
        <p:nvPicPr>
          <p:cNvPr id="17" name="Content Placeholder 16" descr="Chart, bar chart&#10;&#10;Description automatically generated">
            <a:extLst>
              <a:ext uri="{FF2B5EF4-FFF2-40B4-BE49-F238E27FC236}">
                <a16:creationId xmlns:a16="http://schemas.microsoft.com/office/drawing/2014/main" id="{21F2FF30-7B0E-4FCF-BE09-369AE2124E73}"/>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3014" y="2105299"/>
            <a:ext cx="4575175" cy="3493504"/>
          </a:xfrm>
          <a:prstGeom prst="rect">
            <a:avLst/>
          </a:prstGeom>
          <a:noFill/>
          <a:ln>
            <a:noFill/>
          </a:ln>
        </p:spPr>
      </p:pic>
    </p:spTree>
    <p:extLst>
      <p:ext uri="{BB962C8B-B14F-4D97-AF65-F5344CB8AC3E}">
        <p14:creationId xmlns:p14="http://schemas.microsoft.com/office/powerpoint/2010/main" val="1923192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sz="2400" dirty="0"/>
              <a:t>Split the train and test data for model building,</a:t>
            </a:r>
          </a:p>
          <a:p>
            <a:pPr marL="0" indent="0">
              <a:buNone/>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457200" indent="-457200" algn="just">
              <a:buFont typeface="+mj-lt"/>
              <a:buAutoNum type="arabicPeriod"/>
            </a:pPr>
            <a:r>
              <a:rPr lang="en-US" sz="2400" dirty="0">
                <a:solidFill>
                  <a:srgbClr val="FF0000"/>
                </a:solidFill>
              </a:rPr>
              <a:t>Logistic Regression</a:t>
            </a:r>
          </a:p>
          <a:p>
            <a:pPr marL="457200" indent="-457200" algn="just">
              <a:buFont typeface="+mj-lt"/>
              <a:buAutoNum type="arabicPeriod"/>
            </a:pPr>
            <a:r>
              <a:rPr lang="en-US" sz="2400" dirty="0">
                <a:solidFill>
                  <a:srgbClr val="FF0000"/>
                </a:solidFill>
              </a:rPr>
              <a:t>Decision Tree</a:t>
            </a:r>
          </a:p>
          <a:p>
            <a:pPr marL="457200" indent="-457200" algn="just">
              <a:buFont typeface="+mj-lt"/>
              <a:buAutoNum type="arabicPeriod"/>
            </a:pPr>
            <a:r>
              <a:rPr lang="en-US" sz="2400" dirty="0">
                <a:solidFill>
                  <a:srgbClr val="FF0000"/>
                </a:solidFill>
              </a:rPr>
              <a:t>Gradient Boost</a:t>
            </a:r>
          </a:p>
          <a:p>
            <a:pPr marL="457200" indent="-457200" algn="just">
              <a:buFont typeface="+mj-lt"/>
              <a:buAutoNum type="arabicPeriod"/>
            </a:pPr>
            <a:r>
              <a:rPr lang="en-US" sz="2400" dirty="0">
                <a:solidFill>
                  <a:srgbClr val="FF0000"/>
                </a:solidFill>
              </a:rPr>
              <a:t>Multinomial NB</a:t>
            </a:r>
          </a:p>
          <a:p>
            <a:pPr marL="457200" indent="-457200" algn="just">
              <a:buFont typeface="+mj-lt"/>
              <a:buAutoNum type="arabicPeriod"/>
            </a:pPr>
            <a:r>
              <a:rPr lang="en-US" sz="2400" dirty="0">
                <a:solidFill>
                  <a:srgbClr val="FF0000"/>
                </a:solidFill>
              </a:rPr>
              <a:t>Passive Aggressive</a:t>
            </a:r>
          </a:p>
          <a:p>
            <a:pPr marL="0" indent="0">
              <a:buNone/>
            </a:pPr>
            <a:endParaRPr lang="en-US" sz="2400" dirty="0"/>
          </a:p>
        </p:txBody>
      </p:sp>
      <p:pic>
        <p:nvPicPr>
          <p:cNvPr id="5" name="Picture 4">
            <a:extLst>
              <a:ext uri="{FF2B5EF4-FFF2-40B4-BE49-F238E27FC236}">
                <a16:creationId xmlns:a16="http://schemas.microsoft.com/office/drawing/2014/main" id="{80528CF4-818C-4704-A519-0AD92DC61E7C}"/>
              </a:ext>
            </a:extLst>
          </p:cNvPr>
          <p:cNvPicPr>
            <a:picLocks noChangeAspect="1"/>
          </p:cNvPicPr>
          <p:nvPr/>
        </p:nvPicPr>
        <p:blipFill>
          <a:blip r:embed="rId2"/>
          <a:stretch>
            <a:fillRect/>
          </a:stretch>
        </p:blipFill>
        <p:spPr>
          <a:xfrm>
            <a:off x="962025" y="857054"/>
            <a:ext cx="7219950" cy="2724345"/>
          </a:xfrm>
          <a:prstGeom prst="rect">
            <a:avLst/>
          </a:prstGeom>
        </p:spPr>
      </p:pic>
    </p:spTree>
    <p:extLst>
      <p:ext uri="{BB962C8B-B14F-4D97-AF65-F5344CB8AC3E}">
        <p14:creationId xmlns:p14="http://schemas.microsoft.com/office/powerpoint/2010/main" val="1443914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013" y="54865"/>
            <a:ext cx="8416672" cy="1651620"/>
          </a:xfrm>
        </p:spPr>
        <p:txBody>
          <a:bodyPr anchor="ctr">
            <a:normAutofit/>
          </a:bodyPr>
          <a:lstStyle/>
          <a:p>
            <a:pPr marL="0" indent="0" algn="just">
              <a:buNone/>
            </a:pPr>
            <a:r>
              <a:rPr lang="en-US" sz="2800" dirty="0"/>
              <a:t>Model Building:</a:t>
            </a:r>
          </a:p>
          <a:p>
            <a:r>
              <a:rPr lang="en-US" sz="2400" dirty="0"/>
              <a:t>Logistic has CV Score </a:t>
            </a:r>
            <a:r>
              <a:rPr lang="en-US" sz="2800" dirty="0"/>
              <a:t>– 93.08%</a:t>
            </a:r>
          </a:p>
          <a:p>
            <a:r>
              <a:rPr lang="en-US" sz="2400" dirty="0"/>
              <a:t>Gradient Boost has CV Score – 83.40%</a:t>
            </a:r>
          </a:p>
        </p:txBody>
      </p:sp>
      <p:sp>
        <p:nvSpPr>
          <p:cNvPr id="13" name="Rectangle 12">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11010"/>
            <a:ext cx="9144001"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173" y="2423160"/>
            <a:ext cx="4210176"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1061" y="2423160"/>
            <a:ext cx="4210177"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Table&#10;&#10;Description automatically generated with medium confidence">
            <a:extLst>
              <a:ext uri="{FF2B5EF4-FFF2-40B4-BE49-F238E27FC236}">
                <a16:creationId xmlns:a16="http://schemas.microsoft.com/office/drawing/2014/main" id="{1BD6E598-680E-439A-A962-6537389665D4}"/>
              </a:ext>
            </a:extLst>
          </p:cNvPr>
          <p:cNvPicPr/>
          <p:nvPr/>
        </p:nvPicPr>
        <p:blipFill>
          <a:blip r:embed="rId2"/>
          <a:stretch>
            <a:fillRect/>
          </a:stretch>
        </p:blipFill>
        <p:spPr>
          <a:xfrm>
            <a:off x="241173" y="2445534"/>
            <a:ext cx="4207126" cy="3885565"/>
          </a:xfrm>
          <a:prstGeom prst="rect">
            <a:avLst/>
          </a:prstGeom>
        </p:spPr>
      </p:pic>
      <p:pic>
        <p:nvPicPr>
          <p:cNvPr id="11" name="Picture 10" descr="Table&#10;&#10;Description automatically generated with low confidence">
            <a:extLst>
              <a:ext uri="{FF2B5EF4-FFF2-40B4-BE49-F238E27FC236}">
                <a16:creationId xmlns:a16="http://schemas.microsoft.com/office/drawing/2014/main" id="{2479CF70-99C4-4475-95CA-40A50E579C0F}"/>
              </a:ext>
            </a:extLst>
          </p:cNvPr>
          <p:cNvPicPr/>
          <p:nvPr/>
        </p:nvPicPr>
        <p:blipFill>
          <a:blip r:embed="rId3"/>
          <a:stretch>
            <a:fillRect/>
          </a:stretch>
        </p:blipFill>
        <p:spPr>
          <a:xfrm>
            <a:off x="4688012" y="2370591"/>
            <a:ext cx="4303588" cy="4053840"/>
          </a:xfrm>
          <a:prstGeom prst="rect">
            <a:avLst/>
          </a:prstGeom>
        </p:spPr>
      </p:pic>
    </p:spTree>
    <p:extLst>
      <p:ext uri="{BB962C8B-B14F-4D97-AF65-F5344CB8AC3E}">
        <p14:creationId xmlns:p14="http://schemas.microsoft.com/office/powerpoint/2010/main" val="3306291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A935D56-DEBC-4912-8118-FC175E7D1C31}"/>
              </a:ext>
            </a:extLst>
          </p:cNvPr>
          <p:cNvSpPr>
            <a:spLocks noGrp="1"/>
          </p:cNvSpPr>
          <p:nvPr>
            <p:ph idx="1"/>
          </p:nvPr>
        </p:nvSpPr>
        <p:spPr>
          <a:xfrm>
            <a:off x="838200" y="338328"/>
            <a:ext cx="7816595" cy="1605083"/>
          </a:xfrm>
        </p:spPr>
        <p:txBody>
          <a:bodyPr anchor="ctr">
            <a:normAutofit fontScale="62500" lnSpcReduction="20000"/>
          </a:bodyPr>
          <a:lstStyle/>
          <a:p>
            <a:pPr marL="0" indent="0">
              <a:lnSpc>
                <a:spcPct val="90000"/>
              </a:lnSpc>
              <a:buNone/>
            </a:pPr>
            <a:endParaRPr lang="en-US" sz="2000" dirty="0"/>
          </a:p>
          <a:p>
            <a:pPr marL="0" indent="0">
              <a:lnSpc>
                <a:spcPct val="90000"/>
              </a:lnSpc>
              <a:buNone/>
            </a:pPr>
            <a:endParaRPr lang="en-US" sz="800" dirty="0"/>
          </a:p>
          <a:p>
            <a:pPr marL="0" indent="0">
              <a:lnSpc>
                <a:spcPct val="90000"/>
              </a:lnSpc>
              <a:buNone/>
            </a:pPr>
            <a:endParaRPr lang="en-US" sz="2000" dirty="0"/>
          </a:p>
          <a:p>
            <a:r>
              <a:rPr lang="en-US" sz="3200" dirty="0"/>
              <a:t>Decision Tree has CV Score </a:t>
            </a:r>
            <a:r>
              <a:rPr lang="en-US" sz="3600" dirty="0"/>
              <a:t>– 94.9%</a:t>
            </a:r>
          </a:p>
          <a:p>
            <a:endParaRPr lang="en-US" sz="3600" dirty="0"/>
          </a:p>
          <a:p>
            <a:r>
              <a:rPr lang="en-US" sz="3200" dirty="0"/>
              <a:t>Multi-</a:t>
            </a:r>
            <a:r>
              <a:rPr lang="en-US" sz="3200" dirty="0" err="1"/>
              <a:t>Nomial</a:t>
            </a:r>
            <a:r>
              <a:rPr lang="en-US" sz="3200" dirty="0"/>
              <a:t> NB has CV Score – </a:t>
            </a:r>
            <a:r>
              <a:rPr lang="en-US" dirty="0"/>
              <a:t>89</a:t>
            </a:r>
            <a:r>
              <a:rPr lang="en-US" sz="3200" dirty="0"/>
              <a:t>.6%</a:t>
            </a:r>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GB" sz="800" dirty="0"/>
          </a:p>
          <a:p>
            <a:pPr marL="0" indent="0">
              <a:lnSpc>
                <a:spcPct val="90000"/>
              </a:lnSpc>
              <a:buNone/>
            </a:pPr>
            <a:endParaRPr lang="en-US" sz="800" dirty="0"/>
          </a:p>
        </p:txBody>
      </p:sp>
      <p:sp>
        <p:nvSpPr>
          <p:cNvPr id="32" name="Rectangle 31">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11010"/>
            <a:ext cx="9144001"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173" y="2423160"/>
            <a:ext cx="4210176"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1061" y="2423160"/>
            <a:ext cx="4210177"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table&#10;&#10;Description automatically generated">
            <a:extLst>
              <a:ext uri="{FF2B5EF4-FFF2-40B4-BE49-F238E27FC236}">
                <a16:creationId xmlns:a16="http://schemas.microsoft.com/office/drawing/2014/main" id="{20BD8393-FA1C-4E70-B0E2-782C8CB13F11}"/>
              </a:ext>
            </a:extLst>
          </p:cNvPr>
          <p:cNvPicPr/>
          <p:nvPr/>
        </p:nvPicPr>
        <p:blipFill>
          <a:blip r:embed="rId2"/>
          <a:stretch>
            <a:fillRect/>
          </a:stretch>
        </p:blipFill>
        <p:spPr>
          <a:xfrm>
            <a:off x="273473" y="2423159"/>
            <a:ext cx="4210177" cy="3930315"/>
          </a:xfrm>
          <a:prstGeom prst="rect">
            <a:avLst/>
          </a:prstGeom>
        </p:spPr>
      </p:pic>
      <p:pic>
        <p:nvPicPr>
          <p:cNvPr id="11" name="Picture 10" descr="A picture containing calendar&#10;&#10;Description automatically generated">
            <a:extLst>
              <a:ext uri="{FF2B5EF4-FFF2-40B4-BE49-F238E27FC236}">
                <a16:creationId xmlns:a16="http://schemas.microsoft.com/office/drawing/2014/main" id="{5BDE531B-4AEE-4E55-AA19-38D81D2D2E1E}"/>
              </a:ext>
            </a:extLst>
          </p:cNvPr>
          <p:cNvPicPr/>
          <p:nvPr/>
        </p:nvPicPr>
        <p:blipFill>
          <a:blip r:embed="rId3"/>
          <a:stretch>
            <a:fillRect/>
          </a:stretch>
        </p:blipFill>
        <p:spPr>
          <a:xfrm>
            <a:off x="4691061" y="2438400"/>
            <a:ext cx="4179466" cy="3915074"/>
          </a:xfrm>
          <a:prstGeom prst="rect">
            <a:avLst/>
          </a:prstGeom>
        </p:spPr>
      </p:pic>
    </p:spTree>
    <p:extLst>
      <p:ext uri="{BB962C8B-B14F-4D97-AF65-F5344CB8AC3E}">
        <p14:creationId xmlns:p14="http://schemas.microsoft.com/office/powerpoint/2010/main" val="1233453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FFEF-18E8-4276-85C1-EE4A8BA04343}"/>
              </a:ext>
            </a:extLst>
          </p:cNvPr>
          <p:cNvSpPr>
            <a:spLocks noGrp="1"/>
          </p:cNvSpPr>
          <p:nvPr>
            <p:ph type="title"/>
          </p:nvPr>
        </p:nvSpPr>
        <p:spPr>
          <a:xfrm>
            <a:off x="457200" y="255784"/>
            <a:ext cx="8229600" cy="1143000"/>
          </a:xfrm>
        </p:spPr>
        <p:txBody>
          <a:bodyPr>
            <a:normAutofit/>
          </a:bodyPr>
          <a:lstStyle/>
          <a:p>
            <a:r>
              <a:rPr lang="en-US" sz="2800" dirty="0"/>
              <a:t>Passive Aggressive has CV Score </a:t>
            </a:r>
            <a:r>
              <a:rPr lang="en-US" sz="3200" dirty="0"/>
              <a:t>– 93.7%</a:t>
            </a:r>
          </a:p>
        </p:txBody>
      </p:sp>
      <p:pic>
        <p:nvPicPr>
          <p:cNvPr id="6" name="Content Placeholder 5" descr="A picture containing table&#10;&#10;Description automatically generated">
            <a:extLst>
              <a:ext uri="{FF2B5EF4-FFF2-40B4-BE49-F238E27FC236}">
                <a16:creationId xmlns:a16="http://schemas.microsoft.com/office/drawing/2014/main" id="{F20B1CF2-3A73-4469-8A26-AFF9D3E80E00}"/>
              </a:ext>
            </a:extLst>
          </p:cNvPr>
          <p:cNvPicPr>
            <a:picLocks noGrp="1"/>
          </p:cNvPicPr>
          <p:nvPr>
            <p:ph idx="1"/>
          </p:nvPr>
        </p:nvPicPr>
        <p:blipFill>
          <a:blip r:embed="rId2"/>
          <a:stretch>
            <a:fillRect/>
          </a:stretch>
        </p:blipFill>
        <p:spPr>
          <a:xfrm>
            <a:off x="1066800" y="1295401"/>
            <a:ext cx="5867400" cy="3048000"/>
          </a:xfrm>
          <a:prstGeom prst="rect">
            <a:avLst/>
          </a:prstGeom>
        </p:spPr>
      </p:pic>
      <p:pic>
        <p:nvPicPr>
          <p:cNvPr id="7" name="Picture 6" descr="Chart, line chart&#10;&#10;Description automatically generated">
            <a:extLst>
              <a:ext uri="{FF2B5EF4-FFF2-40B4-BE49-F238E27FC236}">
                <a16:creationId xmlns:a16="http://schemas.microsoft.com/office/drawing/2014/main" id="{D1A6881A-5623-440A-9B41-8804D270C3D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10000" y="4389243"/>
            <a:ext cx="4564380" cy="1987550"/>
          </a:xfrm>
          <a:prstGeom prst="rect">
            <a:avLst/>
          </a:prstGeom>
          <a:noFill/>
          <a:ln>
            <a:noFill/>
          </a:ln>
        </p:spPr>
      </p:pic>
    </p:spTree>
    <p:extLst>
      <p:ext uri="{BB962C8B-B14F-4D97-AF65-F5344CB8AC3E}">
        <p14:creationId xmlns:p14="http://schemas.microsoft.com/office/powerpoint/2010/main" val="3612462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FFEF-18E8-4276-85C1-EE4A8BA04343}"/>
              </a:ext>
            </a:extLst>
          </p:cNvPr>
          <p:cNvSpPr>
            <a:spLocks noGrp="1"/>
          </p:cNvSpPr>
          <p:nvPr>
            <p:ph type="title"/>
          </p:nvPr>
        </p:nvSpPr>
        <p:spPr/>
        <p:txBody>
          <a:bodyPr>
            <a:normAutofit/>
          </a:bodyPr>
          <a:lstStyle/>
          <a:p>
            <a:r>
              <a:rPr lang="en-US" sz="2800" dirty="0"/>
              <a:t>Hyper Parameter Tuning for the final model -&gt; </a:t>
            </a:r>
            <a:br>
              <a:rPr lang="en-US" sz="2800" dirty="0"/>
            </a:br>
            <a:r>
              <a:rPr lang="en-US" sz="2800" dirty="0"/>
              <a:t>Passive Aggressive</a:t>
            </a:r>
            <a:endParaRPr lang="en-GB" sz="2800" dirty="0"/>
          </a:p>
        </p:txBody>
      </p:sp>
      <p:pic>
        <p:nvPicPr>
          <p:cNvPr id="7" name="Content Placeholder 6" descr="Text&#10;&#10;Description automatically generated with medium confidence">
            <a:extLst>
              <a:ext uri="{FF2B5EF4-FFF2-40B4-BE49-F238E27FC236}">
                <a16:creationId xmlns:a16="http://schemas.microsoft.com/office/drawing/2014/main" id="{DEE08A41-3E9D-4FC4-B443-67EB432FBB6F}"/>
              </a:ext>
            </a:extLst>
          </p:cNvPr>
          <p:cNvPicPr>
            <a:picLocks noGrp="1"/>
          </p:cNvPicPr>
          <p:nvPr>
            <p:ph idx="1"/>
          </p:nvPr>
        </p:nvPicPr>
        <p:blipFill>
          <a:blip r:embed="rId2"/>
          <a:stretch>
            <a:fillRect/>
          </a:stretch>
        </p:blipFill>
        <p:spPr>
          <a:xfrm>
            <a:off x="533400" y="1752600"/>
            <a:ext cx="3718597" cy="4525963"/>
          </a:xfrm>
          <a:prstGeom prst="rect">
            <a:avLst/>
          </a:prstGeom>
        </p:spPr>
      </p:pic>
      <p:pic>
        <p:nvPicPr>
          <p:cNvPr id="8" name="Picture 7" descr="Chart, line chart&#10;&#10;Description automatically generated">
            <a:extLst>
              <a:ext uri="{FF2B5EF4-FFF2-40B4-BE49-F238E27FC236}">
                <a16:creationId xmlns:a16="http://schemas.microsoft.com/office/drawing/2014/main" id="{09BE0927-0A3B-495F-8880-FC259822D89B}"/>
              </a:ext>
            </a:extLst>
          </p:cNvPr>
          <p:cNvPicPr/>
          <p:nvPr/>
        </p:nvPicPr>
        <p:blipFill>
          <a:blip r:embed="rId3"/>
          <a:stretch>
            <a:fillRect/>
          </a:stretch>
        </p:blipFill>
        <p:spPr>
          <a:xfrm>
            <a:off x="4251997" y="1828800"/>
            <a:ext cx="4776470" cy="2773680"/>
          </a:xfrm>
          <a:prstGeom prst="rect">
            <a:avLst/>
          </a:prstGeom>
        </p:spPr>
      </p:pic>
    </p:spTree>
    <p:extLst>
      <p:ext uri="{BB962C8B-B14F-4D97-AF65-F5344CB8AC3E}">
        <p14:creationId xmlns:p14="http://schemas.microsoft.com/office/powerpoint/2010/main" val="1500470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ACKNOWLEDGMENT</a:t>
            </a:r>
            <a:endParaRPr lang="en-US" dirty="0"/>
          </a:p>
        </p:txBody>
      </p:sp>
      <p:sp>
        <p:nvSpPr>
          <p:cNvPr id="3" name="Content Placeholder 2"/>
          <p:cNvSpPr>
            <a:spLocks noGrp="1"/>
          </p:cNvSpPr>
          <p:nvPr>
            <p:ph idx="1"/>
          </p:nvPr>
        </p:nvSpPr>
        <p:spPr/>
        <p:txBody>
          <a:bodyPr>
            <a:normAutofit/>
          </a:bodyPr>
          <a:lstStyle/>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Thanks for giving me the opportunity to work in FlipRobo Technologies as Intern and would like to express my gratitude to Data Trained Institute as well for trained me in Data Science Domain. This helps me to do my projects well and understand the concepts.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Dataset – FlipRobo Tech</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Resources used – Google, GitHub, Blogs for conceptual referring.</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Links – Medium.com, towardsdatascience.com</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US" dirty="0"/>
          </a:p>
        </p:txBody>
      </p:sp>
    </p:spTree>
    <p:extLst>
      <p:ext uri="{BB962C8B-B14F-4D97-AF65-F5344CB8AC3E}">
        <p14:creationId xmlns:p14="http://schemas.microsoft.com/office/powerpoint/2010/main" val="31069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7282" y="635715"/>
            <a:ext cx="8356656" cy="2482136"/>
            <a:chOff x="409710" y="635715"/>
            <a:chExt cx="11142208" cy="2482136"/>
          </a:xfrm>
        </p:grpSpPr>
        <p:sp>
          <p:nvSpPr>
            <p:cNvPr id="15"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44ED3B9A-E422-4D99-B47D-4D4217A3AB45}"/>
              </a:ext>
            </a:extLst>
          </p:cNvPr>
          <p:cNvSpPr>
            <a:spLocks noGrp="1"/>
          </p:cNvSpPr>
          <p:nvPr>
            <p:ph idx="1"/>
          </p:nvPr>
        </p:nvSpPr>
        <p:spPr>
          <a:xfrm>
            <a:off x="1068678" y="2494450"/>
            <a:ext cx="3040158" cy="3563159"/>
          </a:xfrm>
        </p:spPr>
        <p:txBody>
          <a:bodyPr>
            <a:normAutofit/>
          </a:bodyPr>
          <a:lstStyle/>
          <a:p>
            <a:r>
              <a:rPr lang="en-US" sz="2100" dirty="0"/>
              <a:t>Finally Saving the model .pkl file  and Loading the test data File,</a:t>
            </a:r>
          </a:p>
          <a:p>
            <a:pPr marL="0" indent="0">
              <a:buNone/>
            </a:pPr>
            <a:endParaRPr lang="en-US" sz="2100" dirty="0"/>
          </a:p>
          <a:p>
            <a:endParaRPr lang="en-US" sz="2100" dirty="0"/>
          </a:p>
          <a:p>
            <a:endParaRPr lang="en-GB" sz="2100" dirty="0"/>
          </a:p>
        </p:txBody>
      </p:sp>
      <p:pic>
        <p:nvPicPr>
          <p:cNvPr id="5" name="Picture 4">
            <a:extLst>
              <a:ext uri="{FF2B5EF4-FFF2-40B4-BE49-F238E27FC236}">
                <a16:creationId xmlns:a16="http://schemas.microsoft.com/office/drawing/2014/main" id="{19998715-671D-4805-86B9-DED74D3E0354}"/>
              </a:ext>
            </a:extLst>
          </p:cNvPr>
          <p:cNvPicPr>
            <a:picLocks noChangeAspect="1"/>
          </p:cNvPicPr>
          <p:nvPr/>
        </p:nvPicPr>
        <p:blipFill>
          <a:blip r:embed="rId2"/>
          <a:stretch>
            <a:fillRect/>
          </a:stretch>
        </p:blipFill>
        <p:spPr>
          <a:xfrm>
            <a:off x="4431437" y="2284328"/>
            <a:ext cx="4109194" cy="4466515"/>
          </a:xfrm>
          <a:prstGeom prst="rect">
            <a:avLst/>
          </a:prstGeom>
        </p:spPr>
      </p:pic>
    </p:spTree>
    <p:extLst>
      <p:ext uri="{BB962C8B-B14F-4D97-AF65-F5344CB8AC3E}">
        <p14:creationId xmlns:p14="http://schemas.microsoft.com/office/powerpoint/2010/main" val="285057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679C2-A24C-438F-8825-BD1F383A417C}"/>
              </a:ext>
            </a:extLst>
          </p:cNvPr>
          <p:cNvSpPr>
            <a:spLocks noGrp="1"/>
          </p:cNvSpPr>
          <p:nvPr>
            <p:ph idx="1"/>
          </p:nvPr>
        </p:nvSpPr>
        <p:spPr>
          <a:xfrm>
            <a:off x="457200" y="2438400"/>
            <a:ext cx="8229600" cy="1524000"/>
          </a:xfrm>
        </p:spPr>
        <p:txBody>
          <a:bodyPr/>
          <a:lstStyle/>
          <a:p>
            <a:pPr marL="0" indent="0">
              <a:buNone/>
            </a:pPr>
            <a:r>
              <a:rPr lang="en-US" dirty="0"/>
              <a:t>		</a:t>
            </a:r>
          </a:p>
          <a:p>
            <a:pPr marL="0" indent="0">
              <a:buNone/>
            </a:pPr>
            <a:r>
              <a:rPr lang="en-US" dirty="0"/>
              <a:t>		   </a:t>
            </a:r>
            <a:r>
              <a:rPr lang="en-US" sz="4800" b="1" dirty="0">
                <a:solidFill>
                  <a:schemeClr val="accent1">
                    <a:lumMod val="75000"/>
                  </a:schemeClr>
                </a:solidFill>
                <a:latin typeface="Amasis MT Pro Medium" panose="02040604050005020304" pitchFamily="18" charset="0"/>
              </a:rPr>
              <a:t>Thank You !! </a:t>
            </a:r>
            <a:r>
              <a:rPr lang="en-US" sz="4800" b="1" dirty="0">
                <a:solidFill>
                  <a:schemeClr val="accent1">
                    <a:lumMod val="75000"/>
                  </a:schemeClr>
                </a:solidFill>
                <a:latin typeface="Amasis MT Pro Medium" panose="02040604050005020304" pitchFamily="18" charset="0"/>
                <a:sym typeface="Wingdings" panose="05000000000000000000" pitchFamily="2" charset="2"/>
              </a:rPr>
              <a:t></a:t>
            </a:r>
            <a:endParaRPr lang="en-GB" sz="4800" b="1" dirty="0">
              <a:solidFill>
                <a:schemeClr val="accent1">
                  <a:lumMod val="75000"/>
                </a:schemeClr>
              </a:solidFill>
              <a:latin typeface="Amasis MT Pro Medium" panose="02040604050005020304" pitchFamily="18" charset="0"/>
            </a:endParaRPr>
          </a:p>
        </p:txBody>
      </p:sp>
    </p:spTree>
    <p:extLst>
      <p:ext uri="{BB962C8B-B14F-4D97-AF65-F5344CB8AC3E}">
        <p14:creationId xmlns:p14="http://schemas.microsoft.com/office/powerpoint/2010/main" val="2871231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dirty="0"/>
              <a:t>Business Problem </a:t>
            </a:r>
            <a:endParaRPr lang="en-US" dirty="0"/>
          </a:p>
        </p:txBody>
      </p:sp>
      <p:sp>
        <p:nvSpPr>
          <p:cNvPr id="3" name="Content Placeholder 2"/>
          <p:cNvSpPr>
            <a:spLocks noGrp="1"/>
          </p:cNvSpPr>
          <p:nvPr>
            <p:ph idx="1"/>
          </p:nvPr>
        </p:nvSpPr>
        <p:spPr>
          <a:xfrm>
            <a:off x="457200" y="1600200"/>
            <a:ext cx="8229600" cy="5105400"/>
          </a:xfrm>
        </p:spPr>
        <p:txBody>
          <a:bodyPr>
            <a:normAutofit fontScale="70000" lnSpcReduction="20000"/>
          </a:bodyPr>
          <a:lstStyle/>
          <a:p>
            <a:pPr>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Online hate, described as abusive language, aggression, cyberbullying, hatefulness and many others has been identified as a major threat on online social media platforms. Social media platforms are the most prominent grounds for such toxic behaviour.   </a:t>
            </a:r>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There has been a remarkable increase in the cases of cyberbullying and trolls on various social media platforms. Many celebrities and influences are facing backlashes from people and must come across hateful and offensive comments. This can take a toll on anyone and affect them mentally leading to depression, mental illness, self-hatred and suicidal thoughts.    </a:t>
            </a:r>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 </a:t>
            </a:r>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100791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Conceptual Background of the Domain Problem</a:t>
            </a:r>
            <a:endParaRPr lang="en-US" sz="3200" dirty="0"/>
          </a:p>
        </p:txBody>
      </p:sp>
      <p:sp>
        <p:nvSpPr>
          <p:cNvPr id="3" name="Content Placeholder 2"/>
          <p:cNvSpPr>
            <a:spLocks noGrp="1"/>
          </p:cNvSpPr>
          <p:nvPr>
            <p:ph idx="1"/>
          </p:nvPr>
        </p:nvSpPr>
        <p:spPr>
          <a:xfrm>
            <a:off x="457200" y="1600200"/>
            <a:ext cx="8229600" cy="4876800"/>
          </a:xfrm>
        </p:spPr>
        <p:txBody>
          <a:bodyPr>
            <a:noAutofit/>
          </a:bodyPr>
          <a:lstStyle/>
          <a:p>
            <a:pPr marL="45339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In social media the people spreading or involved in such kind of activities uses filthy languages, aggression, images etc. to offend and gravely hurt the person on the other side.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0490" indent="0" algn="just">
              <a:lnSpc>
                <a:spcPct val="107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339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is one of the major concerns now. The result of such activities can be dangerous. It gives mental trauma to the victims making their lives miserable.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0490" indent="0" algn="just">
              <a:lnSpc>
                <a:spcPct val="107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339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Online hate, described as abusive language, aggression, cyberbullying, hatefulness, insults, personal attacks, provocation, racism, sexism, threats, or toxicity has been identified as a major threat on online social media platforms.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0490" indent="0" algn="just">
              <a:lnSpc>
                <a:spcPct val="107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339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These kinds of activities must be checked for a better future.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600" dirty="0"/>
          </a:p>
        </p:txBody>
      </p:sp>
    </p:spTree>
    <p:extLst>
      <p:ext uri="{BB962C8B-B14F-4D97-AF65-F5344CB8AC3E}">
        <p14:creationId xmlns:p14="http://schemas.microsoft.com/office/powerpoint/2010/main" val="1296186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sz="4000" dirty="0"/>
              <a:t>Motivation for the Problem Undertaken</a:t>
            </a:r>
            <a:endParaRPr lang="en-US" dirty="0"/>
          </a:p>
        </p:txBody>
      </p:sp>
      <p:sp>
        <p:nvSpPr>
          <p:cNvPr id="3" name="Content Placeholder 2"/>
          <p:cNvSpPr>
            <a:spLocks noGrp="1"/>
          </p:cNvSpPr>
          <p:nvPr>
            <p:ph idx="1"/>
          </p:nvPr>
        </p:nvSpPr>
        <p:spPr/>
        <p:txBody>
          <a:bodyPr/>
          <a:lstStyle/>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project was the first provided to me by Flip-Robo as a part of the internship programme. The exposure to real world data and the opportunity to deploy my skillset in solving a real time problem has been the primary objective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The main aim is to </a:t>
            </a:r>
            <a:r>
              <a:rPr lang="en-IN" sz="1800" dirty="0">
                <a:effectLst/>
                <a:latin typeface="Calibri" panose="020F0502020204030204" pitchFamily="34" charset="0"/>
                <a:ea typeface="Calibri" panose="020F0502020204030204" pitchFamily="34" charset="0"/>
                <a:cs typeface="Times New Roman" panose="02020603050405020304" pitchFamily="18" charset="0"/>
              </a:rPr>
              <a:t>build a prototype of online hate and abuse comment classifier which can used to classify hate and offensive comments so that it can be controlled and restricted from spreading hatred and cyberbullying.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8797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39520"/>
            <a:ext cx="2571750" cy="1719072"/>
          </a:xfrm>
        </p:spPr>
        <p:txBody>
          <a:bodyPr anchor="b">
            <a:normAutofit/>
          </a:bodyPr>
          <a:lstStyle/>
          <a:p>
            <a:pPr lvl="0">
              <a:lnSpc>
                <a:spcPct val="90000"/>
              </a:lnSpc>
            </a:pPr>
            <a:r>
              <a:rPr lang="en-IN" sz="3300"/>
              <a:t>Data Sources and their formats</a:t>
            </a:r>
            <a:endParaRPr lang="en-US" sz="3300"/>
          </a:p>
        </p:txBody>
      </p:sp>
      <p:sp>
        <p:nvSpPr>
          <p:cNvPr id="1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 name="connsiteX0" fmla="*/ 0 w 2441321"/>
              <a:gd name="connsiteY0" fmla="*/ 0 h 18288"/>
              <a:gd name="connsiteX1" fmla="*/ 585917 w 2441321"/>
              <a:gd name="connsiteY1" fmla="*/ 0 h 18288"/>
              <a:gd name="connsiteX2" fmla="*/ 1123008 w 2441321"/>
              <a:gd name="connsiteY2" fmla="*/ 0 h 18288"/>
              <a:gd name="connsiteX3" fmla="*/ 1782164 w 2441321"/>
              <a:gd name="connsiteY3" fmla="*/ 0 h 18288"/>
              <a:gd name="connsiteX4" fmla="*/ 2441321 w 2441321"/>
              <a:gd name="connsiteY4" fmla="*/ 0 h 18288"/>
              <a:gd name="connsiteX5" fmla="*/ 2441321 w 2441321"/>
              <a:gd name="connsiteY5" fmla="*/ 18288 h 18288"/>
              <a:gd name="connsiteX6" fmla="*/ 1879817 w 2441321"/>
              <a:gd name="connsiteY6" fmla="*/ 18288 h 18288"/>
              <a:gd name="connsiteX7" fmla="*/ 1318313 w 2441321"/>
              <a:gd name="connsiteY7" fmla="*/ 18288 h 18288"/>
              <a:gd name="connsiteX8" fmla="*/ 659157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w="2441321" h="18288"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w="2441321" h="18288"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807208"/>
            <a:ext cx="2571750" cy="3410712"/>
          </a:xfrm>
        </p:spPr>
        <p:txBody>
          <a:bodyPr anchor="t">
            <a:normAutofit fontScale="92500" lnSpcReduction="10000"/>
          </a:bodyPr>
          <a:lstStyle/>
          <a:p>
            <a:pPr marL="45720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Dataset is provided by Flip-Robo technologies.</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It has Train and Test Data Set and need to train our data in Train dataset and need to load the Test dataset to make the predictions.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900" dirty="0"/>
          </a:p>
        </p:txBody>
      </p:sp>
      <p:pic>
        <p:nvPicPr>
          <p:cNvPr id="7" name="Picture 6" descr="A picture containing text&#10;&#10;Description automatically generated">
            <a:extLst>
              <a:ext uri="{FF2B5EF4-FFF2-40B4-BE49-F238E27FC236}">
                <a16:creationId xmlns:a16="http://schemas.microsoft.com/office/drawing/2014/main" id="{B98D2E08-50AC-4FBC-A879-8148C8E1E18C}"/>
              </a:ext>
            </a:extLst>
          </p:cNvPr>
          <p:cNvPicPr/>
          <p:nvPr/>
        </p:nvPicPr>
        <p:blipFill>
          <a:blip r:embed="rId2"/>
          <a:stretch>
            <a:fillRect/>
          </a:stretch>
        </p:blipFill>
        <p:spPr>
          <a:xfrm>
            <a:off x="3962400" y="381000"/>
            <a:ext cx="4479053" cy="2657550"/>
          </a:xfrm>
          <a:prstGeom prst="rect">
            <a:avLst/>
          </a:prstGeom>
        </p:spPr>
      </p:pic>
      <p:pic>
        <p:nvPicPr>
          <p:cNvPr id="8" name="Picture 7" descr="Graphical user interface, text&#10;&#10;Description automatically generated">
            <a:extLst>
              <a:ext uri="{FF2B5EF4-FFF2-40B4-BE49-F238E27FC236}">
                <a16:creationId xmlns:a16="http://schemas.microsoft.com/office/drawing/2014/main" id="{4629AED3-4F59-4373-A62D-AD9F0B5707CE}"/>
              </a:ext>
            </a:extLst>
          </p:cNvPr>
          <p:cNvPicPr/>
          <p:nvPr/>
        </p:nvPicPr>
        <p:blipFill>
          <a:blip r:embed="rId3"/>
          <a:stretch>
            <a:fillRect/>
          </a:stretch>
        </p:blipFill>
        <p:spPr>
          <a:xfrm>
            <a:off x="3975755" y="3200400"/>
            <a:ext cx="4479053" cy="2807970"/>
          </a:xfrm>
          <a:prstGeom prst="rect">
            <a:avLst/>
          </a:prstGeom>
        </p:spPr>
      </p:pic>
    </p:spTree>
    <p:extLst>
      <p:ext uri="{BB962C8B-B14F-4D97-AF65-F5344CB8AC3E}">
        <p14:creationId xmlns:p14="http://schemas.microsoft.com/office/powerpoint/2010/main" val="704754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a:normAutofit/>
          </a:bodyPr>
          <a:lstStyle/>
          <a:p>
            <a:pPr lvl="0"/>
            <a:r>
              <a:rPr lang="en-IN" sz="3500">
                <a:solidFill>
                  <a:srgbClr val="FFFFFF"/>
                </a:solidFill>
              </a:rPr>
              <a:t>Mathematical/ Analytical Modeling of the Problem</a:t>
            </a:r>
            <a:endParaRPr lang="en-US" sz="3500">
              <a:solidFill>
                <a:srgbClr val="FFFFFF"/>
              </a:solidFill>
            </a:endParaRPr>
          </a:p>
        </p:txBody>
      </p:sp>
      <p:sp>
        <p:nvSpPr>
          <p:cNvPr id="3" name="Content Placeholder 2"/>
          <p:cNvSpPr>
            <a:spLocks noGrp="1"/>
          </p:cNvSpPr>
          <p:nvPr>
            <p:ph idx="1"/>
          </p:nvPr>
        </p:nvSpPr>
        <p:spPr>
          <a:xfrm>
            <a:off x="987573" y="2543175"/>
            <a:ext cx="7281746" cy="3567173"/>
          </a:xfrm>
        </p:spPr>
        <p:txBody>
          <a:bodyPr anchor="ctr">
            <a:norm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Here we need to find whether the given comments are malignant words or not. It is text classification problem where we need to predict the target variable from the text and, we have multiple target variables like malignant, high malignant, rude, abuse, loathe.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latin typeface="Calibri" panose="020F0502020204030204" pitchFamily="34" charset="0"/>
                <a:cs typeface="Times New Roman" panose="02020603050405020304" pitchFamily="18" charset="0"/>
              </a:rPr>
              <a:t>Therefore, we will be handling this modelling problem as classification. </a:t>
            </a:r>
            <a:endParaRPr lang="en-US" sz="1800" dirty="0">
              <a:latin typeface="Calibri" panose="020F0502020204030204" pitchFamily="34" charset="0"/>
              <a:cs typeface="Times New Roman" panose="02020603050405020304" pitchFamily="18" charset="0"/>
            </a:endParaRPr>
          </a:p>
          <a:p>
            <a:endParaRPr lang="en-US" sz="2100" dirty="0"/>
          </a:p>
        </p:txBody>
      </p:sp>
    </p:spTree>
    <p:extLst>
      <p:ext uri="{BB962C8B-B14F-4D97-AF65-F5344CB8AC3E}">
        <p14:creationId xmlns:p14="http://schemas.microsoft.com/office/powerpoint/2010/main" val="1098617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8007"/>
          </a:xfrm>
        </p:spPr>
        <p:txBody>
          <a:bodyPr>
            <a:normAutofit fontScale="90000"/>
          </a:bodyPr>
          <a:lstStyle/>
          <a:p>
            <a:pPr lvl="0"/>
            <a:r>
              <a:rPr lang="en-IN"/>
              <a:t>Data Pre-processing Done</a:t>
            </a:r>
            <a:endParaRPr lang="en-US" dirty="0"/>
          </a:p>
        </p:txBody>
      </p:sp>
      <p:sp>
        <p:nvSpPr>
          <p:cNvPr id="3" name="Content Placeholder 2"/>
          <p:cNvSpPr>
            <a:spLocks noGrp="1"/>
          </p:cNvSpPr>
          <p:nvPr>
            <p:ph idx="1"/>
          </p:nvPr>
        </p:nvSpPr>
        <p:spPr>
          <a:xfrm>
            <a:off x="457200" y="1066800"/>
            <a:ext cx="8229600" cy="3505200"/>
          </a:xfrm>
        </p:spPr>
        <p:txBody>
          <a:bodyPr/>
          <a:lstStyle/>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Data pre-processing we did some data cleaning, where we used WordNet lemmatizers to clean the words and removed special characters using Regexp Tokenizer.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Then, filtered the words by removing stop words and then used lemmatizers and joined and return the filtered words.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Used TFIDF vectorizer to convert those text into vectors and trained the train and loaded the test dataset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endParaRPr lang="en-US" dirty="0"/>
          </a:p>
        </p:txBody>
      </p:sp>
      <p:pic>
        <p:nvPicPr>
          <p:cNvPr id="7" name="Picture 6" descr="Text&#10;&#10;Description automatically generated with medium confidence">
            <a:extLst>
              <a:ext uri="{FF2B5EF4-FFF2-40B4-BE49-F238E27FC236}">
                <a16:creationId xmlns:a16="http://schemas.microsoft.com/office/drawing/2014/main" id="{FA71C321-44DC-4175-A810-F072EF06941D}"/>
              </a:ext>
            </a:extLst>
          </p:cNvPr>
          <p:cNvPicPr/>
          <p:nvPr/>
        </p:nvPicPr>
        <p:blipFill>
          <a:blip r:embed="rId2"/>
          <a:stretch>
            <a:fillRect/>
          </a:stretch>
        </p:blipFill>
        <p:spPr>
          <a:xfrm>
            <a:off x="1371600" y="3794125"/>
            <a:ext cx="5731510" cy="1158875"/>
          </a:xfrm>
          <a:prstGeom prst="rect">
            <a:avLst/>
          </a:prstGeom>
        </p:spPr>
      </p:pic>
    </p:spTree>
    <p:extLst>
      <p:ext uri="{BB962C8B-B14F-4D97-AF65-F5344CB8AC3E}">
        <p14:creationId xmlns:p14="http://schemas.microsoft.com/office/powerpoint/2010/main" val="4207184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8007"/>
          </a:xfrm>
        </p:spPr>
        <p:txBody>
          <a:bodyPr>
            <a:normAutofit fontScale="90000"/>
          </a:bodyPr>
          <a:lstStyle/>
          <a:p>
            <a:pPr lvl="0"/>
            <a:r>
              <a:rPr lang="en-IN" dirty="0"/>
              <a:t>Data Pre-processing</a:t>
            </a:r>
            <a:endParaRPr lang="en-US" dirty="0"/>
          </a:p>
        </p:txBody>
      </p:sp>
      <p:pic>
        <p:nvPicPr>
          <p:cNvPr id="5" name="Content Placeholder 4" descr="Graphical user interface, text, application, email&#10;&#10;Description automatically generated">
            <a:extLst>
              <a:ext uri="{FF2B5EF4-FFF2-40B4-BE49-F238E27FC236}">
                <a16:creationId xmlns:a16="http://schemas.microsoft.com/office/drawing/2014/main" id="{E66587A0-4224-49CC-BF68-D0AB1EA35D83}"/>
              </a:ext>
            </a:extLst>
          </p:cNvPr>
          <p:cNvPicPr>
            <a:picLocks noGrp="1"/>
          </p:cNvPicPr>
          <p:nvPr>
            <p:ph idx="1"/>
          </p:nvPr>
        </p:nvPicPr>
        <p:blipFill>
          <a:blip r:embed="rId2"/>
          <a:stretch>
            <a:fillRect/>
          </a:stretch>
        </p:blipFill>
        <p:spPr>
          <a:xfrm>
            <a:off x="990600" y="1371600"/>
            <a:ext cx="7924800" cy="4800600"/>
          </a:xfrm>
          <a:prstGeom prst="rect">
            <a:avLst/>
          </a:prstGeom>
        </p:spPr>
      </p:pic>
    </p:spTree>
    <p:extLst>
      <p:ext uri="{BB962C8B-B14F-4D97-AF65-F5344CB8AC3E}">
        <p14:creationId xmlns:p14="http://schemas.microsoft.com/office/powerpoint/2010/main" val="850021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456</TotalTime>
  <Words>889</Words>
  <Application>Microsoft Office PowerPoint</Application>
  <PresentationFormat>On-screen Show (4:3)</PresentationFormat>
  <Paragraphs>88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Amasis MT Pro Medium</vt:lpstr>
      <vt:lpstr>Arial</vt:lpstr>
      <vt:lpstr>Calibri</vt:lpstr>
      <vt:lpstr>Times New Roman</vt:lpstr>
      <vt:lpstr>Office Theme</vt:lpstr>
      <vt:lpstr>Malignant Comments Classifier Project</vt:lpstr>
      <vt:lpstr>ACKNOWLEDGMENT</vt:lpstr>
      <vt:lpstr>Business Problem </vt:lpstr>
      <vt:lpstr>Conceptual Background of the Domain Problem</vt:lpstr>
      <vt:lpstr>Motivation for the Problem Undertaken</vt:lpstr>
      <vt:lpstr>Data Sources and their formats</vt:lpstr>
      <vt:lpstr>Mathematical/ Analytical Modeling of the Problem</vt:lpstr>
      <vt:lpstr>Data Pre-processing Done</vt:lpstr>
      <vt:lpstr>Data Pre-processing</vt:lpstr>
      <vt:lpstr>Data Visualization -</vt:lpstr>
      <vt:lpstr>Data Visualization -</vt:lpstr>
      <vt:lpstr>Data Visualization -</vt:lpstr>
      <vt:lpstr>Data Visualization -</vt:lpstr>
      <vt:lpstr>Data Visualization -</vt:lpstr>
      <vt:lpstr>PowerPoint Presentation</vt:lpstr>
      <vt:lpstr>PowerPoint Presentation</vt:lpstr>
      <vt:lpstr>PowerPoint Presentation</vt:lpstr>
      <vt:lpstr>Passive Aggressive has CV Score – 93.7%</vt:lpstr>
      <vt:lpstr>Hyper Parameter Tuning for the final model -&gt;  Passive Aggressive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dc:title>
  <dc:creator>hemant patar</dc:creator>
  <cp:lastModifiedBy>bramee venkatesan</cp:lastModifiedBy>
  <cp:revision>10</cp:revision>
  <dcterms:created xsi:type="dcterms:W3CDTF">2006-08-16T00:00:00Z</dcterms:created>
  <dcterms:modified xsi:type="dcterms:W3CDTF">2021-10-09T10:33:17Z</dcterms:modified>
</cp:coreProperties>
</file>