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79" r:id="rId8"/>
    <p:sldId id="264" r:id="rId9"/>
    <p:sldId id="280" r:id="rId10"/>
    <p:sldId id="281" r:id="rId11"/>
    <p:sldId id="289" r:id="rId12"/>
    <p:sldId id="282" r:id="rId13"/>
    <p:sldId id="285" r:id="rId14"/>
    <p:sldId id="286" r:id="rId15"/>
    <p:sldId id="272" r:id="rId16"/>
    <p:sldId id="287" r:id="rId17"/>
    <p:sldId id="276" r:id="rId18"/>
    <p:sldId id="268"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1444E0-D15F-45CC-9A4A-F452D581F8DE}">
          <p14:sldIdLst>
            <p14:sldId id="256"/>
            <p14:sldId id="257"/>
            <p14:sldId id="258"/>
            <p14:sldId id="261"/>
            <p14:sldId id="262"/>
            <p14:sldId id="263"/>
            <p14:sldId id="279"/>
            <p14:sldId id="264"/>
            <p14:sldId id="280"/>
            <p14:sldId id="281"/>
            <p14:sldId id="289"/>
            <p14:sldId id="282"/>
            <p14:sldId id="285"/>
            <p14:sldId id="286"/>
            <p14:sldId id="272"/>
            <p14:sldId id="287"/>
            <p14:sldId id="276"/>
            <p14:sldId id="268"/>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81" d="100"/>
          <a:sy n="81" d="100"/>
        </p:scale>
        <p:origin x="80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a:t>Rating Reviews Classifier Project</a:t>
            </a:r>
            <a:endParaRPr lang="en-US" dirty="0"/>
          </a:p>
        </p:txBody>
      </p:sp>
      <p:sp>
        <p:nvSpPr>
          <p:cNvPr id="3" name="Subtitle 2"/>
          <p:cNvSpPr>
            <a:spLocks noGrp="1"/>
          </p:cNvSpPr>
          <p:nvPr>
            <p:ph type="subTitle" idx="1"/>
          </p:nvPr>
        </p:nvSpPr>
        <p:spPr/>
        <p:txBody>
          <a:bodyPr/>
          <a:lstStyle/>
          <a:p>
            <a:endParaRPr lang="en-IN" dirty="0"/>
          </a:p>
          <a:p>
            <a:r>
              <a:rPr lang="en-IN" dirty="0"/>
              <a:t>Submitted by:</a:t>
            </a:r>
            <a:endParaRPr lang="en-US" dirty="0"/>
          </a:p>
          <a:p>
            <a:r>
              <a:rPr lang="en-IN" dirty="0"/>
              <a:t>Bramee Venkatesan</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79151" y="304800"/>
            <a:ext cx="2929890" cy="2133600"/>
          </a:xfrm>
          <a:prstGeom prst="rect">
            <a:avLst/>
          </a:prstGeom>
          <a:noFill/>
          <a:ln>
            <a:noFill/>
          </a:ln>
        </p:spPr>
      </p:pic>
    </p:spTree>
    <p:extLst>
      <p:ext uri="{BB962C8B-B14F-4D97-AF65-F5344CB8AC3E}">
        <p14:creationId xmlns:p14="http://schemas.microsoft.com/office/powerpoint/2010/main" val="77561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2604" y="76200"/>
            <a:ext cx="4447066" cy="767977"/>
          </a:xfrm>
        </p:spPr>
        <p:txBody>
          <a:bodyPr anchor="b">
            <a:normAutofit/>
          </a:bodyPr>
          <a:lstStyle/>
          <a:p>
            <a:pPr lvl="0"/>
            <a:r>
              <a:rPr lang="en-US" sz="3500" dirty="0"/>
              <a:t>Data Visualization -</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C1B3D19E-188C-4EDE-9699-6DD11A61B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6735" y="0"/>
            <a:ext cx="4140200" cy="42984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A389AD5-8E19-4DE7-B2F2-2220B139D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535" y="1828800"/>
            <a:ext cx="4257135" cy="441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142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2604" y="76200"/>
            <a:ext cx="4447066" cy="767977"/>
          </a:xfrm>
        </p:spPr>
        <p:txBody>
          <a:bodyPr anchor="b">
            <a:normAutofit/>
          </a:bodyPr>
          <a:lstStyle/>
          <a:p>
            <a:pPr lvl="0"/>
            <a:r>
              <a:rPr lang="en-US" sz="3500" dirty="0"/>
              <a:t>Data Visualization -</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A199E537-41AE-4C0E-BB88-E6D8762BA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0233" y="-109355"/>
            <a:ext cx="4477120" cy="4648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431BE78-3DBE-45FA-AA72-DE8BFDFA1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434" y="1600200"/>
            <a:ext cx="4447066" cy="4616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80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381000"/>
            <a:ext cx="4447066" cy="691777"/>
          </a:xfrm>
        </p:spPr>
        <p:txBody>
          <a:bodyPr anchor="b">
            <a:normAutofit/>
          </a:bodyPr>
          <a:lstStyle/>
          <a:p>
            <a:pPr lvl="0"/>
            <a:r>
              <a:rPr lang="en-US" sz="3500" dirty="0"/>
              <a:t>Data Visualization -</a:t>
            </a: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5EC5E4B7-CFD3-4C90-8FA6-B816CF3D43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914400"/>
            <a:ext cx="5064283"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535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sz="2400" dirty="0"/>
              <a:t>Split the train and test data for model building,</a:t>
            </a:r>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sz="2400" dirty="0"/>
          </a:p>
          <a:p>
            <a:pPr marL="457200" indent="-457200" algn="just">
              <a:buFont typeface="+mj-lt"/>
              <a:buAutoNum type="arabicPeriod"/>
            </a:pPr>
            <a:r>
              <a:rPr lang="en-US" sz="2400" dirty="0">
                <a:solidFill>
                  <a:srgbClr val="FF0000"/>
                </a:solidFill>
              </a:rPr>
              <a:t>Logistic Regression</a:t>
            </a:r>
          </a:p>
          <a:p>
            <a:pPr marL="457200" indent="-457200" algn="just">
              <a:buFont typeface="+mj-lt"/>
              <a:buAutoNum type="arabicPeriod"/>
            </a:pPr>
            <a:r>
              <a:rPr lang="en-US" sz="2400" dirty="0">
                <a:solidFill>
                  <a:srgbClr val="FF0000"/>
                </a:solidFill>
              </a:rPr>
              <a:t>Decision Tree</a:t>
            </a:r>
          </a:p>
          <a:p>
            <a:pPr marL="457200" indent="-457200" algn="just">
              <a:buFont typeface="+mj-lt"/>
              <a:buAutoNum type="arabicPeriod"/>
            </a:pPr>
            <a:r>
              <a:rPr lang="en-US" sz="2400" dirty="0">
                <a:solidFill>
                  <a:srgbClr val="FF0000"/>
                </a:solidFill>
              </a:rPr>
              <a:t>Random Forest</a:t>
            </a:r>
          </a:p>
          <a:p>
            <a:pPr marL="457200" indent="-457200" algn="just">
              <a:buFont typeface="+mj-lt"/>
              <a:buAutoNum type="arabicPeriod"/>
            </a:pPr>
            <a:r>
              <a:rPr lang="en-US" sz="2400" dirty="0">
                <a:solidFill>
                  <a:srgbClr val="FF0000"/>
                </a:solidFill>
              </a:rPr>
              <a:t>Passive Aggressive</a:t>
            </a:r>
          </a:p>
          <a:p>
            <a:pPr marL="0" indent="0">
              <a:buNone/>
            </a:pPr>
            <a:endParaRPr lang="en-US" sz="2400" dirty="0"/>
          </a:p>
        </p:txBody>
      </p:sp>
      <p:pic>
        <p:nvPicPr>
          <p:cNvPr id="4" name="Picture 3">
            <a:extLst>
              <a:ext uri="{FF2B5EF4-FFF2-40B4-BE49-F238E27FC236}">
                <a16:creationId xmlns:a16="http://schemas.microsoft.com/office/drawing/2014/main" id="{59994A07-6761-45D2-B3E6-FAF6673C60E8}"/>
              </a:ext>
            </a:extLst>
          </p:cNvPr>
          <p:cNvPicPr>
            <a:picLocks noChangeAspect="1"/>
          </p:cNvPicPr>
          <p:nvPr/>
        </p:nvPicPr>
        <p:blipFill>
          <a:blip r:embed="rId2"/>
          <a:stretch>
            <a:fillRect/>
          </a:stretch>
        </p:blipFill>
        <p:spPr>
          <a:xfrm>
            <a:off x="1752600" y="838200"/>
            <a:ext cx="6315075" cy="3062853"/>
          </a:xfrm>
          <a:prstGeom prst="rect">
            <a:avLst/>
          </a:prstGeom>
        </p:spPr>
      </p:pic>
    </p:spTree>
    <p:extLst>
      <p:ext uri="{BB962C8B-B14F-4D97-AF65-F5344CB8AC3E}">
        <p14:creationId xmlns:p14="http://schemas.microsoft.com/office/powerpoint/2010/main" val="1443914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013" y="54865"/>
            <a:ext cx="8416672" cy="1651620"/>
          </a:xfrm>
        </p:spPr>
        <p:txBody>
          <a:bodyPr anchor="ctr">
            <a:normAutofit/>
          </a:bodyPr>
          <a:lstStyle/>
          <a:p>
            <a:pPr marL="0" indent="0" algn="just">
              <a:buNone/>
            </a:pPr>
            <a:r>
              <a:rPr lang="en-US" sz="2800" dirty="0"/>
              <a:t>Model Building:</a:t>
            </a:r>
          </a:p>
          <a:p>
            <a:r>
              <a:rPr lang="en-US" sz="2400" dirty="0"/>
              <a:t>Logistic has CV Score </a:t>
            </a:r>
            <a:r>
              <a:rPr lang="en-US" sz="2800" dirty="0"/>
              <a:t>– 64.05%</a:t>
            </a:r>
          </a:p>
          <a:p>
            <a:r>
              <a:rPr lang="en-US" sz="2400" dirty="0"/>
              <a:t>Passive Aggressive has CV Score –70.04 %</a:t>
            </a:r>
          </a:p>
        </p:txBody>
      </p:sp>
      <p:sp>
        <p:nvSpPr>
          <p:cNvPr id="13" name="Rectangle 12">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11010"/>
            <a:ext cx="9144001"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2423160"/>
            <a:ext cx="4210176"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2423160"/>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0C6EEEB-58B1-4D94-9F51-AB85CDCD16F1}"/>
              </a:ext>
            </a:extLst>
          </p:cNvPr>
          <p:cNvPicPr>
            <a:picLocks noChangeAspect="1"/>
          </p:cNvPicPr>
          <p:nvPr/>
        </p:nvPicPr>
        <p:blipFill>
          <a:blip r:embed="rId2"/>
          <a:stretch>
            <a:fillRect/>
          </a:stretch>
        </p:blipFill>
        <p:spPr>
          <a:xfrm>
            <a:off x="241174" y="2392523"/>
            <a:ext cx="4330826" cy="3930315"/>
          </a:xfrm>
          <a:prstGeom prst="rect">
            <a:avLst/>
          </a:prstGeom>
        </p:spPr>
      </p:pic>
      <p:pic>
        <p:nvPicPr>
          <p:cNvPr id="6" name="Picture 5">
            <a:extLst>
              <a:ext uri="{FF2B5EF4-FFF2-40B4-BE49-F238E27FC236}">
                <a16:creationId xmlns:a16="http://schemas.microsoft.com/office/drawing/2014/main" id="{01F2E9B3-6660-4630-AA56-752CB57CCB1C}"/>
              </a:ext>
            </a:extLst>
          </p:cNvPr>
          <p:cNvPicPr>
            <a:picLocks noChangeAspect="1"/>
          </p:cNvPicPr>
          <p:nvPr/>
        </p:nvPicPr>
        <p:blipFill>
          <a:blip r:embed="rId3"/>
          <a:stretch>
            <a:fillRect/>
          </a:stretch>
        </p:blipFill>
        <p:spPr>
          <a:xfrm>
            <a:off x="4572000" y="2387810"/>
            <a:ext cx="4514911" cy="3965665"/>
          </a:xfrm>
          <a:prstGeom prst="rect">
            <a:avLst/>
          </a:prstGeom>
        </p:spPr>
      </p:pic>
    </p:spTree>
    <p:extLst>
      <p:ext uri="{BB962C8B-B14F-4D97-AF65-F5344CB8AC3E}">
        <p14:creationId xmlns:p14="http://schemas.microsoft.com/office/powerpoint/2010/main" val="3306291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A935D56-DEBC-4912-8118-FC175E7D1C31}"/>
              </a:ext>
            </a:extLst>
          </p:cNvPr>
          <p:cNvSpPr>
            <a:spLocks noGrp="1"/>
          </p:cNvSpPr>
          <p:nvPr>
            <p:ph idx="1"/>
          </p:nvPr>
        </p:nvSpPr>
        <p:spPr>
          <a:xfrm>
            <a:off x="838200" y="338328"/>
            <a:ext cx="7816595" cy="1605083"/>
          </a:xfrm>
        </p:spPr>
        <p:txBody>
          <a:bodyPr anchor="ctr">
            <a:normAutofit fontScale="62500" lnSpcReduction="20000"/>
          </a:bodyPr>
          <a:lstStyle/>
          <a:p>
            <a:pPr marL="0" indent="0">
              <a:lnSpc>
                <a:spcPct val="90000"/>
              </a:lnSpc>
              <a:buNone/>
            </a:pPr>
            <a:endParaRPr lang="en-US" sz="2000" dirty="0"/>
          </a:p>
          <a:p>
            <a:pPr marL="0" indent="0">
              <a:lnSpc>
                <a:spcPct val="90000"/>
              </a:lnSpc>
              <a:buNone/>
            </a:pPr>
            <a:endParaRPr lang="en-US" sz="800" dirty="0"/>
          </a:p>
          <a:p>
            <a:pPr marL="0" indent="0">
              <a:lnSpc>
                <a:spcPct val="90000"/>
              </a:lnSpc>
              <a:buNone/>
            </a:pPr>
            <a:endParaRPr lang="en-US" sz="2000" dirty="0"/>
          </a:p>
          <a:p>
            <a:r>
              <a:rPr lang="en-US" sz="3200" dirty="0"/>
              <a:t>Decision Tree has CV Score </a:t>
            </a:r>
            <a:r>
              <a:rPr lang="en-US" sz="3600" dirty="0"/>
              <a:t>– 72.78 %</a:t>
            </a:r>
          </a:p>
          <a:p>
            <a:endParaRPr lang="en-US" sz="3600" dirty="0"/>
          </a:p>
          <a:p>
            <a:r>
              <a:rPr lang="en-US" sz="3200" dirty="0"/>
              <a:t>Random Forest has CV Score – 87.57 %</a:t>
            </a:r>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GB" sz="800" dirty="0"/>
          </a:p>
          <a:p>
            <a:pPr marL="0" indent="0">
              <a:lnSpc>
                <a:spcPct val="90000"/>
              </a:lnSpc>
              <a:buNone/>
            </a:pPr>
            <a:endParaRPr lang="en-US" sz="800" dirty="0"/>
          </a:p>
        </p:txBody>
      </p:sp>
      <p:sp>
        <p:nvSpPr>
          <p:cNvPr id="32" name="Rectangle 3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11010"/>
            <a:ext cx="9144001"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2423160"/>
            <a:ext cx="4210176"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2423160"/>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FDA637C-060A-49BF-8A4E-C13547598449}"/>
              </a:ext>
            </a:extLst>
          </p:cNvPr>
          <p:cNvPicPr>
            <a:picLocks noChangeAspect="1"/>
          </p:cNvPicPr>
          <p:nvPr/>
        </p:nvPicPr>
        <p:blipFill>
          <a:blip r:embed="rId2"/>
          <a:stretch>
            <a:fillRect/>
          </a:stretch>
        </p:blipFill>
        <p:spPr>
          <a:xfrm>
            <a:off x="152400" y="2423159"/>
            <a:ext cx="4295899" cy="3930316"/>
          </a:xfrm>
          <a:prstGeom prst="rect">
            <a:avLst/>
          </a:prstGeom>
        </p:spPr>
      </p:pic>
      <p:pic>
        <p:nvPicPr>
          <p:cNvPr id="6" name="Picture 5">
            <a:extLst>
              <a:ext uri="{FF2B5EF4-FFF2-40B4-BE49-F238E27FC236}">
                <a16:creationId xmlns:a16="http://schemas.microsoft.com/office/drawing/2014/main" id="{AF0C6F56-7B31-4CF5-A389-51072653D150}"/>
              </a:ext>
            </a:extLst>
          </p:cNvPr>
          <p:cNvPicPr>
            <a:picLocks noChangeAspect="1"/>
          </p:cNvPicPr>
          <p:nvPr/>
        </p:nvPicPr>
        <p:blipFill>
          <a:blip r:embed="rId3"/>
          <a:stretch>
            <a:fillRect/>
          </a:stretch>
        </p:blipFill>
        <p:spPr>
          <a:xfrm>
            <a:off x="4534715" y="2423157"/>
            <a:ext cx="4456885" cy="3930317"/>
          </a:xfrm>
          <a:prstGeom prst="rect">
            <a:avLst/>
          </a:prstGeom>
        </p:spPr>
      </p:pic>
    </p:spTree>
    <p:extLst>
      <p:ext uri="{BB962C8B-B14F-4D97-AF65-F5344CB8AC3E}">
        <p14:creationId xmlns:p14="http://schemas.microsoft.com/office/powerpoint/2010/main" val="1233453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a:xfrm>
            <a:off x="457200" y="255784"/>
            <a:ext cx="8229600" cy="1143000"/>
          </a:xfrm>
        </p:spPr>
        <p:txBody>
          <a:bodyPr>
            <a:normAutofit/>
          </a:bodyPr>
          <a:lstStyle/>
          <a:p>
            <a:r>
              <a:rPr lang="en-US" sz="2800" dirty="0"/>
              <a:t>ROC AUC Curve for all Models</a:t>
            </a:r>
            <a:endParaRPr lang="en-US" sz="3200" dirty="0"/>
          </a:p>
        </p:txBody>
      </p:sp>
      <p:pic>
        <p:nvPicPr>
          <p:cNvPr id="8" name="Picture 7">
            <a:extLst>
              <a:ext uri="{FF2B5EF4-FFF2-40B4-BE49-F238E27FC236}">
                <a16:creationId xmlns:a16="http://schemas.microsoft.com/office/drawing/2014/main" id="{E269CC3F-C38D-4161-9387-F3673A211D5C}"/>
              </a:ext>
            </a:extLst>
          </p:cNvPr>
          <p:cNvPicPr>
            <a:picLocks noChangeAspect="1"/>
          </p:cNvPicPr>
          <p:nvPr/>
        </p:nvPicPr>
        <p:blipFill>
          <a:blip r:embed="rId2"/>
          <a:stretch>
            <a:fillRect/>
          </a:stretch>
        </p:blipFill>
        <p:spPr>
          <a:xfrm>
            <a:off x="1295400" y="1524000"/>
            <a:ext cx="6781799" cy="5334000"/>
          </a:xfrm>
          <a:prstGeom prst="rect">
            <a:avLst/>
          </a:prstGeom>
        </p:spPr>
      </p:pic>
    </p:spTree>
    <p:extLst>
      <p:ext uri="{BB962C8B-B14F-4D97-AF65-F5344CB8AC3E}">
        <p14:creationId xmlns:p14="http://schemas.microsoft.com/office/powerpoint/2010/main" val="3612462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p:txBody>
          <a:bodyPr>
            <a:normAutofit/>
          </a:bodyPr>
          <a:lstStyle/>
          <a:p>
            <a:r>
              <a:rPr lang="en-US" sz="2800" dirty="0"/>
              <a:t>Hyper Parameter Tuning for the final model -&gt; </a:t>
            </a:r>
            <a:br>
              <a:rPr lang="en-US" sz="2800" dirty="0"/>
            </a:br>
            <a:r>
              <a:rPr lang="en-US" sz="2800" dirty="0"/>
              <a:t>Random Forest</a:t>
            </a:r>
            <a:endParaRPr lang="en-GB" sz="2800" dirty="0"/>
          </a:p>
        </p:txBody>
      </p:sp>
      <p:pic>
        <p:nvPicPr>
          <p:cNvPr id="6" name="Picture 5">
            <a:extLst>
              <a:ext uri="{FF2B5EF4-FFF2-40B4-BE49-F238E27FC236}">
                <a16:creationId xmlns:a16="http://schemas.microsoft.com/office/drawing/2014/main" id="{4B706293-4F21-44C4-910A-92DA91142C19}"/>
              </a:ext>
            </a:extLst>
          </p:cNvPr>
          <p:cNvPicPr>
            <a:picLocks noChangeAspect="1"/>
          </p:cNvPicPr>
          <p:nvPr/>
        </p:nvPicPr>
        <p:blipFill>
          <a:blip r:embed="rId2"/>
          <a:stretch>
            <a:fillRect/>
          </a:stretch>
        </p:blipFill>
        <p:spPr>
          <a:xfrm>
            <a:off x="838201" y="1295400"/>
            <a:ext cx="4572000" cy="4390239"/>
          </a:xfrm>
          <a:prstGeom prst="rect">
            <a:avLst/>
          </a:prstGeom>
        </p:spPr>
      </p:pic>
      <p:pic>
        <p:nvPicPr>
          <p:cNvPr id="5122" name="Picture 2">
            <a:extLst>
              <a:ext uri="{FF2B5EF4-FFF2-40B4-BE49-F238E27FC236}">
                <a16:creationId xmlns:a16="http://schemas.microsoft.com/office/drawing/2014/main" id="{A5D1B264-230E-42E7-A3B6-34BC147B9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819400"/>
            <a:ext cx="3781425"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470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1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44ED3B9A-E422-4D99-B47D-4D4217A3AB45}"/>
              </a:ext>
            </a:extLst>
          </p:cNvPr>
          <p:cNvSpPr>
            <a:spLocks noGrp="1"/>
          </p:cNvSpPr>
          <p:nvPr>
            <p:ph idx="1"/>
          </p:nvPr>
        </p:nvSpPr>
        <p:spPr>
          <a:xfrm>
            <a:off x="1068678" y="2494451"/>
            <a:ext cx="3040158" cy="1541458"/>
          </a:xfrm>
        </p:spPr>
        <p:txBody>
          <a:bodyPr>
            <a:normAutofit/>
          </a:bodyPr>
          <a:lstStyle/>
          <a:p>
            <a:r>
              <a:rPr lang="en-US" sz="2100" dirty="0"/>
              <a:t>Finally Saving the model .pkl file  and Checking the Actual and Predicted values</a:t>
            </a:r>
          </a:p>
          <a:p>
            <a:pPr marL="0" indent="0">
              <a:buNone/>
            </a:pPr>
            <a:endParaRPr lang="en-US" sz="2100" dirty="0"/>
          </a:p>
          <a:p>
            <a:endParaRPr lang="en-US" sz="2100" dirty="0"/>
          </a:p>
          <a:p>
            <a:endParaRPr lang="en-GB" sz="2100" dirty="0"/>
          </a:p>
        </p:txBody>
      </p:sp>
      <p:pic>
        <p:nvPicPr>
          <p:cNvPr id="4" name="Picture 3">
            <a:extLst>
              <a:ext uri="{FF2B5EF4-FFF2-40B4-BE49-F238E27FC236}">
                <a16:creationId xmlns:a16="http://schemas.microsoft.com/office/drawing/2014/main" id="{F07F6C3C-0694-4F8C-9BAE-A903A83314CB}"/>
              </a:ext>
            </a:extLst>
          </p:cNvPr>
          <p:cNvPicPr>
            <a:picLocks noChangeAspect="1"/>
          </p:cNvPicPr>
          <p:nvPr/>
        </p:nvPicPr>
        <p:blipFill>
          <a:blip r:embed="rId2"/>
          <a:stretch>
            <a:fillRect/>
          </a:stretch>
        </p:blipFill>
        <p:spPr>
          <a:xfrm>
            <a:off x="639553" y="4109329"/>
            <a:ext cx="3790950" cy="1143000"/>
          </a:xfrm>
          <a:prstGeom prst="rect">
            <a:avLst/>
          </a:prstGeom>
        </p:spPr>
      </p:pic>
      <p:pic>
        <p:nvPicPr>
          <p:cNvPr id="7" name="Picture 6">
            <a:extLst>
              <a:ext uri="{FF2B5EF4-FFF2-40B4-BE49-F238E27FC236}">
                <a16:creationId xmlns:a16="http://schemas.microsoft.com/office/drawing/2014/main" id="{162DF3EF-DE81-4DDE-B14A-66801F56C862}"/>
              </a:ext>
            </a:extLst>
          </p:cNvPr>
          <p:cNvPicPr>
            <a:picLocks noChangeAspect="1"/>
          </p:cNvPicPr>
          <p:nvPr/>
        </p:nvPicPr>
        <p:blipFill>
          <a:blip r:embed="rId3"/>
          <a:stretch>
            <a:fillRect/>
          </a:stretch>
        </p:blipFill>
        <p:spPr>
          <a:xfrm>
            <a:off x="4633286" y="2177172"/>
            <a:ext cx="4010025" cy="4680828"/>
          </a:xfrm>
          <a:prstGeom prst="rect">
            <a:avLst/>
          </a:prstGeom>
        </p:spPr>
      </p:pic>
    </p:spTree>
    <p:extLst>
      <p:ext uri="{BB962C8B-B14F-4D97-AF65-F5344CB8AC3E}">
        <p14:creationId xmlns:p14="http://schemas.microsoft.com/office/powerpoint/2010/main" val="285057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679C2-A24C-438F-8825-BD1F383A417C}"/>
              </a:ext>
            </a:extLst>
          </p:cNvPr>
          <p:cNvSpPr>
            <a:spLocks noGrp="1"/>
          </p:cNvSpPr>
          <p:nvPr>
            <p:ph idx="1"/>
          </p:nvPr>
        </p:nvSpPr>
        <p:spPr>
          <a:xfrm>
            <a:off x="457200" y="2438400"/>
            <a:ext cx="8229600" cy="1524000"/>
          </a:xfrm>
        </p:spPr>
        <p:txBody>
          <a:bodyPr/>
          <a:lstStyle/>
          <a:p>
            <a:pPr marL="0" indent="0">
              <a:buNone/>
            </a:pPr>
            <a:r>
              <a:rPr lang="en-US" dirty="0"/>
              <a:t>		</a:t>
            </a:r>
          </a:p>
          <a:p>
            <a:pPr marL="0" indent="0">
              <a:buNone/>
            </a:pPr>
            <a:r>
              <a:rPr lang="en-US" dirty="0"/>
              <a:t>		   </a:t>
            </a:r>
            <a:r>
              <a:rPr lang="en-US" sz="4800" b="1" dirty="0">
                <a:solidFill>
                  <a:schemeClr val="accent1">
                    <a:lumMod val="75000"/>
                  </a:schemeClr>
                </a:solidFill>
                <a:latin typeface="Amasis MT Pro Medium" panose="02040604050005020304" pitchFamily="18" charset="0"/>
              </a:rPr>
              <a:t>Thank You !! </a:t>
            </a:r>
            <a:r>
              <a:rPr lang="en-US" sz="4800" b="1" dirty="0">
                <a:solidFill>
                  <a:schemeClr val="accent1">
                    <a:lumMod val="75000"/>
                  </a:schemeClr>
                </a:solidFill>
                <a:latin typeface="Amasis MT Pro Medium" panose="02040604050005020304" pitchFamily="18" charset="0"/>
                <a:sym typeface="Wingdings" panose="05000000000000000000" pitchFamily="2" charset="2"/>
              </a:rPr>
              <a:t></a:t>
            </a:r>
            <a:endParaRPr lang="en-GB" sz="4800" b="1" dirty="0">
              <a:solidFill>
                <a:schemeClr val="accent1">
                  <a:lumMod val="75000"/>
                </a:schemeClr>
              </a:solidFill>
              <a:latin typeface="Amasis MT Pro Medium" panose="02040604050005020304" pitchFamily="18" charset="0"/>
            </a:endParaRPr>
          </a:p>
        </p:txBody>
      </p:sp>
    </p:spTree>
    <p:extLst>
      <p:ext uri="{BB962C8B-B14F-4D97-AF65-F5344CB8AC3E}">
        <p14:creationId xmlns:p14="http://schemas.microsoft.com/office/powerpoint/2010/main" val="287123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ACKNOWLEDGMENT</a:t>
            </a:r>
            <a:endParaRPr lang="en-US" dirty="0"/>
          </a:p>
        </p:txBody>
      </p:sp>
      <p:sp>
        <p:nvSpPr>
          <p:cNvPr id="3" name="Content Placeholder 2"/>
          <p:cNvSpPr>
            <a:spLocks noGrp="1"/>
          </p:cNvSpPr>
          <p:nvPr>
            <p:ph idx="1"/>
          </p:nvPr>
        </p:nvSpPr>
        <p:spPr/>
        <p:txBody>
          <a:bodyPr>
            <a:normAutofit/>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Thanks for giving me the opportunity to work in FlipRobo Technologies as Intern and would like to express my gratitude to Data Trained Institute as well for trained me in Data Science Domain. This helps me to do my projects well and understand the concepts.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Dataset – FlipRobo Tech</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Resources used – Google, GitHub, Blogs for conceptual referring.</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Links – Medium.com, towardsdatascience.com, machinelearningmastery.com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3106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Business Problem </a:t>
            </a:r>
            <a:endParaRPr lang="en-US" dirty="0"/>
          </a:p>
        </p:txBody>
      </p:sp>
      <p:sp>
        <p:nvSpPr>
          <p:cNvPr id="3" name="Content Placeholder 2"/>
          <p:cNvSpPr>
            <a:spLocks noGrp="1"/>
          </p:cNvSpPr>
          <p:nvPr>
            <p:ph idx="1"/>
          </p:nvPr>
        </p:nvSpPr>
        <p:spPr>
          <a:xfrm>
            <a:off x="457200" y="1600200"/>
            <a:ext cx="8229600" cy="3505200"/>
          </a:xfrm>
        </p:spPr>
        <p:txBody>
          <a:bodyPr>
            <a:norm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client who has a website where people write different reviews for technical products. Now they are adding a new feature to their website i.e. The reviewer will have to add stars(rating) as well with the review.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rating is out 5 stars, and it only has 5 options available 1 star, 2 stars, 3 stars, 4 stars, 5 stars.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Now they want to predict ratings for the reviews which were written in the past and they don’t have a rating.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So, we must build an application which can predict the rating by seeing the review.</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100791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sz="4000" dirty="0"/>
              <a:t>Motivation for the Problem Undertaken</a:t>
            </a:r>
            <a:endParaRPr lang="en-US" dirty="0"/>
          </a:p>
        </p:txBody>
      </p:sp>
      <p:sp>
        <p:nvSpPr>
          <p:cNvPr id="3" name="Content Placeholder 2"/>
          <p:cNvSpPr>
            <a:spLocks noGrp="1"/>
          </p:cNvSpPr>
          <p:nvPr>
            <p:ph idx="1"/>
          </p:nvPr>
        </p:nvSpPr>
        <p:spPr/>
        <p:txBody>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will help the customers to understand the product before buy from the website.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rating system is easy for the customers to understand about the product than going over all the reviews and it will help the client to bring modifications to the product.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879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pPr lvl="0">
              <a:lnSpc>
                <a:spcPct val="90000"/>
              </a:lnSpc>
            </a:pPr>
            <a:r>
              <a:rPr lang="en-IN" sz="3300"/>
              <a:t>Data Sources and their formats</a:t>
            </a:r>
            <a:endParaRPr lang="en-US" sz="3300"/>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Dataset is collected by various websites through scraping.</a:t>
            </a:r>
          </a:p>
          <a:p>
            <a:pPr marL="457200">
              <a:lnSpc>
                <a:spcPct val="107000"/>
              </a:lnSpc>
              <a:spcAft>
                <a:spcPts val="800"/>
              </a:spcAft>
            </a:pPr>
            <a:r>
              <a:rPr lang="en-IN" sz="1800" dirty="0">
                <a:latin typeface="Calibri" panose="020F0502020204030204" pitchFamily="34" charset="0"/>
                <a:cs typeface="Times New Roman" panose="02020603050405020304" pitchFamily="18" charset="0"/>
              </a:rPr>
              <a:t>It has 20814 rows and 2 columns.</a:t>
            </a:r>
            <a:endParaRPr lang="en-US" sz="1900" dirty="0"/>
          </a:p>
        </p:txBody>
      </p:sp>
      <p:pic>
        <p:nvPicPr>
          <p:cNvPr id="9" name="Picture 8" descr="Text&#10;&#10;Description automatically generated with medium confidence">
            <a:extLst>
              <a:ext uri="{FF2B5EF4-FFF2-40B4-BE49-F238E27FC236}">
                <a16:creationId xmlns:a16="http://schemas.microsoft.com/office/drawing/2014/main" id="{BC24F4ED-DEE3-4CC2-B489-C89652851CC8}"/>
              </a:ext>
            </a:extLst>
          </p:cNvPr>
          <p:cNvPicPr>
            <a:picLocks noChangeAspect="1"/>
          </p:cNvPicPr>
          <p:nvPr/>
        </p:nvPicPr>
        <p:blipFill>
          <a:blip r:embed="rId2"/>
          <a:stretch>
            <a:fillRect/>
          </a:stretch>
        </p:blipFill>
        <p:spPr>
          <a:xfrm>
            <a:off x="5029200" y="447776"/>
            <a:ext cx="3342640" cy="4251960"/>
          </a:xfrm>
          <a:prstGeom prst="rect">
            <a:avLst/>
          </a:prstGeom>
        </p:spPr>
      </p:pic>
    </p:spTree>
    <p:extLst>
      <p:ext uri="{BB962C8B-B14F-4D97-AF65-F5344CB8AC3E}">
        <p14:creationId xmlns:p14="http://schemas.microsoft.com/office/powerpoint/2010/main" val="704754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lvl="0"/>
            <a:r>
              <a:rPr lang="en-IN" sz="3500">
                <a:solidFill>
                  <a:srgbClr val="FFFFFF"/>
                </a:solidFill>
              </a:rPr>
              <a:t>Mathematical/ Analytical Modeling of the Problem</a:t>
            </a:r>
            <a:endParaRPr lang="en-US" sz="3500">
              <a:solidFill>
                <a:srgbClr val="FFFFFF"/>
              </a:solidFill>
            </a:endParaRPr>
          </a:p>
        </p:txBody>
      </p:sp>
      <p:sp>
        <p:nvSpPr>
          <p:cNvPr id="3" name="Content Placeholder 2"/>
          <p:cNvSpPr>
            <a:spLocks noGrp="1"/>
          </p:cNvSpPr>
          <p:nvPr>
            <p:ph idx="1"/>
          </p:nvPr>
        </p:nvSpPr>
        <p:spPr>
          <a:xfrm>
            <a:off x="987573" y="2543175"/>
            <a:ext cx="7281746" cy="3567173"/>
          </a:xfrm>
        </p:spPr>
        <p:txBody>
          <a:bodyPr anchor="ctr">
            <a:norm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has null values in reviews column, and it has been removed.</a:t>
            </a: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As our input is review which has regular expressions, punctuations, and emoji, need to treat it using lemmatization, stemming word count vectorizer.</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Target variable is im-balanced and need to balanced using resampling technique.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latin typeface="Calibri" panose="020F0502020204030204" pitchFamily="34" charset="0"/>
                <a:cs typeface="Times New Roman" panose="02020603050405020304" pitchFamily="18" charset="0"/>
              </a:rPr>
              <a:t>Therefore, we will be handling this modelling problem as classification. </a:t>
            </a:r>
            <a:endParaRPr lang="en-US" sz="1800" dirty="0">
              <a:latin typeface="Calibri" panose="020F0502020204030204" pitchFamily="34" charset="0"/>
              <a:cs typeface="Times New Roman" panose="02020603050405020304" pitchFamily="18" charset="0"/>
            </a:endParaRPr>
          </a:p>
          <a:p>
            <a:endParaRPr lang="en-US" sz="2100" dirty="0"/>
          </a:p>
        </p:txBody>
      </p:sp>
    </p:spTree>
    <p:extLst>
      <p:ext uri="{BB962C8B-B14F-4D97-AF65-F5344CB8AC3E}">
        <p14:creationId xmlns:p14="http://schemas.microsoft.com/office/powerpoint/2010/main" val="1098617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fontScale="90000"/>
          </a:bodyPr>
          <a:lstStyle/>
          <a:p>
            <a:pPr lvl="0"/>
            <a:r>
              <a:rPr lang="en-IN"/>
              <a:t>Data Pre-processing Done</a:t>
            </a:r>
            <a:endParaRPr lang="en-US" dirty="0"/>
          </a:p>
        </p:txBody>
      </p:sp>
      <p:sp>
        <p:nvSpPr>
          <p:cNvPr id="3" name="Content Placeholder 2"/>
          <p:cNvSpPr>
            <a:spLocks noGrp="1"/>
          </p:cNvSpPr>
          <p:nvPr>
            <p:ph idx="1"/>
          </p:nvPr>
        </p:nvSpPr>
        <p:spPr>
          <a:xfrm>
            <a:off x="457200" y="1066800"/>
            <a:ext cx="8229600" cy="2514600"/>
          </a:xfrm>
        </p:spPr>
        <p:txBody>
          <a:bodyPr>
            <a:normAutofit/>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Data pre-processing we did some data cleaning, where we used WordNet lemmatizers to clean the words and removed special characters using Regexp Tokenizer.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filtered the words by removing stop words and then used lemmatizers and joined and return the filtered words.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Used TFIDF vectorizer to convert those text into vectors.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dirty="0"/>
          </a:p>
        </p:txBody>
      </p:sp>
    </p:spTree>
    <p:extLst>
      <p:ext uri="{BB962C8B-B14F-4D97-AF65-F5344CB8AC3E}">
        <p14:creationId xmlns:p14="http://schemas.microsoft.com/office/powerpoint/2010/main" val="420718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fontScale="90000"/>
          </a:bodyPr>
          <a:lstStyle/>
          <a:p>
            <a:pPr lvl="0"/>
            <a:r>
              <a:rPr lang="en-IN" dirty="0"/>
              <a:t>Data Pre-processing</a:t>
            </a:r>
            <a:endParaRPr lang="en-US" dirty="0"/>
          </a:p>
        </p:txBody>
      </p:sp>
      <p:pic>
        <p:nvPicPr>
          <p:cNvPr id="6" name="Picture 5" descr="Graphical user interface, text, application, email&#10;&#10;Description automatically generated">
            <a:extLst>
              <a:ext uri="{FF2B5EF4-FFF2-40B4-BE49-F238E27FC236}">
                <a16:creationId xmlns:a16="http://schemas.microsoft.com/office/drawing/2014/main" id="{9F6DAC82-9460-4055-A39B-D7F5DA291ADB}"/>
              </a:ext>
            </a:extLst>
          </p:cNvPr>
          <p:cNvPicPr>
            <a:picLocks noChangeAspect="1"/>
          </p:cNvPicPr>
          <p:nvPr/>
        </p:nvPicPr>
        <p:blipFill>
          <a:blip r:embed="rId2"/>
          <a:stretch>
            <a:fillRect/>
          </a:stretch>
        </p:blipFill>
        <p:spPr>
          <a:xfrm>
            <a:off x="609600" y="1985010"/>
            <a:ext cx="7543800" cy="3958590"/>
          </a:xfrm>
          <a:prstGeom prst="rect">
            <a:avLst/>
          </a:prstGeom>
        </p:spPr>
      </p:pic>
    </p:spTree>
    <p:extLst>
      <p:ext uri="{BB962C8B-B14F-4D97-AF65-F5344CB8AC3E}">
        <p14:creationId xmlns:p14="http://schemas.microsoft.com/office/powerpoint/2010/main" val="85002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447067" cy="776579"/>
          </a:xfrm>
        </p:spPr>
        <p:txBody>
          <a:bodyPr>
            <a:norm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Used Count plot for the different target variables.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spcAft>
                <a:spcPts val="800"/>
              </a:spcAft>
              <a:buNone/>
            </a:pPr>
            <a:endParaRPr lang="en-US" sz="1700" dirty="0"/>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8AA0190D-B284-42A3-AA5D-F8BAD7A83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319487"/>
            <a:ext cx="383857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5E8F11F-09E9-4E90-97FF-FC20426595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484" y="3638398"/>
            <a:ext cx="3838575"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654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523</Words>
  <Application>Microsoft Office PowerPoint</Application>
  <PresentationFormat>On-screen Show (4:3)</PresentationFormat>
  <Paragraphs>81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Amasis MT Pro Medium</vt:lpstr>
      <vt:lpstr>Arial</vt:lpstr>
      <vt:lpstr>Calibri</vt:lpstr>
      <vt:lpstr>Office Theme</vt:lpstr>
      <vt:lpstr>Rating Reviews Classifier Project</vt:lpstr>
      <vt:lpstr>ACKNOWLEDGMENT</vt:lpstr>
      <vt:lpstr>Business Problem </vt:lpstr>
      <vt:lpstr>Motivation for the Problem Undertaken</vt:lpstr>
      <vt:lpstr>Data Sources and their formats</vt:lpstr>
      <vt:lpstr>Mathematical/ Analytical Modeling of the Problem</vt:lpstr>
      <vt:lpstr>Data Pre-processing Done</vt:lpstr>
      <vt:lpstr>Data Pre-processing</vt:lpstr>
      <vt:lpstr>Data Visualization -</vt:lpstr>
      <vt:lpstr>Data Visualization -</vt:lpstr>
      <vt:lpstr>Data Visualization -</vt:lpstr>
      <vt:lpstr>Data Visualization -</vt:lpstr>
      <vt:lpstr>PowerPoint Presentation</vt:lpstr>
      <vt:lpstr>PowerPoint Presentation</vt:lpstr>
      <vt:lpstr>PowerPoint Presentation</vt:lpstr>
      <vt:lpstr>ROC AUC Curve for all Models</vt:lpstr>
      <vt:lpstr>Hyper Parameter Tuning for the final model -&gt;  Random Forest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hemant patar</dc:creator>
  <cp:lastModifiedBy>bramee venkatesan</cp:lastModifiedBy>
  <cp:revision>11</cp:revision>
  <dcterms:created xsi:type="dcterms:W3CDTF">2006-08-16T00:00:00Z</dcterms:created>
  <dcterms:modified xsi:type="dcterms:W3CDTF">2021-11-13T12:21:03Z</dcterms:modified>
</cp:coreProperties>
</file>