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8" r:id="rId3"/>
    <p:sldId id="259" r:id="rId4"/>
    <p:sldId id="260" r:id="rId5"/>
    <p:sldId id="261" r:id="rId6"/>
    <p:sldId id="262" r:id="rId7"/>
    <p:sldId id="265" r:id="rId8"/>
    <p:sldId id="266" r:id="rId9"/>
    <p:sldId id="263" r:id="rId10"/>
    <p:sldId id="264" r:id="rId11"/>
    <p:sldId id="267" r:id="rId12"/>
    <p:sldId id="275" r:id="rId13"/>
    <p:sldId id="279" r:id="rId14"/>
    <p:sldId id="276" r:id="rId15"/>
    <p:sldId id="278" r:id="rId16"/>
    <p:sldId id="277" r:id="rId17"/>
    <p:sldId id="271" r:id="rId18"/>
    <p:sldId id="272" r:id="rId19"/>
    <p:sldId id="273" r:id="rId20"/>
    <p:sldId id="269" r:id="rId21"/>
    <p:sldId id="270"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E28"/>
    <a:srgbClr val="00B00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55" autoAdjust="0"/>
    <p:restoredTop sz="94599"/>
  </p:normalViewPr>
  <p:slideViewPr>
    <p:cSldViewPr snapToGrid="0" snapToObjects="1">
      <p:cViewPr varScale="1">
        <p:scale>
          <a:sx n="106" d="100"/>
          <a:sy n="106" d="100"/>
        </p:scale>
        <p:origin x="1744"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02B785-0901-7E44-B6E1-DF31D9A5034F}" type="datetimeFigureOut">
              <a:rPr lang="en-US" smtClean="0"/>
              <a:t>5/15/16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4DB199-7482-5B4E-A053-7319350E371B}" type="slidenum">
              <a:rPr lang="en-US" smtClean="0"/>
              <a:t>‹#›</a:t>
            </a:fld>
            <a:endParaRPr lang="en-US"/>
          </a:p>
        </p:txBody>
      </p:sp>
    </p:spTree>
    <p:extLst>
      <p:ext uri="{BB962C8B-B14F-4D97-AF65-F5344CB8AC3E}">
        <p14:creationId xmlns:p14="http://schemas.microsoft.com/office/powerpoint/2010/main" val="39639482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React basically makes it so you can't insert markup unless you create the elements yourself in the render function.</a:t>
            </a:r>
          </a:p>
          <a:p>
            <a:r>
              <a:rPr lang="en-US" dirty="0" smtClean="0"/>
              <a:t>http://</a:t>
            </a:r>
            <a:r>
              <a:rPr lang="en-US" dirty="0" err="1" smtClean="0"/>
              <a:t>stackoverflow.com</a:t>
            </a:r>
            <a:r>
              <a:rPr lang="en-US" dirty="0" smtClean="0"/>
              <a:t>/a/33644981/1672655</a:t>
            </a:r>
          </a:p>
          <a:p>
            <a:endParaRPr lang="en-US" dirty="0" smtClean="0"/>
          </a:p>
        </p:txBody>
      </p:sp>
      <p:sp>
        <p:nvSpPr>
          <p:cNvPr id="4" name="Slide Number Placeholder 3"/>
          <p:cNvSpPr>
            <a:spLocks noGrp="1"/>
          </p:cNvSpPr>
          <p:nvPr>
            <p:ph type="sldNum" sz="quarter" idx="10"/>
          </p:nvPr>
        </p:nvSpPr>
        <p:spPr/>
        <p:txBody>
          <a:bodyPr/>
          <a:lstStyle/>
          <a:p>
            <a:fld id="{5E4DB199-7482-5B4E-A053-7319350E371B}" type="slidenum">
              <a:rPr lang="en-US" smtClean="0"/>
              <a:t>6</a:t>
            </a:fld>
            <a:endParaRPr lang="en-US"/>
          </a:p>
        </p:txBody>
      </p:sp>
    </p:spTree>
    <p:extLst>
      <p:ext uri="{BB962C8B-B14F-4D97-AF65-F5344CB8AC3E}">
        <p14:creationId xmlns:p14="http://schemas.microsoft.com/office/powerpoint/2010/main" val="3635431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css-tricks.com</a:t>
            </a:r>
            <a:r>
              <a:rPr lang="en-US" dirty="0" smtClean="0"/>
              <a:t>/learning-react-container-components/</a:t>
            </a:r>
          </a:p>
          <a:p>
            <a:r>
              <a:rPr lang="en-US" dirty="0" smtClean="0"/>
              <a:t>http://</a:t>
            </a:r>
            <a:r>
              <a:rPr lang="en-US" dirty="0" err="1" smtClean="0"/>
              <a:t>jaketrent.com</a:t>
            </a:r>
            <a:r>
              <a:rPr lang="en-US" dirty="0" smtClean="0"/>
              <a:t>/post/smart-dumb-components-react/</a:t>
            </a:r>
          </a:p>
          <a:p>
            <a:r>
              <a:rPr lang="en-US" dirty="0" smtClean="0"/>
              <a:t>https://</a:t>
            </a:r>
            <a:r>
              <a:rPr lang="en-US" dirty="0" err="1" smtClean="0"/>
              <a:t>medium.com</a:t>
            </a:r>
            <a:r>
              <a:rPr lang="en-US" dirty="0" smtClean="0"/>
              <a:t>/@</a:t>
            </a:r>
            <a:r>
              <a:rPr lang="en-US" dirty="0" err="1" smtClean="0"/>
              <a:t>dan_abramov</a:t>
            </a:r>
            <a:r>
              <a:rPr lang="en-US" dirty="0" smtClean="0"/>
              <a:t>/smart-and-dumb-components-7ca2f9a7c7d0#.jlfel472i</a:t>
            </a:r>
          </a:p>
        </p:txBody>
      </p:sp>
      <p:sp>
        <p:nvSpPr>
          <p:cNvPr id="4" name="Slide Number Placeholder 3"/>
          <p:cNvSpPr>
            <a:spLocks noGrp="1"/>
          </p:cNvSpPr>
          <p:nvPr>
            <p:ph type="sldNum" sz="quarter" idx="10"/>
          </p:nvPr>
        </p:nvSpPr>
        <p:spPr/>
        <p:txBody>
          <a:bodyPr/>
          <a:lstStyle/>
          <a:p>
            <a:fld id="{5E4DB199-7482-5B4E-A053-7319350E371B}" type="slidenum">
              <a:rPr lang="en-US" smtClean="0"/>
              <a:t>14</a:t>
            </a:fld>
            <a:endParaRPr lang="en-US"/>
          </a:p>
        </p:txBody>
      </p:sp>
    </p:spTree>
    <p:extLst>
      <p:ext uri="{BB962C8B-B14F-4D97-AF65-F5344CB8AC3E}">
        <p14:creationId xmlns:p14="http://schemas.microsoft.com/office/powerpoint/2010/main" val="177666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D735-31D6-5A41-AB49-B7E5C18E384F}" type="datetimeFigureOut">
              <a:rPr lang="en-US" smtClean="0"/>
              <a:t>5/15/16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91BFC-2BDD-E440-9E97-1690EB033A24}" type="slidenum">
              <a:rPr lang="en-US" smtClean="0"/>
              <a:t>‹#›</a:t>
            </a:fld>
            <a:endParaRPr lang="en-US"/>
          </a:p>
        </p:txBody>
      </p:sp>
    </p:spTree>
    <p:extLst>
      <p:ext uri="{BB962C8B-B14F-4D97-AF65-F5344CB8AC3E}">
        <p14:creationId xmlns:p14="http://schemas.microsoft.com/office/powerpoint/2010/main" val="1188946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D735-31D6-5A41-AB49-B7E5C18E384F}" type="datetimeFigureOut">
              <a:rPr lang="en-US" smtClean="0"/>
              <a:t>5/15/16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91BFC-2BDD-E440-9E97-1690EB033A24}" type="slidenum">
              <a:rPr lang="en-US" smtClean="0"/>
              <a:t>‹#›</a:t>
            </a:fld>
            <a:endParaRPr lang="en-US"/>
          </a:p>
        </p:txBody>
      </p:sp>
    </p:spTree>
    <p:extLst>
      <p:ext uri="{BB962C8B-B14F-4D97-AF65-F5344CB8AC3E}">
        <p14:creationId xmlns:p14="http://schemas.microsoft.com/office/powerpoint/2010/main" val="1811626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D735-31D6-5A41-AB49-B7E5C18E384F}" type="datetimeFigureOut">
              <a:rPr lang="en-US" smtClean="0"/>
              <a:t>5/15/16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91BFC-2BDD-E440-9E97-1690EB033A24}" type="slidenum">
              <a:rPr lang="en-US" smtClean="0"/>
              <a:t>‹#›</a:t>
            </a:fld>
            <a:endParaRPr lang="en-US"/>
          </a:p>
        </p:txBody>
      </p:sp>
    </p:spTree>
    <p:extLst>
      <p:ext uri="{BB962C8B-B14F-4D97-AF65-F5344CB8AC3E}">
        <p14:creationId xmlns:p14="http://schemas.microsoft.com/office/powerpoint/2010/main" val="253466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D735-31D6-5A41-AB49-B7E5C18E384F}" type="datetimeFigureOut">
              <a:rPr lang="en-US" smtClean="0"/>
              <a:t>5/15/16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91BFC-2BDD-E440-9E97-1690EB033A24}" type="slidenum">
              <a:rPr lang="en-US" smtClean="0"/>
              <a:t>‹#›</a:t>
            </a:fld>
            <a:endParaRPr lang="en-US"/>
          </a:p>
        </p:txBody>
      </p:sp>
    </p:spTree>
    <p:extLst>
      <p:ext uri="{BB962C8B-B14F-4D97-AF65-F5344CB8AC3E}">
        <p14:creationId xmlns:p14="http://schemas.microsoft.com/office/powerpoint/2010/main" val="1989038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D735-31D6-5A41-AB49-B7E5C18E384F}" type="datetimeFigureOut">
              <a:rPr lang="en-US" smtClean="0"/>
              <a:t>5/15/16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91BFC-2BDD-E440-9E97-1690EB033A24}" type="slidenum">
              <a:rPr lang="en-US" smtClean="0"/>
              <a:t>‹#›</a:t>
            </a:fld>
            <a:endParaRPr lang="en-US"/>
          </a:p>
        </p:txBody>
      </p:sp>
    </p:spTree>
    <p:extLst>
      <p:ext uri="{BB962C8B-B14F-4D97-AF65-F5344CB8AC3E}">
        <p14:creationId xmlns:p14="http://schemas.microsoft.com/office/powerpoint/2010/main" val="625597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D735-31D6-5A41-AB49-B7E5C18E384F}" type="datetimeFigureOut">
              <a:rPr lang="en-US" smtClean="0"/>
              <a:t>5/15/16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91BFC-2BDD-E440-9E97-1690EB033A24}" type="slidenum">
              <a:rPr lang="en-US" smtClean="0"/>
              <a:t>‹#›</a:t>
            </a:fld>
            <a:endParaRPr lang="en-US"/>
          </a:p>
        </p:txBody>
      </p:sp>
    </p:spTree>
    <p:extLst>
      <p:ext uri="{BB962C8B-B14F-4D97-AF65-F5344CB8AC3E}">
        <p14:creationId xmlns:p14="http://schemas.microsoft.com/office/powerpoint/2010/main" val="2651248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D735-31D6-5A41-AB49-B7E5C18E384F}" type="datetimeFigureOut">
              <a:rPr lang="en-US" smtClean="0"/>
              <a:t>5/15/16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391BFC-2BDD-E440-9E97-1690EB033A24}" type="slidenum">
              <a:rPr lang="en-US" smtClean="0"/>
              <a:t>‹#›</a:t>
            </a:fld>
            <a:endParaRPr lang="en-US"/>
          </a:p>
        </p:txBody>
      </p:sp>
    </p:spTree>
    <p:extLst>
      <p:ext uri="{BB962C8B-B14F-4D97-AF65-F5344CB8AC3E}">
        <p14:creationId xmlns:p14="http://schemas.microsoft.com/office/powerpoint/2010/main" val="1497301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D735-31D6-5A41-AB49-B7E5C18E384F}" type="datetimeFigureOut">
              <a:rPr lang="en-US" smtClean="0"/>
              <a:t>5/15/16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391BFC-2BDD-E440-9E97-1690EB033A24}" type="slidenum">
              <a:rPr lang="en-US" smtClean="0"/>
              <a:t>‹#›</a:t>
            </a:fld>
            <a:endParaRPr lang="en-US"/>
          </a:p>
        </p:txBody>
      </p:sp>
    </p:spTree>
    <p:extLst>
      <p:ext uri="{BB962C8B-B14F-4D97-AF65-F5344CB8AC3E}">
        <p14:creationId xmlns:p14="http://schemas.microsoft.com/office/powerpoint/2010/main" val="402483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D735-31D6-5A41-AB49-B7E5C18E384F}" type="datetimeFigureOut">
              <a:rPr lang="en-US" smtClean="0"/>
              <a:t>5/15/16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391BFC-2BDD-E440-9E97-1690EB033A24}" type="slidenum">
              <a:rPr lang="en-US" smtClean="0"/>
              <a:t>‹#›</a:t>
            </a:fld>
            <a:endParaRPr lang="en-US"/>
          </a:p>
        </p:txBody>
      </p:sp>
    </p:spTree>
    <p:extLst>
      <p:ext uri="{BB962C8B-B14F-4D97-AF65-F5344CB8AC3E}">
        <p14:creationId xmlns:p14="http://schemas.microsoft.com/office/powerpoint/2010/main" val="154499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D735-31D6-5A41-AB49-B7E5C18E384F}" type="datetimeFigureOut">
              <a:rPr lang="en-US" smtClean="0"/>
              <a:t>5/15/16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91BFC-2BDD-E440-9E97-1690EB033A24}" type="slidenum">
              <a:rPr lang="en-US" smtClean="0"/>
              <a:t>‹#›</a:t>
            </a:fld>
            <a:endParaRPr lang="en-US"/>
          </a:p>
        </p:txBody>
      </p:sp>
    </p:spTree>
    <p:extLst>
      <p:ext uri="{BB962C8B-B14F-4D97-AF65-F5344CB8AC3E}">
        <p14:creationId xmlns:p14="http://schemas.microsoft.com/office/powerpoint/2010/main" val="1063657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D735-31D6-5A41-AB49-B7E5C18E384F}" type="datetimeFigureOut">
              <a:rPr lang="en-US" smtClean="0"/>
              <a:t>5/15/16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91BFC-2BDD-E440-9E97-1690EB033A24}" type="slidenum">
              <a:rPr lang="en-US" smtClean="0"/>
              <a:t>‹#›</a:t>
            </a:fld>
            <a:endParaRPr lang="en-US"/>
          </a:p>
        </p:txBody>
      </p:sp>
    </p:spTree>
    <p:extLst>
      <p:ext uri="{BB962C8B-B14F-4D97-AF65-F5344CB8AC3E}">
        <p14:creationId xmlns:p14="http://schemas.microsoft.com/office/powerpoint/2010/main" val="11683775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D735-31D6-5A41-AB49-B7E5C18E384F}" type="datetimeFigureOut">
              <a:rPr lang="en-US" smtClean="0"/>
              <a:t>5/15/16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391BFC-2BDD-E440-9E97-1690EB033A24}" type="slidenum">
              <a:rPr lang="en-US" smtClean="0"/>
              <a:t>‹#›</a:t>
            </a:fld>
            <a:endParaRPr lang="en-US"/>
          </a:p>
        </p:txBody>
      </p:sp>
    </p:spTree>
    <p:extLst>
      <p:ext uri="{BB962C8B-B14F-4D97-AF65-F5344CB8AC3E}">
        <p14:creationId xmlns:p14="http://schemas.microsoft.com/office/powerpoint/2010/main" val="2536680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22915" y="5349142"/>
            <a:ext cx="6400800" cy="1084973"/>
          </a:xfrm>
        </p:spPr>
        <p:txBody>
          <a:bodyPr/>
          <a:lstStyle/>
          <a:p>
            <a:r>
              <a:rPr lang="en-US" dirty="0" smtClean="0"/>
              <a:t>Vasanth Krishnamoorthy</a:t>
            </a:r>
            <a:endParaRPr lang="en-US" dirty="0"/>
          </a:p>
        </p:txBody>
      </p:sp>
      <p:pic>
        <p:nvPicPr>
          <p:cNvPr id="5" name="Picture 4"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566" y="2342780"/>
            <a:ext cx="5159976" cy="2410370"/>
          </a:xfrm>
          <a:prstGeom prst="rect">
            <a:avLst/>
          </a:prstGeom>
        </p:spPr>
      </p:pic>
      <p:sp>
        <p:nvSpPr>
          <p:cNvPr id="4" name="TextBox 3"/>
          <p:cNvSpPr txBox="1"/>
          <p:nvPr/>
        </p:nvSpPr>
        <p:spPr>
          <a:xfrm>
            <a:off x="1794958" y="1154487"/>
            <a:ext cx="5620306" cy="584776"/>
          </a:xfrm>
          <a:prstGeom prst="rect">
            <a:avLst/>
          </a:prstGeom>
          <a:noFill/>
        </p:spPr>
        <p:txBody>
          <a:bodyPr wrap="square" rtlCol="0">
            <a:spAutoFit/>
          </a:bodyPr>
          <a:lstStyle/>
          <a:p>
            <a:pPr algn="ctr"/>
            <a:r>
              <a:rPr lang="en-US" sz="3200" b="1" dirty="0" smtClean="0">
                <a:solidFill>
                  <a:srgbClr val="800000"/>
                </a:solidFill>
              </a:rPr>
              <a:t>What’s the deal with React.js</a:t>
            </a:r>
            <a:r>
              <a:rPr lang="en-US" sz="3200" b="1" dirty="0">
                <a:solidFill>
                  <a:srgbClr val="800000"/>
                </a:solidFill>
              </a:rPr>
              <a:t>?</a:t>
            </a:r>
          </a:p>
        </p:txBody>
      </p:sp>
    </p:spTree>
    <p:extLst>
      <p:ext uri="{BB962C8B-B14F-4D97-AF65-F5344CB8AC3E}">
        <p14:creationId xmlns:p14="http://schemas.microsoft.com/office/powerpoint/2010/main" val="106691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Thinking in React</a:t>
            </a:r>
            <a:endParaRPr lang="en-US" dirty="0">
              <a:solidFill>
                <a:srgbClr val="C00000"/>
              </a:solidFill>
            </a:endParaRPr>
          </a:p>
        </p:txBody>
      </p:sp>
      <p:pic>
        <p:nvPicPr>
          <p:cNvPr id="4" name="Picture 3" descr="Thinking in Reac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062" y="1417633"/>
            <a:ext cx="5470687" cy="5069641"/>
          </a:xfrm>
          <a:prstGeom prst="rect">
            <a:avLst/>
          </a:prstGeom>
        </p:spPr>
      </p:pic>
      <p:sp>
        <p:nvSpPr>
          <p:cNvPr id="5" name="TextBox 4"/>
          <p:cNvSpPr txBox="1"/>
          <p:nvPr/>
        </p:nvSpPr>
        <p:spPr>
          <a:xfrm>
            <a:off x="1526673" y="4361474"/>
            <a:ext cx="2065499" cy="707886"/>
          </a:xfrm>
          <a:prstGeom prst="rect">
            <a:avLst/>
          </a:prstGeom>
          <a:noFill/>
        </p:spPr>
        <p:txBody>
          <a:bodyPr wrap="square" rtlCol="0">
            <a:spAutoFit/>
          </a:bodyPr>
          <a:lstStyle/>
          <a:p>
            <a:r>
              <a:rPr lang="en-US" sz="4000" b="1" dirty="0" smtClean="0"/>
              <a:t>Demo</a:t>
            </a:r>
            <a:endParaRPr lang="en-US" sz="4000" b="1" dirty="0"/>
          </a:p>
        </p:txBody>
      </p:sp>
    </p:spTree>
    <p:extLst>
      <p:ext uri="{BB962C8B-B14F-4D97-AF65-F5344CB8AC3E}">
        <p14:creationId xmlns:p14="http://schemas.microsoft.com/office/powerpoint/2010/main" val="16645599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When to use React?</a:t>
            </a:r>
            <a:endParaRPr lang="en-US" dirty="0">
              <a:solidFill>
                <a:srgbClr val="C00000"/>
              </a:solidFill>
            </a:endParaRPr>
          </a:p>
        </p:txBody>
      </p:sp>
      <p:sp>
        <p:nvSpPr>
          <p:cNvPr id="3" name="Content Placeholder 2"/>
          <p:cNvSpPr>
            <a:spLocks noGrp="1"/>
          </p:cNvSpPr>
          <p:nvPr>
            <p:ph idx="1"/>
          </p:nvPr>
        </p:nvSpPr>
        <p:spPr>
          <a:xfrm>
            <a:off x="457200" y="2058843"/>
            <a:ext cx="8229600" cy="1321251"/>
          </a:xfrm>
        </p:spPr>
        <p:txBody>
          <a:bodyPr/>
          <a:lstStyle/>
          <a:p>
            <a:pPr marL="0" indent="0" algn="ctr">
              <a:buNone/>
            </a:pPr>
            <a:r>
              <a:rPr lang="en-US" dirty="0" smtClean="0"/>
              <a:t>“Any app with state that changes a lot will benefit from React”</a:t>
            </a:r>
          </a:p>
          <a:p>
            <a:pPr marL="0" indent="0" algn="ctr">
              <a:buNone/>
            </a:pPr>
            <a:endParaRPr lang="en-US" dirty="0"/>
          </a:p>
          <a:p>
            <a:pPr marL="0" indent="0" algn="ctr">
              <a:buNone/>
            </a:pPr>
            <a:endParaRPr lang="en-US" dirty="0"/>
          </a:p>
        </p:txBody>
      </p:sp>
      <p:sp>
        <p:nvSpPr>
          <p:cNvPr id="4" name="TextBox 3"/>
          <p:cNvSpPr txBox="1"/>
          <p:nvPr/>
        </p:nvSpPr>
        <p:spPr>
          <a:xfrm>
            <a:off x="1372723" y="4143342"/>
            <a:ext cx="6604214" cy="646331"/>
          </a:xfrm>
          <a:prstGeom prst="rect">
            <a:avLst/>
          </a:prstGeom>
          <a:noFill/>
        </p:spPr>
        <p:txBody>
          <a:bodyPr wrap="square" rtlCol="0">
            <a:spAutoFit/>
          </a:bodyPr>
          <a:lstStyle/>
          <a:p>
            <a:r>
              <a:rPr lang="en-US" dirty="0" err="1" smtClean="0"/>
              <a:t>Eg</a:t>
            </a:r>
            <a:r>
              <a:rPr lang="en-US" dirty="0" smtClean="0"/>
              <a:t>. Chat Apps, Facebook (obviously), Dynamic UIs (Netflix), </a:t>
            </a:r>
            <a:r>
              <a:rPr lang="en-US" dirty="0" smtClean="0"/>
              <a:t>Multiple variation UIs (Walmart/</a:t>
            </a:r>
            <a:r>
              <a:rPr lang="en-US" dirty="0" err="1" smtClean="0"/>
              <a:t>Sams</a:t>
            </a:r>
            <a:r>
              <a:rPr lang="en-US" dirty="0" smtClean="0"/>
              <a:t> club </a:t>
            </a:r>
            <a:r>
              <a:rPr lang="en-US" dirty="0" err="1" smtClean="0"/>
              <a:t>etc</a:t>
            </a:r>
            <a:r>
              <a:rPr lang="en-US" dirty="0" smtClean="0"/>
              <a:t>), Interactive </a:t>
            </a:r>
            <a:r>
              <a:rPr lang="en-US" dirty="0" smtClean="0"/>
              <a:t>Forms etc.</a:t>
            </a:r>
            <a:endParaRPr lang="en-US" dirty="0"/>
          </a:p>
        </p:txBody>
      </p:sp>
    </p:spTree>
    <p:extLst>
      <p:ext uri="{BB962C8B-B14F-4D97-AF65-F5344CB8AC3E}">
        <p14:creationId xmlns:p14="http://schemas.microsoft.com/office/powerpoint/2010/main" val="27435203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190"/>
            <a:ext cx="8229600" cy="663825"/>
          </a:xfrm>
        </p:spPr>
        <p:txBody>
          <a:bodyPr>
            <a:normAutofit fontScale="90000"/>
          </a:bodyPr>
          <a:lstStyle/>
          <a:p>
            <a:r>
              <a:rPr lang="en-US" dirty="0" smtClean="0">
                <a:solidFill>
                  <a:srgbClr val="C00000"/>
                </a:solidFill>
              </a:rPr>
              <a:t>React Example</a:t>
            </a:r>
            <a:endParaRPr lang="en-US" dirty="0">
              <a:solidFill>
                <a:srgbClr val="C0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938463"/>
            <a:ext cx="4537080" cy="565704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0158" y="2638926"/>
            <a:ext cx="3216642" cy="1872916"/>
          </a:xfrm>
          <a:prstGeom prst="rect">
            <a:avLst/>
          </a:prstGeom>
        </p:spPr>
      </p:pic>
    </p:spTree>
    <p:extLst>
      <p:ext uri="{BB962C8B-B14F-4D97-AF65-F5344CB8AC3E}">
        <p14:creationId xmlns:p14="http://schemas.microsoft.com/office/powerpoint/2010/main" val="5941600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4318"/>
            <a:ext cx="8229600" cy="1143000"/>
          </a:xfrm>
        </p:spPr>
        <p:txBody>
          <a:bodyPr/>
          <a:lstStyle/>
          <a:p>
            <a:r>
              <a:rPr lang="en-US" dirty="0" smtClean="0">
                <a:solidFill>
                  <a:srgbClr val="C00000"/>
                </a:solidFill>
              </a:rPr>
              <a:t>React Lifecycle</a:t>
            </a:r>
            <a:endParaRPr lang="en-US" dirty="0">
              <a:solidFill>
                <a:srgbClr val="C0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8746" y="1213094"/>
            <a:ext cx="6752644" cy="5440362"/>
          </a:xfrm>
          <a:prstGeom prst="rect">
            <a:avLst/>
          </a:prstGeom>
        </p:spPr>
      </p:pic>
    </p:spTree>
    <p:extLst>
      <p:ext uri="{BB962C8B-B14F-4D97-AF65-F5344CB8AC3E}">
        <p14:creationId xmlns:p14="http://schemas.microsoft.com/office/powerpoint/2010/main" val="17301841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5E28"/>
                </a:solidFill>
              </a:rPr>
              <a:t>Best Practice</a:t>
            </a:r>
            <a:r>
              <a:rPr lang="en-US" dirty="0" smtClean="0"/>
              <a:t/>
            </a:r>
            <a:br>
              <a:rPr lang="en-US" dirty="0" smtClean="0"/>
            </a:br>
            <a:r>
              <a:rPr lang="en-US" dirty="0" smtClean="0">
                <a:solidFill>
                  <a:srgbClr val="C00000"/>
                </a:solidFill>
              </a:rPr>
              <a:t>Smart vs Dumb components</a:t>
            </a:r>
            <a:endParaRPr lang="en-US" dirty="0">
              <a:solidFill>
                <a:srgbClr val="C00000"/>
              </a:solidFill>
            </a:endParaRPr>
          </a:p>
        </p:txBody>
      </p:sp>
      <p:sp>
        <p:nvSpPr>
          <p:cNvPr id="4" name="TextBox 3"/>
          <p:cNvSpPr txBox="1"/>
          <p:nvPr/>
        </p:nvSpPr>
        <p:spPr>
          <a:xfrm>
            <a:off x="457200" y="1564106"/>
            <a:ext cx="3946364" cy="4154984"/>
          </a:xfrm>
          <a:prstGeom prst="rect">
            <a:avLst/>
          </a:prstGeom>
          <a:noFill/>
        </p:spPr>
        <p:txBody>
          <a:bodyPr wrap="square" rtlCol="0">
            <a:spAutoFit/>
          </a:bodyPr>
          <a:lstStyle/>
          <a:p>
            <a:pPr fontAlgn="base">
              <a:lnSpc>
                <a:spcPct val="200000"/>
              </a:lnSpc>
            </a:pPr>
            <a:r>
              <a:rPr lang="en-US" sz="2400" b="1" dirty="0"/>
              <a:t>Smart </a:t>
            </a:r>
            <a:r>
              <a:rPr lang="en-US" sz="2400" b="1" dirty="0" smtClean="0"/>
              <a:t>Components</a:t>
            </a:r>
            <a:endParaRPr lang="en-US" sz="2400" b="1" dirty="0"/>
          </a:p>
          <a:p>
            <a:pPr marL="285750" indent="-285750" fontAlgn="base">
              <a:lnSpc>
                <a:spcPct val="200000"/>
              </a:lnSpc>
              <a:buFont typeface="Arial" charset="0"/>
              <a:buChar char="•"/>
            </a:pPr>
            <a:r>
              <a:rPr lang="en-US" dirty="0"/>
              <a:t>Describe </a:t>
            </a:r>
            <a:r>
              <a:rPr lang="en-US" i="1" dirty="0"/>
              <a:t>how things </a:t>
            </a:r>
            <a:r>
              <a:rPr lang="en-US" i="1" dirty="0" smtClean="0"/>
              <a:t>work</a:t>
            </a:r>
            <a:endParaRPr lang="en-US" dirty="0"/>
          </a:p>
          <a:p>
            <a:pPr marL="285750" indent="-285750" fontAlgn="base">
              <a:lnSpc>
                <a:spcPct val="200000"/>
              </a:lnSpc>
              <a:buFont typeface="Arial" charset="0"/>
              <a:buChar char="•"/>
            </a:pPr>
            <a:r>
              <a:rPr lang="en-US" dirty="0" smtClean="0"/>
              <a:t>Provide </a:t>
            </a:r>
            <a:r>
              <a:rPr lang="en-US" dirty="0"/>
              <a:t>no DOM markup or </a:t>
            </a:r>
            <a:r>
              <a:rPr lang="en-US" dirty="0" smtClean="0"/>
              <a:t>styles</a:t>
            </a:r>
          </a:p>
          <a:p>
            <a:pPr marL="285750" indent="-285750" fontAlgn="base">
              <a:lnSpc>
                <a:spcPct val="200000"/>
              </a:lnSpc>
              <a:buFont typeface="Arial" charset="0"/>
              <a:buChar char="•"/>
            </a:pPr>
            <a:r>
              <a:rPr lang="en-US" dirty="0" smtClean="0"/>
              <a:t>Provide app data</a:t>
            </a:r>
            <a:r>
              <a:rPr lang="en-US" dirty="0"/>
              <a:t>, do data </a:t>
            </a:r>
            <a:r>
              <a:rPr lang="en-US" dirty="0" smtClean="0"/>
              <a:t>fetching</a:t>
            </a:r>
          </a:p>
          <a:p>
            <a:pPr marL="285750" indent="-285750" fontAlgn="base">
              <a:lnSpc>
                <a:spcPct val="200000"/>
              </a:lnSpc>
              <a:buFont typeface="Arial" charset="0"/>
              <a:buChar char="•"/>
            </a:pPr>
            <a:r>
              <a:rPr lang="en-US" dirty="0" smtClean="0"/>
              <a:t>Call Flux/Redux actions</a:t>
            </a:r>
          </a:p>
          <a:p>
            <a:pPr marL="285750" indent="-285750" fontAlgn="base">
              <a:lnSpc>
                <a:spcPct val="200000"/>
              </a:lnSpc>
              <a:buFont typeface="Arial" charset="0"/>
              <a:buChar char="•"/>
            </a:pPr>
            <a:r>
              <a:rPr lang="en-US" dirty="0" smtClean="0"/>
              <a:t>Named </a:t>
            </a:r>
            <a:r>
              <a:rPr lang="en-US" dirty="0"/>
              <a:t>*Container by convention</a:t>
            </a:r>
          </a:p>
          <a:p>
            <a:pPr>
              <a:lnSpc>
                <a:spcPct val="200000"/>
              </a:lnSpc>
            </a:pPr>
            <a:endParaRPr lang="en-US" dirty="0"/>
          </a:p>
        </p:txBody>
      </p:sp>
      <p:sp>
        <p:nvSpPr>
          <p:cNvPr id="5" name="TextBox 4"/>
          <p:cNvSpPr txBox="1"/>
          <p:nvPr/>
        </p:nvSpPr>
        <p:spPr>
          <a:xfrm>
            <a:off x="4724408" y="1564106"/>
            <a:ext cx="3801979" cy="5262979"/>
          </a:xfrm>
          <a:prstGeom prst="rect">
            <a:avLst/>
          </a:prstGeom>
          <a:noFill/>
        </p:spPr>
        <p:txBody>
          <a:bodyPr wrap="square" rtlCol="0">
            <a:spAutoFit/>
          </a:bodyPr>
          <a:lstStyle/>
          <a:p>
            <a:pPr fontAlgn="base">
              <a:lnSpc>
                <a:spcPct val="200000"/>
              </a:lnSpc>
            </a:pPr>
            <a:r>
              <a:rPr lang="en-US" sz="2400" b="1" dirty="0" smtClean="0"/>
              <a:t>Dumb Components</a:t>
            </a:r>
            <a:endParaRPr lang="en-US" sz="2400" b="1" dirty="0"/>
          </a:p>
          <a:p>
            <a:pPr marL="285750" indent="-285750" fontAlgn="base">
              <a:lnSpc>
                <a:spcPct val="200000"/>
              </a:lnSpc>
              <a:buFont typeface="Arial" charset="0"/>
              <a:buChar char="•"/>
            </a:pPr>
            <a:r>
              <a:rPr lang="en-US" dirty="0"/>
              <a:t>Describe </a:t>
            </a:r>
            <a:r>
              <a:rPr lang="en-US" i="1" dirty="0"/>
              <a:t>how things </a:t>
            </a:r>
            <a:r>
              <a:rPr lang="en-US" i="1" dirty="0" smtClean="0"/>
              <a:t>look</a:t>
            </a:r>
            <a:endParaRPr lang="en-US" dirty="0"/>
          </a:p>
          <a:p>
            <a:pPr marL="285750" indent="-285750" fontAlgn="base">
              <a:lnSpc>
                <a:spcPct val="200000"/>
              </a:lnSpc>
              <a:buFont typeface="Arial" charset="0"/>
              <a:buChar char="•"/>
            </a:pPr>
            <a:r>
              <a:rPr lang="en-US" dirty="0" smtClean="0"/>
              <a:t>Have </a:t>
            </a:r>
            <a:r>
              <a:rPr lang="en-US" dirty="0"/>
              <a:t>no app </a:t>
            </a:r>
            <a:r>
              <a:rPr lang="en-US" dirty="0" smtClean="0"/>
              <a:t>dependencies</a:t>
            </a:r>
          </a:p>
          <a:p>
            <a:pPr marL="285750" indent="-285750" fontAlgn="base">
              <a:lnSpc>
                <a:spcPct val="200000"/>
              </a:lnSpc>
              <a:buFont typeface="Arial" charset="0"/>
              <a:buChar char="•"/>
            </a:pPr>
            <a:r>
              <a:rPr lang="en-US" dirty="0" smtClean="0"/>
              <a:t>Receive </a:t>
            </a:r>
            <a:r>
              <a:rPr lang="en-US" dirty="0"/>
              <a:t>only props, providing data and </a:t>
            </a:r>
            <a:r>
              <a:rPr lang="en-US" dirty="0" smtClean="0"/>
              <a:t>callbacks</a:t>
            </a:r>
          </a:p>
          <a:p>
            <a:pPr marL="285750" indent="-285750" fontAlgn="base">
              <a:lnSpc>
                <a:spcPct val="200000"/>
              </a:lnSpc>
              <a:buFont typeface="Arial" charset="0"/>
              <a:buChar char="•"/>
            </a:pPr>
            <a:r>
              <a:rPr lang="en-US" dirty="0" smtClean="0"/>
              <a:t>Rarely </a:t>
            </a:r>
            <a:r>
              <a:rPr lang="en-US" dirty="0"/>
              <a:t>have own state, when they do, it’s just UI </a:t>
            </a:r>
            <a:r>
              <a:rPr lang="en-US" dirty="0" smtClean="0"/>
              <a:t>state</a:t>
            </a:r>
          </a:p>
          <a:p>
            <a:pPr marL="285750" indent="-285750" fontAlgn="base">
              <a:lnSpc>
                <a:spcPct val="200000"/>
              </a:lnSpc>
              <a:buFont typeface="Arial" charset="0"/>
              <a:buChar char="•"/>
            </a:pPr>
            <a:r>
              <a:rPr lang="en-US" dirty="0" smtClean="0"/>
              <a:t>Named </a:t>
            </a:r>
            <a:r>
              <a:rPr lang="en-US" dirty="0"/>
              <a:t>anything that’s a UI </a:t>
            </a:r>
            <a:r>
              <a:rPr lang="en-US" dirty="0" smtClean="0"/>
              <a:t>noun</a:t>
            </a:r>
            <a:r>
              <a:rPr lang="en-US" dirty="0"/>
              <a:t/>
            </a:r>
            <a:br>
              <a:rPr lang="en-US" dirty="0"/>
            </a:br>
            <a:endParaRPr lang="en-US" dirty="0"/>
          </a:p>
        </p:txBody>
      </p:sp>
    </p:spTree>
    <p:extLst>
      <p:ext uri="{BB962C8B-B14F-4D97-AF65-F5344CB8AC3E}">
        <p14:creationId xmlns:p14="http://schemas.microsoft.com/office/powerpoint/2010/main" val="4297893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22"/>
            <a:ext cx="8229600" cy="1143000"/>
          </a:xfrm>
        </p:spPr>
        <p:txBody>
          <a:bodyPr>
            <a:normAutofit/>
          </a:bodyPr>
          <a:lstStyle/>
          <a:p>
            <a:r>
              <a:rPr lang="en-US" dirty="0" smtClean="0">
                <a:solidFill>
                  <a:srgbClr val="C00000"/>
                </a:solidFill>
              </a:rPr>
              <a:t>Smart Component</a:t>
            </a:r>
            <a:endParaRPr lang="en-US" dirty="0">
              <a:solidFill>
                <a:srgbClr val="C0000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1165727"/>
            <a:ext cx="8115300" cy="5403515"/>
          </a:xfrm>
          <a:prstGeom prst="rect">
            <a:avLst/>
          </a:prstGeom>
        </p:spPr>
      </p:pic>
    </p:spTree>
    <p:extLst>
      <p:ext uri="{BB962C8B-B14F-4D97-AF65-F5344CB8AC3E}">
        <p14:creationId xmlns:p14="http://schemas.microsoft.com/office/powerpoint/2010/main" val="17194852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Dumb Component</a:t>
            </a:r>
            <a:endParaRPr lang="en-US" dirty="0">
              <a:solidFill>
                <a:srgbClr val="C0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00" y="1600200"/>
            <a:ext cx="8547100" cy="3657600"/>
          </a:xfrm>
          <a:prstGeom prst="rect">
            <a:avLst/>
          </a:prstGeom>
        </p:spPr>
      </p:pic>
    </p:spTree>
    <p:extLst>
      <p:ext uri="{BB962C8B-B14F-4D97-AF65-F5344CB8AC3E}">
        <p14:creationId xmlns:p14="http://schemas.microsoft.com/office/powerpoint/2010/main" val="20713384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5E28"/>
                </a:solidFill>
              </a:rPr>
              <a:t>Principle 1:</a:t>
            </a:r>
            <a:r>
              <a:rPr lang="en-US" dirty="0" smtClean="0"/>
              <a:t> </a:t>
            </a:r>
            <a:r>
              <a:rPr lang="en-US" dirty="0" smtClean="0">
                <a:solidFill>
                  <a:srgbClr val="C00000"/>
                </a:solidFill>
              </a:rPr>
              <a:t>Transformation</a:t>
            </a:r>
            <a:endParaRPr lang="en-US" dirty="0">
              <a:solidFill>
                <a:srgbClr val="C00000"/>
              </a:solidFill>
            </a:endParaRPr>
          </a:p>
        </p:txBody>
      </p:sp>
      <p:sp>
        <p:nvSpPr>
          <p:cNvPr id="3" name="Content Placeholder 2"/>
          <p:cNvSpPr>
            <a:spLocks noGrp="1"/>
          </p:cNvSpPr>
          <p:nvPr>
            <p:ph idx="1"/>
          </p:nvPr>
        </p:nvSpPr>
        <p:spPr/>
        <p:txBody>
          <a:bodyPr>
            <a:normAutofit/>
          </a:bodyPr>
          <a:lstStyle/>
          <a:p>
            <a:r>
              <a:rPr lang="en-US" sz="2000" dirty="0"/>
              <a:t> UIs are simply a projection of data into a different form of data. The same input gives the same output. A simple pure function.</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3354805"/>
            <a:ext cx="5080000" cy="1447800"/>
          </a:xfrm>
          <a:prstGeom prst="rect">
            <a:avLst/>
          </a:prstGeom>
        </p:spPr>
      </p:pic>
    </p:spTree>
    <p:extLst>
      <p:ext uri="{BB962C8B-B14F-4D97-AF65-F5344CB8AC3E}">
        <p14:creationId xmlns:p14="http://schemas.microsoft.com/office/powerpoint/2010/main" val="403599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5E28"/>
                </a:solidFill>
              </a:rPr>
              <a:t>Principle 2:</a:t>
            </a:r>
            <a:r>
              <a:rPr lang="en-US" dirty="0" smtClean="0"/>
              <a:t> </a:t>
            </a:r>
            <a:r>
              <a:rPr lang="en-US" dirty="0" smtClean="0">
                <a:solidFill>
                  <a:srgbClr val="C00000"/>
                </a:solidFill>
              </a:rPr>
              <a:t>Abstraction</a:t>
            </a:r>
            <a:endParaRPr lang="en-US" dirty="0">
              <a:solidFill>
                <a:srgbClr val="C00000"/>
              </a:solidFill>
            </a:endParaRPr>
          </a:p>
        </p:txBody>
      </p:sp>
      <p:sp>
        <p:nvSpPr>
          <p:cNvPr id="3" name="Content Placeholder 2"/>
          <p:cNvSpPr>
            <a:spLocks noGrp="1"/>
          </p:cNvSpPr>
          <p:nvPr>
            <p:ph idx="1"/>
          </p:nvPr>
        </p:nvSpPr>
        <p:spPr>
          <a:xfrm>
            <a:off x="457200" y="1299412"/>
            <a:ext cx="8229600" cy="4826752"/>
          </a:xfrm>
        </p:spPr>
        <p:txBody>
          <a:bodyPr>
            <a:normAutofit/>
          </a:bodyPr>
          <a:lstStyle/>
          <a:p>
            <a:r>
              <a:rPr lang="en-US" sz="2000" dirty="0"/>
              <a:t>You can't fit a complex UI in a single function though. It is important that UIs can be abstracted into reusable pieces that don't leak their implementation details. Such as calling one function from another</a:t>
            </a:r>
            <a:r>
              <a:rPr lang="en-US" sz="2000" dirty="0" smtClean="0"/>
              <a:t>.</a:t>
            </a:r>
            <a:endParaRPr lang="en-US" sz="2000" dirty="0"/>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0" y="2703763"/>
            <a:ext cx="5588000" cy="3771900"/>
          </a:xfrm>
          <a:prstGeom prst="rect">
            <a:avLst/>
          </a:prstGeom>
        </p:spPr>
      </p:pic>
    </p:spTree>
    <p:extLst>
      <p:ext uri="{BB962C8B-B14F-4D97-AF65-F5344CB8AC3E}">
        <p14:creationId xmlns:p14="http://schemas.microsoft.com/office/powerpoint/2010/main" val="5124398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5E28"/>
                </a:solidFill>
              </a:rPr>
              <a:t>Principle 3:</a:t>
            </a:r>
            <a:r>
              <a:rPr lang="en-US" dirty="0" smtClean="0"/>
              <a:t> </a:t>
            </a:r>
            <a:r>
              <a:rPr lang="en-US" dirty="0" smtClean="0">
                <a:solidFill>
                  <a:srgbClr val="C00000"/>
                </a:solidFill>
              </a:rPr>
              <a:t>Composition</a:t>
            </a:r>
            <a:endParaRPr lang="en-US" dirty="0">
              <a:solidFill>
                <a:srgbClr val="C00000"/>
              </a:solidFill>
            </a:endParaRPr>
          </a:p>
        </p:txBody>
      </p:sp>
      <p:sp>
        <p:nvSpPr>
          <p:cNvPr id="3" name="Content Placeholder 2"/>
          <p:cNvSpPr>
            <a:spLocks noGrp="1"/>
          </p:cNvSpPr>
          <p:nvPr>
            <p:ph idx="1"/>
          </p:nvPr>
        </p:nvSpPr>
        <p:spPr>
          <a:xfrm>
            <a:off x="457200" y="1503944"/>
            <a:ext cx="8229600" cy="385011"/>
          </a:xfrm>
        </p:spPr>
        <p:txBody>
          <a:bodyPr>
            <a:normAutofit lnSpcReduction="10000"/>
          </a:bodyPr>
          <a:lstStyle/>
          <a:p>
            <a:r>
              <a:rPr lang="en-US" sz="2000" dirty="0" smtClean="0"/>
              <a:t>The ability to combine multiple abstractions into a new one.</a:t>
            </a: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9" y="2107925"/>
            <a:ext cx="7126037" cy="4456637"/>
          </a:xfrm>
          <a:prstGeom prst="rect">
            <a:avLst/>
          </a:prstGeom>
        </p:spPr>
      </p:pic>
    </p:spTree>
    <p:extLst>
      <p:ext uri="{BB962C8B-B14F-4D97-AF65-F5344CB8AC3E}">
        <p14:creationId xmlns:p14="http://schemas.microsoft.com/office/powerpoint/2010/main" val="2706624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The Problem</a:t>
            </a:r>
            <a:endParaRPr lang="en-US" dirty="0">
              <a:solidFill>
                <a:srgbClr val="C00000"/>
              </a:solidFill>
            </a:endParaRPr>
          </a:p>
        </p:txBody>
      </p:sp>
      <p:pic>
        <p:nvPicPr>
          <p:cNvPr id="7" name="Picture 6" descr="Typeahead.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823" y="1417638"/>
            <a:ext cx="6107517" cy="4913487"/>
          </a:xfrm>
          <a:prstGeom prst="rect">
            <a:avLst/>
          </a:prstGeom>
        </p:spPr>
      </p:pic>
    </p:spTree>
    <p:extLst>
      <p:ext uri="{BB962C8B-B14F-4D97-AF65-F5344CB8AC3E}">
        <p14:creationId xmlns:p14="http://schemas.microsoft.com/office/powerpoint/2010/main" val="24370666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Final thoughts</a:t>
            </a:r>
            <a:endParaRPr lang="en-US" dirty="0">
              <a:solidFill>
                <a:srgbClr val="C0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React is Component based, declarative, fast, scalable, easy to reason about and testable.</a:t>
            </a:r>
            <a:endParaRPr lang="en-US" dirty="0" smtClean="0"/>
          </a:p>
          <a:p>
            <a:r>
              <a:rPr lang="en-US" dirty="0" smtClean="0"/>
              <a:t>React </a:t>
            </a:r>
            <a:r>
              <a:rPr lang="en-US" dirty="0" smtClean="0"/>
              <a:t>introduces a bunch of </a:t>
            </a:r>
            <a:r>
              <a:rPr lang="en-US" b="1" dirty="0" smtClean="0"/>
              <a:t>functional programming principles into mainstream JS </a:t>
            </a:r>
            <a:r>
              <a:rPr lang="en-US" dirty="0" smtClean="0"/>
              <a:t>and this changes the way we think about front end code abstractions</a:t>
            </a:r>
            <a:r>
              <a:rPr lang="en-US" dirty="0" smtClean="0"/>
              <a:t>.</a:t>
            </a:r>
          </a:p>
          <a:p>
            <a:r>
              <a:rPr lang="en-US" dirty="0" smtClean="0"/>
              <a:t>Philosophy: </a:t>
            </a:r>
            <a:r>
              <a:rPr lang="en-US" b="1" dirty="0" smtClean="0"/>
              <a:t>“Learn once, write anywhere.”</a:t>
            </a:r>
          </a:p>
          <a:p>
            <a:pPr lvl="1"/>
            <a:r>
              <a:rPr lang="en-US" dirty="0" smtClean="0"/>
              <a:t>React </a:t>
            </a:r>
            <a:r>
              <a:rPr lang="en-US" dirty="0" smtClean="0"/>
              <a:t>Native enables us to share our views between Web/Android/iOS versions of the App</a:t>
            </a:r>
          </a:p>
          <a:p>
            <a:pPr marL="457200" lvl="1" indent="0">
              <a:buNone/>
            </a:pPr>
            <a:r>
              <a:rPr lang="en-US" dirty="0" smtClean="0"/>
              <a:t>- This is a boon for us JS developers to build cross platform apps - Might as well be the future </a:t>
            </a:r>
            <a:r>
              <a:rPr lang="en-US" dirty="0" smtClean="0">
                <a:sym typeface="Wingdings"/>
              </a:rPr>
              <a:t></a:t>
            </a:r>
            <a:endParaRPr lang="en-US" dirty="0" smtClean="0"/>
          </a:p>
          <a:p>
            <a:pPr lvl="1"/>
            <a:endParaRPr lang="en-US" dirty="0" smtClean="0"/>
          </a:p>
          <a:p>
            <a:endParaRPr lang="en-US" dirty="0"/>
          </a:p>
        </p:txBody>
      </p:sp>
    </p:spTree>
    <p:extLst>
      <p:ext uri="{BB962C8B-B14F-4D97-AF65-F5344CB8AC3E}">
        <p14:creationId xmlns:p14="http://schemas.microsoft.com/office/powerpoint/2010/main" val="5086337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Thank you</a:t>
            </a:r>
            <a:endParaRPr lang="en-US" dirty="0">
              <a:solidFill>
                <a:srgbClr val="C00000"/>
              </a:solidFill>
            </a:endParaRPr>
          </a:p>
        </p:txBody>
      </p:sp>
      <p:sp>
        <p:nvSpPr>
          <p:cNvPr id="3" name="Content Placeholder 2"/>
          <p:cNvSpPr>
            <a:spLocks noGrp="1"/>
          </p:cNvSpPr>
          <p:nvPr>
            <p:ph idx="1"/>
          </p:nvPr>
        </p:nvSpPr>
        <p:spPr>
          <a:xfrm>
            <a:off x="457200" y="5715000"/>
            <a:ext cx="8229600" cy="748047"/>
          </a:xfrm>
        </p:spPr>
        <p:txBody>
          <a:bodyPr>
            <a:normAutofit/>
          </a:bodyPr>
          <a:lstStyle/>
          <a:p>
            <a:pPr marL="0" indent="0" algn="ctr">
              <a:buNone/>
            </a:pPr>
            <a:r>
              <a:rPr lang="en-US" dirty="0" smtClean="0"/>
              <a:t> </a:t>
            </a:r>
            <a:r>
              <a:rPr lang="en-US" dirty="0" smtClean="0"/>
              <a:t>Any Questions??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8087" y="1514339"/>
            <a:ext cx="5267826" cy="3863776"/>
          </a:xfrm>
          <a:prstGeom prst="rect">
            <a:avLst/>
          </a:prstGeom>
        </p:spPr>
      </p:pic>
    </p:spTree>
    <p:extLst>
      <p:ext uri="{BB962C8B-B14F-4D97-AF65-F5344CB8AC3E}">
        <p14:creationId xmlns:p14="http://schemas.microsoft.com/office/powerpoint/2010/main" val="1082966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Hacky initial solution</a:t>
            </a:r>
            <a:endParaRPr lang="en-US" dirty="0">
              <a:solidFill>
                <a:srgbClr val="C00000"/>
              </a:solidFill>
            </a:endParaRPr>
          </a:p>
        </p:txBody>
      </p:sp>
      <p:sp>
        <p:nvSpPr>
          <p:cNvPr id="3" name="Content Placeholder 2"/>
          <p:cNvSpPr>
            <a:spLocks noGrp="1"/>
          </p:cNvSpPr>
          <p:nvPr>
            <p:ph idx="1"/>
          </p:nvPr>
        </p:nvSpPr>
        <p:spPr/>
        <p:txBody>
          <a:bodyPr>
            <a:normAutofit lnSpcReduction="10000"/>
          </a:bodyPr>
          <a:lstStyle/>
          <a:p>
            <a:r>
              <a:rPr lang="en-US" dirty="0" smtClean="0">
                <a:solidFill>
                  <a:srgbClr val="000090"/>
                </a:solidFill>
              </a:rPr>
              <a:t>Idea</a:t>
            </a:r>
            <a:r>
              <a:rPr lang="en-US" dirty="0" smtClean="0"/>
              <a:t> </a:t>
            </a:r>
          </a:p>
          <a:p>
            <a:pPr lvl="1"/>
            <a:r>
              <a:rPr lang="en-US" dirty="0" smtClean="0"/>
              <a:t>Re-render the page on any change.</a:t>
            </a:r>
          </a:p>
          <a:p>
            <a:endParaRPr lang="en-US" dirty="0" smtClean="0"/>
          </a:p>
          <a:p>
            <a:r>
              <a:rPr lang="en-US" dirty="0" smtClean="0">
                <a:solidFill>
                  <a:srgbClr val="008000"/>
                </a:solidFill>
              </a:rPr>
              <a:t>Pros</a:t>
            </a:r>
          </a:p>
          <a:p>
            <a:pPr lvl="1"/>
            <a:r>
              <a:rPr lang="en-US" dirty="0" smtClean="0"/>
              <a:t>Data flow and UI is simple to understand (like 90s)</a:t>
            </a:r>
          </a:p>
          <a:p>
            <a:pPr lvl="1"/>
            <a:endParaRPr lang="en-US" dirty="0"/>
          </a:p>
          <a:p>
            <a:r>
              <a:rPr lang="en-US" dirty="0" smtClean="0">
                <a:solidFill>
                  <a:srgbClr val="800000"/>
                </a:solidFill>
              </a:rPr>
              <a:t>Cons</a:t>
            </a:r>
          </a:p>
          <a:p>
            <a:pPr lvl="1"/>
            <a:r>
              <a:rPr lang="en-US" dirty="0" smtClean="0"/>
              <a:t>Performance hit: Rendering all the elements is a bad idea. Culprit: DOM</a:t>
            </a:r>
            <a:endParaRPr lang="en-US" dirty="0"/>
          </a:p>
        </p:txBody>
      </p:sp>
    </p:spTree>
    <p:extLst>
      <p:ext uri="{BB962C8B-B14F-4D97-AF65-F5344CB8AC3E}">
        <p14:creationId xmlns:p14="http://schemas.microsoft.com/office/powerpoint/2010/main" val="3120620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Better solution is to </a:t>
            </a:r>
            <a:r>
              <a:rPr lang="en-US" b="1" dirty="0">
                <a:solidFill>
                  <a:srgbClr val="C00000"/>
                </a:solidFill>
              </a:rPr>
              <a:t>c</a:t>
            </a:r>
            <a:r>
              <a:rPr lang="en-US" b="1" dirty="0" smtClean="0">
                <a:solidFill>
                  <a:srgbClr val="C00000"/>
                </a:solidFill>
              </a:rPr>
              <a:t>heat</a:t>
            </a:r>
            <a:endParaRPr lang="en-US" b="1" dirty="0">
              <a:solidFill>
                <a:srgbClr val="C00000"/>
              </a:solidFill>
            </a:endParaRPr>
          </a:p>
        </p:txBody>
      </p:sp>
      <p:sp>
        <p:nvSpPr>
          <p:cNvPr id="3" name="Content Placeholder 2"/>
          <p:cNvSpPr>
            <a:spLocks noGrp="1"/>
          </p:cNvSpPr>
          <p:nvPr>
            <p:ph idx="1"/>
          </p:nvPr>
        </p:nvSpPr>
        <p:spPr/>
        <p:txBody>
          <a:bodyPr>
            <a:normAutofit lnSpcReduction="10000"/>
          </a:bodyPr>
          <a:lstStyle/>
          <a:p>
            <a:r>
              <a:rPr lang="en-US" dirty="0" smtClean="0"/>
              <a:t>How can we not touch the DOM often, but still know which parts of the UI should change?</a:t>
            </a:r>
          </a:p>
          <a:p>
            <a:endParaRPr lang="en-US" dirty="0"/>
          </a:p>
          <a:p>
            <a:r>
              <a:rPr lang="en-US" dirty="0" smtClean="0">
                <a:solidFill>
                  <a:srgbClr val="008000"/>
                </a:solidFill>
              </a:rPr>
              <a:t>Solution:</a:t>
            </a:r>
          </a:p>
          <a:p>
            <a:pPr lvl="1"/>
            <a:r>
              <a:rPr lang="en-US" dirty="0" smtClean="0"/>
              <a:t>Have a memory representation of the DOM and make changes there.</a:t>
            </a:r>
          </a:p>
          <a:p>
            <a:pPr lvl="1"/>
            <a:endParaRPr lang="en-US" dirty="0"/>
          </a:p>
          <a:p>
            <a:pPr marL="457200" lvl="1" indent="0" algn="ctr">
              <a:buNone/>
            </a:pPr>
            <a:r>
              <a:rPr lang="en-US" b="1" dirty="0" smtClean="0"/>
              <a:t>Virtual DOM</a:t>
            </a:r>
          </a:p>
        </p:txBody>
      </p:sp>
    </p:spTree>
    <p:extLst>
      <p:ext uri="{BB962C8B-B14F-4D97-AF65-F5344CB8AC3E}">
        <p14:creationId xmlns:p14="http://schemas.microsoft.com/office/powerpoint/2010/main" val="3166783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virtualDO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39604" cy="6858000"/>
          </a:xfrm>
          <a:prstGeom prst="rect">
            <a:avLst/>
          </a:prstGeom>
        </p:spPr>
      </p:pic>
    </p:spTree>
    <p:extLst>
      <p:ext uri="{BB962C8B-B14F-4D97-AF65-F5344CB8AC3E}">
        <p14:creationId xmlns:p14="http://schemas.microsoft.com/office/powerpoint/2010/main" val="12516600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Virtual DOM benefits</a:t>
            </a:r>
            <a:endParaRPr lang="en-US" dirty="0">
              <a:solidFill>
                <a:srgbClr val="C00000"/>
              </a:solidFill>
            </a:endParaRPr>
          </a:p>
        </p:txBody>
      </p:sp>
      <p:sp>
        <p:nvSpPr>
          <p:cNvPr id="3" name="Content Placeholder 2"/>
          <p:cNvSpPr>
            <a:spLocks noGrp="1"/>
          </p:cNvSpPr>
          <p:nvPr>
            <p:ph idx="1"/>
          </p:nvPr>
        </p:nvSpPr>
        <p:spPr/>
        <p:txBody>
          <a:bodyPr/>
          <a:lstStyle/>
          <a:p>
            <a:r>
              <a:rPr lang="en-US" b="1" dirty="0" smtClean="0"/>
              <a:t>Fast:</a:t>
            </a:r>
            <a:r>
              <a:rPr lang="en-US" dirty="0" smtClean="0"/>
              <a:t> All changes are done in the Virtual DOM</a:t>
            </a:r>
          </a:p>
          <a:p>
            <a:r>
              <a:rPr lang="en-US" b="1" dirty="0" smtClean="0"/>
              <a:t>Less </a:t>
            </a:r>
            <a:r>
              <a:rPr lang="en-US" b="1" dirty="0" err="1" smtClean="0"/>
              <a:t>Jank</a:t>
            </a:r>
            <a:r>
              <a:rPr lang="en-US" b="1" dirty="0" smtClean="0"/>
              <a:t>:</a:t>
            </a:r>
            <a:r>
              <a:rPr lang="en-US" dirty="0" smtClean="0"/>
              <a:t> React batches changes/updates to the DOM in a sequence leading to lesser reflows/</a:t>
            </a:r>
            <a:r>
              <a:rPr lang="en-US" dirty="0" err="1" smtClean="0"/>
              <a:t>recalcs</a:t>
            </a:r>
            <a:endParaRPr lang="en-US" dirty="0" smtClean="0"/>
          </a:p>
          <a:p>
            <a:r>
              <a:rPr lang="en-US" b="1" dirty="0" smtClean="0"/>
              <a:t>Security:</a:t>
            </a:r>
            <a:r>
              <a:rPr lang="en-US" dirty="0" smtClean="0"/>
              <a:t> Eliminates XSS vulnerabilities.</a:t>
            </a:r>
          </a:p>
          <a:p>
            <a:r>
              <a:rPr lang="en-US" b="1" dirty="0" smtClean="0"/>
              <a:t>Server Render:</a:t>
            </a:r>
            <a:r>
              <a:rPr lang="en-US" dirty="0" smtClean="0"/>
              <a:t> Can run on </a:t>
            </a:r>
            <a:r>
              <a:rPr lang="en-US" dirty="0" err="1" smtClean="0"/>
              <a:t>Node.js</a:t>
            </a:r>
            <a:r>
              <a:rPr lang="en-US" dirty="0" smtClean="0"/>
              <a:t> with no browser</a:t>
            </a:r>
            <a:endParaRPr lang="en-US" dirty="0"/>
          </a:p>
        </p:txBody>
      </p:sp>
    </p:spTree>
    <p:extLst>
      <p:ext uri="{BB962C8B-B14F-4D97-AF65-F5344CB8AC3E}">
        <p14:creationId xmlns:p14="http://schemas.microsoft.com/office/powerpoint/2010/main" val="2444652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Traditional UIs</a:t>
            </a:r>
            <a:endParaRPr lang="en-US" dirty="0">
              <a:solidFill>
                <a:srgbClr val="C00000"/>
              </a:solidFill>
            </a:endParaRPr>
          </a:p>
        </p:txBody>
      </p:sp>
      <p:sp>
        <p:nvSpPr>
          <p:cNvPr id="3" name="Content Placeholder 2"/>
          <p:cNvSpPr>
            <a:spLocks noGrp="1"/>
          </p:cNvSpPr>
          <p:nvPr>
            <p:ph idx="1"/>
          </p:nvPr>
        </p:nvSpPr>
        <p:spPr/>
        <p:txBody>
          <a:bodyPr>
            <a:normAutofit lnSpcReduction="10000"/>
          </a:bodyPr>
          <a:lstStyle/>
          <a:p>
            <a:pPr lvl="1">
              <a:buFont typeface="Arial" charset="0"/>
              <a:buChar char="•"/>
            </a:pPr>
            <a:r>
              <a:rPr lang="en-US" dirty="0" smtClean="0"/>
              <a:t>Programs </a:t>
            </a:r>
            <a:r>
              <a:rPr lang="en-US" dirty="0" smtClean="0"/>
              <a:t>tend to be composed of objects that talk to each other in different manners, all with their own state.</a:t>
            </a:r>
          </a:p>
          <a:p>
            <a:pPr lvl="1">
              <a:buFont typeface="Arial" charset="0"/>
              <a:buChar char="•"/>
            </a:pPr>
            <a:r>
              <a:rPr lang="en-US" dirty="0" smtClean="0"/>
              <a:t>This often leads to bugs, with the state somewhere in the app getting in an unexpected state, breaking things. </a:t>
            </a:r>
          </a:p>
          <a:p>
            <a:pPr lvl="1">
              <a:buFont typeface="Arial" charset="0"/>
              <a:buChar char="•"/>
            </a:pPr>
            <a:r>
              <a:rPr lang="en-US" dirty="0" smtClean="0"/>
              <a:t>This is the way we've programmed for years, which is the reason why "have you tried turning it off and on again" is an advice that works so well for devices that use any kind of software.</a:t>
            </a:r>
            <a:endParaRPr lang="en-US" dirty="0"/>
          </a:p>
          <a:p>
            <a:pPr lvl="1">
              <a:buFont typeface="Arial" charset="0"/>
              <a:buChar char="•"/>
            </a:pPr>
            <a:endParaRPr lang="en-US" dirty="0" smtClean="0"/>
          </a:p>
        </p:txBody>
      </p:sp>
    </p:spTree>
    <p:extLst>
      <p:ext uri="{BB962C8B-B14F-4D97-AF65-F5344CB8AC3E}">
        <p14:creationId xmlns:p14="http://schemas.microsoft.com/office/powerpoint/2010/main" val="38895922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React</a:t>
            </a:r>
            <a:endParaRPr lang="en-US" dirty="0">
              <a:solidFill>
                <a:srgbClr val="C00000"/>
              </a:solidFill>
            </a:endParaRPr>
          </a:p>
        </p:txBody>
      </p:sp>
      <p:sp>
        <p:nvSpPr>
          <p:cNvPr id="3" name="Content Placeholder 2"/>
          <p:cNvSpPr>
            <a:spLocks noGrp="1"/>
          </p:cNvSpPr>
          <p:nvPr>
            <p:ph idx="1"/>
          </p:nvPr>
        </p:nvSpPr>
        <p:spPr/>
        <p:txBody>
          <a:bodyPr/>
          <a:lstStyle/>
          <a:p>
            <a:r>
              <a:rPr lang="en-US" dirty="0"/>
              <a:t>Y</a:t>
            </a:r>
            <a:r>
              <a:rPr lang="en-US" dirty="0" smtClean="0"/>
              <a:t>our app state is mostly constrained to a single place, and your app is instead made up of stateless functions that react to the state changing, and pipe their results to React, which re-renders it. </a:t>
            </a:r>
          </a:p>
          <a:p>
            <a:r>
              <a:rPr lang="en-US" dirty="0" smtClean="0"/>
              <a:t>This execution flow is generally much easier to reason about because side-effects doesn't happen all over the place.</a:t>
            </a:r>
            <a:endParaRPr lang="en-US" dirty="0"/>
          </a:p>
        </p:txBody>
      </p:sp>
    </p:spTree>
    <p:extLst>
      <p:ext uri="{BB962C8B-B14F-4D97-AF65-F5344CB8AC3E}">
        <p14:creationId xmlns:p14="http://schemas.microsoft.com/office/powerpoint/2010/main" val="30337806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Component driven development</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React favors </a:t>
            </a:r>
            <a:r>
              <a:rPr lang="en-US" i="1" dirty="0" smtClean="0"/>
              <a:t>composition </a:t>
            </a:r>
          </a:p>
          <a:p>
            <a:pPr marL="0" indent="0" algn="ctr">
              <a:buNone/>
            </a:pPr>
            <a:r>
              <a:rPr lang="en-US" dirty="0" smtClean="0">
                <a:solidFill>
                  <a:srgbClr val="008000"/>
                </a:solidFill>
              </a:rPr>
              <a:t>UI = Composition(components)</a:t>
            </a:r>
          </a:p>
          <a:p>
            <a:endParaRPr lang="en-US" dirty="0" smtClean="0"/>
          </a:p>
          <a:p>
            <a:r>
              <a:rPr lang="en-US" dirty="0" smtClean="0"/>
              <a:t>The idea is to follow the single responsibility principle and ideally, design your components to be responsible for only one thing. </a:t>
            </a:r>
          </a:p>
        </p:txBody>
      </p:sp>
    </p:spTree>
    <p:extLst>
      <p:ext uri="{BB962C8B-B14F-4D97-AF65-F5344CB8AC3E}">
        <p14:creationId xmlns:p14="http://schemas.microsoft.com/office/powerpoint/2010/main" val="3582318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659</TotalTime>
  <Words>576</Words>
  <Application>Microsoft Macintosh PowerPoint</Application>
  <PresentationFormat>On-screen Show (4:3)</PresentationFormat>
  <Paragraphs>79</Paragraphs>
  <Slides>21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Wingdings</vt:lpstr>
      <vt:lpstr>Arial</vt:lpstr>
      <vt:lpstr>Office Theme</vt:lpstr>
      <vt:lpstr>PowerPoint Presentation</vt:lpstr>
      <vt:lpstr>The Problem</vt:lpstr>
      <vt:lpstr>Hacky initial solution</vt:lpstr>
      <vt:lpstr>Better solution is to cheat</vt:lpstr>
      <vt:lpstr>PowerPoint Presentation</vt:lpstr>
      <vt:lpstr>Virtual DOM benefits</vt:lpstr>
      <vt:lpstr>Traditional UIs</vt:lpstr>
      <vt:lpstr>React</vt:lpstr>
      <vt:lpstr>Component driven development</vt:lpstr>
      <vt:lpstr>Thinking in React</vt:lpstr>
      <vt:lpstr>When to use React?</vt:lpstr>
      <vt:lpstr>React Example</vt:lpstr>
      <vt:lpstr>React Lifecycle</vt:lpstr>
      <vt:lpstr>Best Practice Smart vs Dumb components</vt:lpstr>
      <vt:lpstr>Smart Component</vt:lpstr>
      <vt:lpstr>Dumb Component</vt:lpstr>
      <vt:lpstr>Principle 1: Transformation</vt:lpstr>
      <vt:lpstr>Principle 2: Abstraction</vt:lpstr>
      <vt:lpstr>Principle 3: Composition</vt:lpstr>
      <vt:lpstr>Final thoughts</vt:lpstr>
      <vt:lpstr>Thank you</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dc:creator>Vasanth Krishnamoorthy</dc:creator>
  <cp:lastModifiedBy>Microsoft Office User</cp:lastModifiedBy>
  <cp:revision>88</cp:revision>
  <dcterms:created xsi:type="dcterms:W3CDTF">2016-04-27T15:31:08Z</dcterms:created>
  <dcterms:modified xsi:type="dcterms:W3CDTF">2016-05-16T07:48:15Z</dcterms:modified>
</cp:coreProperties>
</file>