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handoutMasterIdLst>
    <p:handoutMasterId r:id="rId28"/>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80" r:id="rId21"/>
    <p:sldId id="281" r:id="rId22"/>
    <p:sldId id="276" r:id="rId23"/>
    <p:sldId id="277" r:id="rId24"/>
    <p:sldId id="278" r:id="rId25"/>
    <p:sldId id="27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18">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66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2029" autoAdjust="0"/>
    <p:restoredTop sz="93584" autoAdjust="0"/>
  </p:normalViewPr>
  <p:slideViewPr>
    <p:cSldViewPr snapToGrid="0">
      <p:cViewPr>
        <p:scale>
          <a:sx n="75" d="100"/>
          <a:sy n="75" d="100"/>
        </p:scale>
        <p:origin x="-182" y="-235"/>
      </p:cViewPr>
      <p:guideLst>
        <p:guide orient="horz" pos="2118"/>
        <p:guide pos="3840"/>
      </p:guideLst>
    </p:cSldViewPr>
  </p:slideViewPr>
  <p:outlineViewPr>
    <p:cViewPr>
      <p:scale>
        <a:sx n="33" d="100"/>
        <a:sy n="33" d="100"/>
      </p:scale>
      <p:origin x="0" y="0"/>
    </p:cViewPr>
  </p:outlineViewPr>
  <p:notesTextViewPr>
    <p:cViewPr>
      <p:scale>
        <a:sx n="75" d="100"/>
        <a:sy n="75"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A1A6393-722C-41E5-9B81-E7C3A6AEAEC7}" type="datetimeFigureOut">
              <a:rPr lang="en-US" smtClean="0"/>
              <a:pPr/>
              <a:t>7/24/2020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0955D3A-7839-45CF-90C1-35D1C383A349}"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B76C4D-65E0-41AB-B470-AA252DA5E791}" type="datetimeFigureOut">
              <a:rPr lang="en-US" smtClean="0"/>
              <a:pPr/>
              <a:t>7/24/2020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DA65A0-EE22-43E0-A8E0-52888F65767B}"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CDA65A0-EE22-43E0-A8E0-52888F65767B}"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CDA65A0-EE22-43E0-A8E0-52888F65767B}"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CDA65A0-EE22-43E0-A8E0-52888F65767B}" type="slidenum">
              <a:rPr lang="en-US" smtClean="0"/>
              <a:pPr/>
              <a:t>14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CDA65A0-EE22-43E0-A8E0-52888F65767B}"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cSld>
  <p:clrMapOvr>
    <a:masterClrMapping/>
  </p:clrMapOvr>
  <p:transition spd="slow" advClick="0">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cSld>
  <p:clrMapOvr>
    <a:masterClrMapping/>
  </p:clrMapOvr>
  <p:transition spd="slow" advClick="0">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cSld>
  <p:clrMapOvr>
    <a:masterClrMapping/>
  </p:clrMapOvr>
  <p:transition spd="slow" advClick="0">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cSld>
  <p:clrMapOvr>
    <a:masterClrMapping/>
  </p:clrMapOvr>
  <p:transition spd="slow" advClick="0">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cSld>
  <p:clrMapOvr>
    <a:masterClrMapping/>
  </p:clrMapOvr>
  <p:transition spd="slow" advClick="0">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Tree>
  </p:cSld>
  <p:clrMapOvr>
    <a:masterClrMapping/>
  </p:clrMapOvr>
  <p:transition spd="slow" advClick="0">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pPr/>
              <a:t>‹#›</a:t>
            </a:fld>
            <a:endParaRPr lang="en-US" dirty="0"/>
          </a:p>
        </p:txBody>
      </p:sp>
    </p:spTree>
  </p:cSld>
  <p:clrMapOvr>
    <a:masterClrMapping/>
  </p:clrMapOvr>
  <p:transition spd="slow" advClick="0">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pPr/>
              <a:t>‹#›</a:t>
            </a:fld>
            <a:endParaRPr lang="en-US" dirty="0"/>
          </a:p>
        </p:txBody>
      </p:sp>
    </p:spTree>
  </p:cSld>
  <p:clrMapOvr>
    <a:masterClrMapping/>
  </p:clrMapOvr>
  <p:transition spd="slow" advClick="0">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pPr/>
              <a:t>‹#›</a:t>
            </a:fld>
            <a:endParaRPr lang="en-US" dirty="0"/>
          </a:p>
        </p:txBody>
      </p:sp>
    </p:spTree>
  </p:cSld>
  <p:clrMapOvr>
    <a:masterClrMapping/>
  </p:clrMapOvr>
  <p:transition spd="slow" advClick="0">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Tree>
  </p:cSld>
  <p:clrMapOvr>
    <a:masterClrMapping/>
  </p:clrMapOvr>
  <p:transition spd="slow" advClick="0">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Tree>
  </p:cSld>
  <p:clrMapOvr>
    <a:masterClrMapping/>
  </p:clrMapOvr>
  <p:transition spd="slow" advClick="0">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28000" r="-28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p:wipe/>
  </p:transition>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rot="10800000" flipV="1">
            <a:off x="1015785" y="2113340"/>
            <a:ext cx="10156261"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endParaRPr lang="en-US" sz="2800" dirty="0">
              <a:solidFill>
                <a:srgbClr val="FF66CC"/>
              </a:solidFill>
              <a:cs typeface="Calibri" panose="020F0502020204030204"/>
            </a:endParaRPr>
          </a:p>
          <a:p>
            <a:pPr algn="ctr"/>
            <a:r>
              <a:rPr lang="en-US" sz="2800" dirty="0">
                <a:solidFill>
                  <a:srgbClr val="FF66CC"/>
                </a:solidFill>
                <a:latin typeface="Times New Roman" panose="02020603050405020304"/>
                <a:cs typeface="Calibri" panose="020F0502020204030204"/>
              </a:rPr>
              <a:t>DEPARTMENT OF COMPUTER SCIENCE &amp; </a:t>
            </a:r>
            <a:r>
              <a:rPr lang="en-US" sz="2800" dirty="0" smtClean="0">
                <a:solidFill>
                  <a:srgbClr val="FF66CC"/>
                </a:solidFill>
                <a:latin typeface="Times New Roman" panose="02020603050405020304"/>
                <a:cs typeface="Calibri" panose="020F0502020204030204"/>
              </a:rPr>
              <a:t>ENGINEERING</a:t>
            </a:r>
          </a:p>
        </p:txBody>
      </p:sp>
      <p:sp>
        <p:nvSpPr>
          <p:cNvPr id="10" name="TextBox 9"/>
          <p:cNvSpPr txBox="1"/>
          <p:nvPr/>
        </p:nvSpPr>
        <p:spPr>
          <a:xfrm>
            <a:off x="2424364" y="136952"/>
            <a:ext cx="689325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US" sz="2800" dirty="0">
                <a:solidFill>
                  <a:srgbClr val="00B0F0"/>
                </a:solidFill>
                <a:latin typeface="Times New Roman" panose="02020603050405020304"/>
                <a:cs typeface="Calibri" panose="020F0502020204030204"/>
              </a:rPr>
              <a:t>   DETECTION OF PHISHING WEBSITES</a:t>
            </a:r>
          </a:p>
        </p:txBody>
      </p:sp>
      <p:sp>
        <p:nvSpPr>
          <p:cNvPr id="2" name="TextBox 1"/>
          <p:cNvSpPr txBox="1"/>
          <p:nvPr/>
        </p:nvSpPr>
        <p:spPr>
          <a:xfrm flipH="1">
            <a:off x="3516601" y="4287520"/>
            <a:ext cx="4878132" cy="1814643"/>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endParaRPr lang="en-US" dirty="0">
              <a:solidFill>
                <a:schemeClr val="bg1"/>
              </a:solidFill>
              <a:cs typeface="Calibri" panose="020F0502020204030204"/>
            </a:endParaRPr>
          </a:p>
          <a:p>
            <a:pPr algn="ctr"/>
            <a:r>
              <a:rPr lang="en-US" dirty="0">
                <a:solidFill>
                  <a:schemeClr val="bg1"/>
                </a:solidFill>
                <a:latin typeface="Times New Roman" panose="02020603050405020304"/>
                <a:cs typeface="Times New Roman" panose="02020603050405020304"/>
              </a:rPr>
              <a:t>   Under the esteemed guidance of</a:t>
            </a:r>
          </a:p>
          <a:p>
            <a:pPr algn="ctr"/>
            <a:r>
              <a:rPr lang="en-US" dirty="0">
                <a:solidFill>
                  <a:schemeClr val="bg1"/>
                </a:solidFill>
                <a:latin typeface="Times New Roman" panose="02020603050405020304"/>
                <a:cs typeface="Times New Roman" panose="02020603050405020304"/>
              </a:rPr>
              <a:t>    </a:t>
            </a:r>
            <a:r>
              <a:rPr lang="en-US" dirty="0" smtClean="0">
                <a:solidFill>
                  <a:schemeClr val="bg1"/>
                </a:solidFill>
                <a:latin typeface="Times New Roman" panose="02020603050405020304"/>
                <a:cs typeface="Times New Roman" panose="02020603050405020304"/>
              </a:rPr>
              <a:t>Dr.SK. MEERA SHARIEF, Ph.D.</a:t>
            </a:r>
          </a:p>
          <a:p>
            <a:pPr algn="ctr"/>
            <a:r>
              <a:rPr lang="en-US" dirty="0" smtClean="0">
                <a:solidFill>
                  <a:schemeClr val="bg1"/>
                </a:solidFill>
                <a:latin typeface="Times New Roman" panose="02020603050405020304"/>
                <a:cs typeface="Times New Roman" panose="02020603050405020304"/>
              </a:rPr>
              <a:t>Associate Professor&amp; HOD-CSE Dept.</a:t>
            </a:r>
            <a:endParaRPr lang="en-US" dirty="0">
              <a:solidFill>
                <a:schemeClr val="bg1"/>
              </a:solidFill>
              <a:latin typeface="Times New Roman" panose="02020603050405020304"/>
              <a:cs typeface="Times New Roman" panose="02020603050405020304"/>
            </a:endParaRPr>
          </a:p>
          <a:p>
            <a:pPr algn="ctr"/>
            <a:endParaRPr lang="en-US" dirty="0">
              <a:solidFill>
                <a:schemeClr val="bg1"/>
              </a:solidFill>
              <a:latin typeface="Times New Roman" panose="02020603050405020304"/>
              <a:cs typeface="Times New Roman" panose="02020603050405020304"/>
            </a:endParaRPr>
          </a:p>
          <a:p>
            <a:pPr algn="ctr"/>
            <a:endParaRPr lang="en-US" dirty="0">
              <a:solidFill>
                <a:schemeClr val="bg1"/>
              </a:solidFill>
              <a:cs typeface="Calibri" panose="020F0502020204030204"/>
            </a:endParaRPr>
          </a:p>
        </p:txBody>
      </p:sp>
      <p:sp>
        <p:nvSpPr>
          <p:cNvPr id="3" name="TextBox 2"/>
          <p:cNvSpPr txBox="1"/>
          <p:nvPr/>
        </p:nvSpPr>
        <p:spPr>
          <a:xfrm>
            <a:off x="2792843" y="3069517"/>
            <a:ext cx="5301205"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r>
              <a:rPr lang="en-US" dirty="0">
                <a:solidFill>
                  <a:srgbClr val="92D050"/>
                </a:solidFill>
                <a:latin typeface="Times New Roman" panose="02020603050405020304"/>
                <a:cs typeface="Times New Roman" panose="02020603050405020304"/>
              </a:rPr>
              <a:t>                                            </a:t>
            </a:r>
            <a:r>
              <a:rPr lang="en-US" b="1" dirty="0" smtClean="0">
                <a:solidFill>
                  <a:srgbClr val="92D050"/>
                </a:solidFill>
                <a:latin typeface="Times New Roman" panose="02020603050405020304"/>
                <a:cs typeface="Times New Roman" panose="02020603050405020304"/>
              </a:rPr>
              <a:t>BATCH</a:t>
            </a:r>
            <a:r>
              <a:rPr lang="en-US" b="1" dirty="0">
                <a:solidFill>
                  <a:srgbClr val="92D050"/>
                </a:solidFill>
                <a:latin typeface="Times New Roman" panose="02020603050405020304"/>
                <a:cs typeface="Times New Roman" panose="02020603050405020304"/>
              </a:rPr>
              <a:t>  NO-7</a:t>
            </a:r>
          </a:p>
          <a:p>
            <a:pPr algn="just"/>
            <a:r>
              <a:rPr lang="en-US" dirty="0">
                <a:solidFill>
                  <a:srgbClr val="92D050"/>
                </a:solidFill>
                <a:latin typeface="Times New Roman" panose="02020603050405020304"/>
                <a:cs typeface="Times New Roman" panose="02020603050405020304"/>
              </a:rPr>
              <a:t>                          M.Sathiesh                  </a:t>
            </a:r>
            <a:r>
              <a:rPr lang="en-US" dirty="0" smtClean="0">
                <a:solidFill>
                  <a:srgbClr val="92D050"/>
                </a:solidFill>
                <a:latin typeface="Times New Roman" panose="02020603050405020304"/>
                <a:cs typeface="Times New Roman" panose="02020603050405020304"/>
              </a:rPr>
              <a:t>  </a:t>
            </a:r>
            <a:r>
              <a:rPr lang="en-US" dirty="0">
                <a:solidFill>
                  <a:srgbClr val="92D050"/>
                </a:solidFill>
                <a:latin typeface="Times New Roman" panose="02020603050405020304"/>
                <a:cs typeface="Times New Roman" panose="02020603050405020304"/>
              </a:rPr>
              <a:t>  </a:t>
            </a:r>
            <a:r>
              <a:rPr lang="en-US" dirty="0" smtClean="0">
                <a:solidFill>
                  <a:srgbClr val="92D050"/>
                </a:solidFill>
                <a:latin typeface="Times New Roman" panose="02020603050405020304"/>
                <a:cs typeface="Times New Roman" panose="02020603050405020304"/>
              </a:rPr>
              <a:t>166R1A0516</a:t>
            </a:r>
            <a:endParaRPr lang="en-US" dirty="0">
              <a:solidFill>
                <a:srgbClr val="92D050"/>
              </a:solidFill>
              <a:latin typeface="Times New Roman" panose="02020603050405020304"/>
              <a:cs typeface="Times New Roman" panose="02020603050405020304"/>
            </a:endParaRPr>
          </a:p>
          <a:p>
            <a:pPr algn="just"/>
            <a:r>
              <a:rPr lang="en-US" dirty="0">
                <a:solidFill>
                  <a:srgbClr val="92D050"/>
                </a:solidFill>
                <a:latin typeface="Times New Roman" panose="02020603050405020304"/>
                <a:cs typeface="Times New Roman" panose="02020603050405020304"/>
              </a:rPr>
              <a:t>                          M.Sireesha                   </a:t>
            </a:r>
            <a:r>
              <a:rPr lang="en-US" dirty="0" smtClean="0">
                <a:solidFill>
                  <a:srgbClr val="92D050"/>
                </a:solidFill>
                <a:latin typeface="Times New Roman" panose="02020603050405020304"/>
                <a:cs typeface="Times New Roman" panose="02020603050405020304"/>
              </a:rPr>
              <a:t>  </a:t>
            </a:r>
            <a:r>
              <a:rPr lang="en-US" dirty="0">
                <a:solidFill>
                  <a:srgbClr val="92D050"/>
                </a:solidFill>
                <a:latin typeface="Times New Roman" panose="02020603050405020304"/>
                <a:cs typeface="Times New Roman" panose="02020603050405020304"/>
              </a:rPr>
              <a:t> </a:t>
            </a:r>
            <a:r>
              <a:rPr lang="en-US" dirty="0" smtClean="0">
                <a:solidFill>
                  <a:srgbClr val="92D050"/>
                </a:solidFill>
                <a:latin typeface="Times New Roman" panose="02020603050405020304"/>
                <a:cs typeface="Times New Roman" panose="02020603050405020304"/>
              </a:rPr>
              <a:t>166R1A0517</a:t>
            </a:r>
            <a:endParaRPr lang="en-US" dirty="0">
              <a:solidFill>
                <a:srgbClr val="92D050"/>
              </a:solidFill>
              <a:latin typeface="Times New Roman" panose="02020603050405020304"/>
              <a:cs typeface="Times New Roman" panose="02020603050405020304"/>
            </a:endParaRPr>
          </a:p>
          <a:p>
            <a:pPr algn="ctr"/>
            <a:r>
              <a:rPr lang="en-US" dirty="0">
                <a:solidFill>
                  <a:srgbClr val="92D050"/>
                </a:solidFill>
                <a:latin typeface="Times New Roman" panose="02020603050405020304"/>
                <a:cs typeface="Times New Roman" panose="02020603050405020304"/>
              </a:rPr>
              <a:t>                        </a:t>
            </a:r>
            <a:r>
              <a:rPr lang="en-US" dirty="0" smtClean="0">
                <a:solidFill>
                  <a:srgbClr val="92D050"/>
                </a:solidFill>
                <a:latin typeface="Times New Roman" panose="02020603050405020304"/>
                <a:cs typeface="Times New Roman" panose="02020603050405020304"/>
              </a:rPr>
              <a:t>M.Bhuvaneswari </a:t>
            </a:r>
            <a:r>
              <a:rPr lang="en-US" dirty="0">
                <a:solidFill>
                  <a:srgbClr val="92D050"/>
                </a:solidFill>
                <a:latin typeface="Times New Roman" panose="02020603050405020304"/>
                <a:cs typeface="Times New Roman" panose="02020603050405020304"/>
              </a:rPr>
              <a:t>devi </a:t>
            </a:r>
            <a:r>
              <a:rPr lang="en-US" dirty="0" smtClean="0">
                <a:solidFill>
                  <a:srgbClr val="92D050"/>
                </a:solidFill>
                <a:latin typeface="Times New Roman" panose="02020603050405020304"/>
                <a:cs typeface="Times New Roman" panose="02020603050405020304"/>
              </a:rPr>
              <a:t>    166R1A0521</a:t>
            </a:r>
            <a:endParaRPr lang="en-US" dirty="0">
              <a:solidFill>
                <a:srgbClr val="92D050"/>
              </a:solidFill>
              <a:latin typeface="Times New Roman" panose="02020603050405020304"/>
              <a:cs typeface="Times New Roman" panose="02020603050405020304"/>
            </a:endParaRPr>
          </a:p>
          <a:p>
            <a:pPr algn="just"/>
            <a:r>
              <a:rPr lang="en-US" dirty="0">
                <a:solidFill>
                  <a:srgbClr val="92D050"/>
                </a:solidFill>
                <a:latin typeface="Times New Roman" panose="02020603050405020304"/>
                <a:cs typeface="Times New Roman" panose="02020603050405020304"/>
              </a:rPr>
              <a:t>                          P.Naga bramhanandam  </a:t>
            </a:r>
            <a:r>
              <a:rPr lang="en-US" dirty="0" smtClean="0">
                <a:solidFill>
                  <a:srgbClr val="92D050"/>
                </a:solidFill>
                <a:latin typeface="Times New Roman" panose="02020603050405020304"/>
                <a:cs typeface="Times New Roman" panose="02020603050405020304"/>
              </a:rPr>
              <a:t> 166R1A0528</a:t>
            </a:r>
            <a:endParaRPr lang="en-US" dirty="0">
              <a:solidFill>
                <a:srgbClr val="92D050"/>
              </a:solidFill>
              <a:latin typeface="Times New Roman" panose="02020603050405020304"/>
              <a:cs typeface="Times New Roman" panose="02020603050405020304"/>
            </a:endParaRPr>
          </a:p>
        </p:txBody>
      </p:sp>
      <p:pic>
        <p:nvPicPr>
          <p:cNvPr id="17" name="Picture 16"/>
          <p:cNvPicPr>
            <a:picLocks noChangeAspect="1"/>
          </p:cNvPicPr>
          <p:nvPr/>
        </p:nvPicPr>
        <p:blipFill>
          <a:blip r:embed="rId2" cstate="print"/>
          <a:stretch>
            <a:fillRect/>
          </a:stretch>
        </p:blipFill>
        <p:spPr>
          <a:xfrm>
            <a:off x="3727048" y="810228"/>
            <a:ext cx="4224760" cy="1608880"/>
          </a:xfrm>
          <a:prstGeom prst="rect">
            <a:avLst/>
          </a:prstGeom>
        </p:spPr>
      </p:pic>
      <p:sp>
        <p:nvSpPr>
          <p:cNvPr id="14" name="TextBox 8"/>
          <p:cNvSpPr txBox="1"/>
          <p:nvPr/>
        </p:nvSpPr>
        <p:spPr>
          <a:xfrm>
            <a:off x="1458410" y="5547361"/>
            <a:ext cx="8762035" cy="95410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dirty="0">
                <a:solidFill>
                  <a:srgbClr val="FFFF00"/>
                </a:solidFill>
                <a:latin typeface="Times New Roman" panose="02020603050405020304" pitchFamily="18" charset="0"/>
                <a:cs typeface="Times New Roman" panose="02020603050405020304" pitchFamily="18" charset="0"/>
              </a:rPr>
              <a:t> </a:t>
            </a:r>
            <a:r>
              <a:rPr lang="en-IN" sz="2000" dirty="0">
                <a:solidFill>
                  <a:srgbClr val="FFFF00"/>
                </a:solidFill>
                <a:latin typeface="Times New Roman" panose="02020603050405020304" pitchFamily="18" charset="0"/>
                <a:cs typeface="Times New Roman" panose="02020603050405020304" pitchFamily="18" charset="0"/>
              </a:rPr>
              <a:t>GIET COLLEGE OF ENGINEERING</a:t>
            </a:r>
          </a:p>
          <a:p>
            <a:pPr algn="ctr"/>
            <a:r>
              <a:rPr lang="en-IN" dirty="0">
                <a:solidFill>
                  <a:srgbClr val="FFFF00"/>
                </a:solidFill>
                <a:latin typeface="Times New Roman" panose="02020603050405020304" pitchFamily="18" charset="0"/>
                <a:cs typeface="Times New Roman" panose="02020603050405020304" pitchFamily="18" charset="0"/>
              </a:rPr>
              <a:t>APPROVED BY AICTE , NEW DELHI  | AFFILIATED TO JNTUK ,KAKINADA</a:t>
            </a:r>
          </a:p>
          <a:p>
            <a:pPr algn="ctr"/>
            <a:r>
              <a:rPr lang="en-IN" dirty="0">
                <a:solidFill>
                  <a:srgbClr val="FFFF00"/>
                </a:solidFill>
                <a:latin typeface="Times New Roman" panose="02020603050405020304" pitchFamily="18" charset="0"/>
                <a:cs typeface="Times New Roman" panose="02020603050405020304" pitchFamily="18" charset="0"/>
              </a:rPr>
              <a:t>    Chaitanya Knowledge City , NH-16 ,Rajamahendravaram , East Godavari ,A.P</a:t>
            </a:r>
            <a:endParaRPr lang="en-US" dirty="0">
              <a:solidFill>
                <a:srgbClr val="FFFF00"/>
              </a:solidFill>
              <a:latin typeface="Times New Roman" panose="02020603050405020304" pitchFamily="18" charset="0"/>
              <a:cs typeface="Times New Roman" panose="02020603050405020304" pitchFamily="18" charset="0"/>
            </a:endParaRPr>
          </a:p>
        </p:txBody>
      </p:sp>
      <p:pic>
        <p:nvPicPr>
          <p:cNvPr id="11" name="Picture 4" descr="A close up of a computer&#10;&#10;Description generated with high confidence"/>
          <p:cNvPicPr>
            <a:picLocks noChangeAspect="1"/>
          </p:cNvPicPr>
          <p:nvPr/>
        </p:nvPicPr>
        <p:blipFill>
          <a:blip r:embed="rId3" cstate="print"/>
          <a:stretch>
            <a:fillRect/>
          </a:stretch>
        </p:blipFill>
        <p:spPr>
          <a:xfrm>
            <a:off x="10351625" y="0"/>
            <a:ext cx="1840375" cy="145622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spd="slow" advClick="0">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89280" y="569020"/>
            <a:ext cx="10911840" cy="4708981"/>
          </a:xfrm>
          <a:prstGeom prst="rect">
            <a:avLst/>
          </a:prstGeom>
        </p:spPr>
        <p:txBody>
          <a:bodyPr wrap="square">
            <a:spAutoFit/>
          </a:bodyPr>
          <a:lstStyle/>
          <a:p>
            <a:r>
              <a:rPr lang="en-US" sz="2400" dirty="0" smtClean="0">
                <a:solidFill>
                  <a:srgbClr val="FFC000"/>
                </a:solidFill>
                <a:latin typeface="Times New Roman" pitchFamily="18" charset="0"/>
                <a:cs typeface="Times New Roman" pitchFamily="18" charset="0"/>
              </a:rPr>
              <a:t>7.Submitting to Email </a:t>
            </a:r>
          </a:p>
          <a:p>
            <a:endParaRPr lang="en-US" sz="800" dirty="0" smtClean="0">
              <a:solidFill>
                <a:srgbClr val="FFC000"/>
              </a:solidFill>
              <a:latin typeface="Times New Roman" pitchFamily="18" charset="0"/>
              <a:cs typeface="Times New Roman" pitchFamily="18" charset="0"/>
            </a:endParaRPr>
          </a:p>
          <a:p>
            <a:pPr>
              <a:buFont typeface="Wingdings" pitchFamily="2" charset="2"/>
              <a:buChar char="Ø"/>
            </a:pPr>
            <a:r>
              <a:rPr lang="en-US" sz="2000" dirty="0" smtClean="0">
                <a:solidFill>
                  <a:schemeClr val="bg1"/>
                </a:solidFill>
                <a:latin typeface="Times New Roman" pitchFamily="18" charset="0"/>
                <a:cs typeface="Times New Roman" pitchFamily="18" charset="0"/>
              </a:rPr>
              <a:t>The official website will generally send personal information to the server for processing.</a:t>
            </a:r>
          </a:p>
          <a:p>
            <a:r>
              <a:rPr lang="en-US" sz="2000" dirty="0" smtClean="0">
                <a:solidFill>
                  <a:schemeClr val="bg1"/>
                </a:solidFill>
                <a:latin typeface="Times New Roman" pitchFamily="18" charset="0"/>
                <a:cs typeface="Times New Roman" pitchFamily="18" charset="0"/>
              </a:rPr>
              <a:t> While the phisher will be sending the information to his personal email, it can be suspected by </a:t>
            </a:r>
          </a:p>
          <a:p>
            <a:r>
              <a:rPr lang="en-US" sz="2000" dirty="0" smtClean="0">
                <a:solidFill>
                  <a:schemeClr val="bg1"/>
                </a:solidFill>
                <a:latin typeface="Times New Roman" pitchFamily="18" charset="0"/>
                <a:cs typeface="Times New Roman" pitchFamily="18" charset="0"/>
              </a:rPr>
              <a:t>the use of scripts on the server side functions such as "mail ()" and on the client side will use the mailto. </a:t>
            </a:r>
          </a:p>
          <a:p>
            <a:endParaRPr lang="en-US" sz="2000" dirty="0" smtClean="0">
              <a:solidFill>
                <a:schemeClr val="bg1"/>
              </a:solidFill>
              <a:latin typeface="Times New Roman" pitchFamily="18" charset="0"/>
              <a:cs typeface="Times New Roman" pitchFamily="18" charset="0"/>
            </a:endParaRPr>
          </a:p>
          <a:p>
            <a:r>
              <a:rPr lang="en-US" sz="2000" dirty="0" smtClean="0">
                <a:solidFill>
                  <a:schemeClr val="bg1"/>
                </a:solidFill>
                <a:latin typeface="Times New Roman" pitchFamily="18" charset="0"/>
                <a:cs typeface="Times New Roman" pitchFamily="18" charset="0"/>
              </a:rPr>
              <a:t>Rules: IF{ Using "mail()" or "mailto:" Function to Submit User Information → Phishing          </a:t>
            </a:r>
          </a:p>
          <a:p>
            <a:r>
              <a:rPr lang="en-IN" sz="2000" dirty="0" smtClean="0">
                <a:solidFill>
                  <a:schemeClr val="bg1"/>
                </a:solidFill>
                <a:latin typeface="Times New Roman" pitchFamily="18" charset="0"/>
                <a:cs typeface="Times New Roman" pitchFamily="18" charset="0"/>
              </a:rPr>
              <a:t>                    otherwise</a:t>
            </a:r>
            <a:r>
              <a:rPr lang="en-US" sz="2000" dirty="0" smtClean="0">
                <a:solidFill>
                  <a:schemeClr val="bg1"/>
                </a:solidFill>
                <a:latin typeface="Times New Roman" pitchFamily="18" charset="0"/>
                <a:cs typeface="Times New Roman" pitchFamily="18" charset="0"/>
              </a:rPr>
              <a:t> → legitimate</a:t>
            </a:r>
          </a:p>
          <a:p>
            <a:endParaRPr lang="en-IN" dirty="0" smtClean="0">
              <a:solidFill>
                <a:srgbClr val="FFC000"/>
              </a:solidFill>
              <a:latin typeface="Times New Roman" pitchFamily="18" charset="0"/>
              <a:cs typeface="Times New Roman" pitchFamily="18" charset="0"/>
            </a:endParaRPr>
          </a:p>
          <a:p>
            <a:r>
              <a:rPr lang="en-US" sz="2400" dirty="0" smtClean="0">
                <a:solidFill>
                  <a:srgbClr val="FFC000"/>
                </a:solidFill>
                <a:latin typeface="Times New Roman" pitchFamily="18" charset="0"/>
                <a:cs typeface="Times New Roman" pitchFamily="18" charset="0"/>
              </a:rPr>
              <a:t>8.Abnormal URL </a:t>
            </a:r>
          </a:p>
          <a:p>
            <a:endParaRPr lang="en-US" sz="800" dirty="0" smtClean="0">
              <a:solidFill>
                <a:srgbClr val="FFC000"/>
              </a:solidFill>
              <a:latin typeface="Times New Roman" pitchFamily="18" charset="0"/>
              <a:cs typeface="Times New Roman" pitchFamily="18" charset="0"/>
            </a:endParaRPr>
          </a:p>
          <a:p>
            <a:pPr>
              <a:buFont typeface="Wingdings" pitchFamily="2" charset="2"/>
              <a:buChar char="Ø"/>
            </a:pPr>
            <a:r>
              <a:rPr lang="en-US" sz="2000" dirty="0" smtClean="0">
                <a:solidFill>
                  <a:schemeClr val="bg1"/>
                </a:solidFill>
                <a:latin typeface="Times New Roman" pitchFamily="18" charset="0"/>
                <a:cs typeface="Times New Roman" pitchFamily="18" charset="0"/>
              </a:rPr>
              <a:t>On the website is legitimate, then the identity of the website will be contained in the URL. </a:t>
            </a:r>
          </a:p>
          <a:p>
            <a:endParaRPr lang="en-US" sz="2000" dirty="0" smtClean="0">
              <a:solidFill>
                <a:schemeClr val="bg1"/>
              </a:solidFill>
              <a:latin typeface="Times New Roman" pitchFamily="18" charset="0"/>
              <a:cs typeface="Times New Roman" pitchFamily="18" charset="0"/>
            </a:endParaRPr>
          </a:p>
          <a:p>
            <a:r>
              <a:rPr lang="en-US" sz="2000" dirty="0" smtClean="0">
                <a:solidFill>
                  <a:schemeClr val="bg1"/>
                </a:solidFill>
                <a:latin typeface="Times New Roman" pitchFamily="18" charset="0"/>
                <a:cs typeface="Times New Roman" pitchFamily="18" charset="0"/>
              </a:rPr>
              <a:t>Rules: IF{ The Host Name Is Not Included In URL → Phishing</a:t>
            </a:r>
          </a:p>
          <a:p>
            <a:r>
              <a:rPr lang="en-US" sz="2000" dirty="0" smtClean="0">
                <a:solidFill>
                  <a:schemeClr val="bg1"/>
                </a:solidFill>
                <a:latin typeface="Times New Roman" pitchFamily="18" charset="0"/>
                <a:cs typeface="Times New Roman" pitchFamily="18" charset="0"/>
              </a:rPr>
              <a:t>                   Otherwise → Legitimate</a:t>
            </a:r>
          </a:p>
          <a:p>
            <a:endParaRPr lang="en-US" dirty="0">
              <a:solidFill>
                <a:schemeClr val="bg1"/>
              </a:solidFill>
              <a:latin typeface="Times New Roman" pitchFamily="18" charset="0"/>
              <a:cs typeface="Times New Roman" pitchFamily="18" charset="0"/>
            </a:endParaRPr>
          </a:p>
        </p:txBody>
      </p:sp>
      <p:sp>
        <p:nvSpPr>
          <p:cNvPr id="7" name="Rectangle 6"/>
          <p:cNvSpPr/>
          <p:nvPr/>
        </p:nvSpPr>
        <p:spPr>
          <a:xfrm>
            <a:off x="162045" y="6312418"/>
            <a:ext cx="5220183" cy="400110"/>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2000" b="1" cap="none" spc="0" dirty="0">
                <a:ln>
                  <a:prstDash val="solid"/>
                </a:ln>
                <a:solidFill>
                  <a:srgbClr val="FFC000"/>
                </a:solidFill>
                <a:effectLst>
                  <a:outerShdw blurRad="88000" dist="50800" dir="5040000" algn="tl">
                    <a:schemeClr val="accent4">
                      <a:tint val="80000"/>
                      <a:satMod val="250000"/>
                      <a:alpha val="45000"/>
                    </a:schemeClr>
                  </a:outerShdw>
                </a:effectLst>
                <a:latin typeface="Times New Roman" panose="02020603050405020304" pitchFamily="18" charset="0"/>
                <a:cs typeface="Times New Roman" panose="02020603050405020304" pitchFamily="18" charset="0"/>
              </a:rPr>
              <a:t>DETECTION OF PHISHING WEBSITES</a:t>
            </a:r>
          </a:p>
        </p:txBody>
      </p:sp>
      <p:sp>
        <p:nvSpPr>
          <p:cNvPr id="8" name="TextBox 7"/>
          <p:cNvSpPr txBox="1"/>
          <p:nvPr/>
        </p:nvSpPr>
        <p:spPr>
          <a:xfrm>
            <a:off x="6881609" y="6358965"/>
            <a:ext cx="300082" cy="369332"/>
          </a:xfrm>
          <a:prstGeom prst="rect">
            <a:avLst/>
          </a:prstGeom>
          <a:noFill/>
        </p:spPr>
        <p:txBody>
          <a:bodyPr wrap="none" rtlCol="0">
            <a:spAutoFit/>
          </a:bodyPr>
          <a:lstStyle/>
          <a:p>
            <a:r>
              <a:rPr lang="en-IN" dirty="0" smtClean="0">
                <a:solidFill>
                  <a:srgbClr val="FFC000"/>
                </a:solidFill>
                <a:latin typeface="Times New Roman" pitchFamily="18" charset="0"/>
                <a:cs typeface="Times New Roman" pitchFamily="18" charset="0"/>
              </a:rPr>
              <a:t>9</a:t>
            </a:r>
            <a:endParaRPr lang="en-US" dirty="0">
              <a:solidFill>
                <a:srgbClr val="FFC000"/>
              </a:solidFill>
            </a:endParaRPr>
          </a:p>
        </p:txBody>
      </p:sp>
      <p:sp>
        <p:nvSpPr>
          <p:cNvPr id="9" name="TextBox 8"/>
          <p:cNvSpPr txBox="1"/>
          <p:nvPr/>
        </p:nvSpPr>
        <p:spPr>
          <a:xfrm>
            <a:off x="10739506" y="6357514"/>
            <a:ext cx="1524841" cy="369332"/>
          </a:xfrm>
          <a:prstGeom prst="rect">
            <a:avLst/>
          </a:prstGeom>
          <a:noFill/>
        </p:spPr>
        <p:txBody>
          <a:bodyPr wrap="none" rtlCol="0">
            <a:spAutoFit/>
          </a:bodyPr>
          <a:lstStyle/>
          <a:p>
            <a:fld id="{56399C49-7F10-4B2E-82A7-0F822FC384B4}" type="datetime3">
              <a:rPr lang="en-IN" smtClean="0">
                <a:solidFill>
                  <a:srgbClr val="FFC000"/>
                </a:solidFill>
                <a:latin typeface="Times New Roman" pitchFamily="18" charset="0"/>
                <a:cs typeface="Times New Roman" pitchFamily="18" charset="0"/>
              </a:rPr>
              <a:pPr/>
              <a:t>24 July 2020</a:t>
            </a:fld>
            <a:r>
              <a:rPr lang="en-IN" dirty="0" smtClean="0">
                <a:solidFill>
                  <a:srgbClr val="FFC000"/>
                </a:solidFill>
                <a:latin typeface="Times New Roman" pitchFamily="18" charset="0"/>
                <a:cs typeface="Times New Roman" pitchFamily="18" charset="0"/>
              </a:rPr>
              <a:t> </a:t>
            </a:r>
            <a:endParaRPr lang="en-US" dirty="0">
              <a:solidFill>
                <a:srgbClr val="FFC000"/>
              </a:solidFill>
              <a:latin typeface="Times New Roman" pitchFamily="18" charset="0"/>
              <a:cs typeface="Times New Roman" pitchFamily="18" charset="0"/>
            </a:endParaRPr>
          </a:p>
        </p:txBody>
      </p:sp>
      <p:pic>
        <p:nvPicPr>
          <p:cNvPr id="11" name="Picture 4" descr="A close up of a computer&#10;&#10;Description generated with high confidence"/>
          <p:cNvPicPr>
            <a:picLocks noChangeAspect="1"/>
          </p:cNvPicPr>
          <p:nvPr/>
        </p:nvPicPr>
        <p:blipFill>
          <a:blip r:embed="rId2" cstate="print"/>
          <a:stretch>
            <a:fillRect/>
          </a:stretch>
        </p:blipFill>
        <p:spPr>
          <a:xfrm>
            <a:off x="10351625" y="0"/>
            <a:ext cx="1840375" cy="145622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62045" y="6312418"/>
            <a:ext cx="5220183" cy="400110"/>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2000" b="1" cap="none" spc="0" dirty="0">
                <a:ln>
                  <a:prstDash val="solid"/>
                </a:ln>
                <a:solidFill>
                  <a:srgbClr val="FFC000"/>
                </a:solidFill>
                <a:effectLst>
                  <a:outerShdw blurRad="88000" dist="50800" dir="5040000" algn="tl">
                    <a:schemeClr val="accent4">
                      <a:tint val="80000"/>
                      <a:satMod val="250000"/>
                      <a:alpha val="45000"/>
                    </a:schemeClr>
                  </a:outerShdw>
                </a:effectLst>
                <a:latin typeface="Times New Roman" panose="02020603050405020304" pitchFamily="18" charset="0"/>
                <a:cs typeface="Times New Roman" panose="02020603050405020304" pitchFamily="18" charset="0"/>
              </a:rPr>
              <a:t>DETECTION OF PHISHING WEBSITES</a:t>
            </a:r>
          </a:p>
        </p:txBody>
      </p:sp>
      <p:sp>
        <p:nvSpPr>
          <p:cNvPr id="11" name="TextBox 10"/>
          <p:cNvSpPr txBox="1"/>
          <p:nvPr/>
        </p:nvSpPr>
        <p:spPr>
          <a:xfrm>
            <a:off x="420624" y="228600"/>
            <a:ext cx="9427464" cy="5324535"/>
          </a:xfrm>
          <a:prstGeom prst="rect">
            <a:avLst/>
          </a:prstGeom>
          <a:noFill/>
        </p:spPr>
        <p:txBody>
          <a:bodyPr wrap="square" rtlCol="0">
            <a:spAutoFit/>
          </a:bodyPr>
          <a:lstStyle/>
          <a:p>
            <a:pPr algn="just"/>
            <a:r>
              <a:rPr lang="en-IN" sz="2800" b="1" dirty="0" smtClean="0">
                <a:solidFill>
                  <a:srgbClr val="FFC000"/>
                </a:solidFill>
                <a:latin typeface="Times New Roman" pitchFamily="18" charset="0"/>
                <a:cs typeface="Times New Roman" pitchFamily="18" charset="0"/>
              </a:rPr>
              <a:t>ANALYSIS</a:t>
            </a:r>
            <a:r>
              <a:rPr lang="en-IN" sz="2800" b="1" dirty="0" smtClean="0">
                <a:solidFill>
                  <a:srgbClr val="FFFF00"/>
                </a:solidFill>
                <a:latin typeface="Times New Roman" pitchFamily="18" charset="0"/>
                <a:cs typeface="Times New Roman" pitchFamily="18" charset="0"/>
              </a:rPr>
              <a:t>:</a:t>
            </a:r>
          </a:p>
          <a:p>
            <a:pPr algn="just"/>
            <a:endParaRPr lang="en-IN" sz="2800" dirty="0" smtClean="0">
              <a:solidFill>
                <a:srgbClr val="FFFF00"/>
              </a:solidFill>
              <a:latin typeface="Times New Roman" pitchFamily="18" charset="0"/>
              <a:cs typeface="Times New Roman" pitchFamily="18" charset="0"/>
            </a:endParaRPr>
          </a:p>
          <a:p>
            <a:pPr algn="just"/>
            <a:r>
              <a:rPr lang="en-US" sz="2400" dirty="0" smtClean="0">
                <a:solidFill>
                  <a:srgbClr val="FFC000"/>
                </a:solidFill>
                <a:latin typeface="Times New Roman" pitchFamily="18" charset="0"/>
                <a:cs typeface="Times New Roman" pitchFamily="18" charset="0"/>
              </a:rPr>
              <a:t>Problem Definition:</a:t>
            </a:r>
          </a:p>
          <a:p>
            <a:pPr algn="just"/>
            <a:r>
              <a:rPr lang="en-US" sz="2400" dirty="0" smtClean="0">
                <a:solidFill>
                  <a:schemeClr val="bg1"/>
                </a:solidFill>
                <a:latin typeface="Times New Roman" pitchFamily="18" charset="0"/>
                <a:cs typeface="Times New Roman" pitchFamily="18" charset="0"/>
              </a:rPr>
              <a:t>  </a:t>
            </a:r>
            <a:r>
              <a:rPr lang="en-US" sz="2000" dirty="0" smtClean="0">
                <a:solidFill>
                  <a:schemeClr val="bg1"/>
                </a:solidFill>
                <a:latin typeface="Times New Roman" pitchFamily="18" charset="0"/>
                <a:cs typeface="Times New Roman" pitchFamily="18" charset="0"/>
              </a:rPr>
              <a:t>Nowadays Phishing becomes a main area of concern for security, Phishing is a cyber-attack which targets naive online users tricking into revealing sensitive information such as username, password, social security number or credit card number etc.</a:t>
            </a:r>
          </a:p>
          <a:p>
            <a:pPr algn="just"/>
            <a:r>
              <a:rPr lang="en-US" sz="2000" dirty="0" smtClean="0">
                <a:solidFill>
                  <a:schemeClr val="bg1"/>
                </a:solidFill>
                <a:latin typeface="Times New Roman" pitchFamily="18" charset="0"/>
                <a:cs typeface="Times New Roman" pitchFamily="18" charset="0"/>
              </a:rPr>
              <a:t> </a:t>
            </a:r>
            <a:endParaRPr lang="en-IN" sz="2000" dirty="0" smtClean="0">
              <a:solidFill>
                <a:srgbClr val="FFFF00"/>
              </a:solidFill>
              <a:latin typeface="Times New Roman" pitchFamily="18" charset="0"/>
              <a:cs typeface="Times New Roman" pitchFamily="18" charset="0"/>
            </a:endParaRPr>
          </a:p>
          <a:p>
            <a:pPr algn="just"/>
            <a:r>
              <a:rPr lang="en-US" sz="2400" dirty="0" smtClean="0">
                <a:solidFill>
                  <a:srgbClr val="FFC000"/>
                </a:solidFill>
                <a:latin typeface="Times New Roman" pitchFamily="18" charset="0"/>
                <a:cs typeface="Times New Roman" pitchFamily="18" charset="0"/>
              </a:rPr>
              <a:t>Proposed Solution:</a:t>
            </a:r>
          </a:p>
          <a:p>
            <a:pPr algn="just"/>
            <a:r>
              <a:rPr lang="en-US" sz="2000" dirty="0" smtClean="0">
                <a:solidFill>
                  <a:schemeClr val="bg1"/>
                </a:solidFill>
                <a:latin typeface="Times New Roman" pitchFamily="18" charset="0"/>
                <a:cs typeface="Times New Roman" pitchFamily="18" charset="0"/>
              </a:rPr>
              <a:t>      Our  project focuses on web-based phishing detection and aims to identify the most</a:t>
            </a:r>
          </a:p>
          <a:p>
            <a:pPr algn="just"/>
            <a:r>
              <a:rPr lang="en-US" sz="2000" dirty="0" smtClean="0">
                <a:solidFill>
                  <a:schemeClr val="bg1"/>
                </a:solidFill>
                <a:latin typeface="Times New Roman" pitchFamily="18" charset="0"/>
                <a:cs typeface="Times New Roman" pitchFamily="18" charset="0"/>
              </a:rPr>
              <a:t>relevant subset of features that can accurately identify phishing URLs, using the</a:t>
            </a:r>
          </a:p>
          <a:p>
            <a:pPr algn="just"/>
            <a:r>
              <a:rPr lang="en-US" sz="2000" dirty="0" smtClean="0">
                <a:solidFill>
                  <a:schemeClr val="bg1"/>
                </a:solidFill>
                <a:latin typeface="Times New Roman" pitchFamily="18" charset="0"/>
                <a:cs typeface="Times New Roman" pitchFamily="18" charset="0"/>
              </a:rPr>
              <a:t>Random Forests classiﬁer.</a:t>
            </a:r>
          </a:p>
          <a:p>
            <a:pPr algn="just"/>
            <a:endParaRPr lang="en-US" sz="2400" dirty="0" smtClean="0">
              <a:solidFill>
                <a:schemeClr val="bg1"/>
              </a:solidFill>
              <a:latin typeface="Times New Roman" pitchFamily="18" charset="0"/>
              <a:cs typeface="Times New Roman" pitchFamily="18" charset="0"/>
            </a:endParaRPr>
          </a:p>
          <a:p>
            <a:pPr algn="just"/>
            <a:r>
              <a:rPr lang="en-US" sz="2400" dirty="0" smtClean="0">
                <a:solidFill>
                  <a:srgbClr val="FFC000"/>
                </a:solidFill>
                <a:latin typeface="Times New Roman" pitchFamily="18" charset="0"/>
                <a:cs typeface="Times New Roman" pitchFamily="18" charset="0"/>
              </a:rPr>
              <a:t>Objective: </a:t>
            </a:r>
          </a:p>
          <a:p>
            <a:pPr algn="just"/>
            <a:r>
              <a:rPr lang="en-IN" sz="2400" dirty="0" smtClean="0">
                <a:solidFill>
                  <a:schemeClr val="bg1"/>
                </a:solidFill>
                <a:latin typeface="Times New Roman" pitchFamily="18" charset="0"/>
                <a:cs typeface="Times New Roman" pitchFamily="18" charset="0"/>
              </a:rPr>
              <a:t>     </a:t>
            </a:r>
            <a:r>
              <a:rPr lang="en-IN" sz="2000" dirty="0" smtClean="0">
                <a:solidFill>
                  <a:schemeClr val="bg1"/>
                </a:solidFill>
                <a:latin typeface="Times New Roman" pitchFamily="18" charset="0"/>
                <a:cs typeface="Times New Roman" pitchFamily="18" charset="0"/>
              </a:rPr>
              <a:t>The main objective of the project is to detect the phishing websites by using machine learning  RFA algorithm with less executable time and  without false positives.</a:t>
            </a:r>
            <a:endParaRPr lang="en-US" sz="2400" dirty="0" smtClean="0">
              <a:solidFill>
                <a:schemeClr val="bg1"/>
              </a:solidFill>
              <a:latin typeface="Times New Roman" pitchFamily="18" charset="0"/>
              <a:cs typeface="Times New Roman" pitchFamily="18" charset="0"/>
            </a:endParaRPr>
          </a:p>
        </p:txBody>
      </p:sp>
      <p:sp>
        <p:nvSpPr>
          <p:cNvPr id="10" name="TextBox 9"/>
          <p:cNvSpPr txBox="1"/>
          <p:nvPr/>
        </p:nvSpPr>
        <p:spPr>
          <a:xfrm>
            <a:off x="6881609" y="6358965"/>
            <a:ext cx="415498" cy="369332"/>
          </a:xfrm>
          <a:prstGeom prst="rect">
            <a:avLst/>
          </a:prstGeom>
          <a:noFill/>
        </p:spPr>
        <p:txBody>
          <a:bodyPr wrap="none" rtlCol="0">
            <a:spAutoFit/>
          </a:bodyPr>
          <a:lstStyle/>
          <a:p>
            <a:r>
              <a:rPr lang="en-IN" dirty="0" smtClean="0">
                <a:solidFill>
                  <a:srgbClr val="FFC000"/>
                </a:solidFill>
                <a:latin typeface="Times New Roman" pitchFamily="18" charset="0"/>
                <a:cs typeface="Times New Roman" pitchFamily="18" charset="0"/>
              </a:rPr>
              <a:t>10</a:t>
            </a:r>
            <a:endParaRPr lang="en-US" dirty="0">
              <a:solidFill>
                <a:srgbClr val="FFC000"/>
              </a:solidFill>
            </a:endParaRPr>
          </a:p>
        </p:txBody>
      </p:sp>
      <p:sp>
        <p:nvSpPr>
          <p:cNvPr id="13" name="TextBox 12"/>
          <p:cNvSpPr txBox="1"/>
          <p:nvPr/>
        </p:nvSpPr>
        <p:spPr>
          <a:xfrm>
            <a:off x="10739506" y="6357514"/>
            <a:ext cx="1524841" cy="369332"/>
          </a:xfrm>
          <a:prstGeom prst="rect">
            <a:avLst/>
          </a:prstGeom>
          <a:noFill/>
        </p:spPr>
        <p:txBody>
          <a:bodyPr wrap="none" rtlCol="0">
            <a:spAutoFit/>
          </a:bodyPr>
          <a:lstStyle/>
          <a:p>
            <a:fld id="{56399C49-7F10-4B2E-82A7-0F822FC384B4}" type="datetime3">
              <a:rPr lang="en-IN" smtClean="0">
                <a:solidFill>
                  <a:srgbClr val="FFC000"/>
                </a:solidFill>
                <a:latin typeface="Times New Roman" pitchFamily="18" charset="0"/>
                <a:cs typeface="Times New Roman" pitchFamily="18" charset="0"/>
              </a:rPr>
              <a:pPr/>
              <a:t>24 July 2020</a:t>
            </a:fld>
            <a:r>
              <a:rPr lang="en-IN" dirty="0" smtClean="0">
                <a:solidFill>
                  <a:srgbClr val="FFC000"/>
                </a:solidFill>
                <a:latin typeface="Times New Roman" pitchFamily="18" charset="0"/>
                <a:cs typeface="Times New Roman" pitchFamily="18" charset="0"/>
              </a:rPr>
              <a:t> </a:t>
            </a:r>
            <a:endParaRPr lang="en-US" dirty="0">
              <a:solidFill>
                <a:srgbClr val="FFC000"/>
              </a:solidFill>
              <a:latin typeface="Times New Roman" pitchFamily="18" charset="0"/>
              <a:cs typeface="Times New Roman" pitchFamily="18" charset="0"/>
            </a:endParaRPr>
          </a:p>
        </p:txBody>
      </p:sp>
      <p:pic>
        <p:nvPicPr>
          <p:cNvPr id="9" name="Picture 4" descr="A close up of a computer&#10;&#10;Description generated with high confidence"/>
          <p:cNvPicPr>
            <a:picLocks noChangeAspect="1"/>
          </p:cNvPicPr>
          <p:nvPr/>
        </p:nvPicPr>
        <p:blipFill>
          <a:blip r:embed="rId2" cstate="print"/>
          <a:stretch>
            <a:fillRect/>
          </a:stretch>
        </p:blipFill>
        <p:spPr>
          <a:xfrm>
            <a:off x="10351625" y="0"/>
            <a:ext cx="1840375" cy="145622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530860"/>
            <a:ext cx="10515600" cy="763588"/>
          </a:xfrm>
        </p:spPr>
        <p:txBody>
          <a:bodyPr>
            <a:normAutofit fontScale="90000"/>
          </a:bodyPr>
          <a:lstStyle/>
          <a:p>
            <a:r>
              <a:rPr lang="en-IN" sz="3100" b="1" dirty="0" smtClean="0">
                <a:solidFill>
                  <a:srgbClr val="FFC000"/>
                </a:solidFill>
                <a:latin typeface="Times New Roman" panose="02020603050405020304" pitchFamily="18" charset="0"/>
                <a:cs typeface="Times New Roman" panose="02020603050405020304" pitchFamily="18" charset="0"/>
              </a:rPr>
              <a:t>PROJECT PLAN:</a:t>
            </a:r>
            <a:r>
              <a:rPr lang="en-US" sz="2800" b="1" dirty="0" smtClean="0">
                <a:solidFill>
                  <a:srgbClr val="FFC000"/>
                </a:solidFill>
                <a:latin typeface="Times New Roman" panose="02020603050405020304" pitchFamily="18" charset="0"/>
                <a:cs typeface="Times New Roman" panose="02020603050405020304" pitchFamily="18" charset="0"/>
              </a:rPr>
              <a:t/>
            </a:r>
            <a:br>
              <a:rPr lang="en-US" sz="2800" b="1" dirty="0" smtClean="0">
                <a:solidFill>
                  <a:srgbClr val="FFC000"/>
                </a:solidFill>
                <a:latin typeface="Times New Roman" panose="02020603050405020304" pitchFamily="18" charset="0"/>
                <a:cs typeface="Times New Roman" panose="02020603050405020304" pitchFamily="18" charset="0"/>
              </a:rPr>
            </a:br>
            <a:endParaRPr lang="en-US" sz="2800" b="1" dirty="0"/>
          </a:p>
        </p:txBody>
      </p:sp>
      <p:pic>
        <p:nvPicPr>
          <p:cNvPr id="5" name="Content Placeholder 2" descr="img"/>
          <p:cNvPicPr>
            <a:picLocks noGrp="1" noChangeAspect="1"/>
          </p:cNvPicPr>
          <p:nvPr>
            <p:ph idx="1"/>
          </p:nvPr>
        </p:nvPicPr>
        <p:blipFill>
          <a:blip r:embed="rId2"/>
          <a:stretch>
            <a:fillRect/>
          </a:stretch>
        </p:blipFill>
        <p:spPr>
          <a:xfrm>
            <a:off x="965200" y="1765300"/>
            <a:ext cx="8625840" cy="3626644"/>
          </a:xfrm>
          <a:prstGeom prst="rect">
            <a:avLst/>
          </a:prstGeom>
        </p:spPr>
      </p:pic>
      <p:sp>
        <p:nvSpPr>
          <p:cNvPr id="8" name="Rectangle 7"/>
          <p:cNvSpPr/>
          <p:nvPr/>
        </p:nvSpPr>
        <p:spPr>
          <a:xfrm>
            <a:off x="162045" y="6312418"/>
            <a:ext cx="5220183" cy="400110"/>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2000" b="1" cap="none" spc="0" dirty="0">
                <a:ln>
                  <a:prstDash val="solid"/>
                </a:ln>
                <a:solidFill>
                  <a:srgbClr val="FFC000"/>
                </a:solidFill>
                <a:effectLst>
                  <a:outerShdw blurRad="88000" dist="50800" dir="5040000" algn="tl">
                    <a:schemeClr val="accent4">
                      <a:tint val="80000"/>
                      <a:satMod val="250000"/>
                      <a:alpha val="45000"/>
                    </a:schemeClr>
                  </a:outerShdw>
                </a:effectLst>
                <a:latin typeface="Times New Roman" panose="02020603050405020304" pitchFamily="18" charset="0"/>
                <a:cs typeface="Times New Roman" panose="02020603050405020304" pitchFamily="18" charset="0"/>
              </a:rPr>
              <a:t>DETECTION OF PHISHING WEBSITES</a:t>
            </a:r>
          </a:p>
        </p:txBody>
      </p:sp>
      <p:sp>
        <p:nvSpPr>
          <p:cNvPr id="9" name="TextBox 8"/>
          <p:cNvSpPr txBox="1"/>
          <p:nvPr/>
        </p:nvSpPr>
        <p:spPr>
          <a:xfrm>
            <a:off x="6881609" y="6358965"/>
            <a:ext cx="184731" cy="369332"/>
          </a:xfrm>
          <a:prstGeom prst="rect">
            <a:avLst/>
          </a:prstGeom>
          <a:noFill/>
        </p:spPr>
        <p:txBody>
          <a:bodyPr wrap="none" rtlCol="0">
            <a:spAutoFit/>
          </a:bodyPr>
          <a:lstStyle/>
          <a:p>
            <a:endParaRPr lang="en-US" dirty="0">
              <a:solidFill>
                <a:srgbClr val="FFC000"/>
              </a:solidFill>
            </a:endParaRPr>
          </a:p>
        </p:txBody>
      </p:sp>
      <p:sp>
        <p:nvSpPr>
          <p:cNvPr id="11" name="TextBox 10"/>
          <p:cNvSpPr txBox="1"/>
          <p:nvPr/>
        </p:nvSpPr>
        <p:spPr>
          <a:xfrm>
            <a:off x="10739506" y="6357514"/>
            <a:ext cx="1524841" cy="369332"/>
          </a:xfrm>
          <a:prstGeom prst="rect">
            <a:avLst/>
          </a:prstGeom>
          <a:noFill/>
        </p:spPr>
        <p:txBody>
          <a:bodyPr wrap="none" rtlCol="0">
            <a:spAutoFit/>
          </a:bodyPr>
          <a:lstStyle/>
          <a:p>
            <a:fld id="{56399C49-7F10-4B2E-82A7-0F822FC384B4}" type="datetime3">
              <a:rPr lang="en-IN" smtClean="0">
                <a:solidFill>
                  <a:srgbClr val="FFC000"/>
                </a:solidFill>
                <a:latin typeface="Times New Roman" pitchFamily="18" charset="0"/>
                <a:cs typeface="Times New Roman" pitchFamily="18" charset="0"/>
              </a:rPr>
              <a:pPr/>
              <a:t>24 July 2020</a:t>
            </a:fld>
            <a:r>
              <a:rPr lang="en-IN" dirty="0" smtClean="0">
                <a:solidFill>
                  <a:srgbClr val="FFC000"/>
                </a:solidFill>
                <a:latin typeface="Times New Roman" pitchFamily="18" charset="0"/>
                <a:cs typeface="Times New Roman" pitchFamily="18" charset="0"/>
              </a:rPr>
              <a:t> </a:t>
            </a:r>
            <a:endParaRPr lang="en-US" dirty="0">
              <a:solidFill>
                <a:srgbClr val="FFC000"/>
              </a:solidFill>
              <a:latin typeface="Times New Roman" pitchFamily="18" charset="0"/>
              <a:cs typeface="Times New Roman" pitchFamily="18" charset="0"/>
            </a:endParaRPr>
          </a:p>
        </p:txBody>
      </p:sp>
      <p:pic>
        <p:nvPicPr>
          <p:cNvPr id="12" name="Picture 4" descr="A close up of a computer&#10;&#10;Description generated with high confidence"/>
          <p:cNvPicPr>
            <a:picLocks noChangeAspect="1"/>
          </p:cNvPicPr>
          <p:nvPr/>
        </p:nvPicPr>
        <p:blipFill>
          <a:blip r:embed="rId3" cstate="print"/>
          <a:stretch>
            <a:fillRect/>
          </a:stretch>
        </p:blipFill>
        <p:spPr>
          <a:xfrm>
            <a:off x="10351625" y="0"/>
            <a:ext cx="1840375" cy="145622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6881609" y="6358965"/>
            <a:ext cx="406906" cy="369332"/>
          </a:xfrm>
          <a:prstGeom prst="rect">
            <a:avLst/>
          </a:prstGeom>
          <a:noFill/>
        </p:spPr>
        <p:txBody>
          <a:bodyPr wrap="none" rtlCol="0">
            <a:spAutoFit/>
          </a:bodyPr>
          <a:lstStyle/>
          <a:p>
            <a:r>
              <a:rPr lang="en-IN" dirty="0" smtClean="0">
                <a:solidFill>
                  <a:srgbClr val="FFC000"/>
                </a:solidFill>
                <a:latin typeface="Times New Roman" pitchFamily="18" charset="0"/>
                <a:cs typeface="Times New Roman" pitchFamily="18" charset="0"/>
              </a:rPr>
              <a:t>11</a:t>
            </a:r>
            <a:endParaRPr lang="en-US" dirty="0">
              <a:solidFill>
                <a:srgbClr val="FFC000"/>
              </a:solidFill>
            </a:endParaRPr>
          </a:p>
        </p:txBody>
      </p:sp>
    </p:spTree>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25120" y="365125"/>
            <a:ext cx="11028680" cy="1325563"/>
          </a:xfrm>
        </p:spPr>
        <p:txBody>
          <a:bodyPr>
            <a:normAutofit fontScale="90000"/>
          </a:bodyPr>
          <a:lstStyle/>
          <a:p>
            <a:r>
              <a:rPr lang="en-IN" sz="3100" b="1" dirty="0" smtClean="0">
                <a:solidFill>
                  <a:srgbClr val="FFC000"/>
                </a:solidFill>
                <a:latin typeface="Times New Roman" panose="02020603050405020304" pitchFamily="18" charset="0"/>
                <a:cs typeface="Times New Roman" panose="02020603050405020304" pitchFamily="18" charset="0"/>
                <a:sym typeface="+mn-ea"/>
              </a:rPr>
              <a:t>UML  DIAGRAMS: </a:t>
            </a:r>
            <a:r>
              <a:rPr lang="en-IN" sz="2800" dirty="0" smtClean="0">
                <a:solidFill>
                  <a:srgbClr val="FFC000"/>
                </a:solidFill>
                <a:latin typeface="Times New Roman" panose="02020603050405020304" pitchFamily="18" charset="0"/>
                <a:cs typeface="Times New Roman" panose="02020603050405020304" pitchFamily="18" charset="0"/>
                <a:sym typeface="+mn-ea"/>
              </a:rPr>
              <a:t/>
            </a:r>
            <a:br>
              <a:rPr lang="en-IN" sz="2800" dirty="0" smtClean="0">
                <a:solidFill>
                  <a:srgbClr val="FFC000"/>
                </a:solidFill>
                <a:latin typeface="Times New Roman" panose="02020603050405020304" pitchFamily="18" charset="0"/>
                <a:cs typeface="Times New Roman" panose="02020603050405020304" pitchFamily="18" charset="0"/>
                <a:sym typeface="+mn-ea"/>
              </a:rPr>
            </a:br>
            <a:r>
              <a:rPr lang="en-IN" sz="2800" dirty="0" smtClean="0">
                <a:solidFill>
                  <a:srgbClr val="FFC000"/>
                </a:solidFill>
                <a:latin typeface="Times New Roman" panose="02020603050405020304" pitchFamily="18" charset="0"/>
                <a:cs typeface="Times New Roman" panose="02020603050405020304" pitchFamily="18" charset="0"/>
                <a:sym typeface="+mn-ea"/>
              </a:rPr>
              <a:t/>
            </a:r>
            <a:br>
              <a:rPr lang="en-IN" sz="2800" dirty="0" smtClean="0">
                <a:solidFill>
                  <a:srgbClr val="FFC000"/>
                </a:solidFill>
                <a:latin typeface="Times New Roman" panose="02020603050405020304" pitchFamily="18" charset="0"/>
                <a:cs typeface="Times New Roman" panose="02020603050405020304" pitchFamily="18" charset="0"/>
                <a:sym typeface="+mn-ea"/>
              </a:rPr>
            </a:br>
            <a:r>
              <a:rPr lang="en-IN" sz="2800" dirty="0" smtClean="0">
                <a:solidFill>
                  <a:srgbClr val="FFC000"/>
                </a:solidFill>
                <a:latin typeface="Times New Roman" panose="02020603050405020304" pitchFamily="18" charset="0"/>
                <a:cs typeface="Times New Roman" panose="02020603050405020304" pitchFamily="18" charset="0"/>
                <a:sym typeface="+mn-ea"/>
              </a:rPr>
              <a:t>   </a:t>
            </a:r>
            <a:r>
              <a:rPr lang="en-IN" sz="2700" dirty="0" smtClean="0">
                <a:solidFill>
                  <a:srgbClr val="FFC000"/>
                </a:solidFill>
                <a:latin typeface="Times New Roman" panose="02020603050405020304" pitchFamily="18" charset="0"/>
                <a:cs typeface="Times New Roman" panose="02020603050405020304" pitchFamily="18" charset="0"/>
                <a:sym typeface="+mn-ea"/>
              </a:rPr>
              <a:t>USECASE DIAGRAM:                                                  CLASS DIAGRAM: </a:t>
            </a:r>
            <a:r>
              <a:rPr lang="en-US" dirty="0" smtClean="0"/>
              <a:t/>
            </a:r>
            <a:br>
              <a:rPr lang="en-US" dirty="0" smtClean="0"/>
            </a:br>
            <a:endParaRPr lang="en-US" dirty="0"/>
          </a:p>
        </p:txBody>
      </p:sp>
      <p:pic>
        <p:nvPicPr>
          <p:cNvPr id="6" name="Picture 1" descr="G:\umldiagram.PNG"/>
          <p:cNvPicPr>
            <a:picLocks noGrp="1" noChangeAspect="1" noChangeArrowheads="1"/>
          </p:cNvPicPr>
          <p:nvPr>
            <p:ph idx="1"/>
          </p:nvPr>
        </p:nvPicPr>
        <p:blipFill>
          <a:blip r:embed="rId2"/>
          <a:srcRect/>
          <a:stretch>
            <a:fillRect/>
          </a:stretch>
        </p:blipFill>
        <p:spPr>
          <a:xfrm>
            <a:off x="556261" y="1524000"/>
            <a:ext cx="5732779" cy="4445000"/>
          </a:xfrm>
          <a:prstGeom prst="rect">
            <a:avLst/>
          </a:prstGeom>
          <a:noFill/>
          <a:ln w="9525">
            <a:noFill/>
            <a:miter lim="800000"/>
            <a:headEnd/>
            <a:tailEnd/>
          </a:ln>
        </p:spPr>
      </p:pic>
      <p:sp>
        <p:nvSpPr>
          <p:cNvPr id="7" name="Rectangle 6"/>
          <p:cNvSpPr/>
          <p:nvPr/>
        </p:nvSpPr>
        <p:spPr>
          <a:xfrm>
            <a:off x="162045" y="6312418"/>
            <a:ext cx="5220183" cy="400110"/>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2000" b="1" cap="none" spc="0" dirty="0">
                <a:ln>
                  <a:prstDash val="solid"/>
                </a:ln>
                <a:solidFill>
                  <a:srgbClr val="FFC000"/>
                </a:solidFill>
                <a:effectLst>
                  <a:outerShdw blurRad="88000" dist="50800" dir="5040000" algn="tl">
                    <a:schemeClr val="accent4">
                      <a:tint val="80000"/>
                      <a:satMod val="250000"/>
                      <a:alpha val="45000"/>
                    </a:schemeClr>
                  </a:outerShdw>
                </a:effectLst>
                <a:latin typeface="Times New Roman" panose="02020603050405020304" pitchFamily="18" charset="0"/>
                <a:cs typeface="Times New Roman" panose="02020603050405020304" pitchFamily="18" charset="0"/>
              </a:rPr>
              <a:t>DETECTION OF PHISHING WEBSITES</a:t>
            </a:r>
          </a:p>
        </p:txBody>
      </p:sp>
      <p:sp>
        <p:nvSpPr>
          <p:cNvPr id="8" name="TextBox 7"/>
          <p:cNvSpPr txBox="1"/>
          <p:nvPr/>
        </p:nvSpPr>
        <p:spPr>
          <a:xfrm>
            <a:off x="6881609" y="6358965"/>
            <a:ext cx="415498" cy="369332"/>
          </a:xfrm>
          <a:prstGeom prst="rect">
            <a:avLst/>
          </a:prstGeom>
          <a:noFill/>
        </p:spPr>
        <p:txBody>
          <a:bodyPr wrap="none" rtlCol="0">
            <a:spAutoFit/>
          </a:bodyPr>
          <a:lstStyle/>
          <a:p>
            <a:r>
              <a:rPr lang="en-IN" dirty="0" smtClean="0">
                <a:solidFill>
                  <a:srgbClr val="FFC000"/>
                </a:solidFill>
                <a:latin typeface="Times New Roman" pitchFamily="18" charset="0"/>
                <a:cs typeface="Times New Roman" pitchFamily="18" charset="0"/>
              </a:rPr>
              <a:t>12</a:t>
            </a:r>
            <a:endParaRPr lang="en-US" dirty="0">
              <a:solidFill>
                <a:srgbClr val="FFC000"/>
              </a:solidFill>
            </a:endParaRPr>
          </a:p>
        </p:txBody>
      </p:sp>
      <p:sp>
        <p:nvSpPr>
          <p:cNvPr id="9" name="TextBox 8"/>
          <p:cNvSpPr txBox="1"/>
          <p:nvPr/>
        </p:nvSpPr>
        <p:spPr>
          <a:xfrm>
            <a:off x="10739506" y="6357514"/>
            <a:ext cx="1524841" cy="369332"/>
          </a:xfrm>
          <a:prstGeom prst="rect">
            <a:avLst/>
          </a:prstGeom>
          <a:noFill/>
        </p:spPr>
        <p:txBody>
          <a:bodyPr wrap="none" rtlCol="0">
            <a:spAutoFit/>
          </a:bodyPr>
          <a:lstStyle/>
          <a:p>
            <a:fld id="{56399C49-7F10-4B2E-82A7-0F822FC384B4}" type="datetime3">
              <a:rPr lang="en-IN" smtClean="0">
                <a:solidFill>
                  <a:srgbClr val="FFC000"/>
                </a:solidFill>
                <a:latin typeface="Times New Roman" pitchFamily="18" charset="0"/>
                <a:cs typeface="Times New Roman" pitchFamily="18" charset="0"/>
              </a:rPr>
              <a:pPr/>
              <a:t>24 July 2020</a:t>
            </a:fld>
            <a:r>
              <a:rPr lang="en-IN" dirty="0" smtClean="0">
                <a:solidFill>
                  <a:srgbClr val="FFC000"/>
                </a:solidFill>
                <a:latin typeface="Times New Roman" pitchFamily="18" charset="0"/>
                <a:cs typeface="Times New Roman" pitchFamily="18" charset="0"/>
              </a:rPr>
              <a:t> </a:t>
            </a:r>
            <a:endParaRPr lang="en-US" dirty="0">
              <a:solidFill>
                <a:srgbClr val="FFC000"/>
              </a:solidFill>
              <a:latin typeface="Times New Roman" pitchFamily="18" charset="0"/>
              <a:cs typeface="Times New Roman" pitchFamily="18" charset="0"/>
            </a:endParaRPr>
          </a:p>
        </p:txBody>
      </p:sp>
      <p:pic>
        <p:nvPicPr>
          <p:cNvPr id="10" name="Picture 2"/>
          <p:cNvPicPr>
            <a:picLocks noChangeAspect="1"/>
          </p:cNvPicPr>
          <p:nvPr/>
        </p:nvPicPr>
        <p:blipFill>
          <a:blip r:embed="rId3"/>
          <a:stretch>
            <a:fillRect/>
          </a:stretch>
        </p:blipFill>
        <p:spPr>
          <a:xfrm>
            <a:off x="6736080" y="1524000"/>
            <a:ext cx="5151120" cy="4462780"/>
          </a:xfrm>
          <a:prstGeom prst="rect">
            <a:avLst/>
          </a:prstGeom>
        </p:spPr>
      </p:pic>
      <p:pic>
        <p:nvPicPr>
          <p:cNvPr id="12" name="Picture 4" descr="A close up of a computer&#10;&#10;Description generated with high confidence"/>
          <p:cNvPicPr>
            <a:picLocks noChangeAspect="1"/>
          </p:cNvPicPr>
          <p:nvPr/>
        </p:nvPicPr>
        <p:blipFill>
          <a:blip r:embed="rId4" cstate="print"/>
          <a:stretch>
            <a:fillRect/>
          </a:stretch>
        </p:blipFill>
        <p:spPr>
          <a:xfrm>
            <a:off x="10351625" y="0"/>
            <a:ext cx="1840375" cy="145622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222885"/>
            <a:ext cx="10515600" cy="1325563"/>
          </a:xfrm>
        </p:spPr>
        <p:txBody>
          <a:bodyPr>
            <a:normAutofit/>
          </a:bodyPr>
          <a:lstStyle/>
          <a:p>
            <a:r>
              <a:rPr lang="en-IN" sz="2400" dirty="0" smtClean="0">
                <a:solidFill>
                  <a:srgbClr val="FFC000"/>
                </a:solidFill>
                <a:latin typeface="Times New Roman" panose="02020603050405020304" pitchFamily="18" charset="0"/>
                <a:cs typeface="Times New Roman" panose="02020603050405020304" pitchFamily="18" charset="0"/>
                <a:sym typeface="+mn-ea"/>
              </a:rPr>
              <a:t>ACTIVITY DIAGRAM:                                               SEQUENCE DIAGRAM:</a:t>
            </a:r>
            <a:r>
              <a:rPr lang="en-US" sz="2400" dirty="0" smtClean="0"/>
              <a:t/>
            </a:r>
            <a:br>
              <a:rPr lang="en-US" sz="2400" dirty="0" smtClean="0"/>
            </a:br>
            <a:r>
              <a:rPr lang="en-US" sz="2400" dirty="0" smtClean="0"/>
              <a:t>:</a:t>
            </a:r>
            <a:endParaRPr lang="en-US" sz="2400" dirty="0"/>
          </a:p>
        </p:txBody>
      </p:sp>
      <p:pic>
        <p:nvPicPr>
          <p:cNvPr id="1026" name="Picture 2"/>
          <p:cNvPicPr>
            <a:picLocks noChangeAspect="1" noChangeArrowheads="1"/>
          </p:cNvPicPr>
          <p:nvPr/>
        </p:nvPicPr>
        <p:blipFill>
          <a:blip r:embed="rId3"/>
          <a:srcRect l="12165" t="19556" r="51834" b="8593"/>
          <a:stretch>
            <a:fillRect/>
          </a:stretch>
        </p:blipFill>
        <p:spPr bwMode="auto">
          <a:xfrm>
            <a:off x="579120" y="955040"/>
            <a:ext cx="5618480" cy="5181600"/>
          </a:xfrm>
          <a:prstGeom prst="rect">
            <a:avLst/>
          </a:prstGeom>
          <a:noFill/>
          <a:ln w="9525">
            <a:noFill/>
            <a:miter lim="800000"/>
            <a:headEnd/>
            <a:tailEnd/>
          </a:ln>
          <a:effectLst/>
        </p:spPr>
      </p:pic>
      <p:sp>
        <p:nvSpPr>
          <p:cNvPr id="7" name="Rectangle 6"/>
          <p:cNvSpPr/>
          <p:nvPr/>
        </p:nvSpPr>
        <p:spPr>
          <a:xfrm>
            <a:off x="162045" y="6312418"/>
            <a:ext cx="5220183" cy="400110"/>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2000" b="1" cap="none" spc="0" dirty="0">
                <a:ln>
                  <a:prstDash val="solid"/>
                </a:ln>
                <a:solidFill>
                  <a:srgbClr val="FFC000"/>
                </a:solidFill>
                <a:effectLst>
                  <a:outerShdw blurRad="88000" dist="50800" dir="5040000" algn="tl">
                    <a:schemeClr val="accent4">
                      <a:tint val="80000"/>
                      <a:satMod val="250000"/>
                      <a:alpha val="45000"/>
                    </a:schemeClr>
                  </a:outerShdw>
                </a:effectLst>
                <a:latin typeface="Times New Roman" panose="02020603050405020304" pitchFamily="18" charset="0"/>
                <a:cs typeface="Times New Roman" panose="02020603050405020304" pitchFamily="18" charset="0"/>
              </a:rPr>
              <a:t>DETECTION OF PHISHING WEBSITES</a:t>
            </a:r>
          </a:p>
        </p:txBody>
      </p:sp>
      <p:sp>
        <p:nvSpPr>
          <p:cNvPr id="9" name="TextBox 8"/>
          <p:cNvSpPr txBox="1"/>
          <p:nvPr/>
        </p:nvSpPr>
        <p:spPr>
          <a:xfrm>
            <a:off x="6881609" y="6358965"/>
            <a:ext cx="415498" cy="369332"/>
          </a:xfrm>
          <a:prstGeom prst="rect">
            <a:avLst/>
          </a:prstGeom>
          <a:noFill/>
        </p:spPr>
        <p:txBody>
          <a:bodyPr wrap="none" rtlCol="0">
            <a:spAutoFit/>
          </a:bodyPr>
          <a:lstStyle/>
          <a:p>
            <a:r>
              <a:rPr lang="en-IN" dirty="0" smtClean="0">
                <a:solidFill>
                  <a:srgbClr val="FFC000"/>
                </a:solidFill>
                <a:latin typeface="Times New Roman" pitchFamily="18" charset="0"/>
                <a:cs typeface="Times New Roman" pitchFamily="18" charset="0"/>
              </a:rPr>
              <a:t>13</a:t>
            </a:r>
            <a:endParaRPr lang="en-US" dirty="0">
              <a:solidFill>
                <a:srgbClr val="FFC000"/>
              </a:solidFill>
            </a:endParaRPr>
          </a:p>
        </p:txBody>
      </p:sp>
      <p:sp>
        <p:nvSpPr>
          <p:cNvPr id="12" name="TextBox 11"/>
          <p:cNvSpPr txBox="1"/>
          <p:nvPr/>
        </p:nvSpPr>
        <p:spPr>
          <a:xfrm>
            <a:off x="10739506" y="6357514"/>
            <a:ext cx="1524841" cy="369332"/>
          </a:xfrm>
          <a:prstGeom prst="rect">
            <a:avLst/>
          </a:prstGeom>
          <a:noFill/>
        </p:spPr>
        <p:txBody>
          <a:bodyPr wrap="none" rtlCol="0">
            <a:spAutoFit/>
          </a:bodyPr>
          <a:lstStyle/>
          <a:p>
            <a:fld id="{56399C49-7F10-4B2E-82A7-0F822FC384B4}" type="datetime3">
              <a:rPr lang="en-IN" smtClean="0">
                <a:solidFill>
                  <a:srgbClr val="FFC000"/>
                </a:solidFill>
                <a:latin typeface="Times New Roman" pitchFamily="18" charset="0"/>
                <a:cs typeface="Times New Roman" pitchFamily="18" charset="0"/>
              </a:rPr>
              <a:pPr/>
              <a:t>24 July 2020</a:t>
            </a:fld>
            <a:r>
              <a:rPr lang="en-IN" dirty="0" smtClean="0">
                <a:solidFill>
                  <a:srgbClr val="FFC000"/>
                </a:solidFill>
                <a:latin typeface="Times New Roman" pitchFamily="18" charset="0"/>
                <a:cs typeface="Times New Roman" pitchFamily="18" charset="0"/>
              </a:rPr>
              <a:t> </a:t>
            </a:r>
            <a:endParaRPr lang="en-US" dirty="0">
              <a:solidFill>
                <a:srgbClr val="FFC000"/>
              </a:solidFill>
              <a:latin typeface="Times New Roman" pitchFamily="18" charset="0"/>
              <a:cs typeface="Times New Roman" pitchFamily="18" charset="0"/>
            </a:endParaRPr>
          </a:p>
        </p:txBody>
      </p:sp>
      <p:pic>
        <p:nvPicPr>
          <p:cNvPr id="13" name="Picture 3"/>
          <p:cNvPicPr>
            <a:picLocks noGrp="1" noChangeAspect="1"/>
          </p:cNvPicPr>
          <p:nvPr>
            <p:ph idx="1"/>
          </p:nvPr>
        </p:nvPicPr>
        <p:blipFill>
          <a:blip r:embed="rId4"/>
          <a:stretch>
            <a:fillRect/>
          </a:stretch>
        </p:blipFill>
        <p:spPr>
          <a:xfrm>
            <a:off x="6614160" y="914400"/>
            <a:ext cx="5455920" cy="5201920"/>
          </a:xfrm>
          <a:prstGeom prst="rect">
            <a:avLst/>
          </a:prstGeom>
        </p:spPr>
      </p:pic>
      <p:pic>
        <p:nvPicPr>
          <p:cNvPr id="10" name="Picture 4" descr="A close up of a computer&#10;&#10;Description generated with high confidence"/>
          <p:cNvPicPr>
            <a:picLocks noChangeAspect="1"/>
          </p:cNvPicPr>
          <p:nvPr/>
        </p:nvPicPr>
        <p:blipFill>
          <a:blip r:embed="rId5" cstate="print"/>
          <a:stretch>
            <a:fillRect/>
          </a:stretch>
        </p:blipFill>
        <p:spPr>
          <a:xfrm>
            <a:off x="10586720" y="0"/>
            <a:ext cx="1605280" cy="145622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35280" y="271195"/>
            <a:ext cx="6096000" cy="954107"/>
          </a:xfrm>
          <a:prstGeom prst="rect">
            <a:avLst/>
          </a:prstGeom>
        </p:spPr>
        <p:txBody>
          <a:bodyPr>
            <a:spAutoFit/>
          </a:bodyPr>
          <a:lstStyle/>
          <a:p>
            <a:r>
              <a:rPr lang="en-IN" sz="2800" b="1" dirty="0" smtClean="0">
                <a:solidFill>
                  <a:srgbClr val="FFC000"/>
                </a:solidFill>
                <a:latin typeface="Times New Roman" panose="02020603050405020304" pitchFamily="18" charset="0"/>
                <a:cs typeface="Times New Roman" panose="02020603050405020304" pitchFamily="18" charset="0"/>
                <a:sym typeface="+mn-ea"/>
              </a:rPr>
              <a:t>TEST CASES:</a:t>
            </a:r>
            <a:r>
              <a:rPr lang="en-US" sz="2800" b="1" dirty="0" smtClean="0"/>
              <a:t/>
            </a:r>
            <a:br>
              <a:rPr lang="en-US" sz="2800" b="1" dirty="0" smtClean="0"/>
            </a:br>
            <a:endParaRPr lang="en-US" sz="2800" b="1" dirty="0"/>
          </a:p>
        </p:txBody>
      </p:sp>
      <p:graphicFrame>
        <p:nvGraphicFramePr>
          <p:cNvPr id="6" name="Table 5"/>
          <p:cNvGraphicFramePr>
            <a:graphicFrameLocks noGrp="1"/>
          </p:cNvGraphicFramePr>
          <p:nvPr/>
        </p:nvGraphicFramePr>
        <p:xfrm>
          <a:off x="325119" y="815648"/>
          <a:ext cx="10637520" cy="6035040"/>
        </p:xfrm>
        <a:graphic>
          <a:graphicData uri="http://schemas.openxmlformats.org/drawingml/2006/table">
            <a:tbl>
              <a:tblPr/>
              <a:tblGrid>
                <a:gridCol w="1470583"/>
                <a:gridCol w="2450202"/>
                <a:gridCol w="2941165"/>
                <a:gridCol w="2333800"/>
                <a:gridCol w="1441770"/>
              </a:tblGrid>
              <a:tr h="227607">
                <a:tc>
                  <a:txBody>
                    <a:bodyPr/>
                    <a:lstStyle/>
                    <a:p>
                      <a:pPr marL="69850" marR="6985">
                        <a:lnSpc>
                          <a:spcPct val="150000"/>
                        </a:lnSpc>
                        <a:spcAft>
                          <a:spcPts val="0"/>
                        </a:spcAft>
                        <a:tabLst>
                          <a:tab pos="2790825" algn="l"/>
                        </a:tabLst>
                      </a:pPr>
                      <a:r>
                        <a:rPr lang="en-US" sz="1200" b="1" dirty="0">
                          <a:solidFill>
                            <a:schemeClr val="bg1"/>
                          </a:solidFill>
                          <a:latin typeface="Times New Roman"/>
                          <a:ea typeface="Times New Roman"/>
                          <a:cs typeface="Times New Roman"/>
                        </a:rPr>
                        <a:t>Test cases</a:t>
                      </a:r>
                      <a:endParaRPr lang="en-US" sz="1200" dirty="0">
                        <a:solidFill>
                          <a:schemeClr val="bg1"/>
                        </a:solidFill>
                        <a:latin typeface="Times New Roman"/>
                        <a:ea typeface="Times New Roman"/>
                        <a:cs typeface="Times New Roman"/>
                      </a:endParaRPr>
                    </a:p>
                  </a:txBody>
                  <a:tcPr marL="50432" marR="504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9850" marR="6985">
                        <a:lnSpc>
                          <a:spcPct val="150000"/>
                        </a:lnSpc>
                        <a:spcAft>
                          <a:spcPts val="0"/>
                        </a:spcAft>
                        <a:tabLst>
                          <a:tab pos="2790825" algn="l"/>
                        </a:tabLst>
                      </a:pPr>
                      <a:r>
                        <a:rPr lang="en-US" sz="1200" b="1">
                          <a:solidFill>
                            <a:schemeClr val="bg1"/>
                          </a:solidFill>
                          <a:latin typeface="Times New Roman"/>
                          <a:ea typeface="Times New Roman"/>
                          <a:cs typeface="Times New Roman"/>
                        </a:rPr>
                        <a:t>Input</a:t>
                      </a:r>
                      <a:endParaRPr lang="en-US" sz="1200">
                        <a:solidFill>
                          <a:schemeClr val="bg1"/>
                        </a:solidFill>
                        <a:latin typeface="Times New Roman"/>
                        <a:ea typeface="Times New Roman"/>
                        <a:cs typeface="Times New Roman"/>
                      </a:endParaRPr>
                    </a:p>
                  </a:txBody>
                  <a:tcPr marL="50432" marR="504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9850" marR="6985">
                        <a:lnSpc>
                          <a:spcPct val="150000"/>
                        </a:lnSpc>
                        <a:spcAft>
                          <a:spcPts val="0"/>
                        </a:spcAft>
                        <a:tabLst>
                          <a:tab pos="2790825" algn="l"/>
                        </a:tabLst>
                      </a:pPr>
                      <a:r>
                        <a:rPr lang="en-US" sz="1200" b="1">
                          <a:solidFill>
                            <a:schemeClr val="bg1"/>
                          </a:solidFill>
                          <a:latin typeface="Times New Roman"/>
                          <a:ea typeface="Times New Roman"/>
                          <a:cs typeface="Times New Roman"/>
                        </a:rPr>
                        <a:t>Description</a:t>
                      </a:r>
                      <a:endParaRPr lang="en-US" sz="1200">
                        <a:solidFill>
                          <a:schemeClr val="bg1"/>
                        </a:solidFill>
                        <a:latin typeface="Times New Roman"/>
                        <a:ea typeface="Times New Roman"/>
                        <a:cs typeface="Times New Roman"/>
                      </a:endParaRPr>
                    </a:p>
                  </a:txBody>
                  <a:tcPr marL="50432" marR="504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9850" marR="6985">
                        <a:lnSpc>
                          <a:spcPct val="150000"/>
                        </a:lnSpc>
                        <a:spcAft>
                          <a:spcPts val="0"/>
                        </a:spcAft>
                        <a:tabLst>
                          <a:tab pos="2790825" algn="l"/>
                        </a:tabLst>
                      </a:pPr>
                      <a:r>
                        <a:rPr lang="en-US" sz="1200" b="1">
                          <a:solidFill>
                            <a:schemeClr val="bg1"/>
                          </a:solidFill>
                          <a:latin typeface="Times New Roman"/>
                          <a:ea typeface="Times New Roman"/>
                          <a:cs typeface="Times New Roman"/>
                        </a:rPr>
                        <a:t>Expected Result</a:t>
                      </a:r>
                      <a:endParaRPr lang="en-US" sz="1200">
                        <a:solidFill>
                          <a:schemeClr val="bg1"/>
                        </a:solidFill>
                        <a:latin typeface="Times New Roman"/>
                        <a:ea typeface="Times New Roman"/>
                        <a:cs typeface="Times New Roman"/>
                      </a:endParaRPr>
                    </a:p>
                  </a:txBody>
                  <a:tcPr marL="50432" marR="504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9850" marR="6985">
                        <a:lnSpc>
                          <a:spcPct val="150000"/>
                        </a:lnSpc>
                        <a:spcAft>
                          <a:spcPts val="0"/>
                        </a:spcAft>
                        <a:tabLst>
                          <a:tab pos="2790825" algn="l"/>
                        </a:tabLst>
                      </a:pPr>
                      <a:r>
                        <a:rPr lang="en-US" sz="1200" b="1">
                          <a:solidFill>
                            <a:schemeClr val="bg1"/>
                          </a:solidFill>
                          <a:latin typeface="Times New Roman"/>
                          <a:ea typeface="Times New Roman"/>
                          <a:cs typeface="Times New Roman"/>
                        </a:rPr>
                        <a:t>Pass/Fail</a:t>
                      </a:r>
                      <a:endParaRPr lang="en-US" sz="1200">
                        <a:solidFill>
                          <a:schemeClr val="bg1"/>
                        </a:solidFill>
                        <a:latin typeface="Times New Roman"/>
                        <a:ea typeface="Times New Roman"/>
                        <a:cs typeface="Times New Roman"/>
                      </a:endParaRPr>
                    </a:p>
                  </a:txBody>
                  <a:tcPr marL="50432" marR="504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3232">
                <a:tc>
                  <a:txBody>
                    <a:bodyPr/>
                    <a:lstStyle/>
                    <a:p>
                      <a:pPr algn="ctr">
                        <a:lnSpc>
                          <a:spcPct val="150000"/>
                        </a:lnSpc>
                        <a:spcAft>
                          <a:spcPts val="0"/>
                        </a:spcAft>
                      </a:pPr>
                      <a:r>
                        <a:rPr lang="en-US" sz="1200">
                          <a:solidFill>
                            <a:schemeClr val="bg1"/>
                          </a:solidFill>
                          <a:latin typeface="Times New Roman"/>
                          <a:ea typeface="SimSun"/>
                          <a:cs typeface="Times New Roman"/>
                        </a:rPr>
                        <a:t>TC1</a:t>
                      </a:r>
                      <a:endParaRPr lang="en-US" sz="1200">
                        <a:solidFill>
                          <a:schemeClr val="bg1"/>
                        </a:solidFill>
                        <a:latin typeface="Calibri"/>
                        <a:ea typeface="SimSun"/>
                        <a:cs typeface="Times New Roman"/>
                      </a:endParaRPr>
                    </a:p>
                  </a:txBody>
                  <a:tcPr marL="50432" marR="504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US" sz="1200" dirty="0" smtClean="0">
                          <a:solidFill>
                            <a:schemeClr val="bg1"/>
                          </a:solidFill>
                          <a:latin typeface="Times New Roman"/>
                          <a:ea typeface="SimSun"/>
                          <a:cs typeface="Times New Roman"/>
                        </a:rPr>
                        <a:t>URL contains mail or mailto() </a:t>
                      </a:r>
                      <a:endParaRPr lang="en-US" sz="1200" dirty="0">
                        <a:solidFill>
                          <a:schemeClr val="bg1"/>
                        </a:solidFill>
                        <a:latin typeface="Calibri"/>
                        <a:ea typeface="SimSun"/>
                        <a:cs typeface="Times New Roman"/>
                      </a:endParaRPr>
                    </a:p>
                  </a:txBody>
                  <a:tcPr marL="50432" marR="504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200" dirty="0">
                          <a:solidFill>
                            <a:schemeClr val="bg1"/>
                          </a:solidFill>
                          <a:latin typeface="Times New Roman"/>
                          <a:ea typeface="SimSun"/>
                          <a:cs typeface="Times New Roman"/>
                        </a:rPr>
                        <a:t> </a:t>
                      </a:r>
                      <a:r>
                        <a:rPr lang="en-US" sz="1200" dirty="0" smtClean="0">
                          <a:solidFill>
                            <a:schemeClr val="bg1"/>
                          </a:solidFill>
                          <a:latin typeface="Times New Roman"/>
                          <a:ea typeface="SimSun"/>
                          <a:cs typeface="Times New Roman"/>
                        </a:rPr>
                        <a:t>If </a:t>
                      </a:r>
                      <a:r>
                        <a:rPr lang="en-US" sz="1200" dirty="0" err="1" smtClean="0">
                          <a:solidFill>
                            <a:schemeClr val="bg1"/>
                          </a:solidFill>
                          <a:latin typeface="Times New Roman"/>
                          <a:ea typeface="SimSun"/>
                          <a:cs typeface="Times New Roman"/>
                        </a:rPr>
                        <a:t>phisher</a:t>
                      </a:r>
                      <a:r>
                        <a:rPr lang="en-US" sz="1200" dirty="0" smtClean="0">
                          <a:solidFill>
                            <a:schemeClr val="bg1"/>
                          </a:solidFill>
                          <a:latin typeface="Times New Roman"/>
                          <a:ea typeface="SimSun"/>
                          <a:cs typeface="Times New Roman"/>
                        </a:rPr>
                        <a:t> uses the mail or mailto() in url</a:t>
                      </a:r>
                      <a:endParaRPr lang="en-US" sz="1200" dirty="0" smtClean="0">
                        <a:solidFill>
                          <a:schemeClr val="bg1"/>
                        </a:solidFill>
                        <a:latin typeface="+mn-lt"/>
                        <a:ea typeface="SimSun"/>
                        <a:cs typeface="Times New Roman"/>
                      </a:endParaRPr>
                    </a:p>
                  </a:txBody>
                  <a:tcPr marL="50432" marR="504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dirty="0">
                          <a:solidFill>
                            <a:schemeClr val="bg1"/>
                          </a:solidFill>
                          <a:latin typeface="Times New Roman"/>
                          <a:ea typeface="SimSun"/>
                          <a:cs typeface="Times New Roman"/>
                        </a:rPr>
                        <a:t>-1</a:t>
                      </a:r>
                      <a:endParaRPr lang="en-US" sz="1200" dirty="0">
                        <a:solidFill>
                          <a:schemeClr val="bg1"/>
                        </a:solidFill>
                        <a:latin typeface="Calibri"/>
                        <a:ea typeface="SimSun"/>
                        <a:cs typeface="Times New Roman"/>
                      </a:endParaRPr>
                    </a:p>
                    <a:p>
                      <a:pPr algn="ctr">
                        <a:lnSpc>
                          <a:spcPct val="150000"/>
                        </a:lnSpc>
                        <a:spcAft>
                          <a:spcPts val="0"/>
                        </a:spcAft>
                      </a:pPr>
                      <a:r>
                        <a:rPr lang="en-US" sz="1200" dirty="0">
                          <a:solidFill>
                            <a:schemeClr val="bg1"/>
                          </a:solidFill>
                          <a:latin typeface="Times New Roman"/>
                          <a:ea typeface="SimSun"/>
                          <a:cs typeface="Times New Roman"/>
                        </a:rPr>
                        <a:t>(url is </a:t>
                      </a:r>
                      <a:r>
                        <a:rPr lang="en-US" sz="1200" dirty="0" smtClean="0">
                          <a:solidFill>
                            <a:schemeClr val="bg1"/>
                          </a:solidFill>
                          <a:latin typeface="Times New Roman"/>
                          <a:ea typeface="SimSun"/>
                          <a:cs typeface="Times New Roman"/>
                        </a:rPr>
                        <a:t>phished)</a:t>
                      </a:r>
                      <a:endParaRPr lang="en-US" sz="1200" dirty="0">
                        <a:solidFill>
                          <a:schemeClr val="bg1"/>
                        </a:solidFill>
                        <a:latin typeface="Calibri"/>
                        <a:ea typeface="SimSun"/>
                        <a:cs typeface="Times New Roman"/>
                      </a:endParaRPr>
                    </a:p>
                  </a:txBody>
                  <a:tcPr marL="50432" marR="504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en-US" sz="1200">
                        <a:solidFill>
                          <a:schemeClr val="bg1"/>
                        </a:solidFill>
                        <a:latin typeface="Times New Roman"/>
                        <a:ea typeface="SimSun"/>
                        <a:cs typeface="Times New Roman"/>
                      </a:endParaRPr>
                    </a:p>
                    <a:p>
                      <a:pPr algn="ctr">
                        <a:lnSpc>
                          <a:spcPct val="150000"/>
                        </a:lnSpc>
                        <a:spcAft>
                          <a:spcPts val="0"/>
                        </a:spcAft>
                      </a:pPr>
                      <a:r>
                        <a:rPr lang="en-US" sz="1200">
                          <a:solidFill>
                            <a:schemeClr val="bg1"/>
                          </a:solidFill>
                          <a:latin typeface="Times New Roman"/>
                          <a:ea typeface="SimSun"/>
                          <a:cs typeface="Times New Roman"/>
                        </a:rPr>
                        <a:t>Pass</a:t>
                      </a:r>
                      <a:endParaRPr lang="en-US" sz="1200">
                        <a:solidFill>
                          <a:schemeClr val="bg1"/>
                        </a:solidFill>
                        <a:latin typeface="Calibri"/>
                        <a:ea typeface="SimSun"/>
                        <a:cs typeface="Times New Roman"/>
                      </a:endParaRPr>
                    </a:p>
                  </a:txBody>
                  <a:tcPr marL="50432" marR="504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9641">
                <a:tc>
                  <a:txBody>
                    <a:bodyPr/>
                    <a:lstStyle/>
                    <a:p>
                      <a:pPr algn="ctr">
                        <a:lnSpc>
                          <a:spcPct val="150000"/>
                        </a:lnSpc>
                        <a:spcAft>
                          <a:spcPts val="0"/>
                        </a:spcAft>
                      </a:pPr>
                      <a:r>
                        <a:rPr lang="en-US" sz="1200">
                          <a:solidFill>
                            <a:schemeClr val="bg1"/>
                          </a:solidFill>
                          <a:latin typeface="Times New Roman"/>
                          <a:ea typeface="SimSun"/>
                          <a:cs typeface="Times New Roman"/>
                        </a:rPr>
                        <a:t>TC2</a:t>
                      </a:r>
                      <a:endParaRPr lang="en-US" sz="1200">
                        <a:solidFill>
                          <a:schemeClr val="bg1"/>
                        </a:solidFill>
                        <a:latin typeface="Calibri"/>
                        <a:ea typeface="SimSun"/>
                        <a:cs typeface="Times New Roman"/>
                      </a:endParaRPr>
                    </a:p>
                  </a:txBody>
                  <a:tcPr marL="50432" marR="504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200" dirty="0">
                          <a:solidFill>
                            <a:schemeClr val="bg1"/>
                          </a:solidFill>
                          <a:latin typeface="Times New Roman"/>
                          <a:ea typeface="SimSun"/>
                          <a:cs typeface="Times New Roman"/>
                        </a:rPr>
                        <a:t>URL Consists of https protocol</a:t>
                      </a:r>
                      <a:endParaRPr lang="en-US" sz="1200" dirty="0">
                        <a:solidFill>
                          <a:schemeClr val="bg1"/>
                        </a:solidFill>
                        <a:latin typeface="Calibri"/>
                        <a:ea typeface="SimSun"/>
                        <a:cs typeface="Times New Roman"/>
                      </a:endParaRPr>
                    </a:p>
                  </a:txBody>
                  <a:tcPr marL="50432" marR="504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200" dirty="0">
                          <a:solidFill>
                            <a:schemeClr val="bg1"/>
                          </a:solidFill>
                          <a:latin typeface="Times New Roman"/>
                          <a:ea typeface="SimSun"/>
                          <a:cs typeface="Times New Roman"/>
                        </a:rPr>
                        <a:t>URL contain secure socket layer</a:t>
                      </a:r>
                      <a:endParaRPr lang="en-US" sz="1200" dirty="0">
                        <a:solidFill>
                          <a:schemeClr val="bg1"/>
                        </a:solidFill>
                        <a:latin typeface="Calibri"/>
                        <a:ea typeface="SimSun"/>
                        <a:cs typeface="Times New Roman"/>
                      </a:endParaRPr>
                    </a:p>
                  </a:txBody>
                  <a:tcPr marL="50432" marR="504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dirty="0">
                          <a:solidFill>
                            <a:schemeClr val="bg1"/>
                          </a:solidFill>
                          <a:latin typeface="Times New Roman"/>
                          <a:ea typeface="SimSun"/>
                          <a:cs typeface="Times New Roman"/>
                        </a:rPr>
                        <a:t>1</a:t>
                      </a:r>
                      <a:endParaRPr lang="en-US" sz="1200" dirty="0">
                        <a:solidFill>
                          <a:schemeClr val="bg1"/>
                        </a:solidFill>
                        <a:latin typeface="Calibri"/>
                        <a:ea typeface="SimSun"/>
                        <a:cs typeface="Times New Roman"/>
                      </a:endParaRPr>
                    </a:p>
                    <a:p>
                      <a:pPr algn="ctr">
                        <a:lnSpc>
                          <a:spcPct val="150000"/>
                        </a:lnSpc>
                        <a:spcAft>
                          <a:spcPts val="0"/>
                        </a:spcAft>
                      </a:pPr>
                      <a:r>
                        <a:rPr lang="en-US" sz="1200" dirty="0">
                          <a:solidFill>
                            <a:schemeClr val="bg1"/>
                          </a:solidFill>
                          <a:latin typeface="Times New Roman"/>
                          <a:ea typeface="SimSun"/>
                          <a:cs typeface="Times New Roman"/>
                        </a:rPr>
                        <a:t>(url is benign)</a:t>
                      </a:r>
                      <a:endParaRPr lang="en-US" sz="1200" dirty="0">
                        <a:solidFill>
                          <a:schemeClr val="bg1"/>
                        </a:solidFill>
                        <a:latin typeface="Calibri"/>
                        <a:ea typeface="SimSun"/>
                        <a:cs typeface="Times New Roman"/>
                      </a:endParaRPr>
                    </a:p>
                  </a:txBody>
                  <a:tcPr marL="50432" marR="504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en-US" sz="1200">
                        <a:solidFill>
                          <a:schemeClr val="bg1"/>
                        </a:solidFill>
                        <a:latin typeface="Times New Roman"/>
                        <a:ea typeface="SimSun"/>
                        <a:cs typeface="Times New Roman"/>
                      </a:endParaRPr>
                    </a:p>
                    <a:p>
                      <a:pPr algn="ctr">
                        <a:lnSpc>
                          <a:spcPct val="150000"/>
                        </a:lnSpc>
                        <a:spcAft>
                          <a:spcPts val="0"/>
                        </a:spcAft>
                      </a:pPr>
                      <a:r>
                        <a:rPr lang="en-US" sz="1200">
                          <a:solidFill>
                            <a:schemeClr val="bg1"/>
                          </a:solidFill>
                          <a:latin typeface="Times New Roman"/>
                          <a:ea typeface="SimSun"/>
                          <a:cs typeface="Times New Roman"/>
                        </a:rPr>
                        <a:t>Pass</a:t>
                      </a:r>
                      <a:endParaRPr lang="en-US" sz="1200">
                        <a:solidFill>
                          <a:schemeClr val="bg1"/>
                        </a:solidFill>
                        <a:latin typeface="Calibri"/>
                        <a:ea typeface="SimSun"/>
                        <a:cs typeface="Times New Roman"/>
                      </a:endParaRPr>
                    </a:p>
                  </a:txBody>
                  <a:tcPr marL="50432" marR="504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2997">
                <a:tc>
                  <a:txBody>
                    <a:bodyPr/>
                    <a:lstStyle/>
                    <a:p>
                      <a:pPr algn="ctr">
                        <a:lnSpc>
                          <a:spcPct val="150000"/>
                        </a:lnSpc>
                        <a:spcAft>
                          <a:spcPts val="0"/>
                        </a:spcAft>
                      </a:pPr>
                      <a:r>
                        <a:rPr lang="en-US" sz="1200">
                          <a:solidFill>
                            <a:schemeClr val="bg1"/>
                          </a:solidFill>
                          <a:latin typeface="Times New Roman"/>
                          <a:ea typeface="SimSun"/>
                          <a:cs typeface="Times New Roman"/>
                        </a:rPr>
                        <a:t>TC3</a:t>
                      </a:r>
                      <a:endParaRPr lang="en-US" sz="1200">
                        <a:solidFill>
                          <a:schemeClr val="bg1"/>
                        </a:solidFill>
                        <a:latin typeface="Calibri"/>
                        <a:ea typeface="SimSun"/>
                        <a:cs typeface="Times New Roman"/>
                      </a:endParaRPr>
                    </a:p>
                  </a:txBody>
                  <a:tcPr marL="50432" marR="504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US" sz="1200" dirty="0">
                          <a:solidFill>
                            <a:schemeClr val="bg1"/>
                          </a:solidFill>
                          <a:latin typeface="Times New Roman"/>
                          <a:ea typeface="SimSun"/>
                          <a:cs typeface="Times New Roman"/>
                        </a:rPr>
                        <a:t>URL length Greater than 54</a:t>
                      </a:r>
                      <a:endParaRPr lang="en-US" sz="1200" dirty="0">
                        <a:solidFill>
                          <a:schemeClr val="bg1"/>
                        </a:solidFill>
                        <a:latin typeface="Calibri"/>
                        <a:ea typeface="SimSun"/>
                        <a:cs typeface="Times New Roman"/>
                      </a:endParaRPr>
                    </a:p>
                  </a:txBody>
                  <a:tcPr marL="50432" marR="504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200" dirty="0">
                          <a:solidFill>
                            <a:schemeClr val="bg1"/>
                          </a:solidFill>
                          <a:latin typeface="Times New Roman"/>
                          <a:ea typeface="SimSun"/>
                          <a:cs typeface="Times New Roman"/>
                        </a:rPr>
                        <a:t>URL contain length greater than 54 </a:t>
                      </a:r>
                      <a:endParaRPr lang="en-US" sz="1200" dirty="0">
                        <a:solidFill>
                          <a:schemeClr val="bg1"/>
                        </a:solidFill>
                        <a:latin typeface="Calibri"/>
                        <a:ea typeface="SimSun"/>
                        <a:cs typeface="Times New Roman"/>
                      </a:endParaRPr>
                    </a:p>
                  </a:txBody>
                  <a:tcPr marL="50432" marR="504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dirty="0">
                          <a:solidFill>
                            <a:schemeClr val="bg1"/>
                          </a:solidFill>
                          <a:latin typeface="Times New Roman"/>
                          <a:ea typeface="SimSun"/>
                          <a:cs typeface="Times New Roman"/>
                        </a:rPr>
                        <a:t>-1</a:t>
                      </a:r>
                      <a:endParaRPr lang="en-US" sz="1200" dirty="0">
                        <a:solidFill>
                          <a:schemeClr val="bg1"/>
                        </a:solidFill>
                        <a:latin typeface="Calibri"/>
                        <a:ea typeface="SimSun"/>
                        <a:cs typeface="Times New Roman"/>
                      </a:endParaRPr>
                    </a:p>
                    <a:p>
                      <a:pPr algn="ctr">
                        <a:lnSpc>
                          <a:spcPct val="150000"/>
                        </a:lnSpc>
                        <a:spcAft>
                          <a:spcPts val="0"/>
                        </a:spcAft>
                      </a:pPr>
                      <a:r>
                        <a:rPr lang="en-US" sz="1200" dirty="0">
                          <a:solidFill>
                            <a:schemeClr val="bg1"/>
                          </a:solidFill>
                          <a:latin typeface="Times New Roman"/>
                          <a:ea typeface="SimSun"/>
                          <a:cs typeface="Times New Roman"/>
                        </a:rPr>
                        <a:t>(url is suspicious)</a:t>
                      </a:r>
                      <a:endParaRPr lang="en-US" sz="1200" dirty="0">
                        <a:solidFill>
                          <a:schemeClr val="bg1"/>
                        </a:solidFill>
                        <a:latin typeface="Calibri"/>
                        <a:ea typeface="SimSun"/>
                        <a:cs typeface="Times New Roman"/>
                      </a:endParaRPr>
                    </a:p>
                  </a:txBody>
                  <a:tcPr marL="50432" marR="504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en-US" sz="1200">
                        <a:solidFill>
                          <a:schemeClr val="bg1"/>
                        </a:solidFill>
                        <a:latin typeface="Calibri"/>
                        <a:ea typeface="SimSun"/>
                        <a:cs typeface="Times New Roman"/>
                      </a:endParaRPr>
                    </a:p>
                    <a:p>
                      <a:pPr algn="ctr">
                        <a:lnSpc>
                          <a:spcPct val="150000"/>
                        </a:lnSpc>
                        <a:spcAft>
                          <a:spcPts val="0"/>
                        </a:spcAft>
                      </a:pPr>
                      <a:r>
                        <a:rPr lang="en-US" sz="1200">
                          <a:solidFill>
                            <a:schemeClr val="bg1"/>
                          </a:solidFill>
                          <a:latin typeface="Times New Roman"/>
                          <a:ea typeface="SimSun"/>
                          <a:cs typeface="Times New Roman"/>
                        </a:rPr>
                        <a:t>Pass</a:t>
                      </a:r>
                      <a:endParaRPr lang="en-US" sz="1200">
                        <a:solidFill>
                          <a:schemeClr val="bg1"/>
                        </a:solidFill>
                        <a:latin typeface="Calibri"/>
                        <a:ea typeface="SimSun"/>
                        <a:cs typeface="Times New Roman"/>
                      </a:endParaRPr>
                    </a:p>
                  </a:txBody>
                  <a:tcPr marL="50432" marR="504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0954">
                <a:tc>
                  <a:txBody>
                    <a:bodyPr/>
                    <a:lstStyle/>
                    <a:p>
                      <a:pPr algn="ctr">
                        <a:lnSpc>
                          <a:spcPct val="150000"/>
                        </a:lnSpc>
                        <a:spcAft>
                          <a:spcPts val="0"/>
                        </a:spcAft>
                      </a:pPr>
                      <a:r>
                        <a:rPr lang="en-US" sz="1200">
                          <a:solidFill>
                            <a:schemeClr val="bg1"/>
                          </a:solidFill>
                          <a:latin typeface="Times New Roman"/>
                          <a:ea typeface="SimSun"/>
                          <a:cs typeface="Times New Roman"/>
                        </a:rPr>
                        <a:t>TC4</a:t>
                      </a:r>
                      <a:endParaRPr lang="en-US" sz="1200">
                        <a:solidFill>
                          <a:schemeClr val="bg1"/>
                        </a:solidFill>
                        <a:latin typeface="Calibri"/>
                        <a:ea typeface="SimSun"/>
                        <a:cs typeface="Times New Roman"/>
                      </a:endParaRPr>
                    </a:p>
                  </a:txBody>
                  <a:tcPr marL="50432" marR="504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US" sz="1200" dirty="0">
                          <a:solidFill>
                            <a:schemeClr val="bg1"/>
                          </a:solidFill>
                          <a:latin typeface="Times New Roman"/>
                          <a:ea typeface="SimSun"/>
                          <a:cs typeface="Times New Roman"/>
                        </a:rPr>
                        <a:t>Entered URL is empty</a:t>
                      </a:r>
                      <a:endParaRPr lang="en-US" sz="1200" dirty="0">
                        <a:solidFill>
                          <a:schemeClr val="bg1"/>
                        </a:solidFill>
                        <a:latin typeface="Calibri"/>
                        <a:ea typeface="SimSun"/>
                        <a:cs typeface="Times New Roman"/>
                      </a:endParaRPr>
                    </a:p>
                  </a:txBody>
                  <a:tcPr marL="50432" marR="504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9850" marR="6985">
                        <a:lnSpc>
                          <a:spcPct val="150000"/>
                        </a:lnSpc>
                        <a:spcBef>
                          <a:spcPts val="15"/>
                        </a:spcBef>
                        <a:spcAft>
                          <a:spcPts val="0"/>
                        </a:spcAft>
                        <a:tabLst>
                          <a:tab pos="2790825" algn="l"/>
                        </a:tabLst>
                      </a:pPr>
                      <a:r>
                        <a:rPr lang="en-US" sz="1200" dirty="0">
                          <a:solidFill>
                            <a:schemeClr val="bg1"/>
                          </a:solidFill>
                          <a:latin typeface="Times New Roman"/>
                          <a:ea typeface="Times New Roman"/>
                          <a:cs typeface="Times New Roman"/>
                        </a:rPr>
                        <a:t>If  your input URL  is null</a:t>
                      </a:r>
                    </a:p>
                  </a:txBody>
                  <a:tcPr marL="50432" marR="504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9850" marR="6985" algn="ctr">
                        <a:lnSpc>
                          <a:spcPct val="150000"/>
                        </a:lnSpc>
                        <a:spcAft>
                          <a:spcPts val="0"/>
                        </a:spcAft>
                        <a:tabLst>
                          <a:tab pos="2790825" algn="l"/>
                        </a:tabLst>
                      </a:pPr>
                      <a:endParaRPr lang="en-US" sz="1200" dirty="0">
                        <a:solidFill>
                          <a:schemeClr val="bg1"/>
                        </a:solidFill>
                        <a:latin typeface="Times New Roman"/>
                        <a:ea typeface="Times New Roman"/>
                        <a:cs typeface="Times New Roman"/>
                      </a:endParaRPr>
                    </a:p>
                    <a:p>
                      <a:pPr marL="69850" marR="6985" algn="ctr">
                        <a:lnSpc>
                          <a:spcPct val="150000"/>
                        </a:lnSpc>
                        <a:spcAft>
                          <a:spcPts val="0"/>
                        </a:spcAft>
                        <a:tabLst>
                          <a:tab pos="2790825" algn="l"/>
                        </a:tabLst>
                      </a:pPr>
                      <a:r>
                        <a:rPr lang="en-US" sz="1200" dirty="0">
                          <a:solidFill>
                            <a:schemeClr val="bg1"/>
                          </a:solidFill>
                          <a:latin typeface="Times New Roman"/>
                          <a:ea typeface="Times New Roman"/>
                          <a:cs typeface="Times New Roman"/>
                        </a:rPr>
                        <a:t>Invalid URL</a:t>
                      </a:r>
                    </a:p>
                  </a:txBody>
                  <a:tcPr marL="50432" marR="504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9850" marR="6985" algn="ctr">
                        <a:lnSpc>
                          <a:spcPct val="150000"/>
                        </a:lnSpc>
                        <a:spcAft>
                          <a:spcPts val="0"/>
                        </a:spcAft>
                        <a:tabLst>
                          <a:tab pos="2790825" algn="l"/>
                        </a:tabLst>
                      </a:pPr>
                      <a:endParaRPr lang="en-US" sz="1200">
                        <a:solidFill>
                          <a:schemeClr val="bg1"/>
                        </a:solidFill>
                        <a:latin typeface="Times New Roman"/>
                        <a:ea typeface="Times New Roman"/>
                        <a:cs typeface="Times New Roman"/>
                      </a:endParaRPr>
                    </a:p>
                    <a:p>
                      <a:pPr marL="69850" marR="6985" algn="ctr">
                        <a:lnSpc>
                          <a:spcPct val="150000"/>
                        </a:lnSpc>
                        <a:spcAft>
                          <a:spcPts val="0"/>
                        </a:spcAft>
                        <a:tabLst>
                          <a:tab pos="2790825" algn="l"/>
                        </a:tabLst>
                      </a:pPr>
                      <a:r>
                        <a:rPr lang="en-US" sz="1200">
                          <a:solidFill>
                            <a:schemeClr val="bg1"/>
                          </a:solidFill>
                          <a:latin typeface="Times New Roman"/>
                          <a:ea typeface="Times New Roman"/>
                          <a:cs typeface="Times New Roman"/>
                        </a:rPr>
                        <a:t>Fail</a:t>
                      </a:r>
                    </a:p>
                  </a:txBody>
                  <a:tcPr marL="50432" marR="504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1411">
                <a:tc>
                  <a:txBody>
                    <a:bodyPr/>
                    <a:lstStyle/>
                    <a:p>
                      <a:pPr algn="ctr">
                        <a:lnSpc>
                          <a:spcPct val="150000"/>
                        </a:lnSpc>
                        <a:spcAft>
                          <a:spcPts val="0"/>
                        </a:spcAft>
                      </a:pPr>
                      <a:r>
                        <a:rPr lang="en-US" sz="1200">
                          <a:solidFill>
                            <a:schemeClr val="bg1"/>
                          </a:solidFill>
                          <a:latin typeface="Times New Roman"/>
                          <a:ea typeface="SimSun"/>
                          <a:cs typeface="Times New Roman"/>
                        </a:rPr>
                        <a:t>TC5</a:t>
                      </a:r>
                      <a:endParaRPr lang="en-US" sz="1200">
                        <a:solidFill>
                          <a:schemeClr val="bg1"/>
                        </a:solidFill>
                        <a:latin typeface="Calibri"/>
                        <a:ea typeface="SimSun"/>
                        <a:cs typeface="Times New Roman"/>
                      </a:endParaRPr>
                    </a:p>
                  </a:txBody>
                  <a:tcPr marL="50432" marR="504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200" dirty="0">
                          <a:solidFill>
                            <a:schemeClr val="bg1"/>
                          </a:solidFill>
                          <a:latin typeface="Times New Roman"/>
                          <a:ea typeface="SimSun"/>
                          <a:cs typeface="Times New Roman"/>
                        </a:rPr>
                        <a:t>URL has @ symbol</a:t>
                      </a:r>
                      <a:endParaRPr lang="en-US" sz="1200" dirty="0">
                        <a:solidFill>
                          <a:schemeClr val="bg1"/>
                        </a:solidFill>
                        <a:latin typeface="Calibri"/>
                        <a:ea typeface="SimSun"/>
                        <a:cs typeface="Times New Roman"/>
                      </a:endParaRPr>
                    </a:p>
                  </a:txBody>
                  <a:tcPr marL="50432" marR="504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US" sz="1200" dirty="0">
                          <a:solidFill>
                            <a:schemeClr val="bg1"/>
                          </a:solidFill>
                          <a:latin typeface="Times New Roman"/>
                          <a:ea typeface="SimSun"/>
                          <a:cs typeface="Times New Roman"/>
                        </a:rPr>
                        <a:t>If  URL contain @ symbol it will skips the other part of the url</a:t>
                      </a:r>
                      <a:endParaRPr lang="en-US" sz="1200" dirty="0">
                        <a:solidFill>
                          <a:schemeClr val="bg1"/>
                        </a:solidFill>
                        <a:latin typeface="Calibri"/>
                        <a:ea typeface="SimSun"/>
                        <a:cs typeface="Times New Roman"/>
                      </a:endParaRPr>
                    </a:p>
                  </a:txBody>
                  <a:tcPr marL="50432" marR="504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dirty="0">
                          <a:solidFill>
                            <a:schemeClr val="bg1"/>
                          </a:solidFill>
                          <a:latin typeface="Times New Roman"/>
                          <a:ea typeface="SimSun"/>
                          <a:cs typeface="Times New Roman"/>
                        </a:rPr>
                        <a:t>-1</a:t>
                      </a:r>
                      <a:endParaRPr lang="en-US" sz="1200" dirty="0">
                        <a:solidFill>
                          <a:schemeClr val="bg1"/>
                        </a:solidFill>
                        <a:latin typeface="Calibri"/>
                        <a:ea typeface="SimSun"/>
                        <a:cs typeface="Times New Roman"/>
                      </a:endParaRPr>
                    </a:p>
                    <a:p>
                      <a:pPr algn="ctr">
                        <a:lnSpc>
                          <a:spcPct val="150000"/>
                        </a:lnSpc>
                        <a:spcAft>
                          <a:spcPts val="0"/>
                        </a:spcAft>
                      </a:pPr>
                      <a:r>
                        <a:rPr lang="en-US" sz="1200" dirty="0">
                          <a:solidFill>
                            <a:schemeClr val="bg1"/>
                          </a:solidFill>
                          <a:latin typeface="Times New Roman"/>
                          <a:ea typeface="SimSun"/>
                          <a:cs typeface="Times New Roman"/>
                        </a:rPr>
                        <a:t>(url is </a:t>
                      </a:r>
                      <a:r>
                        <a:rPr lang="en-US" sz="1200" dirty="0" smtClean="0">
                          <a:solidFill>
                            <a:schemeClr val="bg1"/>
                          </a:solidFill>
                          <a:latin typeface="Times New Roman"/>
                          <a:ea typeface="SimSun"/>
                          <a:cs typeface="Times New Roman"/>
                        </a:rPr>
                        <a:t>phished)</a:t>
                      </a:r>
                      <a:endParaRPr lang="en-US" sz="1200" dirty="0">
                        <a:solidFill>
                          <a:schemeClr val="bg1"/>
                        </a:solidFill>
                        <a:latin typeface="Calibri"/>
                        <a:ea typeface="SimSun"/>
                        <a:cs typeface="Times New Roman"/>
                      </a:endParaRPr>
                    </a:p>
                  </a:txBody>
                  <a:tcPr marL="50432" marR="504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en-US" sz="1200">
                        <a:solidFill>
                          <a:schemeClr val="bg1"/>
                        </a:solidFill>
                        <a:latin typeface="Calibri"/>
                        <a:ea typeface="SimSun"/>
                        <a:cs typeface="Times New Roman"/>
                      </a:endParaRPr>
                    </a:p>
                    <a:p>
                      <a:pPr algn="ctr">
                        <a:lnSpc>
                          <a:spcPct val="150000"/>
                        </a:lnSpc>
                        <a:spcAft>
                          <a:spcPts val="0"/>
                        </a:spcAft>
                      </a:pPr>
                      <a:r>
                        <a:rPr lang="en-US" sz="1200">
                          <a:solidFill>
                            <a:schemeClr val="bg1"/>
                          </a:solidFill>
                          <a:latin typeface="Times New Roman"/>
                          <a:ea typeface="SimSun"/>
                          <a:cs typeface="Times New Roman"/>
                        </a:rPr>
                        <a:t>Pass</a:t>
                      </a:r>
                      <a:endParaRPr lang="en-US" sz="1200">
                        <a:solidFill>
                          <a:schemeClr val="bg1"/>
                        </a:solidFill>
                        <a:latin typeface="Calibri"/>
                        <a:ea typeface="SimSun"/>
                        <a:cs typeface="Times New Roman"/>
                      </a:endParaRPr>
                    </a:p>
                  </a:txBody>
                  <a:tcPr marL="50432" marR="504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2997">
                <a:tc>
                  <a:txBody>
                    <a:bodyPr/>
                    <a:lstStyle/>
                    <a:p>
                      <a:pPr algn="ctr">
                        <a:lnSpc>
                          <a:spcPct val="150000"/>
                        </a:lnSpc>
                        <a:spcAft>
                          <a:spcPts val="0"/>
                        </a:spcAft>
                      </a:pPr>
                      <a:r>
                        <a:rPr lang="en-US" sz="1200">
                          <a:solidFill>
                            <a:schemeClr val="bg1"/>
                          </a:solidFill>
                          <a:latin typeface="Times New Roman"/>
                          <a:ea typeface="SimSun"/>
                          <a:cs typeface="Times New Roman"/>
                        </a:rPr>
                        <a:t>TC6</a:t>
                      </a:r>
                      <a:endParaRPr lang="en-US" sz="1200">
                        <a:solidFill>
                          <a:schemeClr val="bg1"/>
                        </a:solidFill>
                        <a:latin typeface="Calibri"/>
                        <a:ea typeface="SimSun"/>
                        <a:cs typeface="Times New Roman"/>
                      </a:endParaRPr>
                    </a:p>
                  </a:txBody>
                  <a:tcPr marL="50432" marR="504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US" sz="1200" dirty="0">
                          <a:solidFill>
                            <a:schemeClr val="bg1"/>
                          </a:solidFill>
                          <a:latin typeface="Times New Roman"/>
                          <a:ea typeface="SimSun"/>
                          <a:cs typeface="Times New Roman"/>
                        </a:rPr>
                        <a:t>URL don’t  have domain name</a:t>
                      </a:r>
                      <a:endParaRPr lang="en-US" sz="1200" dirty="0">
                        <a:solidFill>
                          <a:schemeClr val="bg1"/>
                        </a:solidFill>
                        <a:latin typeface="Calibri"/>
                        <a:ea typeface="SimSun"/>
                        <a:cs typeface="Times New Roman"/>
                      </a:endParaRPr>
                    </a:p>
                  </a:txBody>
                  <a:tcPr marL="50432" marR="504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US" sz="1200" dirty="0">
                          <a:solidFill>
                            <a:schemeClr val="bg1"/>
                          </a:solidFill>
                          <a:latin typeface="Times New Roman"/>
                          <a:ea typeface="SimSun"/>
                          <a:cs typeface="Times New Roman"/>
                        </a:rPr>
                        <a:t>If URL doesn’t contain domain name</a:t>
                      </a:r>
                      <a:endParaRPr lang="en-US" sz="1200" dirty="0">
                        <a:solidFill>
                          <a:schemeClr val="bg1"/>
                        </a:solidFill>
                        <a:latin typeface="Calibri"/>
                        <a:ea typeface="SimSun"/>
                        <a:cs typeface="Times New Roman"/>
                      </a:endParaRPr>
                    </a:p>
                  </a:txBody>
                  <a:tcPr marL="50432" marR="504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dirty="0">
                          <a:solidFill>
                            <a:schemeClr val="bg1"/>
                          </a:solidFill>
                          <a:latin typeface="Times New Roman"/>
                          <a:ea typeface="SimSun"/>
                          <a:cs typeface="Times New Roman"/>
                        </a:rPr>
                        <a:t>-1</a:t>
                      </a:r>
                      <a:endParaRPr lang="en-US" sz="1200" dirty="0">
                        <a:solidFill>
                          <a:schemeClr val="bg1"/>
                        </a:solidFill>
                        <a:latin typeface="Calibri"/>
                        <a:ea typeface="SimSun"/>
                        <a:cs typeface="Times New Roman"/>
                      </a:endParaRPr>
                    </a:p>
                    <a:p>
                      <a:pPr algn="ctr">
                        <a:lnSpc>
                          <a:spcPct val="150000"/>
                        </a:lnSpc>
                        <a:spcAft>
                          <a:spcPts val="0"/>
                        </a:spcAft>
                      </a:pPr>
                      <a:r>
                        <a:rPr lang="en-US" sz="1200" dirty="0">
                          <a:solidFill>
                            <a:schemeClr val="bg1"/>
                          </a:solidFill>
                          <a:latin typeface="Times New Roman"/>
                          <a:ea typeface="SimSun"/>
                          <a:cs typeface="Times New Roman"/>
                        </a:rPr>
                        <a:t>(url is </a:t>
                      </a:r>
                      <a:r>
                        <a:rPr lang="en-US" sz="1200" dirty="0" smtClean="0">
                          <a:solidFill>
                            <a:schemeClr val="bg1"/>
                          </a:solidFill>
                          <a:latin typeface="Times New Roman"/>
                          <a:ea typeface="SimSun"/>
                          <a:cs typeface="Times New Roman"/>
                        </a:rPr>
                        <a:t>phished)</a:t>
                      </a:r>
                      <a:endParaRPr lang="en-US" sz="1200" dirty="0">
                        <a:solidFill>
                          <a:schemeClr val="bg1"/>
                        </a:solidFill>
                        <a:latin typeface="Calibri"/>
                        <a:ea typeface="SimSun"/>
                        <a:cs typeface="Times New Roman"/>
                      </a:endParaRPr>
                    </a:p>
                  </a:txBody>
                  <a:tcPr marL="50432" marR="504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en-US" sz="1200">
                        <a:solidFill>
                          <a:schemeClr val="bg1"/>
                        </a:solidFill>
                        <a:latin typeface="Times New Roman"/>
                        <a:ea typeface="SimSun"/>
                        <a:cs typeface="Times New Roman"/>
                      </a:endParaRPr>
                    </a:p>
                    <a:p>
                      <a:pPr algn="ctr">
                        <a:lnSpc>
                          <a:spcPct val="150000"/>
                        </a:lnSpc>
                        <a:spcAft>
                          <a:spcPts val="0"/>
                        </a:spcAft>
                      </a:pPr>
                      <a:r>
                        <a:rPr lang="en-US" sz="1200">
                          <a:solidFill>
                            <a:schemeClr val="bg1"/>
                          </a:solidFill>
                          <a:latin typeface="Times New Roman"/>
                          <a:ea typeface="SimSun"/>
                          <a:cs typeface="Times New Roman"/>
                        </a:rPr>
                        <a:t>Pass</a:t>
                      </a:r>
                      <a:endParaRPr lang="en-US" sz="1200">
                        <a:solidFill>
                          <a:schemeClr val="bg1"/>
                        </a:solidFill>
                        <a:latin typeface="Calibri"/>
                        <a:ea typeface="SimSun"/>
                        <a:cs typeface="Times New Roman"/>
                      </a:endParaRPr>
                    </a:p>
                  </a:txBody>
                  <a:tcPr marL="50432" marR="504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2997">
                <a:tc>
                  <a:txBody>
                    <a:bodyPr/>
                    <a:lstStyle/>
                    <a:p>
                      <a:pPr algn="ctr">
                        <a:lnSpc>
                          <a:spcPct val="150000"/>
                        </a:lnSpc>
                        <a:spcAft>
                          <a:spcPts val="0"/>
                        </a:spcAft>
                      </a:pPr>
                      <a:r>
                        <a:rPr lang="en-US" sz="1200">
                          <a:solidFill>
                            <a:schemeClr val="bg1"/>
                          </a:solidFill>
                          <a:latin typeface="Times New Roman"/>
                          <a:ea typeface="SimSun"/>
                          <a:cs typeface="Times New Roman"/>
                        </a:rPr>
                        <a:t>TC7</a:t>
                      </a:r>
                      <a:endParaRPr lang="en-US" sz="1200">
                        <a:solidFill>
                          <a:schemeClr val="bg1"/>
                        </a:solidFill>
                        <a:latin typeface="Calibri"/>
                        <a:ea typeface="SimSun"/>
                        <a:cs typeface="Times New Roman"/>
                      </a:endParaRPr>
                    </a:p>
                  </a:txBody>
                  <a:tcPr marL="50432" marR="504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200" dirty="0">
                          <a:solidFill>
                            <a:schemeClr val="bg1"/>
                          </a:solidFill>
                          <a:latin typeface="Times New Roman"/>
                          <a:ea typeface="SimSun"/>
                          <a:cs typeface="Times New Roman"/>
                        </a:rPr>
                        <a:t>URL contain http in domain name</a:t>
                      </a:r>
                      <a:endParaRPr lang="en-US" sz="1200" dirty="0">
                        <a:solidFill>
                          <a:schemeClr val="bg1"/>
                        </a:solidFill>
                        <a:latin typeface="Calibri"/>
                        <a:ea typeface="SimSun"/>
                        <a:cs typeface="Times New Roman"/>
                      </a:endParaRPr>
                    </a:p>
                  </a:txBody>
                  <a:tcPr marL="50432" marR="504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200">
                          <a:solidFill>
                            <a:schemeClr val="bg1"/>
                          </a:solidFill>
                          <a:latin typeface="Times New Roman"/>
                          <a:ea typeface="SimSun"/>
                          <a:cs typeface="Times New Roman"/>
                        </a:rPr>
                        <a:t>If http exists in domain name</a:t>
                      </a:r>
                      <a:endParaRPr lang="en-US" sz="1200">
                        <a:solidFill>
                          <a:schemeClr val="bg1"/>
                        </a:solidFill>
                        <a:latin typeface="Calibri"/>
                        <a:ea typeface="SimSun"/>
                        <a:cs typeface="Times New Roman"/>
                      </a:endParaRPr>
                    </a:p>
                  </a:txBody>
                  <a:tcPr marL="50432" marR="504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dirty="0">
                          <a:solidFill>
                            <a:schemeClr val="bg1"/>
                          </a:solidFill>
                          <a:latin typeface="Times New Roman"/>
                          <a:ea typeface="SimSun"/>
                          <a:cs typeface="Times New Roman"/>
                        </a:rPr>
                        <a:t>-1</a:t>
                      </a:r>
                      <a:endParaRPr lang="en-US" sz="1200" dirty="0">
                        <a:solidFill>
                          <a:schemeClr val="bg1"/>
                        </a:solidFill>
                        <a:latin typeface="Calibri"/>
                        <a:ea typeface="SimSun"/>
                        <a:cs typeface="Times New Roman"/>
                      </a:endParaRPr>
                    </a:p>
                    <a:p>
                      <a:pPr algn="ctr">
                        <a:lnSpc>
                          <a:spcPct val="150000"/>
                        </a:lnSpc>
                        <a:spcAft>
                          <a:spcPts val="0"/>
                        </a:spcAft>
                      </a:pPr>
                      <a:r>
                        <a:rPr lang="en-US" sz="1200" dirty="0">
                          <a:solidFill>
                            <a:schemeClr val="bg1"/>
                          </a:solidFill>
                          <a:latin typeface="Times New Roman"/>
                          <a:ea typeface="SimSun"/>
                          <a:cs typeface="Times New Roman"/>
                        </a:rPr>
                        <a:t>(url is </a:t>
                      </a:r>
                      <a:r>
                        <a:rPr lang="en-US" sz="1200" dirty="0" smtClean="0">
                          <a:solidFill>
                            <a:schemeClr val="bg1"/>
                          </a:solidFill>
                          <a:latin typeface="Times New Roman"/>
                          <a:ea typeface="SimSun"/>
                          <a:cs typeface="Times New Roman"/>
                        </a:rPr>
                        <a:t>phished)</a:t>
                      </a:r>
                      <a:endParaRPr lang="en-US" sz="1200" dirty="0">
                        <a:solidFill>
                          <a:schemeClr val="bg1"/>
                        </a:solidFill>
                        <a:latin typeface="Calibri"/>
                        <a:ea typeface="SimSun"/>
                        <a:cs typeface="Times New Roman"/>
                      </a:endParaRPr>
                    </a:p>
                  </a:txBody>
                  <a:tcPr marL="50432" marR="504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en-US" sz="1200">
                        <a:solidFill>
                          <a:schemeClr val="bg1"/>
                        </a:solidFill>
                        <a:latin typeface="Times New Roman"/>
                        <a:ea typeface="SimSun"/>
                        <a:cs typeface="Times New Roman"/>
                      </a:endParaRPr>
                    </a:p>
                    <a:p>
                      <a:pPr algn="ctr">
                        <a:lnSpc>
                          <a:spcPct val="150000"/>
                        </a:lnSpc>
                        <a:spcAft>
                          <a:spcPts val="0"/>
                        </a:spcAft>
                      </a:pPr>
                      <a:r>
                        <a:rPr lang="en-US" sz="1200">
                          <a:solidFill>
                            <a:schemeClr val="bg1"/>
                          </a:solidFill>
                          <a:latin typeface="Times New Roman"/>
                          <a:ea typeface="SimSun"/>
                          <a:cs typeface="Times New Roman"/>
                        </a:rPr>
                        <a:t>Pass</a:t>
                      </a:r>
                      <a:endParaRPr lang="en-US" sz="1200">
                        <a:solidFill>
                          <a:schemeClr val="bg1"/>
                        </a:solidFill>
                        <a:latin typeface="Calibri"/>
                        <a:ea typeface="SimSun"/>
                        <a:cs typeface="Times New Roman"/>
                      </a:endParaRPr>
                    </a:p>
                  </a:txBody>
                  <a:tcPr marL="50432" marR="504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1411">
                <a:tc>
                  <a:txBody>
                    <a:bodyPr/>
                    <a:lstStyle/>
                    <a:p>
                      <a:pPr algn="ctr">
                        <a:lnSpc>
                          <a:spcPct val="150000"/>
                        </a:lnSpc>
                        <a:spcAft>
                          <a:spcPts val="0"/>
                        </a:spcAft>
                      </a:pPr>
                      <a:r>
                        <a:rPr lang="en-US" sz="1200">
                          <a:solidFill>
                            <a:schemeClr val="bg1"/>
                          </a:solidFill>
                          <a:latin typeface="Times New Roman"/>
                          <a:ea typeface="SimSun"/>
                          <a:cs typeface="Times New Roman"/>
                        </a:rPr>
                        <a:t>TC8</a:t>
                      </a:r>
                      <a:endParaRPr lang="en-US" sz="1200">
                        <a:solidFill>
                          <a:schemeClr val="bg1"/>
                        </a:solidFill>
                        <a:latin typeface="Calibri"/>
                        <a:ea typeface="SimSun"/>
                        <a:cs typeface="Times New Roman"/>
                      </a:endParaRPr>
                    </a:p>
                  </a:txBody>
                  <a:tcPr marL="50432" marR="504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US" sz="1200" dirty="0">
                          <a:solidFill>
                            <a:schemeClr val="bg1"/>
                          </a:solidFill>
                          <a:latin typeface="Times New Roman"/>
                          <a:ea typeface="SimSun"/>
                          <a:cs typeface="Times New Roman"/>
                        </a:rPr>
                        <a:t>If  “//”  position violates in URL</a:t>
                      </a:r>
                      <a:endParaRPr lang="en-US" sz="1200" dirty="0">
                        <a:solidFill>
                          <a:schemeClr val="bg1"/>
                        </a:solidFill>
                        <a:latin typeface="Calibri"/>
                        <a:ea typeface="SimSun"/>
                        <a:cs typeface="Times New Roman"/>
                      </a:endParaRPr>
                    </a:p>
                  </a:txBody>
                  <a:tcPr marL="50432" marR="504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US" sz="1200" dirty="0">
                          <a:solidFill>
                            <a:schemeClr val="bg1"/>
                          </a:solidFill>
                          <a:latin typeface="Times New Roman"/>
                          <a:ea typeface="SimSun"/>
                          <a:cs typeface="Times New Roman"/>
                        </a:rPr>
                        <a:t>Occurance position of “//” greaterthan 7 in URL </a:t>
                      </a:r>
                      <a:endParaRPr lang="en-US" sz="1200" dirty="0">
                        <a:solidFill>
                          <a:schemeClr val="bg1"/>
                        </a:solidFill>
                        <a:latin typeface="Calibri"/>
                        <a:ea typeface="SimSun"/>
                        <a:cs typeface="Times New Roman"/>
                      </a:endParaRPr>
                    </a:p>
                  </a:txBody>
                  <a:tcPr marL="50432" marR="504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dirty="0">
                          <a:solidFill>
                            <a:schemeClr val="bg1"/>
                          </a:solidFill>
                          <a:latin typeface="Times New Roman"/>
                          <a:ea typeface="SimSun"/>
                          <a:cs typeface="Times New Roman"/>
                        </a:rPr>
                        <a:t>-1</a:t>
                      </a:r>
                      <a:endParaRPr lang="en-US" sz="1200" dirty="0">
                        <a:solidFill>
                          <a:schemeClr val="bg1"/>
                        </a:solidFill>
                        <a:latin typeface="Calibri"/>
                        <a:ea typeface="SimSun"/>
                        <a:cs typeface="Times New Roman"/>
                      </a:endParaRPr>
                    </a:p>
                    <a:p>
                      <a:pPr algn="ctr">
                        <a:lnSpc>
                          <a:spcPct val="150000"/>
                        </a:lnSpc>
                        <a:spcAft>
                          <a:spcPts val="0"/>
                        </a:spcAft>
                      </a:pPr>
                      <a:r>
                        <a:rPr lang="en-US" sz="1200" dirty="0">
                          <a:solidFill>
                            <a:schemeClr val="bg1"/>
                          </a:solidFill>
                          <a:latin typeface="Times New Roman"/>
                          <a:ea typeface="SimSun"/>
                          <a:cs typeface="Times New Roman"/>
                        </a:rPr>
                        <a:t>(url is phished)</a:t>
                      </a:r>
                      <a:endParaRPr lang="en-US" sz="1200" dirty="0">
                        <a:solidFill>
                          <a:schemeClr val="bg1"/>
                        </a:solidFill>
                        <a:latin typeface="Calibri"/>
                        <a:ea typeface="SimSun"/>
                        <a:cs typeface="Times New Roman"/>
                      </a:endParaRPr>
                    </a:p>
                  </a:txBody>
                  <a:tcPr marL="50432" marR="504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endParaRPr lang="en-US" sz="1200" dirty="0">
                        <a:solidFill>
                          <a:schemeClr val="bg1"/>
                        </a:solidFill>
                        <a:latin typeface="Times New Roman"/>
                        <a:ea typeface="SimSun"/>
                        <a:cs typeface="Times New Roman"/>
                      </a:endParaRPr>
                    </a:p>
                    <a:p>
                      <a:pPr>
                        <a:lnSpc>
                          <a:spcPct val="150000"/>
                        </a:lnSpc>
                        <a:spcAft>
                          <a:spcPts val="0"/>
                        </a:spcAft>
                      </a:pPr>
                      <a:r>
                        <a:rPr lang="en-US" sz="1200" dirty="0">
                          <a:solidFill>
                            <a:schemeClr val="bg1"/>
                          </a:solidFill>
                          <a:latin typeface="Times New Roman"/>
                          <a:ea typeface="SimSun"/>
                          <a:cs typeface="Times New Roman"/>
                        </a:rPr>
                        <a:t>  </a:t>
                      </a:r>
                      <a:r>
                        <a:rPr lang="en-US" sz="1200" dirty="0" smtClean="0">
                          <a:solidFill>
                            <a:schemeClr val="bg1"/>
                          </a:solidFill>
                          <a:latin typeface="Times New Roman"/>
                          <a:ea typeface="SimSun"/>
                          <a:cs typeface="Times New Roman"/>
                        </a:rPr>
                        <a:t>            Pass</a:t>
                      </a:r>
                      <a:endParaRPr lang="en-US" sz="1200" dirty="0">
                        <a:solidFill>
                          <a:schemeClr val="bg1"/>
                        </a:solidFill>
                        <a:latin typeface="Calibri"/>
                        <a:ea typeface="SimSun"/>
                        <a:cs typeface="Times New Roman"/>
                      </a:endParaRPr>
                    </a:p>
                  </a:txBody>
                  <a:tcPr marL="50432" marR="504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2997">
                <a:tc>
                  <a:txBody>
                    <a:bodyPr/>
                    <a:lstStyle/>
                    <a:p>
                      <a:pPr algn="ctr">
                        <a:lnSpc>
                          <a:spcPct val="150000"/>
                        </a:lnSpc>
                        <a:spcAft>
                          <a:spcPts val="0"/>
                        </a:spcAft>
                      </a:pPr>
                      <a:r>
                        <a:rPr lang="en-US" sz="1200">
                          <a:solidFill>
                            <a:schemeClr val="bg1"/>
                          </a:solidFill>
                          <a:latin typeface="Times New Roman"/>
                          <a:ea typeface="SimSun"/>
                          <a:cs typeface="Times New Roman"/>
                        </a:rPr>
                        <a:t>TC9</a:t>
                      </a:r>
                      <a:endParaRPr lang="en-US" sz="1200">
                        <a:solidFill>
                          <a:schemeClr val="bg1"/>
                        </a:solidFill>
                        <a:latin typeface="Calibri"/>
                        <a:ea typeface="SimSun"/>
                        <a:cs typeface="Times New Roman"/>
                      </a:endParaRPr>
                    </a:p>
                  </a:txBody>
                  <a:tcPr marL="50432" marR="504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US" sz="1200" dirty="0">
                          <a:solidFill>
                            <a:schemeClr val="bg1"/>
                          </a:solidFill>
                          <a:latin typeface="Times New Roman"/>
                          <a:ea typeface="SimSun"/>
                          <a:cs typeface="Times New Roman"/>
                        </a:rPr>
                        <a:t>URL has more dots</a:t>
                      </a:r>
                      <a:endParaRPr lang="en-US" sz="1200" dirty="0">
                        <a:solidFill>
                          <a:schemeClr val="bg1"/>
                        </a:solidFill>
                        <a:latin typeface="Calibri"/>
                        <a:ea typeface="SimSun"/>
                        <a:cs typeface="Times New Roman"/>
                      </a:endParaRPr>
                    </a:p>
                  </a:txBody>
                  <a:tcPr marL="50432" marR="504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US" sz="1200" dirty="0">
                          <a:solidFill>
                            <a:schemeClr val="bg1"/>
                          </a:solidFill>
                          <a:latin typeface="Times New Roman"/>
                          <a:ea typeface="SimSun"/>
                          <a:cs typeface="Times New Roman"/>
                        </a:rPr>
                        <a:t>If url contains more than three dots</a:t>
                      </a:r>
                      <a:endParaRPr lang="en-US" sz="1200" dirty="0">
                        <a:solidFill>
                          <a:schemeClr val="bg1"/>
                        </a:solidFill>
                        <a:latin typeface="Calibri"/>
                        <a:ea typeface="SimSun"/>
                        <a:cs typeface="Times New Roman"/>
                      </a:endParaRPr>
                    </a:p>
                  </a:txBody>
                  <a:tcPr marL="50432" marR="504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dirty="0">
                          <a:solidFill>
                            <a:schemeClr val="bg1"/>
                          </a:solidFill>
                          <a:latin typeface="Times New Roman"/>
                          <a:ea typeface="SimSun"/>
                          <a:cs typeface="Times New Roman"/>
                        </a:rPr>
                        <a:t>-1</a:t>
                      </a:r>
                      <a:endParaRPr lang="en-US" sz="1200" dirty="0">
                        <a:solidFill>
                          <a:schemeClr val="bg1"/>
                        </a:solidFill>
                        <a:latin typeface="Calibri"/>
                        <a:ea typeface="SimSun"/>
                        <a:cs typeface="Times New Roman"/>
                      </a:endParaRPr>
                    </a:p>
                    <a:p>
                      <a:pPr algn="ctr">
                        <a:lnSpc>
                          <a:spcPct val="150000"/>
                        </a:lnSpc>
                        <a:spcAft>
                          <a:spcPts val="0"/>
                        </a:spcAft>
                      </a:pPr>
                      <a:r>
                        <a:rPr lang="en-US" sz="1200" dirty="0">
                          <a:solidFill>
                            <a:schemeClr val="bg1"/>
                          </a:solidFill>
                          <a:latin typeface="Times New Roman"/>
                          <a:ea typeface="SimSun"/>
                          <a:cs typeface="Times New Roman"/>
                        </a:rPr>
                        <a:t>(url is phished)</a:t>
                      </a:r>
                      <a:endParaRPr lang="en-US" sz="1200" dirty="0">
                        <a:solidFill>
                          <a:schemeClr val="bg1"/>
                        </a:solidFill>
                        <a:latin typeface="Calibri"/>
                        <a:ea typeface="SimSun"/>
                        <a:cs typeface="Times New Roman"/>
                      </a:endParaRPr>
                    </a:p>
                  </a:txBody>
                  <a:tcPr marL="50432" marR="504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endParaRPr lang="en-US" sz="1200" dirty="0">
                        <a:solidFill>
                          <a:schemeClr val="bg1"/>
                        </a:solidFill>
                        <a:latin typeface="Times New Roman"/>
                        <a:ea typeface="SimSun"/>
                        <a:cs typeface="Times New Roman"/>
                      </a:endParaRPr>
                    </a:p>
                    <a:p>
                      <a:pPr>
                        <a:lnSpc>
                          <a:spcPct val="150000"/>
                        </a:lnSpc>
                        <a:spcAft>
                          <a:spcPts val="0"/>
                        </a:spcAft>
                      </a:pPr>
                      <a:r>
                        <a:rPr lang="en-US" sz="1200" dirty="0">
                          <a:solidFill>
                            <a:schemeClr val="bg1"/>
                          </a:solidFill>
                          <a:latin typeface="Times New Roman"/>
                          <a:ea typeface="SimSun"/>
                          <a:cs typeface="Times New Roman"/>
                        </a:rPr>
                        <a:t>  </a:t>
                      </a:r>
                      <a:r>
                        <a:rPr lang="en-US" sz="1200" dirty="0" smtClean="0">
                          <a:solidFill>
                            <a:schemeClr val="bg1"/>
                          </a:solidFill>
                          <a:latin typeface="Times New Roman"/>
                          <a:ea typeface="SimSun"/>
                          <a:cs typeface="Times New Roman"/>
                        </a:rPr>
                        <a:t>            Pass</a:t>
                      </a:r>
                      <a:endParaRPr lang="en-US" sz="1200" dirty="0">
                        <a:solidFill>
                          <a:schemeClr val="bg1"/>
                        </a:solidFill>
                        <a:latin typeface="Calibri"/>
                        <a:ea typeface="SimSun"/>
                        <a:cs typeface="Times New Roman"/>
                      </a:endParaRPr>
                    </a:p>
                  </a:txBody>
                  <a:tcPr marL="50432" marR="504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2997">
                <a:tc>
                  <a:txBody>
                    <a:bodyPr/>
                    <a:lstStyle/>
                    <a:p>
                      <a:pPr algn="ctr">
                        <a:lnSpc>
                          <a:spcPct val="150000"/>
                        </a:lnSpc>
                        <a:spcAft>
                          <a:spcPts val="0"/>
                        </a:spcAft>
                      </a:pPr>
                      <a:r>
                        <a:rPr lang="en-US" sz="1200">
                          <a:solidFill>
                            <a:schemeClr val="bg1"/>
                          </a:solidFill>
                          <a:latin typeface="Times New Roman"/>
                          <a:ea typeface="SimSun"/>
                          <a:cs typeface="Times New Roman"/>
                        </a:rPr>
                        <a:t>TC10</a:t>
                      </a:r>
                      <a:endParaRPr lang="en-US" sz="1200">
                        <a:solidFill>
                          <a:schemeClr val="bg1"/>
                        </a:solidFill>
                        <a:latin typeface="Calibri"/>
                        <a:ea typeface="SimSun"/>
                        <a:cs typeface="Times New Roman"/>
                      </a:endParaRPr>
                    </a:p>
                  </a:txBody>
                  <a:tcPr marL="50432" marR="504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en-US" sz="1200" dirty="0" smtClean="0">
                          <a:solidFill>
                            <a:schemeClr val="bg1"/>
                          </a:solidFill>
                          <a:latin typeface="Times New Roman"/>
                          <a:ea typeface="SimSun"/>
                          <a:cs typeface="Times New Roman"/>
                        </a:rPr>
                        <a:t>URL consists IP address in  domain name</a:t>
                      </a:r>
                      <a:endParaRPr lang="en-US" sz="1200" dirty="0" smtClean="0">
                        <a:solidFill>
                          <a:schemeClr val="bg1"/>
                        </a:solidFill>
                        <a:latin typeface="+mn-lt"/>
                        <a:ea typeface="SimSun"/>
                        <a:cs typeface="Times New Roman"/>
                      </a:endParaRPr>
                    </a:p>
                    <a:p>
                      <a:pPr algn="just">
                        <a:lnSpc>
                          <a:spcPct val="150000"/>
                        </a:lnSpc>
                        <a:spcAft>
                          <a:spcPts val="0"/>
                        </a:spcAft>
                      </a:pPr>
                      <a:endParaRPr lang="en-US" sz="1200" dirty="0">
                        <a:solidFill>
                          <a:schemeClr val="bg1"/>
                        </a:solidFill>
                        <a:latin typeface="Calibri"/>
                        <a:ea typeface="SimSun"/>
                        <a:cs typeface="Times New Roman"/>
                      </a:endParaRPr>
                    </a:p>
                  </a:txBody>
                  <a:tcPr marL="50432" marR="504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en-US" sz="1200" dirty="0" smtClean="0">
                          <a:solidFill>
                            <a:schemeClr val="bg1"/>
                          </a:solidFill>
                          <a:latin typeface="Times New Roman"/>
                          <a:ea typeface="SimSun"/>
                          <a:cs typeface="Times New Roman"/>
                        </a:rPr>
                        <a:t>URL contain  domain name with only numeric values</a:t>
                      </a:r>
                      <a:endParaRPr lang="en-US" sz="1200" dirty="0" smtClean="0">
                        <a:solidFill>
                          <a:schemeClr val="bg1"/>
                        </a:solidFill>
                        <a:latin typeface="+mn-lt"/>
                        <a:ea typeface="SimSun"/>
                        <a:cs typeface="Times New Roman"/>
                      </a:endParaRPr>
                    </a:p>
                    <a:p>
                      <a:pPr algn="just">
                        <a:lnSpc>
                          <a:spcPct val="150000"/>
                        </a:lnSpc>
                        <a:spcAft>
                          <a:spcPts val="0"/>
                        </a:spcAft>
                      </a:pPr>
                      <a:endParaRPr lang="en-US" sz="1200" dirty="0">
                        <a:solidFill>
                          <a:schemeClr val="bg1"/>
                        </a:solidFill>
                        <a:latin typeface="Calibri"/>
                        <a:ea typeface="SimSun"/>
                        <a:cs typeface="Times New Roman"/>
                      </a:endParaRPr>
                    </a:p>
                  </a:txBody>
                  <a:tcPr marL="50432" marR="504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dirty="0">
                          <a:solidFill>
                            <a:schemeClr val="bg1"/>
                          </a:solidFill>
                          <a:latin typeface="Times New Roman"/>
                          <a:ea typeface="SimSun"/>
                          <a:cs typeface="Times New Roman"/>
                        </a:rPr>
                        <a:t>-1</a:t>
                      </a:r>
                      <a:endParaRPr lang="en-US" sz="1200" dirty="0">
                        <a:solidFill>
                          <a:schemeClr val="bg1"/>
                        </a:solidFill>
                        <a:latin typeface="Calibri"/>
                        <a:ea typeface="SimSun"/>
                        <a:cs typeface="Times New Roman"/>
                      </a:endParaRPr>
                    </a:p>
                    <a:p>
                      <a:pPr algn="ctr">
                        <a:lnSpc>
                          <a:spcPct val="150000"/>
                        </a:lnSpc>
                        <a:spcAft>
                          <a:spcPts val="0"/>
                        </a:spcAft>
                      </a:pPr>
                      <a:r>
                        <a:rPr lang="en-US" sz="1200" dirty="0">
                          <a:solidFill>
                            <a:schemeClr val="bg1"/>
                          </a:solidFill>
                          <a:latin typeface="Times New Roman"/>
                          <a:ea typeface="SimSun"/>
                          <a:cs typeface="Times New Roman"/>
                        </a:rPr>
                        <a:t>(url is phished)</a:t>
                      </a:r>
                      <a:endParaRPr lang="en-US" sz="1200" dirty="0">
                        <a:solidFill>
                          <a:schemeClr val="bg1"/>
                        </a:solidFill>
                        <a:latin typeface="Calibri"/>
                        <a:ea typeface="SimSun"/>
                        <a:cs typeface="Times New Roman"/>
                      </a:endParaRPr>
                    </a:p>
                  </a:txBody>
                  <a:tcPr marL="50432" marR="504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endParaRPr lang="en-US" sz="1200" dirty="0">
                        <a:solidFill>
                          <a:schemeClr val="bg1"/>
                        </a:solidFill>
                        <a:latin typeface="Times New Roman"/>
                        <a:ea typeface="SimSun"/>
                        <a:cs typeface="Times New Roman"/>
                      </a:endParaRPr>
                    </a:p>
                    <a:p>
                      <a:pPr algn="just">
                        <a:lnSpc>
                          <a:spcPct val="150000"/>
                        </a:lnSpc>
                        <a:spcAft>
                          <a:spcPts val="0"/>
                        </a:spcAft>
                      </a:pPr>
                      <a:r>
                        <a:rPr lang="en-US" sz="1200" dirty="0" smtClean="0">
                          <a:solidFill>
                            <a:schemeClr val="bg1"/>
                          </a:solidFill>
                          <a:latin typeface="Times New Roman"/>
                          <a:ea typeface="SimSun"/>
                          <a:cs typeface="Times New Roman"/>
                        </a:rPr>
                        <a:t>              </a:t>
                      </a:r>
                      <a:r>
                        <a:rPr lang="en-US" sz="1200" dirty="0">
                          <a:solidFill>
                            <a:schemeClr val="bg1"/>
                          </a:solidFill>
                          <a:latin typeface="Times New Roman"/>
                          <a:ea typeface="SimSun"/>
                          <a:cs typeface="Times New Roman"/>
                        </a:rPr>
                        <a:t>Pass</a:t>
                      </a:r>
                      <a:endParaRPr lang="en-US" sz="1200" dirty="0">
                        <a:solidFill>
                          <a:schemeClr val="bg1"/>
                        </a:solidFill>
                        <a:latin typeface="Calibri"/>
                        <a:ea typeface="SimSun"/>
                        <a:cs typeface="Times New Roman"/>
                      </a:endParaRPr>
                    </a:p>
                  </a:txBody>
                  <a:tcPr marL="50432" marR="504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TextBox 3"/>
          <p:cNvSpPr txBox="1"/>
          <p:nvPr/>
        </p:nvSpPr>
        <p:spPr>
          <a:xfrm>
            <a:off x="6881609" y="6358965"/>
            <a:ext cx="415498" cy="369332"/>
          </a:xfrm>
          <a:prstGeom prst="rect">
            <a:avLst/>
          </a:prstGeom>
          <a:noFill/>
        </p:spPr>
        <p:txBody>
          <a:bodyPr wrap="none" rtlCol="0">
            <a:spAutoFit/>
          </a:bodyPr>
          <a:lstStyle/>
          <a:p>
            <a:r>
              <a:rPr lang="en-IN" dirty="0" smtClean="0">
                <a:solidFill>
                  <a:srgbClr val="FFC000"/>
                </a:solidFill>
                <a:latin typeface="Times New Roman" pitchFamily="18" charset="0"/>
                <a:cs typeface="Times New Roman" pitchFamily="18" charset="0"/>
              </a:rPr>
              <a:t>14</a:t>
            </a:r>
            <a:endParaRPr lang="en-US" dirty="0">
              <a:solidFill>
                <a:srgbClr val="FFC000"/>
              </a:solidFill>
            </a:endParaRPr>
          </a:p>
        </p:txBody>
      </p:sp>
      <p:sp>
        <p:nvSpPr>
          <p:cNvPr id="7" name="Rectangle 6"/>
          <p:cNvSpPr/>
          <p:nvPr/>
        </p:nvSpPr>
        <p:spPr>
          <a:xfrm>
            <a:off x="162045" y="6312418"/>
            <a:ext cx="5220183" cy="400110"/>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2000" b="1" cap="none" spc="0" dirty="0">
                <a:ln>
                  <a:prstDash val="solid"/>
                </a:ln>
                <a:solidFill>
                  <a:srgbClr val="FFC000"/>
                </a:solidFill>
                <a:effectLst>
                  <a:outerShdw blurRad="88000" dist="50800" dir="5040000" algn="tl">
                    <a:schemeClr val="accent4">
                      <a:tint val="80000"/>
                      <a:satMod val="250000"/>
                      <a:alpha val="45000"/>
                    </a:schemeClr>
                  </a:outerShdw>
                </a:effectLst>
                <a:latin typeface="Times New Roman" panose="02020603050405020304" pitchFamily="18" charset="0"/>
                <a:cs typeface="Times New Roman" panose="02020603050405020304" pitchFamily="18" charset="0"/>
              </a:rPr>
              <a:t>DETECTION OF PHISHING WEBSITES</a:t>
            </a:r>
          </a:p>
        </p:txBody>
      </p:sp>
      <p:sp>
        <p:nvSpPr>
          <p:cNvPr id="8" name="TextBox 7"/>
          <p:cNvSpPr txBox="1"/>
          <p:nvPr/>
        </p:nvSpPr>
        <p:spPr>
          <a:xfrm>
            <a:off x="10739506" y="6347354"/>
            <a:ext cx="1524841" cy="369332"/>
          </a:xfrm>
          <a:prstGeom prst="rect">
            <a:avLst/>
          </a:prstGeom>
          <a:noFill/>
        </p:spPr>
        <p:txBody>
          <a:bodyPr wrap="none" rtlCol="0">
            <a:spAutoFit/>
          </a:bodyPr>
          <a:lstStyle/>
          <a:p>
            <a:fld id="{56399C49-7F10-4B2E-82A7-0F822FC384B4}" type="datetime3">
              <a:rPr lang="en-IN" smtClean="0">
                <a:solidFill>
                  <a:srgbClr val="FFC000"/>
                </a:solidFill>
                <a:latin typeface="Times New Roman" pitchFamily="18" charset="0"/>
                <a:cs typeface="Times New Roman" pitchFamily="18" charset="0"/>
              </a:rPr>
              <a:pPr/>
              <a:t>24 July 2020</a:t>
            </a:fld>
            <a:r>
              <a:rPr lang="en-IN" dirty="0" smtClean="0">
                <a:solidFill>
                  <a:srgbClr val="FFC000"/>
                </a:solidFill>
                <a:latin typeface="Times New Roman" pitchFamily="18" charset="0"/>
                <a:cs typeface="Times New Roman" pitchFamily="18" charset="0"/>
              </a:rPr>
              <a:t> </a:t>
            </a:r>
            <a:endParaRPr lang="en-US" dirty="0">
              <a:solidFill>
                <a:srgbClr val="FFC000"/>
              </a:solidFill>
              <a:latin typeface="Times New Roman" pitchFamily="18" charset="0"/>
              <a:cs typeface="Times New Roman" pitchFamily="18" charset="0"/>
            </a:endParaRPr>
          </a:p>
        </p:txBody>
      </p:sp>
      <p:pic>
        <p:nvPicPr>
          <p:cNvPr id="10" name="Picture 4" descr="A close up of a computer&#10;&#10;Description generated with high confidence"/>
          <p:cNvPicPr>
            <a:picLocks noChangeAspect="1"/>
          </p:cNvPicPr>
          <p:nvPr/>
        </p:nvPicPr>
        <p:blipFill>
          <a:blip r:embed="rId3" cstate="print"/>
          <a:stretch>
            <a:fillRect/>
          </a:stretch>
        </p:blipFill>
        <p:spPr>
          <a:xfrm>
            <a:off x="10351625" y="0"/>
            <a:ext cx="1840375" cy="145622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6240" y="474395"/>
            <a:ext cx="9113520" cy="1508105"/>
          </a:xfrm>
          <a:prstGeom prst="rect">
            <a:avLst/>
          </a:prstGeom>
        </p:spPr>
        <p:txBody>
          <a:bodyPr wrap="square">
            <a:spAutoFit/>
          </a:bodyPr>
          <a:lstStyle/>
          <a:p>
            <a:pPr lvl="0" fontAlgn="base">
              <a:spcBef>
                <a:spcPct val="0"/>
              </a:spcBef>
              <a:spcAft>
                <a:spcPct val="0"/>
              </a:spcAft>
              <a:tabLst>
                <a:tab pos="238125" algn="l"/>
              </a:tabLst>
            </a:pPr>
            <a:r>
              <a:rPr lang="en-IN" sz="2400" b="1" dirty="0" smtClean="0">
                <a:solidFill>
                  <a:srgbClr val="FFC000"/>
                </a:solidFill>
                <a:latin typeface="Times New Roman" panose="02020603050405020304" pitchFamily="18" charset="0"/>
                <a:cs typeface="Times New Roman" panose="02020603050405020304" pitchFamily="18" charset="0"/>
                <a:sym typeface="+mn-ea"/>
              </a:rPr>
              <a:t>OUTPUT SCREENSHOTS:</a:t>
            </a:r>
            <a:r>
              <a:rPr lang="en-US" sz="2400" b="1" dirty="0" smtClean="0">
                <a:solidFill>
                  <a:schemeClr val="bg1"/>
                </a:solidFill>
                <a:latin typeface="Times New Roman" pitchFamily="18" charset="0"/>
                <a:ea typeface="SimSun" pitchFamily="2" charset="-122"/>
                <a:cs typeface="Times New Roman" pitchFamily="18" charset="0"/>
              </a:rPr>
              <a:t> </a:t>
            </a:r>
            <a:r>
              <a:rPr lang="en-US" sz="2400" dirty="0" smtClean="0">
                <a:solidFill>
                  <a:srgbClr val="FFC000"/>
                </a:solidFill>
                <a:latin typeface="Times New Roman" pitchFamily="18" charset="0"/>
                <a:ea typeface="SimSun" pitchFamily="2" charset="-122"/>
                <a:cs typeface="Times New Roman" pitchFamily="18" charset="0"/>
              </a:rPr>
              <a:t>Loading Training dataset</a:t>
            </a:r>
            <a:endParaRPr lang="en-US" sz="2400" dirty="0" smtClean="0">
              <a:solidFill>
                <a:srgbClr val="FFC000"/>
              </a:solidFill>
              <a:latin typeface="Arial" pitchFamily="34" charset="0"/>
              <a:cs typeface="Arial" pitchFamily="34" charset="0"/>
            </a:endParaRPr>
          </a:p>
          <a:p>
            <a:pPr lvl="0" eaLnBrk="0" fontAlgn="base" hangingPunct="0">
              <a:spcBef>
                <a:spcPct val="0"/>
              </a:spcBef>
              <a:spcAft>
                <a:spcPct val="0"/>
              </a:spcAft>
              <a:tabLst>
                <a:tab pos="238125" algn="l"/>
              </a:tabLst>
            </a:pPr>
            <a:endParaRPr lang="en-US" sz="2000" dirty="0" smtClean="0">
              <a:latin typeface="Arial" pitchFamily="34" charset="0"/>
              <a:cs typeface="Arial" pitchFamily="34" charset="0"/>
            </a:endParaRPr>
          </a:p>
          <a:p>
            <a:r>
              <a:rPr lang="en-US" sz="2400" dirty="0" smtClean="0"/>
              <a:t/>
            </a:r>
            <a:br>
              <a:rPr lang="en-US" sz="2400" dirty="0" smtClean="0"/>
            </a:br>
            <a:endParaRPr lang="en-US" sz="2400" dirty="0"/>
          </a:p>
        </p:txBody>
      </p:sp>
      <p:sp>
        <p:nvSpPr>
          <p:cNvPr id="3" name="TextBox 2"/>
          <p:cNvSpPr txBox="1"/>
          <p:nvPr/>
        </p:nvSpPr>
        <p:spPr>
          <a:xfrm>
            <a:off x="6881609" y="6358965"/>
            <a:ext cx="415498" cy="369332"/>
          </a:xfrm>
          <a:prstGeom prst="rect">
            <a:avLst/>
          </a:prstGeom>
          <a:noFill/>
        </p:spPr>
        <p:txBody>
          <a:bodyPr wrap="none" rtlCol="0">
            <a:spAutoFit/>
          </a:bodyPr>
          <a:lstStyle/>
          <a:p>
            <a:r>
              <a:rPr lang="en-IN" dirty="0" smtClean="0">
                <a:solidFill>
                  <a:srgbClr val="FFC000"/>
                </a:solidFill>
                <a:latin typeface="Times New Roman" pitchFamily="18" charset="0"/>
                <a:cs typeface="Times New Roman" pitchFamily="18" charset="0"/>
              </a:rPr>
              <a:t>15</a:t>
            </a:r>
            <a:endParaRPr lang="en-US" dirty="0">
              <a:solidFill>
                <a:srgbClr val="FFC000"/>
              </a:solidFill>
            </a:endParaRPr>
          </a:p>
        </p:txBody>
      </p:sp>
      <p:pic>
        <p:nvPicPr>
          <p:cNvPr id="10241" name="Picture 1"/>
          <p:cNvPicPr>
            <a:picLocks noChangeAspect="1" noChangeArrowheads="1"/>
          </p:cNvPicPr>
          <p:nvPr/>
        </p:nvPicPr>
        <p:blipFill>
          <a:blip r:embed="rId2"/>
          <a:srcRect/>
          <a:stretch>
            <a:fillRect/>
          </a:stretch>
        </p:blipFill>
        <p:spPr bwMode="auto">
          <a:xfrm>
            <a:off x="416560" y="1036320"/>
            <a:ext cx="10332720" cy="5080000"/>
          </a:xfrm>
          <a:prstGeom prst="rect">
            <a:avLst/>
          </a:prstGeom>
          <a:noFill/>
        </p:spPr>
      </p:pic>
      <p:sp>
        <p:nvSpPr>
          <p:cNvPr id="10243" name="Rectangle 3"/>
          <p:cNvSpPr>
            <a:spLocks noChangeArrowheads="1"/>
          </p:cNvSpPr>
          <p:nvPr/>
        </p:nvSpPr>
        <p:spPr bwMode="auto">
          <a:xfrm>
            <a:off x="5029200" y="6153785"/>
            <a:ext cx="1891030"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pitchFamily="18" charset="0"/>
                <a:ea typeface="SimSun" pitchFamily="2" charset="-122"/>
                <a:cs typeface="Times New Roman" pitchFamily="18" charset="0"/>
              </a:rPr>
              <a:t> Training dataset</a:t>
            </a:r>
            <a:endParaRPr kumimoji="0" lang="en-US" sz="2000" b="0" i="0" u="none" strike="noStrike" cap="none" normalizeH="0" baseline="0" dirty="0" smtClean="0">
              <a:ln>
                <a:noFill/>
              </a:ln>
              <a:solidFill>
                <a:schemeClr val="bg1"/>
              </a:solidFill>
              <a:effectLst/>
              <a:latin typeface="Arial" pitchFamily="34" charset="0"/>
              <a:cs typeface="Arial" pitchFamily="34" charset="0"/>
            </a:endParaRPr>
          </a:p>
        </p:txBody>
      </p:sp>
      <p:sp>
        <p:nvSpPr>
          <p:cNvPr id="7" name="Rectangle 6"/>
          <p:cNvSpPr/>
          <p:nvPr/>
        </p:nvSpPr>
        <p:spPr>
          <a:xfrm>
            <a:off x="162045" y="6312418"/>
            <a:ext cx="5220183" cy="400110"/>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2000" b="1" cap="none" spc="0" dirty="0">
                <a:ln>
                  <a:prstDash val="solid"/>
                </a:ln>
                <a:solidFill>
                  <a:srgbClr val="FFC000"/>
                </a:solidFill>
                <a:effectLst>
                  <a:outerShdw blurRad="88000" dist="50800" dir="5040000" algn="tl">
                    <a:schemeClr val="accent4">
                      <a:tint val="80000"/>
                      <a:satMod val="250000"/>
                      <a:alpha val="45000"/>
                    </a:schemeClr>
                  </a:outerShdw>
                </a:effectLst>
                <a:latin typeface="Times New Roman" panose="02020603050405020304" pitchFamily="18" charset="0"/>
                <a:cs typeface="Times New Roman" panose="02020603050405020304" pitchFamily="18" charset="0"/>
              </a:rPr>
              <a:t>DETECTION OF PHISHING WEBSITES</a:t>
            </a:r>
          </a:p>
        </p:txBody>
      </p:sp>
      <p:sp>
        <p:nvSpPr>
          <p:cNvPr id="8" name="TextBox 7"/>
          <p:cNvSpPr txBox="1"/>
          <p:nvPr/>
        </p:nvSpPr>
        <p:spPr>
          <a:xfrm>
            <a:off x="10739506" y="6357514"/>
            <a:ext cx="1524841" cy="369332"/>
          </a:xfrm>
          <a:prstGeom prst="rect">
            <a:avLst/>
          </a:prstGeom>
          <a:noFill/>
        </p:spPr>
        <p:txBody>
          <a:bodyPr wrap="none" rtlCol="0">
            <a:spAutoFit/>
          </a:bodyPr>
          <a:lstStyle/>
          <a:p>
            <a:fld id="{56399C49-7F10-4B2E-82A7-0F822FC384B4}" type="datetime3">
              <a:rPr lang="en-IN" smtClean="0">
                <a:solidFill>
                  <a:srgbClr val="FFC000"/>
                </a:solidFill>
                <a:latin typeface="Times New Roman" pitchFamily="18" charset="0"/>
                <a:cs typeface="Times New Roman" pitchFamily="18" charset="0"/>
              </a:rPr>
              <a:pPr/>
              <a:t>24 July 2020</a:t>
            </a:fld>
            <a:r>
              <a:rPr lang="en-IN" dirty="0" smtClean="0">
                <a:solidFill>
                  <a:srgbClr val="FFC000"/>
                </a:solidFill>
                <a:latin typeface="Times New Roman" pitchFamily="18" charset="0"/>
                <a:cs typeface="Times New Roman" pitchFamily="18" charset="0"/>
              </a:rPr>
              <a:t> </a:t>
            </a:r>
            <a:endParaRPr lang="en-US" dirty="0">
              <a:solidFill>
                <a:srgbClr val="FFC000"/>
              </a:solidFill>
              <a:latin typeface="Times New Roman" pitchFamily="18" charset="0"/>
              <a:cs typeface="Times New Roman" pitchFamily="18" charset="0"/>
            </a:endParaRPr>
          </a:p>
        </p:txBody>
      </p:sp>
      <p:pic>
        <p:nvPicPr>
          <p:cNvPr id="10" name="Picture 4" descr="A close up of a computer&#10;&#10;Description generated with high confidence"/>
          <p:cNvPicPr>
            <a:picLocks noChangeAspect="1"/>
          </p:cNvPicPr>
          <p:nvPr/>
        </p:nvPicPr>
        <p:blipFill>
          <a:blip r:embed="rId3" cstate="print"/>
          <a:stretch>
            <a:fillRect/>
          </a:stretch>
        </p:blipFill>
        <p:spPr>
          <a:xfrm>
            <a:off x="10351625" y="0"/>
            <a:ext cx="1840375" cy="145622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81609" y="6358965"/>
            <a:ext cx="415498" cy="369332"/>
          </a:xfrm>
          <a:prstGeom prst="rect">
            <a:avLst/>
          </a:prstGeom>
          <a:noFill/>
        </p:spPr>
        <p:txBody>
          <a:bodyPr wrap="none" rtlCol="0">
            <a:spAutoFit/>
          </a:bodyPr>
          <a:lstStyle/>
          <a:p>
            <a:r>
              <a:rPr lang="en-IN" dirty="0" smtClean="0">
                <a:solidFill>
                  <a:srgbClr val="FFC000"/>
                </a:solidFill>
                <a:latin typeface="Times New Roman" pitchFamily="18" charset="0"/>
                <a:cs typeface="Times New Roman" pitchFamily="18" charset="0"/>
              </a:rPr>
              <a:t>16</a:t>
            </a:r>
            <a:endParaRPr lang="en-US" dirty="0">
              <a:solidFill>
                <a:srgbClr val="FFC000"/>
              </a:solidFill>
            </a:endParaRPr>
          </a:p>
        </p:txBody>
      </p:sp>
      <p:sp>
        <p:nvSpPr>
          <p:cNvPr id="5" name="Rectangle 4"/>
          <p:cNvSpPr/>
          <p:nvPr/>
        </p:nvSpPr>
        <p:spPr>
          <a:xfrm>
            <a:off x="285971" y="297934"/>
            <a:ext cx="4174156" cy="461665"/>
          </a:xfrm>
          <a:prstGeom prst="rect">
            <a:avLst/>
          </a:prstGeom>
        </p:spPr>
        <p:txBody>
          <a:bodyPr wrap="none">
            <a:spAutoFit/>
          </a:bodyPr>
          <a:lstStyle/>
          <a:p>
            <a:r>
              <a:rPr lang="en-US" sz="2400" dirty="0" smtClean="0">
                <a:solidFill>
                  <a:srgbClr val="FFC000"/>
                </a:solidFill>
                <a:latin typeface="Times New Roman" pitchFamily="18" charset="0"/>
                <a:cs typeface="Times New Roman" pitchFamily="18" charset="0"/>
              </a:rPr>
              <a:t>Construction Of Decision Trees:</a:t>
            </a:r>
            <a:endParaRPr lang="en-US" sz="2400" dirty="0">
              <a:solidFill>
                <a:srgbClr val="FFC000"/>
              </a:solidFill>
              <a:latin typeface="Times New Roman" pitchFamily="18" charset="0"/>
              <a:cs typeface="Times New Roman" pitchFamily="18" charset="0"/>
            </a:endParaRPr>
          </a:p>
        </p:txBody>
      </p:sp>
      <p:pic>
        <p:nvPicPr>
          <p:cNvPr id="6" name="Picture 5"/>
          <p:cNvPicPr/>
          <p:nvPr/>
        </p:nvPicPr>
        <p:blipFill>
          <a:blip r:embed="rId2" cstate="print"/>
          <a:srcRect/>
          <a:stretch>
            <a:fillRect/>
          </a:stretch>
        </p:blipFill>
        <p:spPr>
          <a:xfrm>
            <a:off x="528320" y="782320"/>
            <a:ext cx="10241280" cy="5313680"/>
          </a:xfrm>
          <a:prstGeom prst="rect">
            <a:avLst/>
          </a:prstGeom>
          <a:noFill/>
          <a:ln w="9525">
            <a:noFill/>
            <a:miter lim="800000"/>
            <a:headEnd/>
            <a:tailEnd/>
          </a:ln>
        </p:spPr>
      </p:pic>
      <p:sp>
        <p:nvSpPr>
          <p:cNvPr id="7" name="Rectangle 6"/>
          <p:cNvSpPr/>
          <p:nvPr/>
        </p:nvSpPr>
        <p:spPr>
          <a:xfrm>
            <a:off x="3469886" y="6089134"/>
            <a:ext cx="3025700" cy="369332"/>
          </a:xfrm>
          <a:prstGeom prst="rect">
            <a:avLst/>
          </a:prstGeom>
        </p:spPr>
        <p:txBody>
          <a:bodyPr wrap="none">
            <a:spAutoFit/>
          </a:bodyPr>
          <a:lstStyle/>
          <a:p>
            <a:r>
              <a:rPr lang="en-US" dirty="0" smtClean="0">
                <a:solidFill>
                  <a:schemeClr val="bg1"/>
                </a:solidFill>
                <a:latin typeface="Times New Roman" pitchFamily="18" charset="0"/>
                <a:cs typeface="Times New Roman" pitchFamily="18" charset="0"/>
              </a:rPr>
              <a:t>Construction Of Decision Tree</a:t>
            </a:r>
            <a:endParaRPr lang="en-US" dirty="0">
              <a:solidFill>
                <a:schemeClr val="bg1"/>
              </a:solidFill>
              <a:latin typeface="Times New Roman" pitchFamily="18" charset="0"/>
              <a:cs typeface="Times New Roman" pitchFamily="18" charset="0"/>
            </a:endParaRPr>
          </a:p>
        </p:txBody>
      </p:sp>
      <p:sp>
        <p:nvSpPr>
          <p:cNvPr id="8" name="Rectangle 7"/>
          <p:cNvSpPr/>
          <p:nvPr/>
        </p:nvSpPr>
        <p:spPr>
          <a:xfrm>
            <a:off x="162045" y="6312418"/>
            <a:ext cx="5220183" cy="400110"/>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2000" b="1" cap="none" spc="0" dirty="0">
                <a:ln>
                  <a:prstDash val="solid"/>
                </a:ln>
                <a:solidFill>
                  <a:srgbClr val="FFC000"/>
                </a:solidFill>
                <a:effectLst>
                  <a:outerShdw blurRad="88000" dist="50800" dir="5040000" algn="tl">
                    <a:schemeClr val="accent4">
                      <a:tint val="80000"/>
                      <a:satMod val="250000"/>
                      <a:alpha val="45000"/>
                    </a:schemeClr>
                  </a:outerShdw>
                </a:effectLst>
                <a:latin typeface="Times New Roman" panose="02020603050405020304" pitchFamily="18" charset="0"/>
                <a:cs typeface="Times New Roman" panose="02020603050405020304" pitchFamily="18" charset="0"/>
              </a:rPr>
              <a:t>DETECTION OF PHISHING WEBSITES</a:t>
            </a:r>
          </a:p>
        </p:txBody>
      </p:sp>
      <p:sp>
        <p:nvSpPr>
          <p:cNvPr id="9" name="TextBox 8"/>
          <p:cNvSpPr txBox="1"/>
          <p:nvPr/>
        </p:nvSpPr>
        <p:spPr>
          <a:xfrm>
            <a:off x="10739506" y="6357514"/>
            <a:ext cx="1524841" cy="369332"/>
          </a:xfrm>
          <a:prstGeom prst="rect">
            <a:avLst/>
          </a:prstGeom>
          <a:noFill/>
        </p:spPr>
        <p:txBody>
          <a:bodyPr wrap="none" rtlCol="0">
            <a:spAutoFit/>
          </a:bodyPr>
          <a:lstStyle/>
          <a:p>
            <a:fld id="{56399C49-7F10-4B2E-82A7-0F822FC384B4}" type="datetime3">
              <a:rPr lang="en-IN" smtClean="0">
                <a:solidFill>
                  <a:srgbClr val="FFC000"/>
                </a:solidFill>
                <a:latin typeface="Times New Roman" pitchFamily="18" charset="0"/>
                <a:cs typeface="Times New Roman" pitchFamily="18" charset="0"/>
              </a:rPr>
              <a:pPr/>
              <a:t>24 July 2020</a:t>
            </a:fld>
            <a:r>
              <a:rPr lang="en-IN" dirty="0" smtClean="0">
                <a:solidFill>
                  <a:srgbClr val="FFC000"/>
                </a:solidFill>
                <a:latin typeface="Times New Roman" pitchFamily="18" charset="0"/>
                <a:cs typeface="Times New Roman" pitchFamily="18" charset="0"/>
              </a:rPr>
              <a:t> </a:t>
            </a:r>
            <a:endParaRPr lang="en-US" dirty="0">
              <a:solidFill>
                <a:srgbClr val="FFC000"/>
              </a:solidFill>
              <a:latin typeface="Times New Roman" pitchFamily="18" charset="0"/>
              <a:cs typeface="Times New Roman" pitchFamily="18" charset="0"/>
            </a:endParaRPr>
          </a:p>
        </p:txBody>
      </p:sp>
      <p:pic>
        <p:nvPicPr>
          <p:cNvPr id="11" name="Picture 4" descr="A close up of a computer&#10;&#10;Description generated with high confidence"/>
          <p:cNvPicPr>
            <a:picLocks noChangeAspect="1"/>
          </p:cNvPicPr>
          <p:nvPr/>
        </p:nvPicPr>
        <p:blipFill>
          <a:blip r:embed="rId3" cstate="print"/>
          <a:stretch>
            <a:fillRect/>
          </a:stretch>
        </p:blipFill>
        <p:spPr>
          <a:xfrm>
            <a:off x="10351625" y="0"/>
            <a:ext cx="1840375" cy="145622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81609" y="6358965"/>
            <a:ext cx="415498" cy="369332"/>
          </a:xfrm>
          <a:prstGeom prst="rect">
            <a:avLst/>
          </a:prstGeom>
          <a:noFill/>
        </p:spPr>
        <p:txBody>
          <a:bodyPr wrap="none" rtlCol="0">
            <a:spAutoFit/>
          </a:bodyPr>
          <a:lstStyle/>
          <a:p>
            <a:r>
              <a:rPr lang="en-IN" dirty="0" smtClean="0">
                <a:solidFill>
                  <a:srgbClr val="FFC000"/>
                </a:solidFill>
                <a:latin typeface="Times New Roman" pitchFamily="18" charset="0"/>
                <a:cs typeface="Times New Roman" pitchFamily="18" charset="0"/>
              </a:rPr>
              <a:t>17</a:t>
            </a:r>
            <a:endParaRPr lang="en-US" dirty="0">
              <a:solidFill>
                <a:srgbClr val="FFC000"/>
              </a:solidFill>
            </a:endParaRPr>
          </a:p>
        </p:txBody>
      </p:sp>
      <p:sp>
        <p:nvSpPr>
          <p:cNvPr id="7170" name="Rectangle 2"/>
          <p:cNvSpPr>
            <a:spLocks noChangeArrowheads="1"/>
          </p:cNvSpPr>
          <p:nvPr/>
        </p:nvSpPr>
        <p:spPr bwMode="auto">
          <a:xfrm>
            <a:off x="254000" y="254000"/>
            <a:ext cx="2871492" cy="83099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95275" algn="l"/>
              </a:tabLst>
            </a:pPr>
            <a:r>
              <a:rPr kumimoji="0" lang="en-US" sz="2400" i="0" u="none" strike="noStrike" cap="none" normalizeH="0" baseline="0" dirty="0" smtClean="0">
                <a:ln>
                  <a:noFill/>
                </a:ln>
                <a:solidFill>
                  <a:srgbClr val="FFC000"/>
                </a:solidFill>
                <a:effectLst/>
                <a:latin typeface="Times New Roman" pitchFamily="18" charset="0"/>
                <a:ea typeface="SimSun" pitchFamily="2" charset="-122"/>
                <a:cs typeface="Times New Roman" pitchFamily="18" charset="0"/>
              </a:rPr>
              <a:t>Loading Test Dataset:</a:t>
            </a:r>
            <a:endParaRPr kumimoji="0" lang="en-US" sz="2400" i="0" u="none" strike="noStrike" cap="none" normalizeH="0" baseline="0" dirty="0" smtClean="0">
              <a:ln>
                <a:noFill/>
              </a:ln>
              <a:solidFill>
                <a:srgbClr val="FFC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95275" algn="l"/>
              </a:tabLst>
            </a:pPr>
            <a:endParaRPr kumimoji="0" lang="en-US" sz="2400" i="0" u="none" strike="noStrike" cap="none" normalizeH="0" baseline="0" dirty="0" smtClean="0">
              <a:ln>
                <a:noFill/>
              </a:ln>
              <a:solidFill>
                <a:srgbClr val="FFC000"/>
              </a:solidFill>
              <a:effectLst/>
              <a:latin typeface="Arial" pitchFamily="34" charset="0"/>
              <a:cs typeface="Arial" pitchFamily="34" charset="0"/>
            </a:endParaRPr>
          </a:p>
        </p:txBody>
      </p:sp>
      <p:pic>
        <p:nvPicPr>
          <p:cNvPr id="7169" name="Picture 5"/>
          <p:cNvPicPr>
            <a:picLocks noChangeAspect="1" noChangeArrowheads="1"/>
          </p:cNvPicPr>
          <p:nvPr/>
        </p:nvPicPr>
        <p:blipFill>
          <a:blip r:embed="rId2"/>
          <a:srcRect/>
          <a:stretch>
            <a:fillRect/>
          </a:stretch>
        </p:blipFill>
        <p:spPr bwMode="auto">
          <a:xfrm>
            <a:off x="538480" y="822960"/>
            <a:ext cx="10261600" cy="5191760"/>
          </a:xfrm>
          <a:prstGeom prst="rect">
            <a:avLst/>
          </a:prstGeom>
          <a:noFill/>
        </p:spPr>
      </p:pic>
      <p:sp>
        <p:nvSpPr>
          <p:cNvPr id="7171" name="Rectangle 3"/>
          <p:cNvSpPr>
            <a:spLocks noChangeArrowheads="1"/>
          </p:cNvSpPr>
          <p:nvPr/>
        </p:nvSpPr>
        <p:spPr bwMode="auto">
          <a:xfrm>
            <a:off x="4124960" y="5996305"/>
            <a:ext cx="2274917"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295275" algn="l"/>
              </a:tabLst>
            </a:pPr>
            <a:r>
              <a:rPr lang="en-US" sz="2000" dirty="0" smtClean="0">
                <a:solidFill>
                  <a:schemeClr val="bg1"/>
                </a:solidFill>
                <a:latin typeface="Times New Roman" pitchFamily="18" charset="0"/>
                <a:ea typeface="SimSun" pitchFamily="2" charset="-122"/>
                <a:cs typeface="Times New Roman" pitchFamily="18" charset="0"/>
              </a:rPr>
              <a:t>           </a:t>
            </a:r>
            <a:r>
              <a:rPr kumimoji="0" lang="en-US" sz="2000" b="0" i="0" u="none" strike="noStrike" cap="none" normalizeH="0" baseline="0" dirty="0" smtClean="0">
                <a:ln>
                  <a:noFill/>
                </a:ln>
                <a:solidFill>
                  <a:schemeClr val="bg1"/>
                </a:solidFill>
                <a:effectLst/>
                <a:latin typeface="Times New Roman" pitchFamily="18" charset="0"/>
                <a:ea typeface="SimSun" pitchFamily="2" charset="-122"/>
                <a:cs typeface="Times New Roman" pitchFamily="18" charset="0"/>
              </a:rPr>
              <a:t> Test Dataset</a:t>
            </a:r>
            <a:endParaRPr kumimoji="0" lang="en-US" sz="2000" b="0" i="0" u="none" strike="noStrike" cap="none" normalizeH="0" baseline="0" dirty="0" smtClean="0">
              <a:ln>
                <a:noFill/>
              </a:ln>
              <a:solidFill>
                <a:schemeClr val="bg1"/>
              </a:solidFill>
              <a:effectLst/>
              <a:latin typeface="Arial" pitchFamily="34" charset="0"/>
              <a:cs typeface="Arial" pitchFamily="34" charset="0"/>
            </a:endParaRPr>
          </a:p>
        </p:txBody>
      </p:sp>
      <p:sp>
        <p:nvSpPr>
          <p:cNvPr id="7" name="Rectangle 6"/>
          <p:cNvSpPr/>
          <p:nvPr/>
        </p:nvSpPr>
        <p:spPr>
          <a:xfrm>
            <a:off x="162045" y="6312418"/>
            <a:ext cx="5220183" cy="400110"/>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2000" b="1" cap="none" spc="0" dirty="0">
                <a:ln>
                  <a:prstDash val="solid"/>
                </a:ln>
                <a:solidFill>
                  <a:srgbClr val="FFC000"/>
                </a:solidFill>
                <a:effectLst>
                  <a:outerShdw blurRad="88000" dist="50800" dir="5040000" algn="tl">
                    <a:schemeClr val="accent4">
                      <a:tint val="80000"/>
                      <a:satMod val="250000"/>
                      <a:alpha val="45000"/>
                    </a:schemeClr>
                  </a:outerShdw>
                </a:effectLst>
                <a:latin typeface="Times New Roman" panose="02020603050405020304" pitchFamily="18" charset="0"/>
                <a:cs typeface="Times New Roman" panose="02020603050405020304" pitchFamily="18" charset="0"/>
              </a:rPr>
              <a:t>DETECTION OF PHISHING WEBSITES</a:t>
            </a:r>
          </a:p>
        </p:txBody>
      </p:sp>
      <p:sp>
        <p:nvSpPr>
          <p:cNvPr id="8" name="TextBox 7"/>
          <p:cNvSpPr txBox="1"/>
          <p:nvPr/>
        </p:nvSpPr>
        <p:spPr>
          <a:xfrm>
            <a:off x="10739506" y="6357514"/>
            <a:ext cx="1524841" cy="369332"/>
          </a:xfrm>
          <a:prstGeom prst="rect">
            <a:avLst/>
          </a:prstGeom>
          <a:noFill/>
        </p:spPr>
        <p:txBody>
          <a:bodyPr wrap="none" rtlCol="0">
            <a:spAutoFit/>
          </a:bodyPr>
          <a:lstStyle/>
          <a:p>
            <a:fld id="{56399C49-7F10-4B2E-82A7-0F822FC384B4}" type="datetime3">
              <a:rPr lang="en-IN" smtClean="0">
                <a:solidFill>
                  <a:srgbClr val="FFC000"/>
                </a:solidFill>
                <a:latin typeface="Times New Roman" pitchFamily="18" charset="0"/>
                <a:cs typeface="Times New Roman" pitchFamily="18" charset="0"/>
              </a:rPr>
              <a:pPr/>
              <a:t>24 July 2020</a:t>
            </a:fld>
            <a:r>
              <a:rPr lang="en-IN" dirty="0" smtClean="0">
                <a:solidFill>
                  <a:srgbClr val="FFC000"/>
                </a:solidFill>
                <a:latin typeface="Times New Roman" pitchFamily="18" charset="0"/>
                <a:cs typeface="Times New Roman" pitchFamily="18" charset="0"/>
              </a:rPr>
              <a:t> </a:t>
            </a:r>
            <a:endParaRPr lang="en-US" dirty="0">
              <a:solidFill>
                <a:srgbClr val="FFC000"/>
              </a:solidFill>
              <a:latin typeface="Times New Roman" pitchFamily="18" charset="0"/>
              <a:cs typeface="Times New Roman" pitchFamily="18" charset="0"/>
            </a:endParaRPr>
          </a:p>
        </p:txBody>
      </p:sp>
      <p:pic>
        <p:nvPicPr>
          <p:cNvPr id="10" name="Picture 4" descr="A close up of a computer&#10;&#10;Description generated with high confidence"/>
          <p:cNvPicPr>
            <a:picLocks noChangeAspect="1"/>
          </p:cNvPicPr>
          <p:nvPr/>
        </p:nvPicPr>
        <p:blipFill>
          <a:blip r:embed="rId3" cstate="print"/>
          <a:stretch>
            <a:fillRect/>
          </a:stretch>
        </p:blipFill>
        <p:spPr>
          <a:xfrm>
            <a:off x="10351625" y="0"/>
            <a:ext cx="1840375" cy="145622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467360" y="193040"/>
            <a:ext cx="2517036" cy="83099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95275" algn="l"/>
              </a:tabLst>
            </a:pPr>
            <a:r>
              <a:rPr kumimoji="0" lang="en-US" sz="2400" i="0" u="none" strike="noStrike" cap="none" normalizeH="0" baseline="0" dirty="0" smtClean="0">
                <a:ln>
                  <a:noFill/>
                </a:ln>
                <a:solidFill>
                  <a:srgbClr val="FFC000"/>
                </a:solidFill>
                <a:effectLst/>
                <a:latin typeface="Times New Roman" pitchFamily="18" charset="0"/>
                <a:ea typeface="SimSun" pitchFamily="2" charset="-122"/>
                <a:cs typeface="Times New Roman" pitchFamily="18" charset="0"/>
              </a:rPr>
              <a:t>Analysing Results:</a:t>
            </a:r>
            <a:endParaRPr kumimoji="0" lang="en-US" sz="2400" i="0" u="none" strike="noStrike" cap="none" normalizeH="0" baseline="0" dirty="0" smtClean="0">
              <a:ln>
                <a:noFill/>
              </a:ln>
              <a:solidFill>
                <a:srgbClr val="FFC000"/>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95275" algn="l"/>
              </a:tabLst>
            </a:pPr>
            <a:endParaRPr kumimoji="0" lang="en-US" sz="2400" i="0" u="none" strike="noStrike" cap="none" normalizeH="0" baseline="0" dirty="0" smtClean="0">
              <a:ln>
                <a:noFill/>
              </a:ln>
              <a:solidFill>
                <a:srgbClr val="FFC000"/>
              </a:solidFill>
              <a:effectLst/>
              <a:latin typeface="Times New Roman" pitchFamily="18" charset="0"/>
              <a:cs typeface="Times New Roman" pitchFamily="18" charset="0"/>
            </a:endParaRPr>
          </a:p>
        </p:txBody>
      </p:sp>
      <p:pic>
        <p:nvPicPr>
          <p:cNvPr id="46081" name="Picture 1"/>
          <p:cNvPicPr>
            <a:picLocks noChangeAspect="1" noChangeArrowheads="1"/>
          </p:cNvPicPr>
          <p:nvPr/>
        </p:nvPicPr>
        <p:blipFill>
          <a:blip r:embed="rId2"/>
          <a:srcRect/>
          <a:stretch>
            <a:fillRect/>
          </a:stretch>
        </p:blipFill>
        <p:spPr bwMode="auto">
          <a:xfrm>
            <a:off x="538480" y="741680"/>
            <a:ext cx="10017760" cy="5252720"/>
          </a:xfrm>
          <a:prstGeom prst="rect">
            <a:avLst/>
          </a:prstGeom>
          <a:noFill/>
        </p:spPr>
      </p:pic>
      <p:sp>
        <p:nvSpPr>
          <p:cNvPr id="46083" name="Rectangle 3"/>
          <p:cNvSpPr>
            <a:spLocks noChangeArrowheads="1"/>
          </p:cNvSpPr>
          <p:nvPr/>
        </p:nvSpPr>
        <p:spPr bwMode="auto">
          <a:xfrm>
            <a:off x="4958080" y="5999163"/>
            <a:ext cx="1805559"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295275" algn="l"/>
              </a:tabLst>
            </a:pPr>
            <a:r>
              <a:rPr kumimoji="0" lang="en-US" sz="2000" b="0" i="0" u="none" strike="noStrike" cap="none" normalizeH="0" baseline="0" dirty="0" smtClean="0">
                <a:ln>
                  <a:noFill/>
                </a:ln>
                <a:solidFill>
                  <a:schemeClr val="bg1"/>
                </a:solidFill>
                <a:effectLst/>
                <a:latin typeface="Times New Roman" pitchFamily="18" charset="0"/>
                <a:ea typeface="SimSun" pitchFamily="2" charset="-122"/>
                <a:cs typeface="Times New Roman" pitchFamily="18" charset="0"/>
              </a:rPr>
              <a:t> Analyse results</a:t>
            </a:r>
            <a:endParaRPr kumimoji="0" lang="en-US" sz="2000" b="0" i="0" u="none" strike="noStrike" cap="none" normalizeH="0" baseline="0" dirty="0" smtClean="0">
              <a:ln>
                <a:noFill/>
              </a:ln>
              <a:solidFill>
                <a:schemeClr val="bg1"/>
              </a:solidFill>
              <a:effectLst/>
              <a:latin typeface="Arial" pitchFamily="34" charset="0"/>
              <a:cs typeface="Arial" pitchFamily="34" charset="0"/>
            </a:endParaRPr>
          </a:p>
        </p:txBody>
      </p:sp>
      <p:sp>
        <p:nvSpPr>
          <p:cNvPr id="7" name="Rectangle 6"/>
          <p:cNvSpPr/>
          <p:nvPr/>
        </p:nvSpPr>
        <p:spPr>
          <a:xfrm>
            <a:off x="162045" y="6312418"/>
            <a:ext cx="5220183" cy="400110"/>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2000" b="1" cap="none" spc="0" dirty="0">
                <a:ln>
                  <a:prstDash val="solid"/>
                </a:ln>
                <a:solidFill>
                  <a:srgbClr val="FFC000"/>
                </a:solidFill>
                <a:effectLst>
                  <a:outerShdw blurRad="88000" dist="50800" dir="5040000" algn="tl">
                    <a:schemeClr val="accent4">
                      <a:tint val="80000"/>
                      <a:satMod val="250000"/>
                      <a:alpha val="45000"/>
                    </a:schemeClr>
                  </a:outerShdw>
                </a:effectLst>
                <a:latin typeface="Times New Roman" panose="02020603050405020304" pitchFamily="18" charset="0"/>
                <a:cs typeface="Times New Roman" panose="02020603050405020304" pitchFamily="18" charset="0"/>
              </a:rPr>
              <a:t>DETECTION OF PHISHING WEBSITES</a:t>
            </a:r>
          </a:p>
        </p:txBody>
      </p:sp>
      <p:sp>
        <p:nvSpPr>
          <p:cNvPr id="8" name="TextBox 7"/>
          <p:cNvSpPr txBox="1"/>
          <p:nvPr/>
        </p:nvSpPr>
        <p:spPr>
          <a:xfrm>
            <a:off x="6881609" y="6358965"/>
            <a:ext cx="415498" cy="369332"/>
          </a:xfrm>
          <a:prstGeom prst="rect">
            <a:avLst/>
          </a:prstGeom>
          <a:noFill/>
        </p:spPr>
        <p:txBody>
          <a:bodyPr wrap="none" rtlCol="0">
            <a:spAutoFit/>
          </a:bodyPr>
          <a:lstStyle/>
          <a:p>
            <a:r>
              <a:rPr lang="en-IN" dirty="0" smtClean="0">
                <a:solidFill>
                  <a:srgbClr val="FFC000"/>
                </a:solidFill>
                <a:latin typeface="Times New Roman" pitchFamily="18" charset="0"/>
                <a:cs typeface="Times New Roman" pitchFamily="18" charset="0"/>
              </a:rPr>
              <a:t>18</a:t>
            </a:r>
            <a:endParaRPr lang="en-US" dirty="0">
              <a:solidFill>
                <a:srgbClr val="FFC000"/>
              </a:solidFill>
            </a:endParaRPr>
          </a:p>
        </p:txBody>
      </p:sp>
      <p:sp>
        <p:nvSpPr>
          <p:cNvPr id="9" name="TextBox 8"/>
          <p:cNvSpPr txBox="1"/>
          <p:nvPr/>
        </p:nvSpPr>
        <p:spPr>
          <a:xfrm>
            <a:off x="10739506" y="6347354"/>
            <a:ext cx="1524841" cy="369332"/>
          </a:xfrm>
          <a:prstGeom prst="rect">
            <a:avLst/>
          </a:prstGeom>
          <a:noFill/>
        </p:spPr>
        <p:txBody>
          <a:bodyPr wrap="none" rtlCol="0">
            <a:spAutoFit/>
          </a:bodyPr>
          <a:lstStyle/>
          <a:p>
            <a:fld id="{56399C49-7F10-4B2E-82A7-0F822FC384B4}" type="datetime3">
              <a:rPr lang="en-IN" smtClean="0">
                <a:solidFill>
                  <a:srgbClr val="FFC000"/>
                </a:solidFill>
                <a:latin typeface="Times New Roman" pitchFamily="18" charset="0"/>
                <a:cs typeface="Times New Roman" pitchFamily="18" charset="0"/>
              </a:rPr>
              <a:pPr/>
              <a:t>24 July 2020</a:t>
            </a:fld>
            <a:r>
              <a:rPr lang="en-IN" dirty="0" smtClean="0">
                <a:solidFill>
                  <a:srgbClr val="FFC000"/>
                </a:solidFill>
                <a:latin typeface="Times New Roman" pitchFamily="18" charset="0"/>
                <a:cs typeface="Times New Roman" pitchFamily="18" charset="0"/>
              </a:rPr>
              <a:t> </a:t>
            </a:r>
            <a:endParaRPr lang="en-US" dirty="0">
              <a:solidFill>
                <a:srgbClr val="FFC000"/>
              </a:solidFill>
              <a:latin typeface="Times New Roman" pitchFamily="18" charset="0"/>
              <a:cs typeface="Times New Roman" pitchFamily="18" charset="0"/>
            </a:endParaRPr>
          </a:p>
        </p:txBody>
      </p:sp>
      <p:pic>
        <p:nvPicPr>
          <p:cNvPr id="11" name="Picture 4" descr="A close up of a computer&#10;&#10;Description generated with high confidence"/>
          <p:cNvPicPr>
            <a:picLocks noChangeAspect="1"/>
          </p:cNvPicPr>
          <p:nvPr/>
        </p:nvPicPr>
        <p:blipFill>
          <a:blip r:embed="rId3" cstate="print"/>
          <a:stretch>
            <a:fillRect/>
          </a:stretch>
        </p:blipFill>
        <p:spPr>
          <a:xfrm>
            <a:off x="10351625" y="0"/>
            <a:ext cx="1840375" cy="145622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6671" y="358347"/>
            <a:ext cx="7634414" cy="421653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r>
              <a:rPr lang="en-US" sz="2800" b="1" dirty="0">
                <a:solidFill>
                  <a:srgbClr val="FFC000"/>
                </a:solidFill>
                <a:latin typeface="Times New Roman" panose="02020603050405020304"/>
                <a:cs typeface="Calibri" panose="020F0502020204030204"/>
              </a:rPr>
              <a:t>CONTENTS</a:t>
            </a:r>
            <a:r>
              <a:rPr lang="en-US" sz="2800" b="1" dirty="0" smtClean="0">
                <a:solidFill>
                  <a:srgbClr val="FFC000"/>
                </a:solidFill>
                <a:latin typeface="Times New Roman" panose="02020603050405020304"/>
                <a:cs typeface="Calibri" panose="020F0502020204030204"/>
              </a:rPr>
              <a:t>:</a:t>
            </a:r>
          </a:p>
          <a:p>
            <a:pPr algn="l"/>
            <a:endParaRPr lang="en-IN" sz="2400" dirty="0">
              <a:solidFill>
                <a:schemeClr val="bg1"/>
              </a:solidFill>
              <a:latin typeface="Times New Roman" panose="02020603050405020304"/>
              <a:cs typeface="Calibri" panose="020F0502020204030204"/>
            </a:endParaRPr>
          </a:p>
          <a:p>
            <a:pPr marL="514350" indent="-514350">
              <a:buFont typeface="Wingdings" panose="05000000000000000000"/>
              <a:buChar char="Ø"/>
            </a:pPr>
            <a:r>
              <a:rPr lang="en-IN" sz="2400" dirty="0" smtClean="0">
                <a:solidFill>
                  <a:schemeClr val="bg1"/>
                </a:solidFill>
                <a:latin typeface="Times New Roman" panose="02020603050405020304"/>
                <a:cs typeface="Calibri" panose="020F0502020204030204"/>
              </a:rPr>
              <a:t>ABSTRACT</a:t>
            </a:r>
            <a:endParaRPr lang="en-US" sz="2400" dirty="0" smtClean="0">
              <a:solidFill>
                <a:schemeClr val="bg1"/>
              </a:solidFill>
              <a:latin typeface="Times New Roman" panose="02020603050405020304"/>
              <a:cs typeface="Calibri" panose="020F0502020204030204"/>
            </a:endParaRPr>
          </a:p>
          <a:p>
            <a:pPr marL="514350" indent="-514350">
              <a:buFont typeface="Wingdings" panose="05000000000000000000"/>
              <a:buChar char="Ø"/>
            </a:pPr>
            <a:r>
              <a:rPr lang="en-IN" sz="2400" dirty="0" smtClean="0">
                <a:solidFill>
                  <a:schemeClr val="bg1"/>
                </a:solidFill>
                <a:latin typeface="Times New Roman" panose="02020603050405020304"/>
                <a:cs typeface="Calibri" panose="020F0502020204030204"/>
              </a:rPr>
              <a:t>MODULES</a:t>
            </a:r>
            <a:endParaRPr lang="en-US" sz="2400" dirty="0">
              <a:solidFill>
                <a:schemeClr val="bg1"/>
              </a:solidFill>
              <a:latin typeface="Times New Roman" panose="02020603050405020304"/>
              <a:cs typeface="Calibri" panose="020F0502020204030204"/>
            </a:endParaRPr>
          </a:p>
          <a:p>
            <a:pPr marL="514350" indent="-514350">
              <a:buFont typeface="Wingdings" panose="05000000000000000000"/>
              <a:buChar char="Ø"/>
            </a:pPr>
            <a:r>
              <a:rPr lang="en-IN" sz="2400" dirty="0" smtClean="0">
                <a:solidFill>
                  <a:schemeClr val="bg1"/>
                </a:solidFill>
                <a:latin typeface="Times New Roman" panose="02020603050405020304"/>
                <a:cs typeface="Calibri" panose="020F0502020204030204"/>
              </a:rPr>
              <a:t>ANALYSIS &amp; PROJECT PLAN</a:t>
            </a:r>
          </a:p>
          <a:p>
            <a:pPr marL="514350" indent="-514350">
              <a:buFont typeface="Wingdings" panose="05000000000000000000"/>
              <a:buChar char="Ø"/>
            </a:pPr>
            <a:r>
              <a:rPr lang="en-IN" sz="2400" dirty="0" smtClean="0">
                <a:solidFill>
                  <a:schemeClr val="bg1"/>
                </a:solidFill>
                <a:latin typeface="Times New Roman" panose="02020603050405020304"/>
                <a:cs typeface="Calibri" panose="020F0502020204030204"/>
              </a:rPr>
              <a:t>UML  DIAGRAMS</a:t>
            </a:r>
          </a:p>
          <a:p>
            <a:pPr marL="514350" indent="-514350">
              <a:buFont typeface="Wingdings" panose="05000000000000000000"/>
              <a:buChar char="Ø"/>
            </a:pPr>
            <a:r>
              <a:rPr lang="en-IN" sz="2400" dirty="0" smtClean="0">
                <a:solidFill>
                  <a:schemeClr val="bg1"/>
                </a:solidFill>
                <a:latin typeface="Times New Roman" panose="02020603050405020304"/>
                <a:cs typeface="Calibri" panose="020F0502020204030204"/>
              </a:rPr>
              <a:t>TEST CASES </a:t>
            </a:r>
          </a:p>
          <a:p>
            <a:pPr marL="514350" indent="-514350">
              <a:buFont typeface="Wingdings" panose="05000000000000000000"/>
              <a:buChar char="Ø"/>
            </a:pPr>
            <a:r>
              <a:rPr lang="en-IN" sz="2400" dirty="0" smtClean="0">
                <a:solidFill>
                  <a:schemeClr val="bg1"/>
                </a:solidFill>
                <a:latin typeface="Times New Roman" panose="02020603050405020304"/>
                <a:cs typeface="Calibri" panose="020F0502020204030204"/>
              </a:rPr>
              <a:t>OUTPUT  SCREENSHOTS</a:t>
            </a:r>
            <a:endParaRPr lang="en-US" sz="2400" dirty="0">
              <a:solidFill>
                <a:schemeClr val="bg1"/>
              </a:solidFill>
              <a:latin typeface="Times New Roman" panose="02020603050405020304"/>
              <a:cs typeface="Calibri" panose="020F0502020204030204"/>
            </a:endParaRPr>
          </a:p>
          <a:p>
            <a:pPr marL="514350" indent="-514350">
              <a:buFont typeface="Wingdings" panose="05000000000000000000"/>
              <a:buChar char="Ø"/>
            </a:pPr>
            <a:r>
              <a:rPr lang="en-US" sz="2400" dirty="0" smtClean="0">
                <a:solidFill>
                  <a:schemeClr val="bg1"/>
                </a:solidFill>
                <a:latin typeface="Times New Roman" panose="02020603050405020304"/>
                <a:cs typeface="Calibri" panose="020F0502020204030204"/>
              </a:rPr>
              <a:t>CONCLUSION</a:t>
            </a:r>
          </a:p>
          <a:p>
            <a:pPr marL="514350" indent="-514350">
              <a:buFont typeface="Wingdings" panose="05000000000000000000"/>
              <a:buChar char="Ø"/>
            </a:pPr>
            <a:r>
              <a:rPr lang="en-IN" sz="2400" dirty="0" smtClean="0">
                <a:solidFill>
                  <a:schemeClr val="bg1"/>
                </a:solidFill>
                <a:latin typeface="Times New Roman" panose="02020603050405020304"/>
                <a:cs typeface="Calibri" panose="020F0502020204030204"/>
              </a:rPr>
              <a:t>REFERENCES</a:t>
            </a:r>
            <a:endParaRPr lang="en-US" sz="2400" dirty="0">
              <a:solidFill>
                <a:schemeClr val="bg1"/>
              </a:solidFill>
              <a:latin typeface="Times New Roman" panose="02020603050405020304"/>
              <a:cs typeface="Calibri" panose="020F0502020204030204"/>
            </a:endParaRPr>
          </a:p>
          <a:p>
            <a:endParaRPr lang="en-US" sz="2400" dirty="0">
              <a:solidFill>
                <a:schemeClr val="bg1"/>
              </a:solidFill>
              <a:latin typeface="Times New Roman" panose="02020603050405020304"/>
              <a:cs typeface="Calibri" panose="020F0502020204030204"/>
            </a:endParaRPr>
          </a:p>
        </p:txBody>
      </p:sp>
      <p:pic>
        <p:nvPicPr>
          <p:cNvPr id="5" name="Picture 5"/>
          <p:cNvPicPr>
            <a:picLocks noChangeAspect="1"/>
          </p:cNvPicPr>
          <p:nvPr/>
        </p:nvPicPr>
        <p:blipFill rotWithShape="1">
          <a:blip r:embed="rId3" cstate="print"/>
          <a:srcRect l="9384" t="-860" r="14076" b="33811"/>
          <a:stretch>
            <a:fillRect/>
          </a:stretch>
        </p:blipFill>
        <p:spPr>
          <a:xfrm>
            <a:off x="6246595" y="516280"/>
            <a:ext cx="3547829" cy="4396908"/>
          </a:xfrm>
          <a:prstGeom prst="rect">
            <a:avLst/>
          </a:prstGeom>
        </p:spPr>
      </p:pic>
      <p:sp>
        <p:nvSpPr>
          <p:cNvPr id="6" name="Rectangle 5"/>
          <p:cNvSpPr/>
          <p:nvPr/>
        </p:nvSpPr>
        <p:spPr>
          <a:xfrm>
            <a:off x="162045" y="6312418"/>
            <a:ext cx="5220183" cy="400110"/>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2000" b="1" cap="none" spc="0" dirty="0">
                <a:ln>
                  <a:prstDash val="solid"/>
                </a:ln>
                <a:solidFill>
                  <a:srgbClr val="FFC000"/>
                </a:solidFill>
                <a:effectLst>
                  <a:outerShdw blurRad="88000" dist="50800" dir="5040000" algn="tl">
                    <a:schemeClr val="accent4">
                      <a:tint val="80000"/>
                      <a:satMod val="250000"/>
                      <a:alpha val="45000"/>
                    </a:schemeClr>
                  </a:outerShdw>
                </a:effectLst>
                <a:latin typeface="Times New Roman" panose="02020603050405020304" pitchFamily="18" charset="0"/>
                <a:cs typeface="Times New Roman" panose="02020603050405020304" pitchFamily="18" charset="0"/>
              </a:rPr>
              <a:t>DETECTION OF </a:t>
            </a:r>
            <a:r>
              <a:rPr lang="en-US" sz="2000" b="1" cap="none" spc="0" dirty="0" smtClean="0">
                <a:ln>
                  <a:prstDash val="solid"/>
                </a:ln>
                <a:solidFill>
                  <a:srgbClr val="FFC000"/>
                </a:solidFill>
                <a:effectLst>
                  <a:outerShdw blurRad="88000" dist="50800" dir="5040000" algn="tl">
                    <a:schemeClr val="accent4">
                      <a:tint val="80000"/>
                      <a:satMod val="250000"/>
                      <a:alpha val="45000"/>
                    </a:schemeClr>
                  </a:outerShdw>
                </a:effectLst>
                <a:latin typeface="Times New Roman" panose="02020603050405020304" pitchFamily="18" charset="0"/>
                <a:cs typeface="Times New Roman" panose="02020603050405020304" pitchFamily="18" charset="0"/>
              </a:rPr>
              <a:t>PHISHING </a:t>
            </a:r>
            <a:r>
              <a:rPr lang="en-US" sz="2000" b="1" cap="none" spc="0" dirty="0">
                <a:ln>
                  <a:prstDash val="solid"/>
                </a:ln>
                <a:solidFill>
                  <a:srgbClr val="FFC000"/>
                </a:solidFill>
                <a:effectLst>
                  <a:outerShdw blurRad="88000" dist="50800" dir="5040000" algn="tl">
                    <a:schemeClr val="accent4">
                      <a:tint val="80000"/>
                      <a:satMod val="250000"/>
                      <a:alpha val="45000"/>
                    </a:schemeClr>
                  </a:outerShdw>
                </a:effectLst>
                <a:latin typeface="Times New Roman" panose="02020603050405020304" pitchFamily="18" charset="0"/>
                <a:cs typeface="Times New Roman" panose="02020603050405020304" pitchFamily="18" charset="0"/>
              </a:rPr>
              <a:t>WEBSITES</a:t>
            </a:r>
          </a:p>
        </p:txBody>
      </p:sp>
      <p:sp>
        <p:nvSpPr>
          <p:cNvPr id="7" name="TextBox 6"/>
          <p:cNvSpPr txBox="1"/>
          <p:nvPr/>
        </p:nvSpPr>
        <p:spPr>
          <a:xfrm>
            <a:off x="10739506" y="6357514"/>
            <a:ext cx="1524841" cy="369332"/>
          </a:xfrm>
          <a:prstGeom prst="rect">
            <a:avLst/>
          </a:prstGeom>
          <a:noFill/>
        </p:spPr>
        <p:txBody>
          <a:bodyPr wrap="none" rtlCol="0">
            <a:spAutoFit/>
          </a:bodyPr>
          <a:lstStyle/>
          <a:p>
            <a:fld id="{56399C49-7F10-4B2E-82A7-0F822FC384B4}" type="datetime3">
              <a:rPr lang="en-IN" smtClean="0">
                <a:solidFill>
                  <a:srgbClr val="FFC000"/>
                </a:solidFill>
                <a:latin typeface="Times New Roman" pitchFamily="18" charset="0"/>
                <a:cs typeface="Times New Roman" pitchFamily="18" charset="0"/>
              </a:rPr>
              <a:pPr/>
              <a:t>24 July 2020</a:t>
            </a:fld>
            <a:r>
              <a:rPr lang="en-IN" dirty="0" smtClean="0">
                <a:solidFill>
                  <a:srgbClr val="FFC000"/>
                </a:solidFill>
                <a:latin typeface="Times New Roman" pitchFamily="18" charset="0"/>
                <a:cs typeface="Times New Roman" pitchFamily="18" charset="0"/>
              </a:rPr>
              <a:t> </a:t>
            </a:r>
            <a:endParaRPr lang="en-US" dirty="0">
              <a:solidFill>
                <a:srgbClr val="FFC000"/>
              </a:solidFill>
              <a:latin typeface="Times New Roman" pitchFamily="18" charset="0"/>
              <a:cs typeface="Times New Roman" pitchFamily="18" charset="0"/>
            </a:endParaRPr>
          </a:p>
        </p:txBody>
      </p:sp>
      <p:sp>
        <p:nvSpPr>
          <p:cNvPr id="8" name="TextBox 7"/>
          <p:cNvSpPr txBox="1"/>
          <p:nvPr/>
        </p:nvSpPr>
        <p:spPr>
          <a:xfrm>
            <a:off x="6881609" y="6358965"/>
            <a:ext cx="300082" cy="369332"/>
          </a:xfrm>
          <a:prstGeom prst="rect">
            <a:avLst/>
          </a:prstGeom>
          <a:noFill/>
        </p:spPr>
        <p:txBody>
          <a:bodyPr wrap="none" rtlCol="0">
            <a:spAutoFit/>
          </a:bodyPr>
          <a:lstStyle/>
          <a:p>
            <a:r>
              <a:rPr lang="en-IN" dirty="0" smtClean="0">
                <a:solidFill>
                  <a:srgbClr val="FFC000"/>
                </a:solidFill>
                <a:latin typeface="Times New Roman" pitchFamily="18" charset="0"/>
                <a:cs typeface="Times New Roman" pitchFamily="18" charset="0"/>
              </a:rPr>
              <a:t>1</a:t>
            </a:r>
            <a:endParaRPr lang="en-US" dirty="0">
              <a:solidFill>
                <a:srgbClr val="FFC000"/>
              </a:solidFill>
            </a:endParaRPr>
          </a:p>
        </p:txBody>
      </p:sp>
      <p:pic>
        <p:nvPicPr>
          <p:cNvPr id="10" name="Picture 4" descr="A close up of a computer&#10;&#10;Description generated with high confidence"/>
          <p:cNvPicPr>
            <a:picLocks noChangeAspect="1"/>
          </p:cNvPicPr>
          <p:nvPr/>
        </p:nvPicPr>
        <p:blipFill>
          <a:blip r:embed="rId4" cstate="print"/>
          <a:stretch>
            <a:fillRect/>
          </a:stretch>
        </p:blipFill>
        <p:spPr>
          <a:xfrm>
            <a:off x="10351625" y="0"/>
            <a:ext cx="1840375" cy="145622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spd="slow"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2045" y="6312418"/>
            <a:ext cx="5220183" cy="400110"/>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2000" b="1" cap="none" spc="0" dirty="0">
                <a:ln>
                  <a:prstDash val="solid"/>
                </a:ln>
                <a:solidFill>
                  <a:srgbClr val="FFC000"/>
                </a:solidFill>
                <a:effectLst>
                  <a:outerShdw blurRad="88000" dist="50800" dir="5040000" algn="tl">
                    <a:schemeClr val="accent4">
                      <a:tint val="80000"/>
                      <a:satMod val="250000"/>
                      <a:alpha val="45000"/>
                    </a:schemeClr>
                  </a:outerShdw>
                </a:effectLst>
                <a:latin typeface="Times New Roman" panose="02020603050405020304" pitchFamily="18" charset="0"/>
                <a:cs typeface="Times New Roman" panose="02020603050405020304" pitchFamily="18" charset="0"/>
              </a:rPr>
              <a:t>DETECTION OF PHISHING WEBSITES</a:t>
            </a:r>
          </a:p>
        </p:txBody>
      </p:sp>
      <p:sp>
        <p:nvSpPr>
          <p:cNvPr id="10" name="TextBox 9"/>
          <p:cNvSpPr txBox="1"/>
          <p:nvPr/>
        </p:nvSpPr>
        <p:spPr>
          <a:xfrm>
            <a:off x="6881609" y="6358965"/>
            <a:ext cx="415498" cy="369332"/>
          </a:xfrm>
          <a:prstGeom prst="rect">
            <a:avLst/>
          </a:prstGeom>
          <a:noFill/>
        </p:spPr>
        <p:txBody>
          <a:bodyPr wrap="none" rtlCol="0">
            <a:spAutoFit/>
          </a:bodyPr>
          <a:lstStyle/>
          <a:p>
            <a:r>
              <a:rPr lang="en-IN" dirty="0" smtClean="0">
                <a:solidFill>
                  <a:srgbClr val="FFC000"/>
                </a:solidFill>
                <a:latin typeface="Times New Roman" pitchFamily="18" charset="0"/>
                <a:cs typeface="Times New Roman" pitchFamily="18" charset="0"/>
              </a:rPr>
              <a:t>19</a:t>
            </a:r>
            <a:endParaRPr lang="en-US" dirty="0">
              <a:solidFill>
                <a:srgbClr val="FFC000"/>
              </a:solidFill>
            </a:endParaRPr>
          </a:p>
        </p:txBody>
      </p:sp>
      <p:sp>
        <p:nvSpPr>
          <p:cNvPr id="11" name="TextBox 10"/>
          <p:cNvSpPr txBox="1"/>
          <p:nvPr/>
        </p:nvSpPr>
        <p:spPr>
          <a:xfrm>
            <a:off x="10739506" y="6357514"/>
            <a:ext cx="1524841" cy="369332"/>
          </a:xfrm>
          <a:prstGeom prst="rect">
            <a:avLst/>
          </a:prstGeom>
          <a:noFill/>
        </p:spPr>
        <p:txBody>
          <a:bodyPr wrap="none" rtlCol="0">
            <a:spAutoFit/>
          </a:bodyPr>
          <a:lstStyle/>
          <a:p>
            <a:fld id="{56399C49-7F10-4B2E-82A7-0F822FC384B4}" type="datetime3">
              <a:rPr lang="en-IN" smtClean="0">
                <a:solidFill>
                  <a:srgbClr val="FFC000"/>
                </a:solidFill>
                <a:latin typeface="Times New Roman" pitchFamily="18" charset="0"/>
                <a:cs typeface="Times New Roman" pitchFamily="18" charset="0"/>
              </a:rPr>
              <a:pPr/>
              <a:t>24 July 2020</a:t>
            </a:fld>
            <a:r>
              <a:rPr lang="en-IN" dirty="0" smtClean="0">
                <a:solidFill>
                  <a:srgbClr val="FFC000"/>
                </a:solidFill>
                <a:latin typeface="Times New Roman" pitchFamily="18" charset="0"/>
                <a:cs typeface="Times New Roman" pitchFamily="18" charset="0"/>
              </a:rPr>
              <a:t> </a:t>
            </a:r>
            <a:endParaRPr lang="en-US" dirty="0">
              <a:solidFill>
                <a:srgbClr val="FFC000"/>
              </a:solidFill>
              <a:latin typeface="Times New Roman" pitchFamily="18" charset="0"/>
              <a:cs typeface="Times New Roman" pitchFamily="18" charset="0"/>
            </a:endParaRPr>
          </a:p>
        </p:txBody>
      </p:sp>
      <p:pic>
        <p:nvPicPr>
          <p:cNvPr id="6" name="Picture 4" descr="A close up of a computer&#10;&#10;Description generated with high confidence"/>
          <p:cNvPicPr>
            <a:picLocks noChangeAspect="1"/>
          </p:cNvPicPr>
          <p:nvPr/>
        </p:nvPicPr>
        <p:blipFill>
          <a:blip r:embed="rId2" cstate="print"/>
          <a:stretch>
            <a:fillRect/>
          </a:stretch>
        </p:blipFill>
        <p:spPr>
          <a:xfrm>
            <a:off x="10351625" y="0"/>
            <a:ext cx="1840375" cy="145622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026" name="Picture 2"/>
          <p:cNvPicPr>
            <a:picLocks noChangeAspect="1" noChangeArrowheads="1"/>
          </p:cNvPicPr>
          <p:nvPr/>
        </p:nvPicPr>
        <p:blipFill>
          <a:blip r:embed="rId3"/>
          <a:srcRect/>
          <a:stretch>
            <a:fillRect/>
          </a:stretch>
        </p:blipFill>
        <p:spPr bwMode="auto">
          <a:xfrm>
            <a:off x="335280" y="447040"/>
            <a:ext cx="9885680" cy="5516880"/>
          </a:xfrm>
          <a:prstGeom prst="rect">
            <a:avLst/>
          </a:prstGeom>
          <a:noFill/>
          <a:ln w="9525">
            <a:noFill/>
            <a:miter lim="800000"/>
            <a:headEnd/>
            <a:tailEnd/>
          </a:ln>
          <a:effectLst/>
        </p:spPr>
      </p:pic>
      <p:sp>
        <p:nvSpPr>
          <p:cNvPr id="8" name="Rectangle 3"/>
          <p:cNvSpPr>
            <a:spLocks noChangeArrowheads="1"/>
          </p:cNvSpPr>
          <p:nvPr/>
        </p:nvSpPr>
        <p:spPr bwMode="auto">
          <a:xfrm>
            <a:off x="3058160" y="5978843"/>
            <a:ext cx="5572616"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295275" algn="l"/>
              </a:tabLst>
            </a:pPr>
            <a:r>
              <a:rPr kumimoji="0" lang="en-US" sz="2000" b="0" i="0" u="none" strike="noStrike" cap="none" normalizeH="0" baseline="0" dirty="0" smtClean="0">
                <a:ln>
                  <a:noFill/>
                </a:ln>
                <a:solidFill>
                  <a:schemeClr val="bg1"/>
                </a:solidFill>
                <a:effectLst/>
                <a:latin typeface="Times New Roman" pitchFamily="18" charset="0"/>
                <a:ea typeface="SimSun" pitchFamily="2" charset="-122"/>
                <a:cs typeface="Times New Roman" pitchFamily="18" charset="0"/>
              </a:rPr>
              <a:t> Analyzing results from User interface</a:t>
            </a:r>
            <a:r>
              <a:rPr kumimoji="0" lang="en-US" sz="2000" b="0" i="0" u="none" strike="noStrike" cap="none" normalizeH="0" dirty="0" smtClean="0">
                <a:ln>
                  <a:noFill/>
                </a:ln>
                <a:solidFill>
                  <a:schemeClr val="bg1"/>
                </a:solidFill>
                <a:effectLst/>
                <a:latin typeface="Times New Roman" pitchFamily="18" charset="0"/>
                <a:ea typeface="SimSun" pitchFamily="2" charset="-122"/>
                <a:cs typeface="Times New Roman" pitchFamily="18" charset="0"/>
              </a:rPr>
              <a:t> for benign url</a:t>
            </a:r>
            <a:endParaRPr kumimoji="0" lang="en-US" sz="2000" b="0" i="0" u="none" strike="noStrike" cap="none" normalizeH="0" baseline="0" dirty="0" smtClean="0">
              <a:ln>
                <a:noFill/>
              </a:ln>
              <a:solidFill>
                <a:schemeClr val="bg1"/>
              </a:solidFill>
              <a:effectLst/>
              <a:latin typeface="Times New Roman" pitchFamily="18" charset="0"/>
              <a:ea typeface="SimSun" pitchFamily="2" charset="-122"/>
              <a:cs typeface="Times New Roman" pitchFamily="18" charset="0"/>
            </a:endParaRPr>
          </a:p>
        </p:txBody>
      </p:sp>
    </p:spTree>
  </p:cSld>
  <p:clrMapOvr>
    <a:masterClrMapping/>
  </p:clrMapOvr>
  <p:transition spd="slow"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2045" y="6312418"/>
            <a:ext cx="5220183" cy="400110"/>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2000" b="1" cap="none" spc="0" dirty="0">
                <a:ln>
                  <a:prstDash val="solid"/>
                </a:ln>
                <a:solidFill>
                  <a:srgbClr val="FFC000"/>
                </a:solidFill>
                <a:effectLst>
                  <a:outerShdw blurRad="88000" dist="50800" dir="5040000" algn="tl">
                    <a:schemeClr val="accent4">
                      <a:tint val="80000"/>
                      <a:satMod val="250000"/>
                      <a:alpha val="45000"/>
                    </a:schemeClr>
                  </a:outerShdw>
                </a:effectLst>
                <a:latin typeface="Times New Roman" panose="02020603050405020304" pitchFamily="18" charset="0"/>
                <a:cs typeface="Times New Roman" panose="02020603050405020304" pitchFamily="18" charset="0"/>
              </a:rPr>
              <a:t>DETECTION OF PHISHING WEBSITES</a:t>
            </a:r>
          </a:p>
        </p:txBody>
      </p:sp>
      <p:sp>
        <p:nvSpPr>
          <p:cNvPr id="10" name="TextBox 9"/>
          <p:cNvSpPr txBox="1"/>
          <p:nvPr/>
        </p:nvSpPr>
        <p:spPr>
          <a:xfrm>
            <a:off x="6881609" y="6358965"/>
            <a:ext cx="415498" cy="369332"/>
          </a:xfrm>
          <a:prstGeom prst="rect">
            <a:avLst/>
          </a:prstGeom>
          <a:noFill/>
        </p:spPr>
        <p:txBody>
          <a:bodyPr wrap="none" rtlCol="0">
            <a:spAutoFit/>
          </a:bodyPr>
          <a:lstStyle/>
          <a:p>
            <a:r>
              <a:rPr lang="en-IN" dirty="0" smtClean="0">
                <a:solidFill>
                  <a:srgbClr val="FFC000"/>
                </a:solidFill>
                <a:latin typeface="Times New Roman" pitchFamily="18" charset="0"/>
                <a:cs typeface="Times New Roman" pitchFamily="18" charset="0"/>
              </a:rPr>
              <a:t>20</a:t>
            </a:r>
            <a:endParaRPr lang="en-US" dirty="0">
              <a:solidFill>
                <a:srgbClr val="FFC000"/>
              </a:solidFill>
            </a:endParaRPr>
          </a:p>
        </p:txBody>
      </p:sp>
      <p:sp>
        <p:nvSpPr>
          <p:cNvPr id="11" name="TextBox 10"/>
          <p:cNvSpPr txBox="1"/>
          <p:nvPr/>
        </p:nvSpPr>
        <p:spPr>
          <a:xfrm>
            <a:off x="10739506" y="6357514"/>
            <a:ext cx="1524841" cy="369332"/>
          </a:xfrm>
          <a:prstGeom prst="rect">
            <a:avLst/>
          </a:prstGeom>
          <a:noFill/>
        </p:spPr>
        <p:txBody>
          <a:bodyPr wrap="none" rtlCol="0">
            <a:spAutoFit/>
          </a:bodyPr>
          <a:lstStyle/>
          <a:p>
            <a:fld id="{56399C49-7F10-4B2E-82A7-0F822FC384B4}" type="datetime3">
              <a:rPr lang="en-IN" smtClean="0">
                <a:solidFill>
                  <a:srgbClr val="FFC000"/>
                </a:solidFill>
                <a:latin typeface="Times New Roman" pitchFamily="18" charset="0"/>
                <a:cs typeface="Times New Roman" pitchFamily="18" charset="0"/>
              </a:rPr>
              <a:pPr/>
              <a:t>24 July 2020</a:t>
            </a:fld>
            <a:r>
              <a:rPr lang="en-IN" dirty="0" smtClean="0">
                <a:solidFill>
                  <a:srgbClr val="FFC000"/>
                </a:solidFill>
                <a:latin typeface="Times New Roman" pitchFamily="18" charset="0"/>
                <a:cs typeface="Times New Roman" pitchFamily="18" charset="0"/>
              </a:rPr>
              <a:t> </a:t>
            </a:r>
            <a:endParaRPr lang="en-US" dirty="0">
              <a:solidFill>
                <a:srgbClr val="FFC000"/>
              </a:solidFill>
              <a:latin typeface="Times New Roman" pitchFamily="18" charset="0"/>
              <a:cs typeface="Times New Roman" pitchFamily="18" charset="0"/>
            </a:endParaRPr>
          </a:p>
        </p:txBody>
      </p:sp>
      <p:pic>
        <p:nvPicPr>
          <p:cNvPr id="6" name="Picture 4" descr="A close up of a computer&#10;&#10;Description generated with high confidence"/>
          <p:cNvPicPr>
            <a:picLocks noChangeAspect="1"/>
          </p:cNvPicPr>
          <p:nvPr/>
        </p:nvPicPr>
        <p:blipFill>
          <a:blip r:embed="rId2" cstate="print"/>
          <a:stretch>
            <a:fillRect/>
          </a:stretch>
        </p:blipFill>
        <p:spPr>
          <a:xfrm>
            <a:off x="10351625" y="0"/>
            <a:ext cx="1840375" cy="145622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050" name="Picture 2"/>
          <p:cNvPicPr>
            <a:picLocks noChangeAspect="1" noChangeArrowheads="1"/>
          </p:cNvPicPr>
          <p:nvPr/>
        </p:nvPicPr>
        <p:blipFill>
          <a:blip r:embed="rId3"/>
          <a:srcRect/>
          <a:stretch>
            <a:fillRect/>
          </a:stretch>
        </p:blipFill>
        <p:spPr bwMode="auto">
          <a:xfrm>
            <a:off x="335280" y="508000"/>
            <a:ext cx="9936480" cy="5455920"/>
          </a:xfrm>
          <a:prstGeom prst="rect">
            <a:avLst/>
          </a:prstGeom>
          <a:noFill/>
          <a:ln w="9525">
            <a:noFill/>
            <a:miter lim="800000"/>
            <a:headEnd/>
            <a:tailEnd/>
          </a:ln>
          <a:effectLst/>
        </p:spPr>
      </p:pic>
      <p:sp>
        <p:nvSpPr>
          <p:cNvPr id="8" name="Rectangle 7"/>
          <p:cNvSpPr/>
          <p:nvPr/>
        </p:nvSpPr>
        <p:spPr>
          <a:xfrm>
            <a:off x="2975035" y="5997694"/>
            <a:ext cx="5211748" cy="369332"/>
          </a:xfrm>
          <a:prstGeom prst="rect">
            <a:avLst/>
          </a:prstGeom>
        </p:spPr>
        <p:txBody>
          <a:bodyPr wrap="none">
            <a:spAutoFit/>
          </a:bodyPr>
          <a:lstStyle/>
          <a:p>
            <a:pPr lvl="0" algn="ctr" fontAlgn="base">
              <a:spcBef>
                <a:spcPct val="0"/>
              </a:spcBef>
              <a:spcAft>
                <a:spcPct val="0"/>
              </a:spcAft>
              <a:tabLst>
                <a:tab pos="295275" algn="l"/>
              </a:tabLst>
            </a:pPr>
            <a:r>
              <a:rPr lang="en-US" dirty="0" smtClean="0">
                <a:solidFill>
                  <a:schemeClr val="bg1"/>
                </a:solidFill>
                <a:latin typeface="Times New Roman" pitchFamily="18" charset="0"/>
                <a:ea typeface="SimSun" pitchFamily="2" charset="-122"/>
                <a:cs typeface="Times New Roman" pitchFamily="18" charset="0"/>
              </a:rPr>
              <a:t> Analyzing results from User interface for phishing url</a:t>
            </a:r>
          </a:p>
        </p:txBody>
      </p:sp>
    </p:spTree>
  </p:cSld>
  <p:clrMapOvr>
    <a:masterClrMapping/>
  </p:clrMapOvr>
  <p:transition spd="slow"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5120" y="393115"/>
            <a:ext cx="8239760" cy="1384995"/>
          </a:xfrm>
          <a:prstGeom prst="rect">
            <a:avLst/>
          </a:prstGeom>
        </p:spPr>
        <p:txBody>
          <a:bodyPr wrap="square">
            <a:spAutoFit/>
          </a:bodyPr>
          <a:lstStyle/>
          <a:p>
            <a:endParaRPr lang="en-IN" sz="2800" b="1" dirty="0" smtClean="0">
              <a:solidFill>
                <a:srgbClr val="FFC000"/>
              </a:solidFill>
              <a:latin typeface="Times New Roman" panose="02020603050405020304" pitchFamily="18" charset="0"/>
              <a:cs typeface="Times New Roman" panose="02020603050405020304" pitchFamily="18" charset="0"/>
              <a:sym typeface="+mn-ea"/>
            </a:endParaRPr>
          </a:p>
          <a:p>
            <a:r>
              <a:rPr lang="en-IN" sz="2800" b="1" dirty="0" smtClean="0">
                <a:solidFill>
                  <a:srgbClr val="FFC000"/>
                </a:solidFill>
                <a:latin typeface="Times New Roman" panose="02020603050405020304" pitchFamily="18" charset="0"/>
                <a:cs typeface="Times New Roman" panose="02020603050405020304" pitchFamily="18" charset="0"/>
                <a:sym typeface="+mn-ea"/>
              </a:rPr>
              <a:t>CONCLUSION :</a:t>
            </a:r>
            <a:r>
              <a:rPr lang="en-US" sz="2800" dirty="0" smtClean="0"/>
              <a:t/>
            </a:r>
            <a:br>
              <a:rPr lang="en-US" sz="2800" dirty="0" smtClean="0"/>
            </a:br>
            <a:endParaRPr lang="en-US" sz="2800" dirty="0"/>
          </a:p>
        </p:txBody>
      </p:sp>
      <p:sp>
        <p:nvSpPr>
          <p:cNvPr id="5" name="Rectangle 4"/>
          <p:cNvSpPr/>
          <p:nvPr/>
        </p:nvSpPr>
        <p:spPr>
          <a:xfrm>
            <a:off x="508000" y="1097280"/>
            <a:ext cx="10109200" cy="3477875"/>
          </a:xfrm>
          <a:prstGeom prst="rect">
            <a:avLst/>
          </a:prstGeom>
        </p:spPr>
        <p:txBody>
          <a:bodyPr wrap="square">
            <a:spAutoFit/>
          </a:bodyPr>
          <a:lstStyle/>
          <a:p>
            <a:pPr algn="just"/>
            <a:endParaRPr lang="en-US" sz="2000" dirty="0" smtClean="0">
              <a:solidFill>
                <a:schemeClr val="bg1"/>
              </a:solidFill>
              <a:latin typeface="Times New Roman" pitchFamily="18" charset="0"/>
              <a:cs typeface="Times New Roman" pitchFamily="18" charset="0"/>
            </a:endParaRPr>
          </a:p>
          <a:p>
            <a:pPr algn="just"/>
            <a:r>
              <a:rPr lang="en-IN" sz="2000" dirty="0" smtClean="0">
                <a:solidFill>
                  <a:schemeClr val="bg1"/>
                </a:solidFill>
                <a:latin typeface="Times New Roman" pitchFamily="18" charset="0"/>
                <a:cs typeface="Times New Roman" pitchFamily="18" charset="0"/>
              </a:rPr>
              <a:t>	</a:t>
            </a:r>
          </a:p>
          <a:p>
            <a:pPr algn="just"/>
            <a:endParaRPr lang="en-IN" sz="2000" dirty="0" smtClean="0">
              <a:solidFill>
                <a:schemeClr val="bg1"/>
              </a:solidFill>
              <a:latin typeface="Times New Roman" pitchFamily="18" charset="0"/>
              <a:cs typeface="Times New Roman" pitchFamily="18" charset="0"/>
            </a:endParaRPr>
          </a:p>
          <a:p>
            <a:pPr algn="just"/>
            <a:r>
              <a:rPr lang="en-IN" sz="2000" dirty="0" smtClean="0">
                <a:solidFill>
                  <a:schemeClr val="bg1"/>
                </a:solidFill>
                <a:latin typeface="Times New Roman" pitchFamily="18" charset="0"/>
                <a:cs typeface="Times New Roman" pitchFamily="18" charset="0"/>
              </a:rPr>
              <a:t>Phishing is a form of criminal conduct that poses increasing threats to consumers, financial institutions, and commercial enterprises in Canada, the United States, and other countries. Because phishing shows no sign of abating, and indeed is likely to continue in newer and more sophisticated forms, law enforcement, other government agencies, and the private sector in both countries will need to cooperate more closely than ever in their efforts to combat phishing, through improved public education, prevention, authentication, and binational and national enforcement efforts.​</a:t>
            </a:r>
            <a:endParaRPr lang="en-US" sz="2000" dirty="0" smtClean="0">
              <a:solidFill>
                <a:schemeClr val="bg1"/>
              </a:solidFill>
              <a:latin typeface="Times New Roman" pitchFamily="18" charset="0"/>
              <a:cs typeface="Times New Roman" pitchFamily="18" charset="0"/>
            </a:endParaRPr>
          </a:p>
          <a:p>
            <a:r>
              <a:rPr lang="en-IN" sz="2000" dirty="0" smtClean="0">
                <a:solidFill>
                  <a:schemeClr val="bg1"/>
                </a:solidFill>
                <a:latin typeface="Times New Roman" pitchFamily="18" charset="0"/>
                <a:cs typeface="Times New Roman" pitchFamily="18" charset="0"/>
              </a:rPr>
              <a:t> </a:t>
            </a:r>
            <a:endParaRPr lang="en-US" sz="2000" dirty="0">
              <a:solidFill>
                <a:schemeClr val="bg1"/>
              </a:solidFill>
              <a:latin typeface="Times New Roman" pitchFamily="18" charset="0"/>
              <a:cs typeface="Times New Roman" pitchFamily="18" charset="0"/>
            </a:endParaRPr>
          </a:p>
        </p:txBody>
      </p:sp>
      <p:sp>
        <p:nvSpPr>
          <p:cNvPr id="6" name="TextBox 5"/>
          <p:cNvSpPr txBox="1"/>
          <p:nvPr/>
        </p:nvSpPr>
        <p:spPr>
          <a:xfrm>
            <a:off x="6881609" y="6358965"/>
            <a:ext cx="415498" cy="369332"/>
          </a:xfrm>
          <a:prstGeom prst="rect">
            <a:avLst/>
          </a:prstGeom>
          <a:noFill/>
        </p:spPr>
        <p:txBody>
          <a:bodyPr wrap="none" rtlCol="0">
            <a:spAutoFit/>
          </a:bodyPr>
          <a:lstStyle/>
          <a:p>
            <a:r>
              <a:rPr lang="en-IN" dirty="0" smtClean="0">
                <a:solidFill>
                  <a:srgbClr val="FFC000"/>
                </a:solidFill>
                <a:latin typeface="Times New Roman" pitchFamily="18" charset="0"/>
                <a:cs typeface="Times New Roman" pitchFamily="18" charset="0"/>
              </a:rPr>
              <a:t>21</a:t>
            </a:r>
            <a:endParaRPr lang="en-US" dirty="0">
              <a:solidFill>
                <a:srgbClr val="FFC000"/>
              </a:solidFill>
            </a:endParaRPr>
          </a:p>
        </p:txBody>
      </p:sp>
      <p:sp>
        <p:nvSpPr>
          <p:cNvPr id="7" name="Rectangle 6"/>
          <p:cNvSpPr/>
          <p:nvPr/>
        </p:nvSpPr>
        <p:spPr>
          <a:xfrm>
            <a:off x="162045" y="6312418"/>
            <a:ext cx="5220183" cy="400110"/>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2000" b="1" cap="none" spc="0" dirty="0">
                <a:ln>
                  <a:prstDash val="solid"/>
                </a:ln>
                <a:solidFill>
                  <a:srgbClr val="FFC000"/>
                </a:solidFill>
                <a:effectLst>
                  <a:outerShdw blurRad="88000" dist="50800" dir="5040000" algn="tl">
                    <a:schemeClr val="accent4">
                      <a:tint val="80000"/>
                      <a:satMod val="250000"/>
                      <a:alpha val="45000"/>
                    </a:schemeClr>
                  </a:outerShdw>
                </a:effectLst>
                <a:latin typeface="Times New Roman" panose="02020603050405020304" pitchFamily="18" charset="0"/>
                <a:cs typeface="Times New Roman" panose="02020603050405020304" pitchFamily="18" charset="0"/>
              </a:rPr>
              <a:t>DETECTION OF PHISHING WEBSITES</a:t>
            </a:r>
          </a:p>
        </p:txBody>
      </p:sp>
      <p:sp>
        <p:nvSpPr>
          <p:cNvPr id="9" name="TextBox 8"/>
          <p:cNvSpPr txBox="1"/>
          <p:nvPr/>
        </p:nvSpPr>
        <p:spPr>
          <a:xfrm>
            <a:off x="10739506" y="6357514"/>
            <a:ext cx="1524841" cy="369332"/>
          </a:xfrm>
          <a:prstGeom prst="rect">
            <a:avLst/>
          </a:prstGeom>
          <a:noFill/>
        </p:spPr>
        <p:txBody>
          <a:bodyPr wrap="none" rtlCol="0">
            <a:spAutoFit/>
          </a:bodyPr>
          <a:lstStyle/>
          <a:p>
            <a:fld id="{56399C49-7F10-4B2E-82A7-0F822FC384B4}" type="datetime3">
              <a:rPr lang="en-IN" smtClean="0">
                <a:solidFill>
                  <a:srgbClr val="FFC000"/>
                </a:solidFill>
                <a:latin typeface="Times New Roman" pitchFamily="18" charset="0"/>
                <a:cs typeface="Times New Roman" pitchFamily="18" charset="0"/>
              </a:rPr>
              <a:pPr/>
              <a:t>24 July 2020</a:t>
            </a:fld>
            <a:r>
              <a:rPr lang="en-IN" dirty="0" smtClean="0">
                <a:solidFill>
                  <a:srgbClr val="FFC000"/>
                </a:solidFill>
                <a:latin typeface="Times New Roman" pitchFamily="18" charset="0"/>
                <a:cs typeface="Times New Roman" pitchFamily="18" charset="0"/>
              </a:rPr>
              <a:t> </a:t>
            </a:r>
            <a:endParaRPr lang="en-US" dirty="0">
              <a:solidFill>
                <a:srgbClr val="FFC000"/>
              </a:solidFill>
              <a:latin typeface="Times New Roman" pitchFamily="18" charset="0"/>
              <a:cs typeface="Times New Roman" pitchFamily="18" charset="0"/>
            </a:endParaRPr>
          </a:p>
        </p:txBody>
      </p:sp>
      <p:pic>
        <p:nvPicPr>
          <p:cNvPr id="11" name="Picture 4" descr="A close up of a computer&#10;&#10;Description generated with high confidence"/>
          <p:cNvPicPr>
            <a:picLocks noChangeAspect="1"/>
          </p:cNvPicPr>
          <p:nvPr/>
        </p:nvPicPr>
        <p:blipFill>
          <a:blip r:embed="rId2" cstate="print"/>
          <a:stretch>
            <a:fillRect/>
          </a:stretch>
        </p:blipFill>
        <p:spPr>
          <a:xfrm>
            <a:off x="10351625" y="0"/>
            <a:ext cx="1840375" cy="145622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413435"/>
            <a:ext cx="6096000" cy="954107"/>
          </a:xfrm>
          <a:prstGeom prst="rect">
            <a:avLst/>
          </a:prstGeom>
        </p:spPr>
        <p:txBody>
          <a:bodyPr>
            <a:spAutoFit/>
          </a:bodyPr>
          <a:lstStyle/>
          <a:p>
            <a:r>
              <a:rPr lang="en-IN" sz="2800" b="1" dirty="0" smtClean="0">
                <a:solidFill>
                  <a:srgbClr val="FFC000"/>
                </a:solidFill>
                <a:latin typeface="Times New Roman" panose="02020603050405020304" pitchFamily="18" charset="0"/>
                <a:cs typeface="Times New Roman" panose="02020603050405020304" pitchFamily="18" charset="0"/>
                <a:sym typeface="+mn-ea"/>
              </a:rPr>
              <a:t>REFERENCES:</a:t>
            </a:r>
            <a:r>
              <a:rPr lang="en-US" sz="2800" b="1" dirty="0" smtClean="0"/>
              <a:t/>
            </a:r>
            <a:br>
              <a:rPr lang="en-US" sz="2800" b="1" dirty="0" smtClean="0"/>
            </a:br>
            <a:endParaRPr lang="en-US" sz="2800" b="1" dirty="0"/>
          </a:p>
        </p:txBody>
      </p:sp>
      <p:sp>
        <p:nvSpPr>
          <p:cNvPr id="39937" name="Rectangle 1"/>
          <p:cNvSpPr>
            <a:spLocks noChangeArrowheads="1"/>
          </p:cNvSpPr>
          <p:nvPr/>
        </p:nvSpPr>
        <p:spPr bwMode="auto">
          <a:xfrm>
            <a:off x="457199" y="965200"/>
            <a:ext cx="10048241"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pitchFamily="18" charset="0"/>
                <a:ea typeface="SimSun" pitchFamily="2" charset="-122"/>
                <a:cs typeface="Times New Roman" pitchFamily="18" charset="0"/>
              </a:rPr>
              <a:t>[1].Anti-</a:t>
            </a:r>
            <a:r>
              <a:rPr kumimoji="0" lang="en-US" sz="2000" b="0" i="0" u="none" strike="noStrike" cap="none" normalizeH="0" baseline="0" dirty="0" err="1" smtClean="0">
                <a:ln>
                  <a:noFill/>
                </a:ln>
                <a:solidFill>
                  <a:schemeClr val="bg1"/>
                </a:solidFill>
                <a:effectLst/>
                <a:latin typeface="Times New Roman" pitchFamily="18" charset="0"/>
                <a:ea typeface="SimSun" pitchFamily="2" charset="-122"/>
                <a:cs typeface="Times New Roman" pitchFamily="18" charset="0"/>
              </a:rPr>
              <a:t>PhishingWorkingGroup</a:t>
            </a:r>
            <a:r>
              <a:rPr kumimoji="0" lang="en-US" sz="2000" b="0" i="0" u="none" strike="noStrike" cap="none" normalizeH="0" baseline="0" dirty="0" smtClean="0">
                <a:ln>
                  <a:noFill/>
                </a:ln>
                <a:solidFill>
                  <a:schemeClr val="bg1"/>
                </a:solidFill>
                <a:effectLst/>
                <a:latin typeface="Times New Roman" pitchFamily="18" charset="0"/>
                <a:ea typeface="SimSun" pitchFamily="2" charset="-122"/>
                <a:cs typeface="Times New Roman" pitchFamily="18" charset="0"/>
              </a:rPr>
              <a:t>(APWG).APWG Homepage.http://www.antiphishing.org/,2007. </a:t>
            </a:r>
            <a:endParaRPr kumimoji="0" lang="en-US" sz="2000" b="0" i="0" u="none" strike="noStrike" cap="none" normalizeH="0" baseline="0" dirty="0" smtClean="0">
              <a:ln>
                <a:noFill/>
              </a:ln>
              <a:solidFill>
                <a:schemeClr val="bg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pitchFamily="18" charset="0"/>
                <a:ea typeface="SimSun" pitchFamily="2" charset="-122"/>
                <a:cs typeface="Times New Roman" pitchFamily="18" charset="0"/>
              </a:rPr>
              <a:t>[2]. Blake Ross, Collin Jackson, Nicholas Miyake, Dan Boneh, and John C.Mitchell.Stronger Password Authentication Using Browser Extensions.In 14th Usenix Security Symposium, 2005. </a:t>
            </a:r>
            <a:endParaRPr kumimoji="0" lang="en-US" sz="2000" b="0" i="0" u="none" strike="noStrike" cap="none" normalizeH="0" baseline="0" dirty="0" smtClean="0">
              <a:ln>
                <a:noFill/>
              </a:ln>
              <a:solidFill>
                <a:schemeClr val="bg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pitchFamily="18" charset="0"/>
                <a:ea typeface="SimSun" pitchFamily="2" charset="-122"/>
                <a:cs typeface="Times New Roman" pitchFamily="18" charset="0"/>
              </a:rPr>
              <a:t>[3]. Engin Kirda and Christopher Kruegel. Protecting Users against Phishing AttacksThe Computer Journal, 2006.</a:t>
            </a:r>
            <a:endParaRPr kumimoji="0" lang="en-US" sz="2000" b="0" i="0" u="none" strike="noStrike" cap="none" normalizeH="0" baseline="0" dirty="0" smtClean="0">
              <a:ln>
                <a:noFill/>
              </a:ln>
              <a:solidFill>
                <a:schemeClr val="bg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pitchFamily="18" charset="0"/>
                <a:ea typeface="SimSun" pitchFamily="2" charset="-122"/>
                <a:cs typeface="Times New Roman" pitchFamily="18" charset="0"/>
              </a:rPr>
              <a:t>[4]. Fritz Schneider, Niels Provos, Raphael Moll, Monica Chew, and Brian Rakowski. Phishing Protection Design Documentation. http://wiki.mozilla.org/Phishing Protection: Design Documentation, 2007.</a:t>
            </a:r>
            <a:endParaRPr kumimoji="0" lang="en-US" sz="2000" b="0" i="0" u="none" strike="noStrike" cap="none" normalizeH="0" baseline="0" dirty="0" smtClean="0">
              <a:ln>
                <a:noFill/>
              </a:ln>
              <a:solidFill>
                <a:schemeClr val="bg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pitchFamily="18" charset="0"/>
                <a:ea typeface="SimSun" pitchFamily="2" charset="-122"/>
                <a:cs typeface="Times New Roman" pitchFamily="18" charset="0"/>
              </a:rPr>
              <a:t>[5]. J. Ma, L. Saul, S. Savage, and G. Voel, Beyond blacklists: Learning to detect malicious web sites from suspicious </a:t>
            </a:r>
            <a:r>
              <a:rPr kumimoji="0" lang="en-US" sz="2000" b="0" i="0" u="none" strike="noStrike" cap="none" normalizeH="0" baseline="0" dirty="0" err="1" smtClean="0">
                <a:ln>
                  <a:noFill/>
                </a:ln>
                <a:solidFill>
                  <a:schemeClr val="bg1"/>
                </a:solidFill>
                <a:effectLst/>
                <a:latin typeface="Times New Roman" pitchFamily="18" charset="0"/>
                <a:ea typeface="SimSun" pitchFamily="2" charset="-122"/>
                <a:cs typeface="Times New Roman" pitchFamily="18" charset="0"/>
              </a:rPr>
              <a:t>urls</a:t>
            </a:r>
            <a:r>
              <a:rPr kumimoji="0" lang="en-US" sz="2000" b="0" i="0" u="none" strike="noStrike" cap="none" normalizeH="0" baseline="0" dirty="0" smtClean="0">
                <a:ln>
                  <a:noFill/>
                </a:ln>
                <a:solidFill>
                  <a:schemeClr val="bg1"/>
                </a:solidFill>
                <a:effectLst/>
                <a:latin typeface="Times New Roman" pitchFamily="18" charset="0"/>
                <a:ea typeface="SimSun" pitchFamily="2" charset="-122"/>
                <a:cs typeface="Times New Roman" pitchFamily="18" charset="0"/>
              </a:rPr>
              <a:t>, In The 15th ACM SIGKDD </a:t>
            </a:r>
            <a:r>
              <a:rPr kumimoji="0" lang="en-US" sz="2000" b="0" i="0" u="none" strike="noStrike" cap="none" normalizeH="0" baseline="0" dirty="0" err="1" smtClean="0">
                <a:ln>
                  <a:noFill/>
                </a:ln>
                <a:solidFill>
                  <a:schemeClr val="bg1"/>
                </a:solidFill>
                <a:effectLst/>
                <a:latin typeface="Times New Roman" pitchFamily="18" charset="0"/>
                <a:ea typeface="SimSun" pitchFamily="2" charset="-122"/>
                <a:cs typeface="Times New Roman" pitchFamily="18" charset="0"/>
              </a:rPr>
              <a:t>ker</a:t>
            </a:r>
            <a:r>
              <a:rPr kumimoji="0" lang="en-US" sz="2000" b="0" i="0" u="none" strike="noStrike" cap="none" normalizeH="0" baseline="0" dirty="0" smtClean="0">
                <a:ln>
                  <a:noFill/>
                </a:ln>
                <a:solidFill>
                  <a:schemeClr val="bg1"/>
                </a:solidFill>
                <a:effectLst/>
                <a:latin typeface="Times New Roman" pitchFamily="18" charset="0"/>
                <a:ea typeface="SimSun" pitchFamily="2" charset="-122"/>
                <a:cs typeface="Times New Roman" pitchFamily="18" charset="0"/>
              </a:rPr>
              <a:t> Conference On Knowledge Discovery and Date Mining, 2009. </a:t>
            </a:r>
            <a:endParaRPr kumimoji="0" lang="en-US" sz="2000" b="0" i="0" u="none" strike="noStrike" cap="none" normalizeH="0" baseline="0" dirty="0" smtClean="0">
              <a:ln>
                <a:noFill/>
              </a:ln>
              <a:solidFill>
                <a:schemeClr val="bg1"/>
              </a:solidFill>
              <a:effectLst/>
              <a:latin typeface="Arial" pitchFamily="34" charset="0"/>
              <a:cs typeface="Arial" pitchFamily="34" charset="0"/>
            </a:endParaRPr>
          </a:p>
        </p:txBody>
      </p:sp>
      <p:sp>
        <p:nvSpPr>
          <p:cNvPr id="5" name="TextBox 4"/>
          <p:cNvSpPr txBox="1"/>
          <p:nvPr/>
        </p:nvSpPr>
        <p:spPr>
          <a:xfrm>
            <a:off x="6881609" y="6358965"/>
            <a:ext cx="415498" cy="369332"/>
          </a:xfrm>
          <a:prstGeom prst="rect">
            <a:avLst/>
          </a:prstGeom>
          <a:noFill/>
        </p:spPr>
        <p:txBody>
          <a:bodyPr wrap="none" rtlCol="0">
            <a:spAutoFit/>
          </a:bodyPr>
          <a:lstStyle/>
          <a:p>
            <a:r>
              <a:rPr lang="en-IN" dirty="0" smtClean="0">
                <a:solidFill>
                  <a:srgbClr val="FFC000"/>
                </a:solidFill>
                <a:latin typeface="Times New Roman" pitchFamily="18" charset="0"/>
                <a:cs typeface="Times New Roman" pitchFamily="18" charset="0"/>
              </a:rPr>
              <a:t>22</a:t>
            </a:r>
            <a:endParaRPr lang="en-US" dirty="0">
              <a:solidFill>
                <a:srgbClr val="FFC000"/>
              </a:solidFill>
            </a:endParaRPr>
          </a:p>
        </p:txBody>
      </p:sp>
      <p:sp>
        <p:nvSpPr>
          <p:cNvPr id="6" name="Rectangle 5"/>
          <p:cNvSpPr/>
          <p:nvPr/>
        </p:nvSpPr>
        <p:spPr>
          <a:xfrm>
            <a:off x="162045" y="6312418"/>
            <a:ext cx="5220183" cy="400110"/>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2000" b="1" cap="none" spc="0" dirty="0">
                <a:ln>
                  <a:prstDash val="solid"/>
                </a:ln>
                <a:solidFill>
                  <a:srgbClr val="FFC000"/>
                </a:solidFill>
                <a:effectLst>
                  <a:outerShdw blurRad="88000" dist="50800" dir="5040000" algn="tl">
                    <a:schemeClr val="accent4">
                      <a:tint val="80000"/>
                      <a:satMod val="250000"/>
                      <a:alpha val="45000"/>
                    </a:schemeClr>
                  </a:outerShdw>
                </a:effectLst>
                <a:latin typeface="Times New Roman" panose="02020603050405020304" pitchFamily="18" charset="0"/>
                <a:cs typeface="Times New Roman" panose="02020603050405020304" pitchFamily="18" charset="0"/>
              </a:rPr>
              <a:t>DETECTION OF PHISHING WEBSITES</a:t>
            </a:r>
          </a:p>
        </p:txBody>
      </p:sp>
      <p:sp>
        <p:nvSpPr>
          <p:cNvPr id="7" name="TextBox 6"/>
          <p:cNvSpPr txBox="1"/>
          <p:nvPr/>
        </p:nvSpPr>
        <p:spPr>
          <a:xfrm>
            <a:off x="10739506" y="6357514"/>
            <a:ext cx="1524841" cy="369332"/>
          </a:xfrm>
          <a:prstGeom prst="rect">
            <a:avLst/>
          </a:prstGeom>
          <a:noFill/>
        </p:spPr>
        <p:txBody>
          <a:bodyPr wrap="none" rtlCol="0">
            <a:spAutoFit/>
          </a:bodyPr>
          <a:lstStyle/>
          <a:p>
            <a:fld id="{56399C49-7F10-4B2E-82A7-0F822FC384B4}" type="datetime3">
              <a:rPr lang="en-IN" smtClean="0">
                <a:solidFill>
                  <a:srgbClr val="FFC000"/>
                </a:solidFill>
                <a:latin typeface="Times New Roman" pitchFamily="18" charset="0"/>
                <a:cs typeface="Times New Roman" pitchFamily="18" charset="0"/>
              </a:rPr>
              <a:pPr/>
              <a:t>24 July 2020</a:t>
            </a:fld>
            <a:r>
              <a:rPr lang="en-IN" dirty="0" smtClean="0">
                <a:solidFill>
                  <a:srgbClr val="FFC000"/>
                </a:solidFill>
                <a:latin typeface="Times New Roman" pitchFamily="18" charset="0"/>
                <a:cs typeface="Times New Roman" pitchFamily="18" charset="0"/>
              </a:rPr>
              <a:t> </a:t>
            </a:r>
            <a:endParaRPr lang="en-US" dirty="0">
              <a:solidFill>
                <a:srgbClr val="FFC000"/>
              </a:solidFill>
              <a:latin typeface="Times New Roman" pitchFamily="18" charset="0"/>
              <a:cs typeface="Times New Roman" pitchFamily="18" charset="0"/>
            </a:endParaRPr>
          </a:p>
        </p:txBody>
      </p:sp>
      <p:pic>
        <p:nvPicPr>
          <p:cNvPr id="8" name="Picture 4" descr="A close up of a computer&#10;&#10;Description generated with high confidence"/>
          <p:cNvPicPr>
            <a:picLocks noChangeAspect="1"/>
          </p:cNvPicPr>
          <p:nvPr/>
        </p:nvPicPr>
        <p:blipFill>
          <a:blip r:embed="rId2" cstate="print"/>
          <a:stretch>
            <a:fillRect/>
          </a:stretch>
        </p:blipFill>
        <p:spPr>
          <a:xfrm>
            <a:off x="10351625" y="0"/>
            <a:ext cx="1840375" cy="145622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2045" y="6312418"/>
            <a:ext cx="5220183" cy="400110"/>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2000" b="1" cap="none" spc="0" dirty="0">
                <a:ln>
                  <a:prstDash val="solid"/>
                </a:ln>
                <a:solidFill>
                  <a:srgbClr val="FFC000"/>
                </a:solidFill>
                <a:effectLst>
                  <a:outerShdw blurRad="88000" dist="50800" dir="5040000" algn="tl">
                    <a:schemeClr val="accent4">
                      <a:tint val="80000"/>
                      <a:satMod val="250000"/>
                      <a:alpha val="45000"/>
                    </a:schemeClr>
                  </a:outerShdw>
                </a:effectLst>
                <a:latin typeface="Times New Roman" panose="02020603050405020304" pitchFamily="18" charset="0"/>
                <a:cs typeface="Times New Roman" panose="02020603050405020304" pitchFamily="18" charset="0"/>
              </a:rPr>
              <a:t>DETECTION OF PHISHING WEBSITES</a:t>
            </a:r>
          </a:p>
        </p:txBody>
      </p:sp>
      <p:sp>
        <p:nvSpPr>
          <p:cNvPr id="10" name="TextBox 9"/>
          <p:cNvSpPr txBox="1"/>
          <p:nvPr/>
        </p:nvSpPr>
        <p:spPr>
          <a:xfrm>
            <a:off x="2763520" y="2773680"/>
            <a:ext cx="184731" cy="369332"/>
          </a:xfrm>
          <a:prstGeom prst="rect">
            <a:avLst/>
          </a:prstGeom>
          <a:noFill/>
        </p:spPr>
        <p:txBody>
          <a:bodyPr wrap="none" rtlCol="0">
            <a:spAutoFit/>
          </a:bodyPr>
          <a:lstStyle/>
          <a:p>
            <a:endParaRPr lang="en-US" dirty="0"/>
          </a:p>
        </p:txBody>
      </p:sp>
      <p:sp>
        <p:nvSpPr>
          <p:cNvPr id="11" name="TextBox 10"/>
          <p:cNvSpPr txBox="1"/>
          <p:nvPr/>
        </p:nvSpPr>
        <p:spPr>
          <a:xfrm>
            <a:off x="4287520" y="2824480"/>
            <a:ext cx="3684342" cy="1754326"/>
          </a:xfrm>
          <a:prstGeom prst="rect">
            <a:avLst/>
          </a:prstGeom>
          <a:noFill/>
        </p:spPr>
        <p:txBody>
          <a:bodyPr wrap="none" rtlCol="0">
            <a:spAutoFit/>
          </a:bodyPr>
          <a:lstStyle/>
          <a:p>
            <a:pPr algn="ctr"/>
            <a:r>
              <a:rPr lang="en-IN" sz="5400" b="1" dirty="0" smtClean="0">
                <a:solidFill>
                  <a:schemeClr val="accent2">
                    <a:lumMod val="40000"/>
                    <a:lumOff val="60000"/>
                  </a:schemeClr>
                </a:solidFill>
                <a:cs typeface="Times New Roman" pitchFamily="18" charset="0"/>
              </a:rPr>
              <a:t>Any Queries</a:t>
            </a:r>
          </a:p>
          <a:p>
            <a:pPr algn="ctr"/>
            <a:r>
              <a:rPr lang="en-IN" sz="5400" b="1" dirty="0" smtClean="0">
                <a:solidFill>
                  <a:schemeClr val="accent2">
                    <a:lumMod val="40000"/>
                    <a:lumOff val="60000"/>
                  </a:schemeClr>
                </a:solidFill>
                <a:cs typeface="Times New Roman" pitchFamily="18" charset="0"/>
              </a:rPr>
              <a:t>??</a:t>
            </a:r>
            <a:endParaRPr lang="en-US" sz="5400" b="1" dirty="0">
              <a:solidFill>
                <a:schemeClr val="accent2">
                  <a:lumMod val="40000"/>
                  <a:lumOff val="60000"/>
                </a:schemeClr>
              </a:solidFill>
              <a:cs typeface="Times New Roman" pitchFamily="18" charset="0"/>
            </a:endParaRPr>
          </a:p>
        </p:txBody>
      </p:sp>
      <p:sp>
        <p:nvSpPr>
          <p:cNvPr id="8" name="TextBox 7"/>
          <p:cNvSpPr txBox="1"/>
          <p:nvPr/>
        </p:nvSpPr>
        <p:spPr>
          <a:xfrm>
            <a:off x="6881609" y="6358965"/>
            <a:ext cx="415498" cy="369332"/>
          </a:xfrm>
          <a:prstGeom prst="rect">
            <a:avLst/>
          </a:prstGeom>
          <a:noFill/>
        </p:spPr>
        <p:txBody>
          <a:bodyPr wrap="none" rtlCol="0">
            <a:spAutoFit/>
          </a:bodyPr>
          <a:lstStyle/>
          <a:p>
            <a:r>
              <a:rPr lang="en-IN" dirty="0" smtClean="0">
                <a:solidFill>
                  <a:srgbClr val="FFC000"/>
                </a:solidFill>
                <a:latin typeface="Times New Roman" pitchFamily="18" charset="0"/>
                <a:cs typeface="Times New Roman" pitchFamily="18" charset="0"/>
              </a:rPr>
              <a:t>23</a:t>
            </a:r>
            <a:endParaRPr lang="en-US" dirty="0">
              <a:solidFill>
                <a:srgbClr val="FFC000"/>
              </a:solidFill>
            </a:endParaRPr>
          </a:p>
        </p:txBody>
      </p:sp>
      <p:sp>
        <p:nvSpPr>
          <p:cNvPr id="9" name="TextBox 8"/>
          <p:cNvSpPr txBox="1"/>
          <p:nvPr/>
        </p:nvSpPr>
        <p:spPr>
          <a:xfrm>
            <a:off x="10739506" y="6357514"/>
            <a:ext cx="1524841" cy="369332"/>
          </a:xfrm>
          <a:prstGeom prst="rect">
            <a:avLst/>
          </a:prstGeom>
          <a:noFill/>
        </p:spPr>
        <p:txBody>
          <a:bodyPr wrap="none" rtlCol="0">
            <a:spAutoFit/>
          </a:bodyPr>
          <a:lstStyle/>
          <a:p>
            <a:fld id="{56399C49-7F10-4B2E-82A7-0F822FC384B4}" type="datetime3">
              <a:rPr lang="en-IN" smtClean="0">
                <a:solidFill>
                  <a:srgbClr val="FFC000"/>
                </a:solidFill>
                <a:latin typeface="Times New Roman" pitchFamily="18" charset="0"/>
                <a:cs typeface="Times New Roman" pitchFamily="18" charset="0"/>
              </a:rPr>
              <a:pPr/>
              <a:t>24 July 2020</a:t>
            </a:fld>
            <a:r>
              <a:rPr lang="en-IN" dirty="0" smtClean="0">
                <a:solidFill>
                  <a:srgbClr val="FFC000"/>
                </a:solidFill>
                <a:latin typeface="Times New Roman" pitchFamily="18" charset="0"/>
                <a:cs typeface="Times New Roman" pitchFamily="18" charset="0"/>
              </a:rPr>
              <a:t> </a:t>
            </a:r>
            <a:endParaRPr lang="en-US" dirty="0">
              <a:solidFill>
                <a:srgbClr val="FFC000"/>
              </a:solidFill>
              <a:latin typeface="Times New Roman" pitchFamily="18" charset="0"/>
              <a:cs typeface="Times New Roman" pitchFamily="18" charset="0"/>
            </a:endParaRPr>
          </a:p>
        </p:txBody>
      </p:sp>
      <p:pic>
        <p:nvPicPr>
          <p:cNvPr id="12" name="Picture 4" descr="A close up of a computer&#10;&#10;Description generated with high confidence"/>
          <p:cNvPicPr>
            <a:picLocks noChangeAspect="1"/>
          </p:cNvPicPr>
          <p:nvPr/>
        </p:nvPicPr>
        <p:blipFill>
          <a:blip r:embed="rId2" cstate="print"/>
          <a:stretch>
            <a:fillRect/>
          </a:stretch>
        </p:blipFill>
        <p:spPr>
          <a:xfrm>
            <a:off x="10351625" y="0"/>
            <a:ext cx="1840375" cy="145622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2045" y="6312418"/>
            <a:ext cx="5220183" cy="400110"/>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2000" b="1" cap="none" spc="0" dirty="0">
                <a:ln>
                  <a:prstDash val="solid"/>
                </a:ln>
                <a:solidFill>
                  <a:srgbClr val="FFC000"/>
                </a:solidFill>
                <a:effectLst>
                  <a:outerShdw blurRad="88000" dist="50800" dir="5040000" algn="tl">
                    <a:schemeClr val="accent4">
                      <a:tint val="80000"/>
                      <a:satMod val="250000"/>
                      <a:alpha val="45000"/>
                    </a:schemeClr>
                  </a:outerShdw>
                </a:effectLst>
                <a:latin typeface="Times New Roman" panose="02020603050405020304" pitchFamily="18" charset="0"/>
                <a:cs typeface="Times New Roman" panose="02020603050405020304" pitchFamily="18" charset="0"/>
              </a:rPr>
              <a:t>DETECTION OF PHISHING WEBSITES</a:t>
            </a:r>
          </a:p>
        </p:txBody>
      </p:sp>
      <p:sp>
        <p:nvSpPr>
          <p:cNvPr id="10" name="TextBox 9"/>
          <p:cNvSpPr txBox="1"/>
          <p:nvPr/>
        </p:nvSpPr>
        <p:spPr>
          <a:xfrm>
            <a:off x="6881609" y="6358965"/>
            <a:ext cx="415498" cy="369332"/>
          </a:xfrm>
          <a:prstGeom prst="rect">
            <a:avLst/>
          </a:prstGeom>
          <a:noFill/>
        </p:spPr>
        <p:txBody>
          <a:bodyPr wrap="none" rtlCol="0">
            <a:spAutoFit/>
          </a:bodyPr>
          <a:lstStyle/>
          <a:p>
            <a:r>
              <a:rPr lang="en-IN" dirty="0" smtClean="0">
                <a:solidFill>
                  <a:srgbClr val="FFC000"/>
                </a:solidFill>
                <a:latin typeface="Times New Roman" pitchFamily="18" charset="0"/>
                <a:cs typeface="Times New Roman" pitchFamily="18" charset="0"/>
              </a:rPr>
              <a:t>24</a:t>
            </a:r>
            <a:endParaRPr lang="en-US" dirty="0">
              <a:solidFill>
                <a:srgbClr val="FFC000"/>
              </a:solidFill>
            </a:endParaRPr>
          </a:p>
        </p:txBody>
      </p:sp>
      <p:sp>
        <p:nvSpPr>
          <p:cNvPr id="11" name="TextBox 10"/>
          <p:cNvSpPr txBox="1"/>
          <p:nvPr/>
        </p:nvSpPr>
        <p:spPr>
          <a:xfrm>
            <a:off x="10739506" y="6357514"/>
            <a:ext cx="1524841" cy="369332"/>
          </a:xfrm>
          <a:prstGeom prst="rect">
            <a:avLst/>
          </a:prstGeom>
          <a:noFill/>
        </p:spPr>
        <p:txBody>
          <a:bodyPr wrap="none" rtlCol="0">
            <a:spAutoFit/>
          </a:bodyPr>
          <a:lstStyle/>
          <a:p>
            <a:fld id="{56399C49-7F10-4B2E-82A7-0F822FC384B4}" type="datetime3">
              <a:rPr lang="en-IN" smtClean="0">
                <a:solidFill>
                  <a:srgbClr val="FFC000"/>
                </a:solidFill>
                <a:latin typeface="Times New Roman" pitchFamily="18" charset="0"/>
                <a:cs typeface="Times New Roman" pitchFamily="18" charset="0"/>
              </a:rPr>
              <a:pPr/>
              <a:t>24 July 2020</a:t>
            </a:fld>
            <a:r>
              <a:rPr lang="en-IN" dirty="0" smtClean="0">
                <a:solidFill>
                  <a:srgbClr val="FFC000"/>
                </a:solidFill>
                <a:latin typeface="Times New Roman" pitchFamily="18" charset="0"/>
                <a:cs typeface="Times New Roman" pitchFamily="18" charset="0"/>
              </a:rPr>
              <a:t> </a:t>
            </a:r>
            <a:endParaRPr lang="en-US" dirty="0">
              <a:solidFill>
                <a:srgbClr val="FFC000"/>
              </a:solidFill>
              <a:latin typeface="Times New Roman" pitchFamily="18" charset="0"/>
              <a:cs typeface="Times New Roman" pitchFamily="18" charset="0"/>
            </a:endParaRPr>
          </a:p>
        </p:txBody>
      </p:sp>
      <p:pic>
        <p:nvPicPr>
          <p:cNvPr id="6" name="Picture 4" descr="A close up of a computer&#10;&#10;Description generated with high confidence"/>
          <p:cNvPicPr>
            <a:picLocks noChangeAspect="1"/>
          </p:cNvPicPr>
          <p:nvPr/>
        </p:nvPicPr>
        <p:blipFill>
          <a:blip r:embed="rId2" cstate="print"/>
          <a:stretch>
            <a:fillRect/>
          </a:stretch>
        </p:blipFill>
        <p:spPr>
          <a:xfrm>
            <a:off x="10351625" y="0"/>
            <a:ext cx="1840375" cy="145622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8" name="Rectangle 7"/>
          <p:cNvSpPr/>
          <p:nvPr/>
        </p:nvSpPr>
        <p:spPr>
          <a:xfrm>
            <a:off x="4274177" y="2878574"/>
            <a:ext cx="3630738" cy="923330"/>
          </a:xfrm>
          <a:prstGeom prst="rect">
            <a:avLst/>
          </a:prstGeom>
        </p:spPr>
        <p:txBody>
          <a:bodyPr wrap="none">
            <a:spAutoFit/>
          </a:bodyPr>
          <a:lstStyle/>
          <a:p>
            <a:pPr algn="ctr"/>
            <a:r>
              <a:rPr lang="en-IN" sz="5400" b="1" dirty="0" smtClean="0">
                <a:solidFill>
                  <a:schemeClr val="accent2">
                    <a:lumMod val="40000"/>
                    <a:lumOff val="60000"/>
                  </a:schemeClr>
                </a:solidFill>
                <a:cs typeface="Times New Roman" pitchFamily="18" charset="0"/>
              </a:rPr>
              <a:t>THANK YOU</a:t>
            </a:r>
            <a:endParaRPr lang="en-US" sz="5400" b="1" dirty="0">
              <a:solidFill>
                <a:schemeClr val="accent2">
                  <a:lumMod val="40000"/>
                  <a:lumOff val="60000"/>
                </a:schemeClr>
              </a:solidFill>
              <a:cs typeface="Times New Roman" pitchFamily="18" charset="0"/>
            </a:endParaRPr>
          </a:p>
        </p:txBody>
      </p:sp>
    </p:spTree>
  </p:cSld>
  <p:clrMapOvr>
    <a:masterClrMapping/>
  </p:clrMapOvr>
  <p:transition spd="slow"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3699" y="420131"/>
            <a:ext cx="9443581" cy="32624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r>
              <a:rPr lang="en-US" sz="2800" b="1" dirty="0">
                <a:solidFill>
                  <a:srgbClr val="FFC000"/>
                </a:solidFill>
                <a:latin typeface="Times New Roman" panose="02020603050405020304"/>
                <a:cs typeface="Calibri" panose="020F0502020204030204"/>
              </a:rPr>
              <a:t>ABSTRACT:</a:t>
            </a:r>
          </a:p>
          <a:p>
            <a:pPr algn="just"/>
            <a:r>
              <a:rPr lang="en-US" sz="2000" dirty="0">
                <a:solidFill>
                  <a:schemeClr val="bg1"/>
                </a:solidFill>
                <a:latin typeface="Times New Roman" panose="02020603050405020304"/>
                <a:ea typeface="+mn-lt"/>
                <a:cs typeface="+mn-lt"/>
              </a:rPr>
              <a:t>     </a:t>
            </a:r>
          </a:p>
          <a:p>
            <a:pPr algn="just">
              <a:buFont typeface="Wingdings" pitchFamily="2" charset="2"/>
              <a:buChar char="Ø"/>
            </a:pPr>
            <a:r>
              <a:rPr lang="en-US" sz="2000" dirty="0">
                <a:solidFill>
                  <a:schemeClr val="bg1"/>
                </a:solidFill>
                <a:latin typeface="Times New Roman" panose="02020603050405020304"/>
                <a:ea typeface="+mn-lt"/>
                <a:cs typeface="+mn-lt"/>
              </a:rPr>
              <a:t>Phishing has been a widespread issue for many </a:t>
            </a:r>
            <a:r>
              <a:rPr lang="en-US" sz="2000" dirty="0" smtClean="0">
                <a:solidFill>
                  <a:schemeClr val="bg1"/>
                </a:solidFill>
                <a:latin typeface="Times New Roman" panose="02020603050405020304"/>
                <a:ea typeface="+mn-lt"/>
                <a:cs typeface="+mn-lt"/>
              </a:rPr>
              <a:t>years,claiming </a:t>
            </a:r>
            <a:r>
              <a:rPr lang="en-US" sz="2000" dirty="0">
                <a:solidFill>
                  <a:schemeClr val="bg1"/>
                </a:solidFill>
                <a:latin typeface="Times New Roman" panose="02020603050405020304"/>
                <a:ea typeface="+mn-lt"/>
                <a:cs typeface="+mn-lt"/>
              </a:rPr>
              <a:t>countless victims, some of which have not </a:t>
            </a:r>
            <a:r>
              <a:rPr lang="en-US" sz="2000" dirty="0" smtClean="0">
                <a:solidFill>
                  <a:schemeClr val="bg1"/>
                </a:solidFill>
                <a:latin typeface="Times New Roman" panose="02020603050405020304"/>
                <a:ea typeface="+mn-lt"/>
                <a:cs typeface="+mn-lt"/>
              </a:rPr>
              <a:t>even</a:t>
            </a:r>
            <a:r>
              <a:rPr lang="en-US" sz="2000" dirty="0">
                <a:solidFill>
                  <a:schemeClr val="bg1"/>
                </a:solidFill>
                <a:latin typeface="Times New Roman" panose="02020603050405020304"/>
                <a:ea typeface="+mn-lt"/>
                <a:cs typeface="+mn-lt"/>
              </a:rPr>
              <a:t> </a:t>
            </a:r>
            <a:r>
              <a:rPr lang="en-US" sz="2000" dirty="0" smtClean="0">
                <a:solidFill>
                  <a:schemeClr val="bg1"/>
                </a:solidFill>
                <a:latin typeface="Times New Roman" panose="02020603050405020304"/>
                <a:ea typeface="+mn-lt"/>
                <a:cs typeface="+mn-lt"/>
              </a:rPr>
              <a:t>realized </a:t>
            </a:r>
            <a:r>
              <a:rPr lang="en-US" sz="2000" dirty="0">
                <a:solidFill>
                  <a:schemeClr val="bg1"/>
                </a:solidFill>
                <a:latin typeface="Times New Roman" panose="02020603050405020304"/>
                <a:ea typeface="+mn-lt"/>
                <a:cs typeface="+mn-lt"/>
              </a:rPr>
              <a:t>that they fell </a:t>
            </a:r>
            <a:r>
              <a:rPr lang="en-US" sz="2000" dirty="0" smtClean="0">
                <a:solidFill>
                  <a:schemeClr val="bg1"/>
                </a:solidFill>
                <a:latin typeface="Times New Roman" panose="02020603050405020304"/>
                <a:ea typeface="+mn-lt"/>
                <a:cs typeface="+mn-lt"/>
              </a:rPr>
              <a:t>prey.</a:t>
            </a:r>
          </a:p>
          <a:p>
            <a:pPr algn="just">
              <a:buFont typeface="Wingdings" pitchFamily="2" charset="2"/>
              <a:buChar char="Ø"/>
            </a:pPr>
            <a:r>
              <a:rPr lang="en-US" sz="2000" dirty="0" smtClean="0">
                <a:solidFill>
                  <a:schemeClr val="bg1"/>
                </a:solidFill>
                <a:latin typeface="Times New Roman" panose="02020603050405020304"/>
                <a:ea typeface="+mn-lt"/>
                <a:cs typeface="+mn-lt"/>
              </a:rPr>
              <a:t>The </a:t>
            </a:r>
            <a:r>
              <a:rPr lang="en-US" sz="2000" dirty="0">
                <a:solidFill>
                  <a:schemeClr val="bg1"/>
                </a:solidFill>
                <a:latin typeface="Times New Roman" panose="02020603050405020304"/>
                <a:ea typeface="+mn-lt"/>
                <a:cs typeface="+mn-lt"/>
              </a:rPr>
              <a:t>sole purpose of phishing is </a:t>
            </a:r>
            <a:r>
              <a:rPr lang="en-US" sz="2000" dirty="0" smtClean="0">
                <a:solidFill>
                  <a:schemeClr val="bg1"/>
                </a:solidFill>
                <a:latin typeface="Times New Roman" panose="02020603050405020304"/>
                <a:ea typeface="+mn-lt"/>
                <a:cs typeface="+mn-lt"/>
              </a:rPr>
              <a:t>to </a:t>
            </a:r>
            <a:r>
              <a:rPr lang="en-US" sz="2000" dirty="0">
                <a:solidFill>
                  <a:schemeClr val="bg1"/>
                </a:solidFill>
                <a:latin typeface="Times New Roman" panose="02020603050405020304"/>
                <a:ea typeface="+mn-lt"/>
                <a:cs typeface="+mn-lt"/>
              </a:rPr>
              <a:t>obtain sensitive information from its victims. There have  </a:t>
            </a:r>
            <a:r>
              <a:rPr lang="en-US" sz="2000" dirty="0" smtClean="0">
                <a:solidFill>
                  <a:schemeClr val="bg1"/>
                </a:solidFill>
                <a:latin typeface="Times New Roman" panose="02020603050405020304"/>
                <a:ea typeface="+mn-lt"/>
                <a:cs typeface="+mn-lt"/>
              </a:rPr>
              <a:t>yet </a:t>
            </a:r>
            <a:r>
              <a:rPr lang="en-US" sz="2000" dirty="0">
                <a:solidFill>
                  <a:schemeClr val="bg1"/>
                </a:solidFill>
                <a:latin typeface="Times New Roman" panose="02020603050405020304"/>
                <a:ea typeface="+mn-lt"/>
                <a:cs typeface="+mn-lt"/>
              </a:rPr>
              <a:t>to be a consensus on the best way to detect phishing. </a:t>
            </a:r>
          </a:p>
          <a:p>
            <a:pPr algn="just">
              <a:buFont typeface="Wingdings" pitchFamily="2" charset="2"/>
              <a:buChar char="Ø"/>
            </a:pPr>
            <a:r>
              <a:rPr lang="en-US" sz="2000" dirty="0" smtClean="0">
                <a:solidFill>
                  <a:schemeClr val="bg1"/>
                </a:solidFill>
                <a:latin typeface="Times New Roman" panose="02020603050405020304"/>
                <a:ea typeface="+mn-lt"/>
                <a:cs typeface="+mn-lt"/>
              </a:rPr>
              <a:t>In </a:t>
            </a:r>
            <a:r>
              <a:rPr lang="en-US" sz="2000" dirty="0">
                <a:solidFill>
                  <a:schemeClr val="bg1"/>
                </a:solidFill>
                <a:latin typeface="Times New Roman" panose="02020603050405020304"/>
                <a:ea typeface="+mn-lt"/>
                <a:cs typeface="+mn-lt"/>
              </a:rPr>
              <a:t>this project, we analyze web-based phishing detection by </a:t>
            </a:r>
            <a:r>
              <a:rPr lang="en-US" sz="2000" dirty="0" smtClean="0">
                <a:solidFill>
                  <a:schemeClr val="bg1"/>
                </a:solidFill>
                <a:latin typeface="Times New Roman" panose="02020603050405020304"/>
                <a:ea typeface="+mn-lt"/>
                <a:cs typeface="+mn-lt"/>
              </a:rPr>
              <a:t>using </a:t>
            </a:r>
            <a:r>
              <a:rPr lang="en-US" sz="2000" dirty="0">
                <a:solidFill>
                  <a:schemeClr val="bg1"/>
                </a:solidFill>
                <a:latin typeface="Times New Roman" panose="02020603050405020304"/>
                <a:ea typeface="+mn-lt"/>
                <a:cs typeface="+mn-lt"/>
              </a:rPr>
              <a:t>Random Forest. Some important URL features are </a:t>
            </a:r>
            <a:r>
              <a:rPr lang="en-US" sz="2000" dirty="0" smtClean="0">
                <a:solidFill>
                  <a:schemeClr val="bg1"/>
                </a:solidFill>
                <a:latin typeface="Times New Roman" panose="02020603050405020304"/>
                <a:ea typeface="+mn-lt"/>
                <a:cs typeface="+mn-lt"/>
              </a:rPr>
              <a:t>identified </a:t>
            </a:r>
            <a:r>
              <a:rPr lang="en-US" sz="2000" dirty="0">
                <a:solidFill>
                  <a:schemeClr val="bg1"/>
                </a:solidFill>
                <a:latin typeface="Times New Roman" panose="02020603050405020304"/>
                <a:ea typeface="+mn-lt"/>
                <a:cs typeface="+mn-lt"/>
              </a:rPr>
              <a:t>and our study on that the detection performance </a:t>
            </a:r>
          </a:p>
          <a:p>
            <a:pPr algn="just"/>
            <a:r>
              <a:rPr lang="en-US" sz="2000" dirty="0">
                <a:solidFill>
                  <a:schemeClr val="bg1"/>
                </a:solidFill>
                <a:latin typeface="Times New Roman" panose="02020603050405020304"/>
                <a:ea typeface="+mn-lt"/>
                <a:cs typeface="+mn-lt"/>
              </a:rPr>
              <a:t>with feature selection is will be improved.</a:t>
            </a:r>
            <a:endParaRPr lang="en-US" sz="2000" dirty="0">
              <a:solidFill>
                <a:schemeClr val="bg1"/>
              </a:solidFill>
              <a:latin typeface="Times New Roman" panose="02020603050405020304"/>
              <a:cs typeface="Times New Roman" panose="02020603050405020304"/>
            </a:endParaRPr>
          </a:p>
          <a:p>
            <a:pPr algn="just"/>
            <a:r>
              <a:rPr lang="en-US" dirty="0">
                <a:solidFill>
                  <a:schemeClr val="bg1"/>
                </a:solidFill>
                <a:latin typeface="Times New Roman" panose="02020603050405020304"/>
                <a:cs typeface="Calibri" panose="020F0502020204030204"/>
              </a:rPr>
              <a:t>                                                                   </a:t>
            </a:r>
          </a:p>
        </p:txBody>
      </p:sp>
      <p:pic>
        <p:nvPicPr>
          <p:cNvPr id="3" name="Picture 3" descr="A screenshot of a cell phone&#10;&#10;Description generated with very high confidence"/>
          <p:cNvPicPr>
            <a:picLocks noChangeAspect="1"/>
          </p:cNvPicPr>
          <p:nvPr/>
        </p:nvPicPr>
        <p:blipFill rotWithShape="1">
          <a:blip r:embed="rId2" cstate="print"/>
          <a:srcRect l="9343" t="25278" r="17172" b="4167"/>
          <a:stretch>
            <a:fillRect/>
          </a:stretch>
        </p:blipFill>
        <p:spPr>
          <a:xfrm>
            <a:off x="5418367" y="3426858"/>
            <a:ext cx="3970117" cy="2617137"/>
          </a:xfrm>
          <a:prstGeom prst="rect">
            <a:avLst/>
          </a:prstGeom>
        </p:spPr>
      </p:pic>
      <p:sp>
        <p:nvSpPr>
          <p:cNvPr id="5" name="Rectangle 4"/>
          <p:cNvSpPr/>
          <p:nvPr/>
        </p:nvSpPr>
        <p:spPr>
          <a:xfrm>
            <a:off x="162045" y="6312418"/>
            <a:ext cx="5220183" cy="400110"/>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2000" b="1" cap="none" spc="0" dirty="0">
                <a:ln>
                  <a:prstDash val="solid"/>
                </a:ln>
                <a:solidFill>
                  <a:srgbClr val="FFC000"/>
                </a:solidFill>
                <a:effectLst>
                  <a:outerShdw blurRad="88000" dist="50800" dir="5040000" algn="tl">
                    <a:schemeClr val="accent4">
                      <a:tint val="80000"/>
                      <a:satMod val="250000"/>
                      <a:alpha val="45000"/>
                    </a:schemeClr>
                  </a:outerShdw>
                </a:effectLst>
                <a:latin typeface="Times New Roman" panose="02020603050405020304" pitchFamily="18" charset="0"/>
                <a:cs typeface="Times New Roman" panose="02020603050405020304" pitchFamily="18" charset="0"/>
              </a:rPr>
              <a:t>DETECTION OF PHISHING WEBSITES</a:t>
            </a:r>
          </a:p>
        </p:txBody>
      </p:sp>
      <p:sp>
        <p:nvSpPr>
          <p:cNvPr id="12" name="TextBox 11"/>
          <p:cNvSpPr txBox="1"/>
          <p:nvPr/>
        </p:nvSpPr>
        <p:spPr>
          <a:xfrm>
            <a:off x="6881609" y="6358965"/>
            <a:ext cx="300082" cy="369332"/>
          </a:xfrm>
          <a:prstGeom prst="rect">
            <a:avLst/>
          </a:prstGeom>
          <a:noFill/>
        </p:spPr>
        <p:txBody>
          <a:bodyPr wrap="none" rtlCol="0">
            <a:spAutoFit/>
          </a:bodyPr>
          <a:lstStyle/>
          <a:p>
            <a:r>
              <a:rPr lang="en-IN" dirty="0" smtClean="0">
                <a:solidFill>
                  <a:srgbClr val="FFC000"/>
                </a:solidFill>
                <a:latin typeface="Times New Roman" pitchFamily="18" charset="0"/>
                <a:cs typeface="Times New Roman" pitchFamily="18" charset="0"/>
              </a:rPr>
              <a:t>2</a:t>
            </a:r>
            <a:endParaRPr lang="en-US" dirty="0">
              <a:solidFill>
                <a:srgbClr val="FFC000"/>
              </a:solidFill>
            </a:endParaRPr>
          </a:p>
        </p:txBody>
      </p:sp>
      <p:sp>
        <p:nvSpPr>
          <p:cNvPr id="13" name="TextBox 12"/>
          <p:cNvSpPr txBox="1"/>
          <p:nvPr/>
        </p:nvSpPr>
        <p:spPr>
          <a:xfrm>
            <a:off x="10739506" y="6357514"/>
            <a:ext cx="1524841" cy="369332"/>
          </a:xfrm>
          <a:prstGeom prst="rect">
            <a:avLst/>
          </a:prstGeom>
          <a:noFill/>
        </p:spPr>
        <p:txBody>
          <a:bodyPr wrap="none" rtlCol="0">
            <a:spAutoFit/>
          </a:bodyPr>
          <a:lstStyle/>
          <a:p>
            <a:fld id="{56399C49-7F10-4B2E-82A7-0F822FC384B4}" type="datetime3">
              <a:rPr lang="en-IN" smtClean="0">
                <a:solidFill>
                  <a:srgbClr val="FFC000"/>
                </a:solidFill>
                <a:latin typeface="Times New Roman" pitchFamily="18" charset="0"/>
                <a:cs typeface="Times New Roman" pitchFamily="18" charset="0"/>
              </a:rPr>
              <a:pPr/>
              <a:t>24 July 2020</a:t>
            </a:fld>
            <a:r>
              <a:rPr lang="en-IN" dirty="0" smtClean="0">
                <a:solidFill>
                  <a:srgbClr val="FFC000"/>
                </a:solidFill>
                <a:latin typeface="Times New Roman" pitchFamily="18" charset="0"/>
                <a:cs typeface="Times New Roman" pitchFamily="18" charset="0"/>
              </a:rPr>
              <a:t> </a:t>
            </a:r>
            <a:endParaRPr lang="en-US" dirty="0">
              <a:solidFill>
                <a:srgbClr val="FFC000"/>
              </a:solidFill>
              <a:latin typeface="Times New Roman" pitchFamily="18" charset="0"/>
              <a:cs typeface="Times New Roman" pitchFamily="18" charset="0"/>
            </a:endParaRPr>
          </a:p>
        </p:txBody>
      </p:sp>
      <p:pic>
        <p:nvPicPr>
          <p:cNvPr id="8" name="Picture 4" descr="A close up of a computer&#10;&#10;Description generated with high confidence"/>
          <p:cNvPicPr>
            <a:picLocks noChangeAspect="1"/>
          </p:cNvPicPr>
          <p:nvPr/>
        </p:nvPicPr>
        <p:blipFill>
          <a:blip r:embed="rId3" cstate="print"/>
          <a:stretch>
            <a:fillRect/>
          </a:stretch>
        </p:blipFill>
        <p:spPr>
          <a:xfrm>
            <a:off x="10351625" y="0"/>
            <a:ext cx="1840375" cy="145622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spd="slow"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000" y="861060"/>
            <a:ext cx="10515600" cy="636588"/>
          </a:xfrm>
        </p:spPr>
        <p:txBody>
          <a:bodyPr>
            <a:noAutofit/>
          </a:bodyPr>
          <a:lstStyle/>
          <a:p>
            <a:r>
              <a:rPr lang="en-IN" sz="2800" b="1" dirty="0" smtClean="0">
                <a:solidFill>
                  <a:srgbClr val="FFC000"/>
                </a:solidFill>
                <a:latin typeface="Times New Roman" panose="02020603050405020304" pitchFamily="18" charset="0"/>
                <a:cs typeface="Times New Roman" panose="02020603050405020304" pitchFamily="18" charset="0"/>
                <a:sym typeface="+mn-ea"/>
              </a:rPr>
              <a:t>MODULES:</a:t>
            </a:r>
            <a:r>
              <a:rPr lang="en-US" sz="2800" b="1" dirty="0" smtClean="0"/>
              <a:t/>
            </a:r>
            <a:br>
              <a:rPr lang="en-US" sz="2800" b="1" dirty="0" smtClean="0"/>
            </a:br>
            <a:endParaRPr lang="en-US" sz="2800" b="1" dirty="0"/>
          </a:p>
        </p:txBody>
      </p:sp>
      <p:sp>
        <p:nvSpPr>
          <p:cNvPr id="3" name="Content Placeholder 2"/>
          <p:cNvSpPr>
            <a:spLocks noGrp="1"/>
          </p:cNvSpPr>
          <p:nvPr>
            <p:ph idx="1"/>
          </p:nvPr>
        </p:nvSpPr>
        <p:spPr>
          <a:xfrm>
            <a:off x="838200" y="1825625"/>
            <a:ext cx="10515600" cy="3927475"/>
          </a:xfrm>
        </p:spPr>
        <p:txBody>
          <a:bodyPr>
            <a:normAutofit/>
          </a:bodyPr>
          <a:lstStyle/>
          <a:p>
            <a:pPr marL="36195" indent="0" algn="just" fontAlgn="auto">
              <a:buNone/>
            </a:pPr>
            <a:r>
              <a:rPr lang="en-US" dirty="0" smtClean="0">
                <a:solidFill>
                  <a:schemeClr val="bg1"/>
                </a:solidFill>
                <a:latin typeface="Wingdings" panose="05000000000000000000" charset="0"/>
                <a:cs typeface="Calibri" panose="020F0502020204030204" charset="0"/>
              </a:rPr>
              <a:t>Ø</a:t>
            </a:r>
            <a:r>
              <a:rPr lang="en-US" dirty="0" smtClean="0">
                <a:solidFill>
                  <a:schemeClr val="bg1"/>
                </a:solidFill>
                <a:latin typeface="Times New Roman" panose="02020603050405020304" pitchFamily="18" charset="0"/>
                <a:cs typeface="Calibri" panose="020F0502020204030204" charset="0"/>
              </a:rPr>
              <a:t>Creating  </a:t>
            </a:r>
            <a:r>
              <a:rPr lang="en-IN" altLang="en-US" dirty="0" smtClean="0">
                <a:solidFill>
                  <a:schemeClr val="bg1"/>
                </a:solidFill>
                <a:latin typeface="Times New Roman" panose="02020603050405020304" pitchFamily="18" charset="0"/>
                <a:cs typeface="Calibri" panose="020F0502020204030204" charset="0"/>
              </a:rPr>
              <a:t>Training dataset</a:t>
            </a:r>
            <a:r>
              <a:rPr lang="en-US" altLang="en-US" dirty="0" smtClean="0">
                <a:solidFill>
                  <a:schemeClr val="bg1"/>
                </a:solidFill>
                <a:latin typeface="Times New Roman" panose="02020603050405020304" pitchFamily="18" charset="0"/>
                <a:cs typeface="Calibri" panose="020F0502020204030204" charset="0"/>
              </a:rPr>
              <a:t> by selecting the features of url.</a:t>
            </a:r>
            <a:endParaRPr lang="en-US" dirty="0" smtClean="0">
              <a:solidFill>
                <a:schemeClr val="bg1"/>
              </a:solidFill>
              <a:latin typeface="Times New Roman" panose="02020603050405020304" pitchFamily="18" charset="0"/>
              <a:cs typeface="Calibri" panose="020F0502020204030204" charset="0"/>
            </a:endParaRPr>
          </a:p>
          <a:p>
            <a:pPr marL="36195" indent="0" algn="just" fontAlgn="auto"/>
            <a:endParaRPr lang="en-US" dirty="0" smtClean="0">
              <a:solidFill>
                <a:schemeClr val="bg1"/>
              </a:solidFill>
              <a:latin typeface="Times New Roman" panose="02020603050405020304" pitchFamily="18" charset="0"/>
              <a:cs typeface="Calibri" panose="020F0502020204030204" charset="0"/>
            </a:endParaRPr>
          </a:p>
          <a:p>
            <a:pPr marL="36195" indent="0" algn="just" fontAlgn="auto">
              <a:buNone/>
            </a:pPr>
            <a:r>
              <a:rPr lang="en-US" dirty="0" smtClean="0">
                <a:solidFill>
                  <a:schemeClr val="bg1"/>
                </a:solidFill>
                <a:latin typeface="Wingdings" panose="05000000000000000000" charset="0"/>
                <a:cs typeface="Calibri" panose="020F0502020204030204" charset="0"/>
              </a:rPr>
              <a:t>Ø</a:t>
            </a:r>
            <a:r>
              <a:rPr lang="en-US" dirty="0" smtClean="0">
                <a:solidFill>
                  <a:schemeClr val="bg1"/>
                </a:solidFill>
                <a:latin typeface="Times New Roman" panose="02020603050405020304" pitchFamily="18" charset="0"/>
                <a:cs typeface="Calibri" panose="020F0502020204030204" charset="0"/>
              </a:rPr>
              <a:t>Generate decision tree for url.</a:t>
            </a:r>
          </a:p>
          <a:p>
            <a:pPr marL="36195" indent="0" algn="just" fontAlgn="auto"/>
            <a:endParaRPr lang="en-US" dirty="0" smtClean="0">
              <a:solidFill>
                <a:schemeClr val="bg1"/>
              </a:solidFill>
              <a:latin typeface="Times New Roman" panose="02020603050405020304" pitchFamily="18" charset="0"/>
              <a:cs typeface="Calibri" panose="020F0502020204030204" charset="0"/>
            </a:endParaRPr>
          </a:p>
          <a:p>
            <a:pPr marL="36195" indent="0" algn="just" fontAlgn="auto">
              <a:buNone/>
            </a:pPr>
            <a:r>
              <a:rPr lang="en-US" dirty="0" smtClean="0">
                <a:solidFill>
                  <a:schemeClr val="bg1"/>
                </a:solidFill>
                <a:latin typeface="Wingdings" panose="05000000000000000000" charset="0"/>
                <a:cs typeface="Calibri" panose="020F0502020204030204" charset="0"/>
              </a:rPr>
              <a:t>Ø</a:t>
            </a:r>
            <a:r>
              <a:rPr lang="en-US" dirty="0" smtClean="0">
                <a:solidFill>
                  <a:schemeClr val="bg1"/>
                </a:solidFill>
                <a:latin typeface="Times New Roman" panose="02020603050405020304" pitchFamily="18" charset="0"/>
                <a:cs typeface="Calibri" panose="020F0502020204030204" charset="0"/>
              </a:rPr>
              <a:t>Generate test data set.</a:t>
            </a:r>
          </a:p>
          <a:p>
            <a:pPr marL="36195" indent="0" algn="just" fontAlgn="auto"/>
            <a:endParaRPr lang="en-US" dirty="0" smtClean="0">
              <a:solidFill>
                <a:schemeClr val="bg1"/>
              </a:solidFill>
              <a:latin typeface="Times New Roman" panose="02020603050405020304" pitchFamily="18" charset="0"/>
              <a:cs typeface="Calibri" panose="020F0502020204030204" charset="0"/>
            </a:endParaRPr>
          </a:p>
          <a:p>
            <a:pPr marL="36195" indent="0" algn="just">
              <a:buFont typeface="Wingdings" panose="05000000000000000000" charset="0"/>
              <a:buChar char="Ø"/>
            </a:pPr>
            <a:r>
              <a:rPr lang="en-IN" altLang="en-US" dirty="0" smtClean="0">
                <a:solidFill>
                  <a:schemeClr val="bg1"/>
                </a:solidFill>
                <a:latin typeface="Times New Roman" panose="02020603050405020304" pitchFamily="18" charset="0"/>
                <a:cs typeface="Calibri" panose="020F0502020204030204" charset="0"/>
              </a:rPr>
              <a:t>Analyze Result.</a:t>
            </a:r>
            <a:r>
              <a:rPr lang="en-US" sz="2400" dirty="0" smtClean="0">
                <a:solidFill>
                  <a:schemeClr val="bg1"/>
                </a:solidFill>
                <a:latin typeface="Times New Roman" panose="02020603050405020304" pitchFamily="18" charset="0"/>
                <a:cs typeface="Calibri" panose="020F0502020204030204" charset="0"/>
              </a:rPr>
              <a:t> </a:t>
            </a:r>
          </a:p>
          <a:p>
            <a:endParaRPr lang="en-US" dirty="0"/>
          </a:p>
        </p:txBody>
      </p:sp>
      <p:sp>
        <p:nvSpPr>
          <p:cNvPr id="7" name="Rectangle 6"/>
          <p:cNvSpPr/>
          <p:nvPr/>
        </p:nvSpPr>
        <p:spPr>
          <a:xfrm>
            <a:off x="162045" y="6312418"/>
            <a:ext cx="5220183" cy="400110"/>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2000" b="1" cap="none" spc="0" dirty="0">
                <a:ln>
                  <a:prstDash val="solid"/>
                </a:ln>
                <a:solidFill>
                  <a:srgbClr val="FFC000"/>
                </a:solidFill>
                <a:effectLst>
                  <a:outerShdw blurRad="88000" dist="50800" dir="5040000" algn="tl">
                    <a:schemeClr val="accent4">
                      <a:tint val="80000"/>
                      <a:satMod val="250000"/>
                      <a:alpha val="45000"/>
                    </a:schemeClr>
                  </a:outerShdw>
                </a:effectLst>
                <a:latin typeface="Times New Roman" panose="02020603050405020304" pitchFamily="18" charset="0"/>
                <a:cs typeface="Times New Roman" panose="02020603050405020304" pitchFamily="18" charset="0"/>
              </a:rPr>
              <a:t>DETECTION OF PHISHING WEBSITES</a:t>
            </a:r>
          </a:p>
        </p:txBody>
      </p:sp>
      <p:sp>
        <p:nvSpPr>
          <p:cNvPr id="9" name="TextBox 8"/>
          <p:cNvSpPr txBox="1"/>
          <p:nvPr/>
        </p:nvSpPr>
        <p:spPr>
          <a:xfrm>
            <a:off x="6881609" y="6358965"/>
            <a:ext cx="300082" cy="369332"/>
          </a:xfrm>
          <a:prstGeom prst="rect">
            <a:avLst/>
          </a:prstGeom>
          <a:noFill/>
        </p:spPr>
        <p:txBody>
          <a:bodyPr wrap="none" rtlCol="0">
            <a:spAutoFit/>
          </a:bodyPr>
          <a:lstStyle/>
          <a:p>
            <a:r>
              <a:rPr lang="en-IN" dirty="0" smtClean="0">
                <a:solidFill>
                  <a:srgbClr val="FFC000"/>
                </a:solidFill>
                <a:latin typeface="Times New Roman" pitchFamily="18" charset="0"/>
                <a:cs typeface="Times New Roman" pitchFamily="18" charset="0"/>
              </a:rPr>
              <a:t>3</a:t>
            </a:r>
            <a:endParaRPr lang="en-US" dirty="0">
              <a:solidFill>
                <a:srgbClr val="FFC000"/>
              </a:solidFill>
            </a:endParaRPr>
          </a:p>
        </p:txBody>
      </p:sp>
      <p:sp>
        <p:nvSpPr>
          <p:cNvPr id="10" name="TextBox 9"/>
          <p:cNvSpPr txBox="1"/>
          <p:nvPr/>
        </p:nvSpPr>
        <p:spPr>
          <a:xfrm>
            <a:off x="10739506" y="6357514"/>
            <a:ext cx="1524841" cy="369332"/>
          </a:xfrm>
          <a:prstGeom prst="rect">
            <a:avLst/>
          </a:prstGeom>
          <a:noFill/>
        </p:spPr>
        <p:txBody>
          <a:bodyPr wrap="none" rtlCol="0">
            <a:spAutoFit/>
          </a:bodyPr>
          <a:lstStyle/>
          <a:p>
            <a:fld id="{56399C49-7F10-4B2E-82A7-0F822FC384B4}" type="datetime3">
              <a:rPr lang="en-IN" smtClean="0">
                <a:solidFill>
                  <a:srgbClr val="FFC000"/>
                </a:solidFill>
                <a:latin typeface="Times New Roman" pitchFamily="18" charset="0"/>
                <a:cs typeface="Times New Roman" pitchFamily="18" charset="0"/>
              </a:rPr>
              <a:pPr/>
              <a:t>24 July 2020</a:t>
            </a:fld>
            <a:r>
              <a:rPr lang="en-IN" dirty="0" smtClean="0">
                <a:solidFill>
                  <a:srgbClr val="FFC000"/>
                </a:solidFill>
                <a:latin typeface="Times New Roman" pitchFamily="18" charset="0"/>
                <a:cs typeface="Times New Roman" pitchFamily="18" charset="0"/>
              </a:rPr>
              <a:t> </a:t>
            </a:r>
            <a:endParaRPr lang="en-US" dirty="0">
              <a:solidFill>
                <a:srgbClr val="FFC000"/>
              </a:solidFill>
              <a:latin typeface="Times New Roman" pitchFamily="18" charset="0"/>
              <a:cs typeface="Times New Roman" pitchFamily="18" charset="0"/>
            </a:endParaRPr>
          </a:p>
        </p:txBody>
      </p:sp>
      <p:pic>
        <p:nvPicPr>
          <p:cNvPr id="11" name="Picture 4" descr="A close up of a computer&#10;&#10;Description generated with high confidence"/>
          <p:cNvPicPr>
            <a:picLocks noChangeAspect="1"/>
          </p:cNvPicPr>
          <p:nvPr/>
        </p:nvPicPr>
        <p:blipFill>
          <a:blip r:embed="rId3" cstate="print"/>
          <a:stretch>
            <a:fillRect/>
          </a:stretch>
        </p:blipFill>
        <p:spPr>
          <a:xfrm>
            <a:off x="10351625" y="0"/>
            <a:ext cx="1840375" cy="145622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18160" y="508000"/>
            <a:ext cx="10850880" cy="1877437"/>
          </a:xfrm>
          <a:prstGeom prst="rect">
            <a:avLst/>
          </a:prstGeom>
        </p:spPr>
        <p:txBody>
          <a:bodyPr wrap="square">
            <a:spAutoFit/>
          </a:bodyPr>
          <a:lstStyle/>
          <a:p>
            <a:r>
              <a:rPr lang="en-IN" sz="2400" b="1" dirty="0" smtClean="0">
                <a:solidFill>
                  <a:schemeClr val="accent4"/>
                </a:solidFill>
                <a:latin typeface="Times New Roman" pitchFamily="18" charset="0"/>
                <a:cs typeface="Times New Roman" pitchFamily="18" charset="0"/>
              </a:rPr>
              <a:t>Create Training dataset:</a:t>
            </a:r>
          </a:p>
          <a:p>
            <a:endParaRPr lang="en-US" sz="800" dirty="0" smtClean="0">
              <a:solidFill>
                <a:schemeClr val="accent4"/>
              </a:solidFill>
              <a:latin typeface="Times New Roman" pitchFamily="18" charset="0"/>
              <a:cs typeface="Times New Roman" pitchFamily="18" charset="0"/>
            </a:endParaRPr>
          </a:p>
          <a:p>
            <a:pPr lvl="0">
              <a:buFont typeface="Wingdings" pitchFamily="2" charset="2"/>
              <a:buChar char="Ø"/>
            </a:pPr>
            <a:r>
              <a:rPr lang="en-US" sz="2000" dirty="0" smtClean="0">
                <a:solidFill>
                  <a:schemeClr val="bg1"/>
                </a:solidFill>
                <a:latin typeface="Times New Roman" pitchFamily="18" charset="0"/>
                <a:cs typeface="Times New Roman" pitchFamily="18" charset="0"/>
              </a:rPr>
              <a:t>Training data is also known as a training set, training dataset or learning set. </a:t>
            </a:r>
          </a:p>
          <a:p>
            <a:endParaRPr lang="en-US" sz="2000" b="1" dirty="0" smtClean="0">
              <a:solidFill>
                <a:schemeClr val="accent4"/>
              </a:solidFill>
              <a:latin typeface="Times New Roman" pitchFamily="18" charset="0"/>
              <a:cs typeface="Times New Roman" pitchFamily="18" charset="0"/>
            </a:endParaRPr>
          </a:p>
          <a:p>
            <a:pPr lvl="0">
              <a:buFont typeface="Wingdings" pitchFamily="2" charset="2"/>
              <a:buChar char="Ø"/>
            </a:pPr>
            <a:r>
              <a:rPr lang="en-US" sz="2000" dirty="0" smtClean="0">
                <a:solidFill>
                  <a:schemeClr val="bg1"/>
                </a:solidFill>
                <a:latin typeface="Times New Roman" pitchFamily="18" charset="0"/>
                <a:cs typeface="Times New Roman" pitchFamily="18" charset="0"/>
              </a:rPr>
              <a:t>The training data is an initial set of data used to help a program understand how to apply technologies like neural networks to learn and produce sophisticated results.</a:t>
            </a:r>
          </a:p>
        </p:txBody>
      </p:sp>
      <p:sp>
        <p:nvSpPr>
          <p:cNvPr id="3" name="Rectangle 2"/>
          <p:cNvSpPr/>
          <p:nvPr/>
        </p:nvSpPr>
        <p:spPr>
          <a:xfrm>
            <a:off x="162045" y="6312418"/>
            <a:ext cx="5220183" cy="400110"/>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2000" b="1" cap="none" spc="0" dirty="0">
                <a:ln>
                  <a:prstDash val="solid"/>
                </a:ln>
                <a:solidFill>
                  <a:srgbClr val="FFC000"/>
                </a:solidFill>
                <a:effectLst>
                  <a:outerShdw blurRad="88000" dist="50800" dir="5040000" algn="tl">
                    <a:schemeClr val="accent4">
                      <a:tint val="80000"/>
                      <a:satMod val="250000"/>
                      <a:alpha val="45000"/>
                    </a:schemeClr>
                  </a:outerShdw>
                </a:effectLst>
                <a:latin typeface="Times New Roman" panose="02020603050405020304" pitchFamily="18" charset="0"/>
                <a:cs typeface="Times New Roman" panose="02020603050405020304" pitchFamily="18" charset="0"/>
              </a:rPr>
              <a:t>DETECTION OF PHISHING WEBSITES</a:t>
            </a:r>
          </a:p>
        </p:txBody>
      </p:sp>
      <p:sp>
        <p:nvSpPr>
          <p:cNvPr id="4" name="TextBox 3"/>
          <p:cNvSpPr txBox="1"/>
          <p:nvPr/>
        </p:nvSpPr>
        <p:spPr>
          <a:xfrm>
            <a:off x="6881609" y="6358965"/>
            <a:ext cx="300082" cy="369332"/>
          </a:xfrm>
          <a:prstGeom prst="rect">
            <a:avLst/>
          </a:prstGeom>
          <a:noFill/>
        </p:spPr>
        <p:txBody>
          <a:bodyPr wrap="none" rtlCol="0">
            <a:spAutoFit/>
          </a:bodyPr>
          <a:lstStyle/>
          <a:p>
            <a:r>
              <a:rPr lang="en-IN" dirty="0" smtClean="0">
                <a:solidFill>
                  <a:srgbClr val="FFC000"/>
                </a:solidFill>
                <a:latin typeface="Times New Roman" pitchFamily="18" charset="0"/>
                <a:cs typeface="Times New Roman" pitchFamily="18" charset="0"/>
              </a:rPr>
              <a:t>4</a:t>
            </a:r>
            <a:endParaRPr lang="en-US" dirty="0">
              <a:solidFill>
                <a:srgbClr val="FFC000"/>
              </a:solidFill>
            </a:endParaRPr>
          </a:p>
        </p:txBody>
      </p:sp>
      <p:sp>
        <p:nvSpPr>
          <p:cNvPr id="5" name="TextBox 4"/>
          <p:cNvSpPr txBox="1"/>
          <p:nvPr/>
        </p:nvSpPr>
        <p:spPr>
          <a:xfrm>
            <a:off x="10739506" y="6357514"/>
            <a:ext cx="1524841" cy="369332"/>
          </a:xfrm>
          <a:prstGeom prst="rect">
            <a:avLst/>
          </a:prstGeom>
          <a:noFill/>
        </p:spPr>
        <p:txBody>
          <a:bodyPr wrap="none" rtlCol="0">
            <a:spAutoFit/>
          </a:bodyPr>
          <a:lstStyle/>
          <a:p>
            <a:fld id="{56399C49-7F10-4B2E-82A7-0F822FC384B4}" type="datetime3">
              <a:rPr lang="en-IN" smtClean="0">
                <a:solidFill>
                  <a:srgbClr val="FFC000"/>
                </a:solidFill>
                <a:latin typeface="Times New Roman" pitchFamily="18" charset="0"/>
                <a:cs typeface="Times New Roman" pitchFamily="18" charset="0"/>
              </a:rPr>
              <a:pPr/>
              <a:t>24 July 2020</a:t>
            </a:fld>
            <a:r>
              <a:rPr lang="en-IN" dirty="0" smtClean="0">
                <a:solidFill>
                  <a:srgbClr val="FFC000"/>
                </a:solidFill>
                <a:latin typeface="Times New Roman" pitchFamily="18" charset="0"/>
                <a:cs typeface="Times New Roman" pitchFamily="18" charset="0"/>
              </a:rPr>
              <a:t> </a:t>
            </a:r>
            <a:endParaRPr lang="en-US" dirty="0">
              <a:solidFill>
                <a:srgbClr val="FFC000"/>
              </a:solidFill>
              <a:latin typeface="Times New Roman" pitchFamily="18" charset="0"/>
              <a:cs typeface="Times New Roman" pitchFamily="18" charset="0"/>
            </a:endParaRPr>
          </a:p>
        </p:txBody>
      </p:sp>
      <p:sp>
        <p:nvSpPr>
          <p:cNvPr id="6" name="Rectangle 1"/>
          <p:cNvSpPr>
            <a:spLocks noChangeArrowheads="1"/>
          </p:cNvSpPr>
          <p:nvPr/>
        </p:nvSpPr>
        <p:spPr bwMode="auto">
          <a:xfrm>
            <a:off x="497840" y="2468880"/>
            <a:ext cx="107696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accent4"/>
                </a:solidFill>
                <a:effectLst/>
                <a:latin typeface="Times New Roman" pitchFamily="18" charset="0"/>
                <a:ea typeface="Calibri" pitchFamily="34" charset="0"/>
                <a:cs typeface="Times New Roman" pitchFamily="18" charset="0"/>
              </a:rPr>
              <a:t>Generate decision tree: </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accent4"/>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2000" b="0" i="0" u="none" strike="noStrike" cap="none" normalizeH="0" baseline="0" dirty="0" smtClean="0">
                <a:ln>
                  <a:noFill/>
                </a:ln>
                <a:solidFill>
                  <a:schemeClr val="bg1"/>
                </a:solidFill>
                <a:effectLst/>
                <a:latin typeface="Times New Roman" pitchFamily="18" charset="0"/>
                <a:ea typeface="Calibri" pitchFamily="34" charset="0"/>
                <a:cs typeface="Times New Roman" pitchFamily="18" charset="0"/>
              </a:rPr>
              <a:t>Decision trees as they are the building blocks of the random forest model.</a:t>
            </a:r>
            <a:endParaRPr kumimoji="0" lang="en-US" sz="2000" b="0" i="0" u="none" strike="noStrike" cap="none" normalizeH="0" baseline="0" dirty="0" smtClean="0">
              <a:ln>
                <a:noFill/>
              </a:ln>
              <a:solidFill>
                <a:schemeClr val="bg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2000" b="0" i="0" u="none" strike="noStrike" cap="none" normalizeH="0" baseline="0" dirty="0" smtClean="0">
                <a:ln>
                  <a:noFill/>
                </a:ln>
                <a:solidFill>
                  <a:schemeClr val="bg1"/>
                </a:solidFill>
                <a:effectLst/>
                <a:latin typeface="Times New Roman" pitchFamily="18" charset="0"/>
                <a:ea typeface="Calibri" pitchFamily="34" charset="0"/>
                <a:cs typeface="Times New Roman" pitchFamily="18" charset="0"/>
              </a:rPr>
              <a:t>Imagine that our dataset consists of the numbers at the side of figure to the left.</a:t>
            </a:r>
            <a:r>
              <a:rPr lang="en-US" sz="2000" dirty="0" smtClean="0">
                <a:solidFill>
                  <a:schemeClr val="bg1"/>
                </a:solidFill>
                <a:latin typeface="Times New Roman" pitchFamily="18" charset="0"/>
                <a:ea typeface="Calibri" pitchFamily="34" charset="0"/>
                <a:cs typeface="Times New Roman" pitchFamily="18" charset="0"/>
              </a:rPr>
              <a:t> </a:t>
            </a:r>
            <a:r>
              <a:rPr kumimoji="0" lang="en-US" sz="2000" b="0" i="0" u="none" strike="noStrike" cap="none" normalizeH="0" baseline="0" dirty="0" smtClean="0">
                <a:ln>
                  <a:noFill/>
                </a:ln>
                <a:solidFill>
                  <a:schemeClr val="bg1"/>
                </a:solidFill>
                <a:effectLst/>
                <a:latin typeface="Times New Roman" pitchFamily="18" charset="0"/>
                <a:ea typeface="Calibri" pitchFamily="34" charset="0"/>
                <a:cs typeface="Times New Roman" pitchFamily="18" charset="0"/>
              </a:rPr>
              <a:t>We have two 1s and five 0s.</a:t>
            </a:r>
          </a:p>
          <a:p>
            <a:pPr marL="0" marR="0" lvl="0" indent="0" algn="just" defTabSz="914400" rtl="0" eaLnBrk="0" fontAlgn="base" latinLnBrk="0" hangingPunct="0">
              <a:lnSpc>
                <a:spcPct val="100000"/>
              </a:lnSpc>
              <a:spcBef>
                <a:spcPct val="0"/>
              </a:spcBef>
              <a:spcAft>
                <a:spcPct val="0"/>
              </a:spcAft>
              <a:buClrTx/>
              <a:buSzTx/>
              <a:buFontTx/>
              <a:buChar char="•"/>
              <a:tabLst/>
            </a:pPr>
            <a:endParaRPr lang="en-IN" dirty="0" smtClean="0">
              <a:solidFill>
                <a:schemeClr val="bg1"/>
              </a:solidFill>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b="0" i="0" u="none" strike="noStrike" cap="none" normalizeH="0" baseline="0" dirty="0" smtClean="0">
              <a:ln>
                <a:noFill/>
              </a:ln>
              <a:solidFill>
                <a:schemeClr val="bg1"/>
              </a:solidFill>
              <a:effectLst/>
              <a:latin typeface="Times New Roman" pitchFamily="18" charset="0"/>
              <a:cs typeface="Times New Roman" pitchFamily="18" charset="0"/>
            </a:endParaRPr>
          </a:p>
        </p:txBody>
      </p:sp>
      <p:pic>
        <p:nvPicPr>
          <p:cNvPr id="8" name="Picture 7" descr="dc.jpeg"/>
          <p:cNvPicPr>
            <a:picLocks noChangeAspect="1"/>
          </p:cNvPicPr>
          <p:nvPr/>
        </p:nvPicPr>
        <p:blipFill>
          <a:blip r:embed="rId2"/>
          <a:stretch>
            <a:fillRect/>
          </a:stretch>
        </p:blipFill>
        <p:spPr>
          <a:xfrm>
            <a:off x="3068320" y="3647440"/>
            <a:ext cx="4927600" cy="2515870"/>
          </a:xfrm>
          <a:prstGeom prst="rect">
            <a:avLst/>
          </a:prstGeom>
        </p:spPr>
      </p:pic>
      <p:pic>
        <p:nvPicPr>
          <p:cNvPr id="10" name="Picture 4" descr="A close up of a computer&#10;&#10;Description generated with high confidence"/>
          <p:cNvPicPr>
            <a:picLocks noChangeAspect="1"/>
          </p:cNvPicPr>
          <p:nvPr/>
        </p:nvPicPr>
        <p:blipFill>
          <a:blip r:embed="rId3" cstate="print"/>
          <a:stretch>
            <a:fillRect/>
          </a:stretch>
        </p:blipFill>
        <p:spPr>
          <a:xfrm>
            <a:off x="10351625" y="0"/>
            <a:ext cx="1840375" cy="145622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4"/>
          <p:cNvSpPr>
            <a:spLocks noChangeArrowheads="1"/>
          </p:cNvSpPr>
          <p:nvPr/>
        </p:nvSpPr>
        <p:spPr bwMode="auto">
          <a:xfrm>
            <a:off x="528320" y="863600"/>
            <a:ext cx="11125200" cy="175432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accent4"/>
                </a:solidFill>
                <a:effectLst/>
                <a:latin typeface="Times New Roman" pitchFamily="18" charset="0"/>
                <a:ea typeface="Calibri" pitchFamily="34" charset="0"/>
                <a:cs typeface="Times New Roman" pitchFamily="18" charset="0"/>
              </a:rPr>
              <a:t>Generate test data set:</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accent4"/>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2000" b="0" i="0" u="none" strike="noStrike" cap="none" normalizeH="0" baseline="0" dirty="0" smtClean="0">
                <a:ln>
                  <a:noFill/>
                </a:ln>
                <a:solidFill>
                  <a:schemeClr val="bg1"/>
                </a:solidFill>
                <a:effectLst/>
                <a:latin typeface="Times New Roman" pitchFamily="18" charset="0"/>
                <a:ea typeface="Calibri" pitchFamily="34" charset="0"/>
                <a:cs typeface="Times New Roman" pitchFamily="18" charset="0"/>
              </a:rPr>
              <a:t>A test dataset is a dataset that is independent of the training dataset, but that follows the same </a:t>
            </a:r>
            <a:r>
              <a:rPr kumimoji="0" lang="en-US" sz="2000" b="0" i="0" u="none" strike="noStrike" cap="none" normalizeH="0" baseline="0" dirty="0" smtClean="0">
                <a:ln>
                  <a:noFill/>
                </a:ln>
                <a:solidFill>
                  <a:schemeClr val="bg1"/>
                </a:solidFill>
                <a:effectLst/>
                <a:latin typeface="Times New Roman" pitchFamily="18" charset="0"/>
                <a:ea typeface="Calibri" pitchFamily="34" charset="0"/>
                <a:cs typeface="Times New Roman" pitchFamily="18" charset="0"/>
              </a:rPr>
              <a:t>probability </a:t>
            </a:r>
            <a:r>
              <a:rPr kumimoji="0" lang="en-US" sz="2000" b="0" i="0" u="none" strike="noStrike" cap="none" normalizeH="0" baseline="0" dirty="0" smtClean="0">
                <a:ln>
                  <a:noFill/>
                </a:ln>
                <a:solidFill>
                  <a:schemeClr val="bg1"/>
                </a:solidFill>
                <a:effectLst/>
                <a:latin typeface="Times New Roman" pitchFamily="18" charset="0"/>
                <a:ea typeface="Calibri" pitchFamily="34" charset="0"/>
                <a:cs typeface="Times New Roman" pitchFamily="18" charset="0"/>
              </a:rPr>
              <a:t>distribution as the training dataset. If a model fit to the training dataset also fits the test dataset well, minimal over fitting has taken place.</a:t>
            </a:r>
            <a:endParaRPr kumimoji="0" lang="en-US" sz="2000" b="0" i="0" u="none" strike="noStrike" cap="none" normalizeH="0" baseline="0" dirty="0" smtClean="0">
              <a:ln>
                <a:noFill/>
              </a:ln>
              <a:solidFill>
                <a:schemeClr val="bg1"/>
              </a:solidFill>
              <a:effectLst/>
              <a:latin typeface="Times New Roman" pitchFamily="18" charset="0"/>
              <a:cs typeface="Times New Roman" pitchFamily="18" charset="0"/>
            </a:endParaRPr>
          </a:p>
        </p:txBody>
      </p:sp>
      <p:sp>
        <p:nvSpPr>
          <p:cNvPr id="6" name="Rectangle 5"/>
          <p:cNvSpPr/>
          <p:nvPr/>
        </p:nvSpPr>
        <p:spPr>
          <a:xfrm>
            <a:off x="162045" y="6312418"/>
            <a:ext cx="5220183" cy="400110"/>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2000" b="1" cap="none" spc="0" dirty="0">
                <a:ln>
                  <a:prstDash val="solid"/>
                </a:ln>
                <a:solidFill>
                  <a:srgbClr val="FFC000"/>
                </a:solidFill>
                <a:effectLst>
                  <a:outerShdw blurRad="88000" dist="50800" dir="5040000" algn="tl">
                    <a:schemeClr val="accent4">
                      <a:tint val="80000"/>
                      <a:satMod val="250000"/>
                      <a:alpha val="45000"/>
                    </a:schemeClr>
                  </a:outerShdw>
                </a:effectLst>
                <a:latin typeface="Times New Roman" panose="02020603050405020304" pitchFamily="18" charset="0"/>
                <a:cs typeface="Times New Roman" panose="02020603050405020304" pitchFamily="18" charset="0"/>
              </a:rPr>
              <a:t>DETECTION OF PHISHING WEBSITES</a:t>
            </a:r>
          </a:p>
        </p:txBody>
      </p:sp>
      <p:sp>
        <p:nvSpPr>
          <p:cNvPr id="7" name="TextBox 6"/>
          <p:cNvSpPr txBox="1"/>
          <p:nvPr/>
        </p:nvSpPr>
        <p:spPr>
          <a:xfrm>
            <a:off x="6881609" y="6358965"/>
            <a:ext cx="300082" cy="369332"/>
          </a:xfrm>
          <a:prstGeom prst="rect">
            <a:avLst/>
          </a:prstGeom>
          <a:noFill/>
        </p:spPr>
        <p:txBody>
          <a:bodyPr wrap="none" rtlCol="0">
            <a:spAutoFit/>
          </a:bodyPr>
          <a:lstStyle/>
          <a:p>
            <a:r>
              <a:rPr lang="en-IN" dirty="0" smtClean="0">
                <a:solidFill>
                  <a:srgbClr val="FFC000"/>
                </a:solidFill>
                <a:latin typeface="Times New Roman" pitchFamily="18" charset="0"/>
                <a:cs typeface="Times New Roman" pitchFamily="18" charset="0"/>
              </a:rPr>
              <a:t>5</a:t>
            </a:r>
            <a:endParaRPr lang="en-US" dirty="0">
              <a:solidFill>
                <a:srgbClr val="FFC000"/>
              </a:solidFill>
            </a:endParaRPr>
          </a:p>
        </p:txBody>
      </p:sp>
      <p:sp>
        <p:nvSpPr>
          <p:cNvPr id="8" name="TextBox 7"/>
          <p:cNvSpPr txBox="1"/>
          <p:nvPr/>
        </p:nvSpPr>
        <p:spPr>
          <a:xfrm>
            <a:off x="10739506" y="6357514"/>
            <a:ext cx="1524841" cy="369332"/>
          </a:xfrm>
          <a:prstGeom prst="rect">
            <a:avLst/>
          </a:prstGeom>
          <a:noFill/>
        </p:spPr>
        <p:txBody>
          <a:bodyPr wrap="none" rtlCol="0">
            <a:spAutoFit/>
          </a:bodyPr>
          <a:lstStyle/>
          <a:p>
            <a:fld id="{56399C49-7F10-4B2E-82A7-0F822FC384B4}" type="datetime3">
              <a:rPr lang="en-IN" smtClean="0">
                <a:solidFill>
                  <a:srgbClr val="FFC000"/>
                </a:solidFill>
                <a:latin typeface="Times New Roman" pitchFamily="18" charset="0"/>
                <a:cs typeface="Times New Roman" pitchFamily="18" charset="0"/>
              </a:rPr>
              <a:pPr/>
              <a:t>24 July 2020</a:t>
            </a:fld>
            <a:r>
              <a:rPr lang="en-IN" dirty="0" smtClean="0">
                <a:solidFill>
                  <a:srgbClr val="FFC000"/>
                </a:solidFill>
                <a:latin typeface="Times New Roman" pitchFamily="18" charset="0"/>
                <a:cs typeface="Times New Roman" pitchFamily="18" charset="0"/>
              </a:rPr>
              <a:t> </a:t>
            </a:r>
            <a:endParaRPr lang="en-US" dirty="0">
              <a:solidFill>
                <a:srgbClr val="FFC000"/>
              </a:solidFill>
              <a:latin typeface="Times New Roman" pitchFamily="18" charset="0"/>
              <a:cs typeface="Times New Roman" pitchFamily="18" charset="0"/>
            </a:endParaRPr>
          </a:p>
        </p:txBody>
      </p:sp>
      <p:sp>
        <p:nvSpPr>
          <p:cNvPr id="11" name="Rectangle 4"/>
          <p:cNvSpPr>
            <a:spLocks noChangeArrowheads="1"/>
          </p:cNvSpPr>
          <p:nvPr/>
        </p:nvSpPr>
        <p:spPr bwMode="auto">
          <a:xfrm>
            <a:off x="548640" y="3230880"/>
            <a:ext cx="11125200" cy="113877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en-IN" sz="2400" b="1" dirty="0" smtClean="0">
                <a:solidFill>
                  <a:schemeClr val="accent4"/>
                </a:solidFill>
                <a:latin typeface="Times New Roman" pitchFamily="18" charset="0"/>
                <a:ea typeface="Calibri" pitchFamily="34" charset="0"/>
                <a:cs typeface="Times New Roman" pitchFamily="18" charset="0"/>
              </a:rPr>
              <a:t>Analyze result:</a:t>
            </a:r>
            <a:endParaRPr kumimoji="0" lang="en-US" sz="2400" b="1" i="0" u="none" strike="noStrike" cap="none" normalizeH="0" baseline="0" dirty="0" smtClean="0">
              <a:ln>
                <a:noFill/>
              </a:ln>
              <a:solidFill>
                <a:schemeClr val="accent4"/>
              </a:solidFill>
              <a:effectLst/>
              <a:latin typeface="Times New Roman" pitchFamily="18" charset="0"/>
              <a:ea typeface="Calibri" pitchFamily="34"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accent4"/>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Ø"/>
              <a:tabLst/>
            </a:pPr>
            <a:r>
              <a:rPr lang="en-IN" sz="2000" dirty="0" smtClean="0">
                <a:solidFill>
                  <a:schemeClr val="bg1"/>
                </a:solidFill>
                <a:latin typeface="Times New Roman" pitchFamily="18" charset="0"/>
                <a:cs typeface="Times New Roman" pitchFamily="18" charset="0"/>
              </a:rPr>
              <a:t>Analyze the results after completion of  test dataset processing wheather  it was benign or not.</a:t>
            </a:r>
            <a:endParaRPr kumimoji="0" lang="en-US" sz="2000" b="0" i="0" u="none" strike="noStrike" cap="none" normalizeH="0" baseline="0" dirty="0" smtClean="0">
              <a:ln>
                <a:noFill/>
              </a:ln>
              <a:solidFill>
                <a:schemeClr val="bg1"/>
              </a:solidFill>
              <a:effectLst/>
              <a:latin typeface="Times New Roman" pitchFamily="18" charset="0"/>
              <a:cs typeface="Times New Roman" pitchFamily="18" charset="0"/>
            </a:endParaRPr>
          </a:p>
        </p:txBody>
      </p:sp>
      <p:pic>
        <p:nvPicPr>
          <p:cNvPr id="10" name="Picture 4" descr="A close up of a computer&#10;&#10;Description generated with high confidence"/>
          <p:cNvPicPr>
            <a:picLocks noChangeAspect="1"/>
          </p:cNvPicPr>
          <p:nvPr/>
        </p:nvPicPr>
        <p:blipFill>
          <a:blip r:embed="rId2" cstate="print"/>
          <a:stretch>
            <a:fillRect/>
          </a:stretch>
        </p:blipFill>
        <p:spPr>
          <a:xfrm>
            <a:off x="10351625" y="0"/>
            <a:ext cx="1840375" cy="145622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CA662F8-A6C8-4026-AC62-1C4EC1D91F54}"/>
              </a:ext>
            </a:extLst>
          </p:cNvPr>
          <p:cNvSpPr>
            <a:spLocks noGrp="1"/>
          </p:cNvSpPr>
          <p:nvPr>
            <p:ph idx="1"/>
          </p:nvPr>
        </p:nvSpPr>
        <p:spPr>
          <a:xfrm>
            <a:off x="256032" y="320040"/>
            <a:ext cx="11033760" cy="5920931"/>
          </a:xfrm>
        </p:spPr>
        <p:txBody>
          <a:bodyPr>
            <a:normAutofit/>
          </a:bodyPr>
          <a:lstStyle/>
          <a:p>
            <a:pPr marL="0" indent="0">
              <a:buNone/>
            </a:pPr>
            <a:endParaRPr lang="en-US" b="1" dirty="0">
              <a:solidFill>
                <a:schemeClr val="bg1">
                  <a:lumMod val="85000"/>
                </a:schemeClr>
              </a:solidFill>
            </a:endParaRPr>
          </a:p>
          <a:p>
            <a:pPr marL="0" indent="0">
              <a:buNone/>
            </a:pPr>
            <a:endParaRPr lang="en-US" dirty="0"/>
          </a:p>
        </p:txBody>
      </p:sp>
      <p:pic>
        <p:nvPicPr>
          <p:cNvPr id="7" name="Picture 6" descr="ml.jpg"/>
          <p:cNvPicPr>
            <a:picLocks noChangeAspect="1"/>
          </p:cNvPicPr>
          <p:nvPr/>
        </p:nvPicPr>
        <p:blipFill>
          <a:blip r:embed="rId2"/>
          <a:stretch>
            <a:fillRect/>
          </a:stretch>
        </p:blipFill>
        <p:spPr>
          <a:xfrm>
            <a:off x="4825590" y="2143760"/>
            <a:ext cx="6309770" cy="2539999"/>
          </a:xfrm>
          <a:prstGeom prst="rect">
            <a:avLst/>
          </a:prstGeom>
        </p:spPr>
      </p:pic>
      <p:sp>
        <p:nvSpPr>
          <p:cNvPr id="8" name="TextBox 7"/>
          <p:cNvSpPr txBox="1"/>
          <p:nvPr/>
        </p:nvSpPr>
        <p:spPr>
          <a:xfrm>
            <a:off x="235482" y="237744"/>
            <a:ext cx="10645878" cy="5324535"/>
          </a:xfrm>
          <a:prstGeom prst="rect">
            <a:avLst/>
          </a:prstGeom>
          <a:noFill/>
        </p:spPr>
        <p:txBody>
          <a:bodyPr wrap="square" rtlCol="0">
            <a:spAutoFit/>
          </a:bodyPr>
          <a:lstStyle/>
          <a:p>
            <a:r>
              <a:rPr lang="en-IN" sz="2800" b="1" dirty="0" smtClean="0">
                <a:solidFill>
                  <a:srgbClr val="FFC000"/>
                </a:solidFill>
                <a:latin typeface="Times New Roman" pitchFamily="18" charset="0"/>
                <a:cs typeface="Times New Roman" pitchFamily="18" charset="0"/>
              </a:rPr>
              <a:t>Features of URL:</a:t>
            </a:r>
          </a:p>
          <a:p>
            <a:endParaRPr lang="en-IN" sz="2800" b="1" dirty="0" smtClean="0">
              <a:solidFill>
                <a:srgbClr val="FFC000"/>
              </a:solidFill>
              <a:latin typeface="Times New Roman" pitchFamily="18" charset="0"/>
              <a:cs typeface="Times New Roman" pitchFamily="18" charset="0"/>
            </a:endParaRPr>
          </a:p>
          <a:p>
            <a:r>
              <a:rPr lang="en-US" sz="2000" dirty="0" smtClean="0">
                <a:solidFill>
                  <a:schemeClr val="bg1"/>
                </a:solidFill>
                <a:latin typeface="Times New Roman" pitchFamily="18" charset="0"/>
                <a:cs typeface="Times New Roman" pitchFamily="18" charset="0"/>
              </a:rPr>
              <a:t>      A phishing URL and the corresponding page have several features which can be differentiated from a malicious URL.</a:t>
            </a:r>
          </a:p>
          <a:p>
            <a:endParaRPr lang="en-IN" sz="2000" dirty="0" smtClean="0">
              <a:solidFill>
                <a:schemeClr val="bg1"/>
              </a:solidFill>
              <a:latin typeface="Times New Roman" pitchFamily="18" charset="0"/>
              <a:cs typeface="Times New Roman" pitchFamily="18" charset="0"/>
            </a:endParaRPr>
          </a:p>
          <a:p>
            <a:pPr>
              <a:buFont typeface="Wingdings" pitchFamily="2" charset="2"/>
              <a:buChar char="Ø"/>
            </a:pPr>
            <a:r>
              <a:rPr lang="en-US" sz="2400" dirty="0" smtClean="0">
                <a:solidFill>
                  <a:schemeClr val="bg1"/>
                </a:solidFill>
                <a:latin typeface="Times New Roman" pitchFamily="18" charset="0"/>
                <a:cs typeface="Times New Roman" pitchFamily="18" charset="0"/>
              </a:rPr>
              <a:t>URL-Based Features</a:t>
            </a:r>
          </a:p>
          <a:p>
            <a:endParaRPr lang="en-US" sz="2400" dirty="0" smtClean="0">
              <a:solidFill>
                <a:schemeClr val="bg1"/>
              </a:solidFill>
              <a:latin typeface="Times New Roman" pitchFamily="18" charset="0"/>
              <a:cs typeface="Times New Roman" pitchFamily="18" charset="0"/>
            </a:endParaRPr>
          </a:p>
          <a:p>
            <a:pPr>
              <a:buFont typeface="Wingdings" pitchFamily="2" charset="2"/>
              <a:buChar char="Ø"/>
            </a:pPr>
            <a:r>
              <a:rPr lang="en-US" sz="2400" dirty="0" smtClean="0">
                <a:solidFill>
                  <a:schemeClr val="bg1"/>
                </a:solidFill>
                <a:latin typeface="Times New Roman" pitchFamily="18" charset="0"/>
                <a:cs typeface="Times New Roman" pitchFamily="18" charset="0"/>
              </a:rPr>
              <a:t>Domain-Based Features</a:t>
            </a:r>
          </a:p>
          <a:p>
            <a:endParaRPr lang="en-US" sz="2400" dirty="0" smtClean="0">
              <a:solidFill>
                <a:schemeClr val="bg1"/>
              </a:solidFill>
              <a:latin typeface="Times New Roman" pitchFamily="18" charset="0"/>
              <a:cs typeface="Times New Roman" pitchFamily="18" charset="0"/>
            </a:endParaRPr>
          </a:p>
          <a:p>
            <a:pPr>
              <a:buFont typeface="Wingdings" pitchFamily="2" charset="2"/>
              <a:buChar char="Ø"/>
            </a:pPr>
            <a:r>
              <a:rPr lang="en-US" sz="2400" dirty="0" smtClean="0">
                <a:solidFill>
                  <a:schemeClr val="bg1"/>
                </a:solidFill>
                <a:latin typeface="Times New Roman" pitchFamily="18" charset="0"/>
                <a:cs typeface="Times New Roman" pitchFamily="18" charset="0"/>
              </a:rPr>
              <a:t>Page-Based Features</a:t>
            </a:r>
          </a:p>
          <a:p>
            <a:endParaRPr lang="en-US" sz="2400" dirty="0" smtClean="0">
              <a:solidFill>
                <a:schemeClr val="bg1"/>
              </a:solidFill>
              <a:latin typeface="Times New Roman" pitchFamily="18" charset="0"/>
              <a:cs typeface="Times New Roman" pitchFamily="18" charset="0"/>
            </a:endParaRPr>
          </a:p>
          <a:p>
            <a:pPr>
              <a:buFont typeface="Wingdings" pitchFamily="2" charset="2"/>
              <a:buChar char="Ø"/>
            </a:pPr>
            <a:r>
              <a:rPr lang="en-US" sz="2400" dirty="0" smtClean="0">
                <a:solidFill>
                  <a:schemeClr val="bg1"/>
                </a:solidFill>
                <a:latin typeface="Times New Roman" pitchFamily="18" charset="0"/>
                <a:cs typeface="Times New Roman" pitchFamily="18" charset="0"/>
              </a:rPr>
              <a:t>Content-Based Features</a:t>
            </a:r>
          </a:p>
          <a:p>
            <a:endParaRPr lang="en-IN" sz="2800" dirty="0" smtClean="0">
              <a:solidFill>
                <a:srgbClr val="FFFF00"/>
              </a:solidFill>
              <a:latin typeface="Times New Roman" pitchFamily="18" charset="0"/>
              <a:cs typeface="Times New Roman" pitchFamily="18" charset="0"/>
            </a:endParaRPr>
          </a:p>
          <a:p>
            <a:endParaRPr lang="en-IN" sz="2800" dirty="0" smtClean="0">
              <a:solidFill>
                <a:srgbClr val="FFFF00"/>
              </a:solidFill>
              <a:latin typeface="Times New Roman" pitchFamily="18" charset="0"/>
              <a:cs typeface="Times New Roman" pitchFamily="18" charset="0"/>
            </a:endParaRPr>
          </a:p>
        </p:txBody>
      </p:sp>
      <p:sp>
        <p:nvSpPr>
          <p:cNvPr id="12" name="Rectangle 11"/>
          <p:cNvSpPr/>
          <p:nvPr/>
        </p:nvSpPr>
        <p:spPr>
          <a:xfrm>
            <a:off x="162045" y="6312418"/>
            <a:ext cx="5220183" cy="400110"/>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2000" b="1" cap="none" spc="0" dirty="0">
                <a:ln>
                  <a:prstDash val="solid"/>
                </a:ln>
                <a:solidFill>
                  <a:srgbClr val="FFC000"/>
                </a:solidFill>
                <a:effectLst>
                  <a:outerShdw blurRad="88000" dist="50800" dir="5040000" algn="tl">
                    <a:schemeClr val="accent4">
                      <a:tint val="80000"/>
                      <a:satMod val="250000"/>
                      <a:alpha val="45000"/>
                    </a:schemeClr>
                  </a:outerShdw>
                </a:effectLst>
                <a:latin typeface="Times New Roman" panose="02020603050405020304" pitchFamily="18" charset="0"/>
                <a:cs typeface="Times New Roman" panose="02020603050405020304" pitchFamily="18" charset="0"/>
              </a:rPr>
              <a:t>DETECTION OF PHISHING WEBSITES</a:t>
            </a:r>
          </a:p>
        </p:txBody>
      </p:sp>
      <p:sp>
        <p:nvSpPr>
          <p:cNvPr id="15" name="TextBox 14"/>
          <p:cNvSpPr txBox="1"/>
          <p:nvPr/>
        </p:nvSpPr>
        <p:spPr>
          <a:xfrm>
            <a:off x="6881609" y="6358965"/>
            <a:ext cx="300082" cy="369332"/>
          </a:xfrm>
          <a:prstGeom prst="rect">
            <a:avLst/>
          </a:prstGeom>
          <a:noFill/>
        </p:spPr>
        <p:txBody>
          <a:bodyPr wrap="none" rtlCol="0">
            <a:spAutoFit/>
          </a:bodyPr>
          <a:lstStyle/>
          <a:p>
            <a:r>
              <a:rPr lang="en-IN" dirty="0" smtClean="0">
                <a:solidFill>
                  <a:srgbClr val="FFC000"/>
                </a:solidFill>
                <a:latin typeface="Times New Roman" pitchFamily="18" charset="0"/>
                <a:cs typeface="Times New Roman" pitchFamily="18" charset="0"/>
              </a:rPr>
              <a:t>6</a:t>
            </a:r>
            <a:endParaRPr lang="en-US" dirty="0">
              <a:solidFill>
                <a:srgbClr val="FFC000"/>
              </a:solidFill>
            </a:endParaRPr>
          </a:p>
        </p:txBody>
      </p:sp>
      <p:sp>
        <p:nvSpPr>
          <p:cNvPr id="16" name="TextBox 15"/>
          <p:cNvSpPr txBox="1"/>
          <p:nvPr/>
        </p:nvSpPr>
        <p:spPr>
          <a:xfrm>
            <a:off x="10739506" y="6357514"/>
            <a:ext cx="1524841" cy="369332"/>
          </a:xfrm>
          <a:prstGeom prst="rect">
            <a:avLst/>
          </a:prstGeom>
          <a:noFill/>
        </p:spPr>
        <p:txBody>
          <a:bodyPr wrap="none" rtlCol="0">
            <a:spAutoFit/>
          </a:bodyPr>
          <a:lstStyle/>
          <a:p>
            <a:fld id="{56399C49-7F10-4B2E-82A7-0F822FC384B4}" type="datetime3">
              <a:rPr lang="en-IN" smtClean="0">
                <a:solidFill>
                  <a:srgbClr val="FFC000"/>
                </a:solidFill>
                <a:latin typeface="Times New Roman" pitchFamily="18" charset="0"/>
                <a:cs typeface="Times New Roman" pitchFamily="18" charset="0"/>
              </a:rPr>
              <a:pPr/>
              <a:t>24 July 2020</a:t>
            </a:fld>
            <a:r>
              <a:rPr lang="en-IN" dirty="0" smtClean="0">
                <a:solidFill>
                  <a:srgbClr val="FFC000"/>
                </a:solidFill>
                <a:latin typeface="Times New Roman" pitchFamily="18" charset="0"/>
                <a:cs typeface="Times New Roman" pitchFamily="18" charset="0"/>
              </a:rPr>
              <a:t> </a:t>
            </a:r>
            <a:endParaRPr lang="en-US" dirty="0">
              <a:solidFill>
                <a:srgbClr val="FFC000"/>
              </a:solidFill>
              <a:latin typeface="Times New Roman" pitchFamily="18" charset="0"/>
              <a:cs typeface="Times New Roman" pitchFamily="18" charset="0"/>
            </a:endParaRPr>
          </a:p>
        </p:txBody>
      </p:sp>
      <p:pic>
        <p:nvPicPr>
          <p:cNvPr id="9" name="Picture 4" descr="A close up of a computer&#10;&#10;Description generated with high confidence"/>
          <p:cNvPicPr>
            <a:picLocks noChangeAspect="1"/>
          </p:cNvPicPr>
          <p:nvPr/>
        </p:nvPicPr>
        <p:blipFill>
          <a:blip r:embed="rId3" cstate="print"/>
          <a:stretch>
            <a:fillRect/>
          </a:stretch>
        </p:blipFill>
        <p:spPr>
          <a:xfrm>
            <a:off x="10351625" y="0"/>
            <a:ext cx="1840375" cy="145622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 xmlns:p14="http://schemas.microsoft.com/office/powerpoint/2010/main" val="257695233"/>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48640" y="396240"/>
            <a:ext cx="10586720" cy="9140964"/>
          </a:xfrm>
          <a:prstGeom prst="rect">
            <a:avLst/>
          </a:prstGeom>
        </p:spPr>
        <p:txBody>
          <a:bodyPr wrap="square">
            <a:spAutoFit/>
          </a:bodyPr>
          <a:lstStyle/>
          <a:p>
            <a:pPr marL="457200" indent="-457200" algn="just"/>
            <a:r>
              <a:rPr lang="en-US" sz="2400" dirty="0" smtClean="0">
                <a:solidFill>
                  <a:srgbClr val="FFC000"/>
                </a:solidFill>
                <a:latin typeface="Times New Roman" pitchFamily="18" charset="0"/>
                <a:cs typeface="Times New Roman" pitchFamily="18" charset="0"/>
              </a:rPr>
              <a:t>1.Having an internet protocol (IP) Address </a:t>
            </a:r>
          </a:p>
          <a:p>
            <a:pPr marL="457200" indent="-457200" algn="just">
              <a:buAutoNum type="arabicPeriod"/>
            </a:pPr>
            <a:endParaRPr lang="en-US" sz="800" dirty="0" smtClean="0">
              <a:solidFill>
                <a:srgbClr val="FFC000"/>
              </a:solidFill>
              <a:latin typeface="Times New Roman" pitchFamily="18" charset="0"/>
              <a:cs typeface="Times New Roman" pitchFamily="18" charset="0"/>
            </a:endParaRPr>
          </a:p>
          <a:p>
            <a:pPr algn="just">
              <a:buFont typeface="Wingdings" pitchFamily="2" charset="2"/>
              <a:buChar char="Ø"/>
            </a:pPr>
            <a:r>
              <a:rPr lang="en-US" sz="2000" dirty="0" smtClean="0">
                <a:solidFill>
                  <a:schemeClr val="bg1"/>
                </a:solidFill>
                <a:latin typeface="Times New Roman" pitchFamily="18" charset="0"/>
                <a:cs typeface="Times New Roman" pitchFamily="18" charset="0"/>
              </a:rPr>
              <a:t>If the IP address is used as the domain of the URL, such as http://</a:t>
            </a:r>
            <a:r>
              <a:rPr lang="en-US" sz="2000" dirty="0" smtClean="0">
                <a:solidFill>
                  <a:schemeClr val="bg1"/>
                </a:solidFill>
                <a:latin typeface="Times New Roman" pitchFamily="18" charset="0"/>
                <a:cs typeface="Times New Roman" pitchFamily="18" charset="0"/>
              </a:rPr>
              <a:t>125.98.2.142/conto@h.html</a:t>
            </a:r>
            <a:r>
              <a:rPr lang="en-US" sz="2000" dirty="0" smtClean="0">
                <a:solidFill>
                  <a:schemeClr val="bg1"/>
                </a:solidFill>
                <a:latin typeface="Times New Roman" pitchFamily="18" charset="0"/>
                <a:cs typeface="Times New Roman" pitchFamily="18" charset="0"/>
              </a:rPr>
              <a:t>, </a:t>
            </a:r>
          </a:p>
          <a:p>
            <a:pPr algn="just"/>
            <a:r>
              <a:rPr lang="en-US" sz="2000" dirty="0" smtClean="0">
                <a:solidFill>
                  <a:schemeClr val="bg1"/>
                </a:solidFill>
                <a:latin typeface="Times New Roman" pitchFamily="18" charset="0"/>
                <a:cs typeface="Times New Roman" pitchFamily="18" charset="0"/>
              </a:rPr>
              <a:t>it can be suspected that attempts to steal information. The IP address can also be converted into hexadecimal code.</a:t>
            </a:r>
            <a:endParaRPr lang="en-US" sz="2000" i="1" dirty="0" smtClean="0">
              <a:solidFill>
                <a:schemeClr val="bg1"/>
              </a:solidFill>
              <a:latin typeface="Times New Roman" pitchFamily="18" charset="0"/>
              <a:cs typeface="Times New Roman" pitchFamily="18" charset="0"/>
            </a:endParaRPr>
          </a:p>
          <a:p>
            <a:pPr algn="just"/>
            <a:r>
              <a:rPr lang="en-US" sz="2000" i="1" dirty="0" smtClean="0">
                <a:solidFill>
                  <a:schemeClr val="bg1"/>
                </a:solidFill>
                <a:latin typeface="Times New Roman" pitchFamily="18" charset="0"/>
                <a:cs typeface="Times New Roman" pitchFamily="18" charset="0"/>
              </a:rPr>
              <a:t>Rule</a:t>
            </a:r>
            <a:r>
              <a:rPr lang="en-US" sz="2000" dirty="0" smtClean="0">
                <a:solidFill>
                  <a:schemeClr val="bg1"/>
                </a:solidFill>
                <a:latin typeface="Times New Roman" pitchFamily="18" charset="0"/>
                <a:cs typeface="Times New Roman" pitchFamily="18" charset="0"/>
              </a:rPr>
              <a:t>: IF{ If The Domain Part  has an IP Address → Phishing</a:t>
            </a:r>
          </a:p>
          <a:p>
            <a:pPr algn="just"/>
            <a:endParaRPr lang="en-US" dirty="0" smtClean="0">
              <a:solidFill>
                <a:schemeClr val="bg1"/>
              </a:solidFill>
              <a:latin typeface="Times New Roman" pitchFamily="18" charset="0"/>
              <a:cs typeface="Times New Roman" pitchFamily="18" charset="0"/>
            </a:endParaRPr>
          </a:p>
          <a:p>
            <a:pPr algn="just"/>
            <a:r>
              <a:rPr lang="en-US" sz="2400" dirty="0" smtClean="0">
                <a:solidFill>
                  <a:srgbClr val="FFC000"/>
                </a:solidFill>
                <a:latin typeface="Times New Roman" pitchFamily="18" charset="0"/>
                <a:cs typeface="Times New Roman" pitchFamily="18" charset="0"/>
              </a:rPr>
              <a:t>2.URL Length </a:t>
            </a:r>
          </a:p>
          <a:p>
            <a:pPr algn="just"/>
            <a:endParaRPr lang="en-US" sz="800" dirty="0" smtClean="0">
              <a:solidFill>
                <a:srgbClr val="FFC000"/>
              </a:solidFill>
              <a:latin typeface="Times New Roman" pitchFamily="18" charset="0"/>
              <a:cs typeface="Times New Roman" pitchFamily="18" charset="0"/>
            </a:endParaRPr>
          </a:p>
          <a:p>
            <a:pPr algn="just">
              <a:buFont typeface="Wingdings" pitchFamily="2" charset="2"/>
              <a:buChar char="Ø"/>
            </a:pPr>
            <a:r>
              <a:rPr lang="en-US" sz="2000" dirty="0" smtClean="0">
                <a:solidFill>
                  <a:schemeClr val="bg1"/>
                </a:solidFill>
                <a:latin typeface="Times New Roman" pitchFamily="18" charset="0"/>
                <a:cs typeface="Times New Roman" pitchFamily="18" charset="0"/>
              </a:rPr>
              <a:t>Long URLs can also be suspected of being a phishing site like this one: </a:t>
            </a:r>
          </a:p>
          <a:p>
            <a:pPr algn="just"/>
            <a:r>
              <a:rPr lang="en-US" sz="2000" dirty="0" smtClean="0">
                <a:solidFill>
                  <a:schemeClr val="bg1"/>
                </a:solidFill>
                <a:latin typeface="Times New Roman" pitchFamily="18" charset="0"/>
                <a:cs typeface="Times New Roman" pitchFamily="18" charset="0"/>
              </a:rPr>
              <a:t>http://mencobasitus.com.nr/4c/rea/4b53e4i6f913e51234hfyg46f363r734/?cmd=_home&amp;dispatch=1212325vdvtyvwtew5wtetuyuijba5672uh2bi2822gy267gehh74y7@phishing. website.html. If the URL length greater than or equal to 54 characters then the URL included as a phishing site.</a:t>
            </a:r>
          </a:p>
          <a:p>
            <a:pPr algn="just"/>
            <a:endParaRPr lang="en-US" dirty="0" smtClean="0">
              <a:solidFill>
                <a:schemeClr val="bg1"/>
              </a:solidFill>
              <a:latin typeface="Times New Roman" pitchFamily="18" charset="0"/>
              <a:cs typeface="Times New Roman" pitchFamily="18" charset="0"/>
            </a:endParaRPr>
          </a:p>
          <a:p>
            <a:pPr algn="just"/>
            <a:r>
              <a:rPr lang="en-US" sz="2400" dirty="0" smtClean="0">
                <a:solidFill>
                  <a:srgbClr val="FFC000"/>
                </a:solidFill>
                <a:latin typeface="Times New Roman" pitchFamily="18" charset="0"/>
                <a:cs typeface="Times New Roman" pitchFamily="18" charset="0"/>
              </a:rPr>
              <a:t>3.Having @ Symbol </a:t>
            </a:r>
          </a:p>
          <a:p>
            <a:pPr algn="just"/>
            <a:endParaRPr lang="en-US" sz="800" dirty="0" smtClean="0">
              <a:solidFill>
                <a:srgbClr val="FFC000"/>
              </a:solidFill>
              <a:latin typeface="Times New Roman" pitchFamily="18" charset="0"/>
              <a:cs typeface="Times New Roman" pitchFamily="18" charset="0"/>
            </a:endParaRPr>
          </a:p>
          <a:p>
            <a:pPr algn="just">
              <a:buFont typeface="Wingdings" pitchFamily="2" charset="2"/>
              <a:buChar char="Ø"/>
            </a:pPr>
            <a:r>
              <a:rPr lang="en-US" sz="2000" dirty="0" smtClean="0">
                <a:solidFill>
                  <a:schemeClr val="bg1"/>
                </a:solidFill>
                <a:latin typeface="Times New Roman" pitchFamily="18" charset="0"/>
                <a:cs typeface="Times New Roman" pitchFamily="18" charset="0"/>
              </a:rPr>
              <a:t>URLs using the symbol @ will lead to the browser to ignore everything that precedes the @ symbol.</a:t>
            </a:r>
          </a:p>
          <a:p>
            <a:pPr algn="just"/>
            <a:endParaRPr lang="en-US" sz="2000" dirty="0" smtClean="0">
              <a:solidFill>
                <a:schemeClr val="bg1"/>
              </a:solidFill>
              <a:latin typeface="Times New Roman" pitchFamily="18" charset="0"/>
              <a:cs typeface="Times New Roman" pitchFamily="18" charset="0"/>
            </a:endParaRPr>
          </a:p>
          <a:p>
            <a:pPr algn="just"/>
            <a:r>
              <a:rPr lang="en-US" sz="2000" dirty="0" smtClean="0">
                <a:solidFill>
                  <a:schemeClr val="bg1"/>
                </a:solidFill>
                <a:latin typeface="Times New Roman" pitchFamily="18" charset="0"/>
                <a:cs typeface="Times New Roman" pitchFamily="18" charset="0"/>
              </a:rPr>
              <a:t>Rule: IF{ Url  Having @ Symbol → Phishing </a:t>
            </a:r>
          </a:p>
          <a:p>
            <a:pPr algn="just"/>
            <a:endParaRPr lang="en-IN" dirty="0" smtClean="0">
              <a:solidFill>
                <a:schemeClr val="bg1"/>
              </a:solidFill>
              <a:latin typeface="Times New Roman" pitchFamily="18" charset="0"/>
              <a:cs typeface="Times New Roman" pitchFamily="18" charset="0"/>
            </a:endParaRPr>
          </a:p>
          <a:p>
            <a:pPr algn="just"/>
            <a:endParaRPr lang="en-IN" dirty="0" smtClean="0">
              <a:solidFill>
                <a:schemeClr val="bg1"/>
              </a:solidFill>
              <a:latin typeface="Times New Roman" pitchFamily="18" charset="0"/>
              <a:cs typeface="Times New Roman" pitchFamily="18" charset="0"/>
            </a:endParaRPr>
          </a:p>
          <a:p>
            <a:pPr algn="just"/>
            <a:endParaRPr lang="en-IN" dirty="0" smtClean="0">
              <a:solidFill>
                <a:schemeClr val="bg1"/>
              </a:solidFill>
              <a:latin typeface="Times New Roman" pitchFamily="18" charset="0"/>
              <a:cs typeface="Times New Roman" pitchFamily="18" charset="0"/>
            </a:endParaRPr>
          </a:p>
          <a:p>
            <a:pPr algn="just"/>
            <a:endParaRPr lang="en-IN" dirty="0" smtClean="0">
              <a:solidFill>
                <a:schemeClr val="bg1"/>
              </a:solidFill>
              <a:latin typeface="Times New Roman" pitchFamily="18" charset="0"/>
              <a:cs typeface="Times New Roman" pitchFamily="18" charset="0"/>
            </a:endParaRPr>
          </a:p>
          <a:p>
            <a:pPr algn="just"/>
            <a:endParaRPr lang="en-IN" dirty="0" smtClean="0">
              <a:solidFill>
                <a:schemeClr val="bg1"/>
              </a:solidFill>
              <a:latin typeface="Times New Roman" pitchFamily="18" charset="0"/>
              <a:cs typeface="Times New Roman" pitchFamily="18" charset="0"/>
            </a:endParaRPr>
          </a:p>
          <a:p>
            <a:pPr algn="just"/>
            <a:endParaRPr lang="en-IN" dirty="0" smtClean="0">
              <a:solidFill>
                <a:schemeClr val="bg1"/>
              </a:solidFill>
              <a:latin typeface="Times New Roman" pitchFamily="18" charset="0"/>
              <a:cs typeface="Times New Roman" pitchFamily="18" charset="0"/>
            </a:endParaRPr>
          </a:p>
          <a:p>
            <a:pPr algn="just"/>
            <a:endParaRPr lang="en-IN" dirty="0" smtClean="0">
              <a:solidFill>
                <a:schemeClr val="bg1"/>
              </a:solidFill>
              <a:latin typeface="Times New Roman" pitchFamily="18" charset="0"/>
              <a:cs typeface="Times New Roman" pitchFamily="18" charset="0"/>
            </a:endParaRPr>
          </a:p>
          <a:p>
            <a:pPr algn="just"/>
            <a:endParaRPr lang="en-IN" dirty="0" smtClean="0">
              <a:solidFill>
                <a:schemeClr val="bg1"/>
              </a:solidFill>
              <a:latin typeface="Times New Roman" pitchFamily="18" charset="0"/>
              <a:cs typeface="Times New Roman" pitchFamily="18" charset="0"/>
            </a:endParaRPr>
          </a:p>
          <a:p>
            <a:pPr algn="just"/>
            <a:endParaRPr lang="en-IN" dirty="0" smtClean="0">
              <a:solidFill>
                <a:schemeClr val="bg1"/>
              </a:solidFill>
              <a:latin typeface="Times New Roman" pitchFamily="18" charset="0"/>
              <a:cs typeface="Times New Roman" pitchFamily="18" charset="0"/>
            </a:endParaRPr>
          </a:p>
          <a:p>
            <a:pPr algn="just"/>
            <a:endParaRPr lang="en-IN" dirty="0" smtClean="0">
              <a:solidFill>
                <a:schemeClr val="bg1"/>
              </a:solidFill>
              <a:latin typeface="Times New Roman" pitchFamily="18" charset="0"/>
              <a:cs typeface="Times New Roman" pitchFamily="18" charset="0"/>
            </a:endParaRPr>
          </a:p>
          <a:p>
            <a:pPr algn="just"/>
            <a:endParaRPr lang="en-IN" dirty="0" smtClean="0">
              <a:solidFill>
                <a:schemeClr val="bg1"/>
              </a:solidFill>
              <a:latin typeface="Times New Roman" pitchFamily="18" charset="0"/>
              <a:cs typeface="Times New Roman" pitchFamily="18" charset="0"/>
            </a:endParaRPr>
          </a:p>
          <a:p>
            <a:pPr algn="just"/>
            <a:endParaRPr lang="en-US" dirty="0">
              <a:solidFill>
                <a:schemeClr val="bg1"/>
              </a:solidFill>
              <a:latin typeface="Times New Roman" pitchFamily="18" charset="0"/>
              <a:cs typeface="Times New Roman" pitchFamily="18" charset="0"/>
            </a:endParaRPr>
          </a:p>
        </p:txBody>
      </p:sp>
      <p:sp>
        <p:nvSpPr>
          <p:cNvPr id="7" name="Rectangle 6"/>
          <p:cNvSpPr/>
          <p:nvPr/>
        </p:nvSpPr>
        <p:spPr>
          <a:xfrm>
            <a:off x="162045" y="6312418"/>
            <a:ext cx="5220183" cy="400110"/>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2000" b="1" cap="none" spc="0" dirty="0">
                <a:ln>
                  <a:prstDash val="solid"/>
                </a:ln>
                <a:solidFill>
                  <a:srgbClr val="FFC000"/>
                </a:solidFill>
                <a:effectLst>
                  <a:outerShdw blurRad="88000" dist="50800" dir="5040000" algn="tl">
                    <a:schemeClr val="accent4">
                      <a:tint val="80000"/>
                      <a:satMod val="250000"/>
                      <a:alpha val="45000"/>
                    </a:schemeClr>
                  </a:outerShdw>
                </a:effectLst>
                <a:latin typeface="Times New Roman" panose="02020603050405020304" pitchFamily="18" charset="0"/>
                <a:cs typeface="Times New Roman" panose="02020603050405020304" pitchFamily="18" charset="0"/>
              </a:rPr>
              <a:t>DETECTION OF PHISHING WEBSITES</a:t>
            </a:r>
          </a:p>
        </p:txBody>
      </p:sp>
      <p:sp>
        <p:nvSpPr>
          <p:cNvPr id="8" name="TextBox 7"/>
          <p:cNvSpPr txBox="1"/>
          <p:nvPr/>
        </p:nvSpPr>
        <p:spPr>
          <a:xfrm>
            <a:off x="6881609" y="6358965"/>
            <a:ext cx="300082" cy="369332"/>
          </a:xfrm>
          <a:prstGeom prst="rect">
            <a:avLst/>
          </a:prstGeom>
          <a:noFill/>
        </p:spPr>
        <p:txBody>
          <a:bodyPr wrap="none" rtlCol="0">
            <a:spAutoFit/>
          </a:bodyPr>
          <a:lstStyle/>
          <a:p>
            <a:r>
              <a:rPr lang="en-IN" dirty="0" smtClean="0">
                <a:solidFill>
                  <a:srgbClr val="FFC000"/>
                </a:solidFill>
                <a:latin typeface="Times New Roman" pitchFamily="18" charset="0"/>
                <a:cs typeface="Times New Roman" pitchFamily="18" charset="0"/>
              </a:rPr>
              <a:t>7</a:t>
            </a:r>
            <a:endParaRPr lang="en-US" dirty="0">
              <a:solidFill>
                <a:srgbClr val="FFC000"/>
              </a:solidFill>
            </a:endParaRPr>
          </a:p>
        </p:txBody>
      </p:sp>
      <p:sp>
        <p:nvSpPr>
          <p:cNvPr id="9" name="TextBox 8"/>
          <p:cNvSpPr txBox="1"/>
          <p:nvPr/>
        </p:nvSpPr>
        <p:spPr>
          <a:xfrm>
            <a:off x="10739506" y="6357514"/>
            <a:ext cx="1524841" cy="369332"/>
          </a:xfrm>
          <a:prstGeom prst="rect">
            <a:avLst/>
          </a:prstGeom>
          <a:noFill/>
        </p:spPr>
        <p:txBody>
          <a:bodyPr wrap="none" rtlCol="0">
            <a:spAutoFit/>
          </a:bodyPr>
          <a:lstStyle/>
          <a:p>
            <a:fld id="{56399C49-7F10-4B2E-82A7-0F822FC384B4}" type="datetime3">
              <a:rPr lang="en-IN" smtClean="0">
                <a:solidFill>
                  <a:srgbClr val="FFC000"/>
                </a:solidFill>
                <a:latin typeface="Times New Roman" pitchFamily="18" charset="0"/>
                <a:cs typeface="Times New Roman" pitchFamily="18" charset="0"/>
              </a:rPr>
              <a:pPr/>
              <a:t>24 July 2020</a:t>
            </a:fld>
            <a:r>
              <a:rPr lang="en-IN" dirty="0" smtClean="0">
                <a:solidFill>
                  <a:srgbClr val="FFC000"/>
                </a:solidFill>
                <a:latin typeface="Times New Roman" pitchFamily="18" charset="0"/>
                <a:cs typeface="Times New Roman" pitchFamily="18" charset="0"/>
              </a:rPr>
              <a:t> </a:t>
            </a:r>
            <a:endParaRPr lang="en-US" dirty="0">
              <a:solidFill>
                <a:srgbClr val="FFC000"/>
              </a:solidFill>
              <a:latin typeface="Times New Roman" pitchFamily="18" charset="0"/>
              <a:cs typeface="Times New Roman" pitchFamily="18" charset="0"/>
            </a:endParaRPr>
          </a:p>
        </p:txBody>
      </p:sp>
      <p:pic>
        <p:nvPicPr>
          <p:cNvPr id="11" name="Picture 4" descr="A close up of a computer&#10;&#10;Description generated with high confidence"/>
          <p:cNvPicPr>
            <a:picLocks noChangeAspect="1"/>
          </p:cNvPicPr>
          <p:nvPr/>
        </p:nvPicPr>
        <p:blipFill>
          <a:blip r:embed="rId2" cstate="print"/>
          <a:stretch>
            <a:fillRect/>
          </a:stretch>
        </p:blipFill>
        <p:spPr>
          <a:xfrm>
            <a:off x="10351625" y="0"/>
            <a:ext cx="1840375" cy="145622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47040" y="368499"/>
            <a:ext cx="10871200" cy="9479518"/>
          </a:xfrm>
          <a:prstGeom prst="rect">
            <a:avLst/>
          </a:prstGeom>
        </p:spPr>
        <p:txBody>
          <a:bodyPr wrap="square">
            <a:spAutoFit/>
          </a:bodyPr>
          <a:lstStyle/>
          <a:p>
            <a:pPr algn="just"/>
            <a:r>
              <a:rPr lang="en-US" sz="2400" dirty="0" smtClean="0">
                <a:solidFill>
                  <a:srgbClr val="FFC000"/>
                </a:solidFill>
                <a:latin typeface="Times New Roman" pitchFamily="18" charset="0"/>
                <a:cs typeface="Times New Roman" pitchFamily="18" charset="0"/>
              </a:rPr>
              <a:t>4.Double Slash Redirecting </a:t>
            </a:r>
          </a:p>
          <a:p>
            <a:pPr algn="just"/>
            <a:endParaRPr lang="en-US" sz="800" dirty="0" smtClean="0">
              <a:solidFill>
                <a:srgbClr val="FFC000"/>
              </a:solidFill>
              <a:latin typeface="Times New Roman" pitchFamily="18" charset="0"/>
              <a:cs typeface="Times New Roman" pitchFamily="18" charset="0"/>
            </a:endParaRPr>
          </a:p>
          <a:p>
            <a:pPr algn="just">
              <a:buFont typeface="Wingdings" pitchFamily="2" charset="2"/>
              <a:buChar char="Ø"/>
            </a:pPr>
            <a:r>
              <a:rPr lang="en-US" sz="2000" dirty="0" smtClean="0">
                <a:solidFill>
                  <a:schemeClr val="bg1"/>
                </a:solidFill>
                <a:latin typeface="Times New Roman" pitchFamily="18" charset="0"/>
                <a:cs typeface="Times New Roman" pitchFamily="18" charset="0"/>
              </a:rPr>
              <a:t>Double slash or "//" indicates that the user or the user will be redirected to another site. The</a:t>
            </a:r>
          </a:p>
          <a:p>
            <a:pPr algn="just"/>
            <a:r>
              <a:rPr lang="en-US" sz="2000" dirty="0" smtClean="0">
                <a:solidFill>
                  <a:schemeClr val="bg1"/>
                </a:solidFill>
                <a:latin typeface="Times New Roman" pitchFamily="18" charset="0"/>
                <a:cs typeface="Times New Roman" pitchFamily="18" charset="0"/>
              </a:rPr>
              <a:t>position of the use of double slash usually appears at the sixth position as written at this link</a:t>
            </a:r>
          </a:p>
          <a:p>
            <a:pPr algn="just"/>
            <a:r>
              <a:rPr lang="en-US" sz="2000" dirty="0" smtClean="0">
                <a:solidFill>
                  <a:schemeClr val="bg1"/>
                </a:solidFill>
                <a:latin typeface="Times New Roman" pitchFamily="18" charset="0"/>
                <a:cs typeface="Times New Roman" pitchFamily="18" charset="0"/>
              </a:rPr>
              <a:t> http://amikom.ac.id. However, if the double slash appears in the seventh position as https://amikom.ac.id it can be suspected as a phishing site.</a:t>
            </a:r>
            <a:endParaRPr lang="en-IN" sz="2000" dirty="0" smtClean="0">
              <a:solidFill>
                <a:schemeClr val="bg1"/>
              </a:solidFill>
              <a:latin typeface="Times New Roman" pitchFamily="18" charset="0"/>
              <a:cs typeface="Times New Roman" pitchFamily="18" charset="0"/>
            </a:endParaRPr>
          </a:p>
          <a:p>
            <a:r>
              <a:rPr lang="en-US" sz="2000" dirty="0" smtClean="0">
                <a:solidFill>
                  <a:schemeClr val="bg1"/>
                </a:solidFill>
                <a:latin typeface="Times New Roman" pitchFamily="18" charset="0"/>
                <a:cs typeface="Times New Roman" pitchFamily="18" charset="0"/>
              </a:rPr>
              <a:t>Rules: IF{ The Position of the Last Occurrence of  “//”in the url&gt;7 (phishing)</a:t>
            </a:r>
          </a:p>
          <a:p>
            <a:r>
              <a:rPr lang="en-IN" sz="2000" dirty="0" smtClean="0">
                <a:solidFill>
                  <a:schemeClr val="bg1"/>
                </a:solidFill>
                <a:latin typeface="Times New Roman" pitchFamily="18" charset="0"/>
                <a:cs typeface="Times New Roman" pitchFamily="18" charset="0"/>
              </a:rPr>
              <a:t>                    Otherwise(legitimate)</a:t>
            </a:r>
          </a:p>
          <a:p>
            <a:pPr algn="just"/>
            <a:endParaRPr lang="en-IN" dirty="0" smtClean="0">
              <a:solidFill>
                <a:schemeClr val="bg1"/>
              </a:solidFill>
              <a:latin typeface="Times New Roman" pitchFamily="18" charset="0"/>
              <a:cs typeface="Times New Roman" pitchFamily="18" charset="0"/>
            </a:endParaRPr>
          </a:p>
          <a:p>
            <a:r>
              <a:rPr lang="en-US" sz="2400" dirty="0" smtClean="0">
                <a:solidFill>
                  <a:srgbClr val="FFC000"/>
                </a:solidFill>
                <a:latin typeface="Times New Roman" pitchFamily="18" charset="0"/>
                <a:cs typeface="Times New Roman" pitchFamily="18" charset="0"/>
              </a:rPr>
              <a:t>5.Protocol</a:t>
            </a:r>
          </a:p>
          <a:p>
            <a:endParaRPr lang="en-US" sz="800" dirty="0" smtClean="0">
              <a:solidFill>
                <a:srgbClr val="FFC000"/>
              </a:solidFill>
              <a:latin typeface="Times New Roman" pitchFamily="18" charset="0"/>
              <a:cs typeface="Times New Roman" pitchFamily="18" charset="0"/>
            </a:endParaRPr>
          </a:p>
          <a:p>
            <a:pPr>
              <a:buFont typeface="Wingdings" pitchFamily="2" charset="2"/>
              <a:buChar char="Ø"/>
            </a:pPr>
            <a:r>
              <a:rPr lang="en-US" sz="2000" dirty="0" smtClean="0">
                <a:solidFill>
                  <a:schemeClr val="bg1"/>
                </a:solidFill>
                <a:latin typeface="Times New Roman" pitchFamily="18" charset="0"/>
                <a:cs typeface="Times New Roman" pitchFamily="18" charset="0"/>
              </a:rPr>
              <a:t>HTTPS Token  In general, the https token can be added by phisher on the domain URL and has the objective to distract the user like at http://https-www-amikom-coolest-college.com.</a:t>
            </a:r>
            <a:endParaRPr lang="en-IN" sz="2000" dirty="0" smtClean="0">
              <a:solidFill>
                <a:schemeClr val="bg1"/>
              </a:solidFill>
              <a:latin typeface="Times New Roman" pitchFamily="18" charset="0"/>
              <a:cs typeface="Times New Roman" pitchFamily="18" charset="0"/>
            </a:endParaRPr>
          </a:p>
          <a:p>
            <a:r>
              <a:rPr lang="en-US" sz="2000" dirty="0" smtClean="0">
                <a:solidFill>
                  <a:schemeClr val="bg1"/>
                </a:solidFill>
                <a:latin typeface="Times New Roman" pitchFamily="18" charset="0"/>
                <a:cs typeface="Times New Roman" pitchFamily="18" charset="0"/>
              </a:rPr>
              <a:t>Rules: IF{ Using  HTTP Token in Domain Part of The URL</a:t>
            </a:r>
            <a:r>
              <a:rPr lang="en-US" sz="2000" dirty="0" smtClean="0"/>
              <a:t> </a:t>
            </a:r>
            <a:r>
              <a:rPr lang="en-US" sz="2000" dirty="0" smtClean="0">
                <a:solidFill>
                  <a:schemeClr val="bg1"/>
                </a:solidFill>
                <a:latin typeface="Times New Roman" pitchFamily="18" charset="0"/>
                <a:cs typeface="Times New Roman" pitchFamily="18" charset="0"/>
              </a:rPr>
              <a:t>→ Phishing</a:t>
            </a:r>
          </a:p>
          <a:p>
            <a:r>
              <a:rPr lang="en-US" sz="2000" dirty="0" smtClean="0">
                <a:solidFill>
                  <a:schemeClr val="bg1"/>
                </a:solidFill>
                <a:latin typeface="Times New Roman" pitchFamily="18" charset="0"/>
                <a:cs typeface="Times New Roman" pitchFamily="18" charset="0"/>
              </a:rPr>
              <a:t>                      Otherwise → Legitimate</a:t>
            </a:r>
          </a:p>
          <a:p>
            <a:r>
              <a:rPr lang="en-US" sz="2400" dirty="0" smtClean="0">
                <a:solidFill>
                  <a:srgbClr val="FFC000"/>
                </a:solidFill>
                <a:latin typeface="Times New Roman" pitchFamily="18" charset="0"/>
                <a:cs typeface="Times New Roman" pitchFamily="18" charset="0"/>
              </a:rPr>
              <a:t>6.Having Sub Domains</a:t>
            </a:r>
          </a:p>
          <a:p>
            <a:r>
              <a:rPr lang="en-US" sz="800" dirty="0" smtClean="0"/>
              <a:t>Rules: IF</a:t>
            </a:r>
            <a:endParaRPr lang="en-US" dirty="0" smtClean="0">
              <a:solidFill>
                <a:schemeClr val="bg1"/>
              </a:solidFill>
            </a:endParaRPr>
          </a:p>
          <a:p>
            <a:pPr>
              <a:buFont typeface="Wingdings" pitchFamily="2" charset="2"/>
              <a:buChar char="Ø"/>
            </a:pPr>
            <a:r>
              <a:rPr lang="en-US" sz="2000" dirty="0" smtClean="0">
                <a:solidFill>
                  <a:schemeClr val="bg1"/>
                </a:solidFill>
                <a:latin typeface="Times New Roman" pitchFamily="18" charset="0"/>
                <a:cs typeface="Times New Roman" pitchFamily="18" charset="0"/>
              </a:rPr>
              <a:t>Rule : if{ Dots In Domain Part = 1 → Legitimate Dots </a:t>
            </a:r>
          </a:p>
          <a:p>
            <a:r>
              <a:rPr lang="en-US" sz="2000" dirty="0" smtClean="0">
                <a:solidFill>
                  <a:schemeClr val="bg1"/>
                </a:solidFill>
                <a:latin typeface="Times New Roman" pitchFamily="18" charset="0"/>
                <a:cs typeface="Times New Roman" pitchFamily="18" charset="0"/>
              </a:rPr>
              <a:t>                 In Domain Part = 2 → Suspicious</a:t>
            </a:r>
          </a:p>
          <a:p>
            <a:r>
              <a:rPr lang="en-IN" sz="2000" dirty="0" smtClean="0">
                <a:solidFill>
                  <a:schemeClr val="bg1"/>
                </a:solidFill>
                <a:latin typeface="Times New Roman" pitchFamily="18" charset="0"/>
                <a:cs typeface="Times New Roman" pitchFamily="18" charset="0"/>
              </a:rPr>
              <a:t>                  otherwise : phishing</a:t>
            </a:r>
            <a:endParaRPr lang="en-US" sz="2000" dirty="0" smtClean="0">
              <a:solidFill>
                <a:schemeClr val="bg1"/>
              </a:solidFill>
              <a:latin typeface="Times New Roman" pitchFamily="18" charset="0"/>
              <a:cs typeface="Times New Roman" pitchFamily="18" charset="0"/>
            </a:endParaRPr>
          </a:p>
          <a:p>
            <a:endParaRPr lang="en-US" dirty="0" smtClean="0">
              <a:solidFill>
                <a:schemeClr val="bg1"/>
              </a:solidFill>
              <a:latin typeface="Times New Roman" pitchFamily="18" charset="0"/>
              <a:cs typeface="Times New Roman" pitchFamily="18" charset="0"/>
            </a:endParaRPr>
          </a:p>
          <a:p>
            <a:endParaRPr lang="en-IN" dirty="0" smtClean="0">
              <a:solidFill>
                <a:schemeClr val="bg1"/>
              </a:solidFill>
              <a:latin typeface="Times New Roman" pitchFamily="18" charset="0"/>
              <a:cs typeface="Times New Roman" pitchFamily="18" charset="0"/>
            </a:endParaRPr>
          </a:p>
          <a:p>
            <a:endParaRPr lang="en-US" dirty="0" smtClean="0">
              <a:solidFill>
                <a:schemeClr val="bg1"/>
              </a:solidFill>
              <a:latin typeface="Times New Roman" pitchFamily="18" charset="0"/>
              <a:cs typeface="Times New Roman" pitchFamily="18" charset="0"/>
            </a:endParaRPr>
          </a:p>
          <a:p>
            <a:endParaRPr lang="en-IN" dirty="0" smtClean="0">
              <a:solidFill>
                <a:schemeClr val="bg1"/>
              </a:solidFill>
              <a:latin typeface="Times New Roman" pitchFamily="18" charset="0"/>
              <a:cs typeface="Times New Roman" pitchFamily="18" charset="0"/>
            </a:endParaRPr>
          </a:p>
          <a:p>
            <a:endParaRPr lang="en-US" dirty="0" smtClean="0">
              <a:solidFill>
                <a:schemeClr val="bg1"/>
              </a:solidFill>
              <a:latin typeface="Times New Roman" pitchFamily="18" charset="0"/>
              <a:cs typeface="Times New Roman" pitchFamily="18" charset="0"/>
            </a:endParaRPr>
          </a:p>
          <a:p>
            <a:endParaRPr lang="en-US" dirty="0" smtClean="0">
              <a:solidFill>
                <a:schemeClr val="bg1"/>
              </a:solidFill>
              <a:latin typeface="Times New Roman" pitchFamily="18" charset="0"/>
              <a:cs typeface="Times New Roman" pitchFamily="18" charset="0"/>
            </a:endParaRPr>
          </a:p>
          <a:p>
            <a:endParaRPr lang="en-IN" dirty="0" smtClean="0">
              <a:solidFill>
                <a:schemeClr val="bg1"/>
              </a:solidFill>
              <a:latin typeface="Times New Roman" pitchFamily="18" charset="0"/>
              <a:cs typeface="Times New Roman" pitchFamily="18" charset="0"/>
            </a:endParaRPr>
          </a:p>
          <a:p>
            <a:endParaRPr lang="en-US" dirty="0" smtClean="0">
              <a:solidFill>
                <a:schemeClr val="bg1"/>
              </a:solidFill>
              <a:latin typeface="Times New Roman" pitchFamily="18" charset="0"/>
              <a:cs typeface="Times New Roman" pitchFamily="18" charset="0"/>
            </a:endParaRPr>
          </a:p>
          <a:p>
            <a:endParaRPr lang="en-IN" dirty="0" smtClean="0">
              <a:solidFill>
                <a:schemeClr val="bg1"/>
              </a:solidFill>
              <a:latin typeface="Times New Roman" pitchFamily="18" charset="0"/>
              <a:cs typeface="Times New Roman" pitchFamily="18" charset="0"/>
            </a:endParaRPr>
          </a:p>
          <a:p>
            <a:endParaRPr lang="en-IN" dirty="0" smtClean="0">
              <a:solidFill>
                <a:schemeClr val="bg1"/>
              </a:solidFill>
              <a:latin typeface="Times New Roman" pitchFamily="18" charset="0"/>
              <a:cs typeface="Times New Roman" pitchFamily="18" charset="0"/>
            </a:endParaRPr>
          </a:p>
          <a:p>
            <a:endParaRPr lang="en-IN" dirty="0" smtClean="0">
              <a:solidFill>
                <a:schemeClr val="bg1"/>
              </a:solidFill>
              <a:latin typeface="Times New Roman" pitchFamily="18" charset="0"/>
              <a:cs typeface="Times New Roman" pitchFamily="18" charset="0"/>
            </a:endParaRPr>
          </a:p>
          <a:p>
            <a:endParaRPr lang="en-US" dirty="0">
              <a:solidFill>
                <a:schemeClr val="bg1"/>
              </a:solidFill>
              <a:latin typeface="Times New Roman" pitchFamily="18" charset="0"/>
              <a:cs typeface="Times New Roman" pitchFamily="18" charset="0"/>
            </a:endParaRPr>
          </a:p>
        </p:txBody>
      </p:sp>
      <p:sp>
        <p:nvSpPr>
          <p:cNvPr id="4" name="Rectangle 3"/>
          <p:cNvSpPr/>
          <p:nvPr/>
        </p:nvSpPr>
        <p:spPr>
          <a:xfrm>
            <a:off x="162045" y="6312418"/>
            <a:ext cx="5220183" cy="400110"/>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2000" b="1" cap="none" spc="0" dirty="0">
                <a:ln>
                  <a:prstDash val="solid"/>
                </a:ln>
                <a:solidFill>
                  <a:srgbClr val="FFC000"/>
                </a:solidFill>
                <a:effectLst>
                  <a:outerShdw blurRad="88000" dist="50800" dir="5040000" algn="tl">
                    <a:schemeClr val="accent4">
                      <a:tint val="80000"/>
                      <a:satMod val="250000"/>
                      <a:alpha val="45000"/>
                    </a:schemeClr>
                  </a:outerShdw>
                </a:effectLst>
                <a:latin typeface="Times New Roman" panose="02020603050405020304" pitchFamily="18" charset="0"/>
                <a:cs typeface="Times New Roman" panose="02020603050405020304" pitchFamily="18" charset="0"/>
              </a:rPr>
              <a:t>DETECTION OF PHISHING WEBSITES</a:t>
            </a:r>
          </a:p>
        </p:txBody>
      </p:sp>
      <p:sp>
        <p:nvSpPr>
          <p:cNvPr id="5" name="TextBox 4"/>
          <p:cNvSpPr txBox="1"/>
          <p:nvPr/>
        </p:nvSpPr>
        <p:spPr>
          <a:xfrm>
            <a:off x="6881609" y="6358965"/>
            <a:ext cx="300082" cy="369332"/>
          </a:xfrm>
          <a:prstGeom prst="rect">
            <a:avLst/>
          </a:prstGeom>
          <a:noFill/>
        </p:spPr>
        <p:txBody>
          <a:bodyPr wrap="none" rtlCol="0">
            <a:spAutoFit/>
          </a:bodyPr>
          <a:lstStyle/>
          <a:p>
            <a:r>
              <a:rPr lang="en-IN" dirty="0" smtClean="0">
                <a:solidFill>
                  <a:srgbClr val="FFC000"/>
                </a:solidFill>
                <a:latin typeface="Times New Roman" pitchFamily="18" charset="0"/>
                <a:cs typeface="Times New Roman" pitchFamily="18" charset="0"/>
              </a:rPr>
              <a:t>8</a:t>
            </a:r>
            <a:endParaRPr lang="en-US" dirty="0">
              <a:solidFill>
                <a:srgbClr val="FFC000"/>
              </a:solidFill>
            </a:endParaRPr>
          </a:p>
        </p:txBody>
      </p:sp>
      <p:sp>
        <p:nvSpPr>
          <p:cNvPr id="7" name="TextBox 6"/>
          <p:cNvSpPr txBox="1"/>
          <p:nvPr/>
        </p:nvSpPr>
        <p:spPr>
          <a:xfrm>
            <a:off x="10739506" y="6357514"/>
            <a:ext cx="1524841" cy="369332"/>
          </a:xfrm>
          <a:prstGeom prst="rect">
            <a:avLst/>
          </a:prstGeom>
          <a:noFill/>
        </p:spPr>
        <p:txBody>
          <a:bodyPr wrap="none" rtlCol="0">
            <a:spAutoFit/>
          </a:bodyPr>
          <a:lstStyle/>
          <a:p>
            <a:fld id="{56399C49-7F10-4B2E-82A7-0F822FC384B4}" type="datetime3">
              <a:rPr lang="en-IN" smtClean="0">
                <a:solidFill>
                  <a:srgbClr val="FFC000"/>
                </a:solidFill>
                <a:latin typeface="Times New Roman" pitchFamily="18" charset="0"/>
                <a:cs typeface="Times New Roman" pitchFamily="18" charset="0"/>
              </a:rPr>
              <a:pPr/>
              <a:t>24 July 2020</a:t>
            </a:fld>
            <a:r>
              <a:rPr lang="en-IN" dirty="0" smtClean="0">
                <a:solidFill>
                  <a:srgbClr val="FFC000"/>
                </a:solidFill>
                <a:latin typeface="Times New Roman" pitchFamily="18" charset="0"/>
                <a:cs typeface="Times New Roman" pitchFamily="18" charset="0"/>
              </a:rPr>
              <a:t> </a:t>
            </a:r>
            <a:endParaRPr lang="en-US" dirty="0">
              <a:solidFill>
                <a:srgbClr val="FFC000"/>
              </a:solidFill>
              <a:latin typeface="Times New Roman" pitchFamily="18" charset="0"/>
              <a:cs typeface="Times New Roman" pitchFamily="18" charset="0"/>
            </a:endParaRPr>
          </a:p>
        </p:txBody>
      </p:sp>
      <p:pic>
        <p:nvPicPr>
          <p:cNvPr id="9" name="Picture 4" descr="A close up of a computer&#10;&#10;Description generated with high confidence"/>
          <p:cNvPicPr>
            <a:picLocks noChangeAspect="1"/>
          </p:cNvPicPr>
          <p:nvPr/>
        </p:nvPicPr>
        <p:blipFill>
          <a:blip r:embed="rId2" cstate="print"/>
          <a:stretch>
            <a:fillRect/>
          </a:stretch>
        </p:blipFill>
        <p:spPr>
          <a:xfrm>
            <a:off x="10351625" y="0"/>
            <a:ext cx="1840375" cy="145622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1116</TotalTime>
  <Words>1435</Words>
  <Application>Microsoft Office PowerPoint</Application>
  <PresentationFormat>Custom</PresentationFormat>
  <Paragraphs>331</Paragraphs>
  <Slides>25</Slides>
  <Notes>4</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Slide 1</vt:lpstr>
      <vt:lpstr>Slide 2</vt:lpstr>
      <vt:lpstr>Slide 3</vt:lpstr>
      <vt:lpstr>MODULES: </vt:lpstr>
      <vt:lpstr>Slide 5</vt:lpstr>
      <vt:lpstr>Slide 6</vt:lpstr>
      <vt:lpstr>Slide 7</vt:lpstr>
      <vt:lpstr>Slide 8</vt:lpstr>
      <vt:lpstr>Slide 9</vt:lpstr>
      <vt:lpstr>Slide 10</vt:lpstr>
      <vt:lpstr>Slide 11</vt:lpstr>
      <vt:lpstr>PROJECT PLAN: </vt:lpstr>
      <vt:lpstr>UML  DIAGRAMS:      USECASE DIAGRAM:                                                  CLASS DIAGRAM:  </vt:lpstr>
      <vt:lpstr>ACTIVITY DIAGRAM:                                               SEQUENCE DIAGRAM: :</vt:lpstr>
      <vt:lpstr>Slide 15</vt:lpstr>
      <vt:lpstr>Slide 16</vt:lpstr>
      <vt:lpstr>Slide 17</vt:lpstr>
      <vt:lpstr>Slide 18</vt:lpstr>
      <vt:lpstr>Slide 19</vt:lpstr>
      <vt:lpstr>Slide 20</vt:lpstr>
      <vt:lpstr>Slide 21</vt:lpstr>
      <vt:lpstr>Slide 22</vt:lpstr>
      <vt:lpstr>Slide 23</vt:lpstr>
      <vt:lpstr>Slide 24</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gcelab1</dc:creator>
  <cp:lastModifiedBy>Sathiesh satya</cp:lastModifiedBy>
  <cp:revision>681</cp:revision>
  <dcterms:created xsi:type="dcterms:W3CDTF">2019-12-08T14:33:00Z</dcterms:created>
  <dcterms:modified xsi:type="dcterms:W3CDTF">2020-07-24T02:42:36Z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1033-11.2.0.9107</vt:lpwstr>
  </property>
</Properties>
</file>