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86" r:id="rId5"/>
    <p:sldId id="288" r:id="rId6"/>
    <p:sldId id="297" r:id="rId7"/>
    <p:sldId id="299" r:id="rId8"/>
    <p:sldId id="335" r:id="rId9"/>
    <p:sldId id="336" r:id="rId10"/>
    <p:sldId id="338" r:id="rId11"/>
    <p:sldId id="301" r:id="rId12"/>
    <p:sldId id="302" r:id="rId13"/>
    <p:sldId id="303" r:id="rId14"/>
    <p:sldId id="304" r:id="rId15"/>
    <p:sldId id="294" r:id="rId16"/>
    <p:sldId id="283" r:id="rId17"/>
    <p:sldId id="341" r:id="rId1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F7B026-CE2F-4224-A6C5-320022AC1AFE}">
          <p14:sldIdLst>
            <p14:sldId id="286"/>
            <p14:sldId id="288"/>
            <p14:sldId id="297"/>
            <p14:sldId id="299"/>
            <p14:sldId id="335"/>
            <p14:sldId id="336"/>
            <p14:sldId id="338"/>
            <p14:sldId id="301"/>
            <p14:sldId id="302"/>
            <p14:sldId id="303"/>
            <p14:sldId id="304"/>
            <p14:sldId id="294"/>
          </p14:sldIdLst>
        </p14:section>
        <p14:section name="Connection Roles" id="{836CF112-DCC4-4E01-BABC-894534D35B92}">
          <p14:sldIdLst/>
        </p14:section>
        <p14:section name="ERD" id="{7B660EA4-751D-4421-A380-5A4F2A6EB8D1}">
          <p14:sldIdLst>
            <p14:sldId id="283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CFDBF0"/>
    <a:srgbClr val="FFEFBD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oop Kheerwal" userId="e4267b4f-c264-4f5f-8a96-44ebb4e08a05" providerId="ADAL" clId="{70F74781-8AF1-4FF4-AE19-420C215FE579}"/>
    <pc:docChg chg="addSld delSld modSection">
      <pc:chgData name="Anoop Kheerwal" userId="e4267b4f-c264-4f5f-8a96-44ebb4e08a05" providerId="ADAL" clId="{70F74781-8AF1-4FF4-AE19-420C215FE579}" dt="2021-08-09T23:55:42.317" v="2" actId="47"/>
      <pc:docMkLst>
        <pc:docMk/>
      </pc:docMkLst>
      <pc:sldChg chg="del">
        <pc:chgData name="Anoop Kheerwal" userId="e4267b4f-c264-4f5f-8a96-44ebb4e08a05" providerId="ADAL" clId="{70F74781-8AF1-4FF4-AE19-420C215FE579}" dt="2021-08-09T23:55:42.317" v="2" actId="47"/>
        <pc:sldMkLst>
          <pc:docMk/>
          <pc:sldMk cId="3045489742" sldId="339"/>
        </pc:sldMkLst>
      </pc:sldChg>
      <pc:sldChg chg="del">
        <pc:chgData name="Anoop Kheerwal" userId="e4267b4f-c264-4f5f-8a96-44ebb4e08a05" providerId="ADAL" clId="{70F74781-8AF1-4FF4-AE19-420C215FE579}" dt="2021-08-09T23:55:40.109" v="1" actId="47"/>
        <pc:sldMkLst>
          <pc:docMk/>
          <pc:sldMk cId="1770436510" sldId="340"/>
        </pc:sldMkLst>
      </pc:sldChg>
      <pc:sldChg chg="add">
        <pc:chgData name="Anoop Kheerwal" userId="e4267b4f-c264-4f5f-8a96-44ebb4e08a05" providerId="ADAL" clId="{70F74781-8AF1-4FF4-AE19-420C215FE579}" dt="2021-08-09T23:55:37.961" v="0" actId="22"/>
        <pc:sldMkLst>
          <pc:docMk/>
          <pc:sldMk cId="3667382784" sldId="3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FB01639-DAD8-417F-B6AC-D42D3910984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CC247E1-C257-4AB9-9DAC-F8154828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6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247E1-C257-4AB9-9DAC-F815482848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6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3FA0-F757-4E22-B26C-878E1F62B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5243C-FBC9-46B1-924C-5F3E92694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6FB72-FA0D-498C-BFBC-3B435D02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AB03-A89D-4C6D-AAB5-E5EEA22D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CDE9-8D84-42E9-99ED-56E9925F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4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04C3-66E8-4628-85BF-C62318B9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75D17-3B59-4DB2-9441-ACF44B2D3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EDD8E-9D15-46B9-90F1-518B11C9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B6A28-2D22-4EDE-B4F1-A29FD178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364B4-D778-43DB-B1A1-8FA203DE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1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F3A6D-68CD-40C4-A7C6-AB13D9698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A956E-3720-4D29-9301-D6F6DC3A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F1837-7D86-4126-884F-1BA9D303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98CD9-DBA6-48C3-8E8E-FF311564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57540-417B-4C1F-82A7-7FBD5664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3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BEFD-4307-4B41-8256-8E5C8537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06C2C-CB5C-4BEA-B6F0-454022908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6CD6-E6A6-4972-A585-A9BDB397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EE288-E43A-4361-994A-C208F36C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9CA6-344F-4B13-9291-9678EF66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6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3C0C-8FBF-41E8-87A3-EDFAD354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9252C-1399-4CCC-8BEA-6CF25D815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484E3-C4BC-4320-847F-518357CC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EE824-2060-4C8C-803E-73779C37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9394A-7C0F-40E1-B8C5-16BFBFB9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4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C671-6765-4B9D-B3A2-464E3F3B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82AFC-B6B5-4EF7-AB67-25C11CDFA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4FA31-82A2-4550-9427-9287F6C0C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41F7E-CBC6-4A50-8CAE-6021979D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9CA56-F114-4DE3-86B9-9C27A651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61C2E-C727-4B2D-BBE6-5D623944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7F1A-7BB1-4D6C-B72B-7DE52F78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2CE3E-81EA-4999-AC8C-8495859D9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EAAAA-1BCF-4A27-9DA2-4619B5CA3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46219-16D1-484E-9959-D0E39BF07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CF35E-5AE8-41F3-AD69-9080559E3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DA88C-DF29-4261-BB03-B369A0FD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FA763-57D5-40C6-81ED-A5971619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8DBB0-0750-47A7-B0A5-F86D980F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7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4CC0-B2A3-4361-AA17-E3BD7F41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5E942-3813-4E8C-A354-89A8F734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97944-78EE-42CC-B914-B151396F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A8D00-768B-46D6-A435-16FC8409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8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D64DB-F8C3-4415-B7EB-736B9888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30D55-FAFB-486F-BA71-898F81A4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11E95-29D6-4B5D-895F-6E4040F7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1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A5BB-9E7E-41EF-AE9E-70A251BC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57A0-6243-4801-AC9D-64F712D58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082F1-A2CD-4AB2-A371-A1D026DC9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ABF42-F64C-4231-8C6D-7CC95AD4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2F682-FEE9-45F5-9BFE-A6FD5CA3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722A5-BACB-400E-930D-51D07DAE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935A-CCF9-4014-8A55-944F2F35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C38DA-AE67-498F-B499-A18628F08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5541B-A21E-4ADB-AC48-60CD1D7C9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B524B-7C03-4702-8053-57347B12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9B474-21ED-4124-AB1F-B3707C05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4EE27-5E9A-4093-A563-F0F31891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1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926D2-39B6-4B15-8716-3AE92158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EF5C6-3389-44E1-B6E6-53F3A9C2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BEC21-D827-46ED-87BF-3804A49DF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B6815-4F29-43CA-B3B6-BC8BFF87DA5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4AAF8-5A22-4091-A924-25C8AFCCF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CCB83-1EE9-421E-BECB-52ECBABEE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2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7239103-D575-423F-8B20-3CE1A52423B7}"/>
              </a:ext>
            </a:extLst>
          </p:cNvPr>
          <p:cNvSpPr txBox="1"/>
          <p:nvPr/>
        </p:nvSpPr>
        <p:spPr>
          <a:xfrm flipH="1">
            <a:off x="348341" y="457163"/>
            <a:ext cx="832539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Higher Education Accelerator Common Canvas &amp; Model Apps and Higher Education Portal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Packaging &amp; Layering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A05D10-0C08-4611-A2C8-652828D3CB95}"/>
              </a:ext>
            </a:extLst>
          </p:cNvPr>
          <p:cNvGrpSpPr/>
          <p:nvPr/>
        </p:nvGrpSpPr>
        <p:grpSpPr>
          <a:xfrm>
            <a:off x="348341" y="5834443"/>
            <a:ext cx="5631866" cy="880959"/>
            <a:chOff x="348341" y="5834443"/>
            <a:chExt cx="5631866" cy="8809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B3E134-A630-437B-BA6E-1FED6A986F87}"/>
                </a:ext>
              </a:extLst>
            </p:cNvPr>
            <p:cNvSpPr/>
            <p:nvPr/>
          </p:nvSpPr>
          <p:spPr>
            <a:xfrm>
              <a:off x="348341" y="5840035"/>
              <a:ext cx="333428" cy="363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D1667F-FA89-47A1-AEF1-54EAD057CD1F}"/>
                </a:ext>
              </a:extLst>
            </p:cNvPr>
            <p:cNvSpPr/>
            <p:nvPr/>
          </p:nvSpPr>
          <p:spPr>
            <a:xfrm>
              <a:off x="348341" y="6346070"/>
              <a:ext cx="333428" cy="3637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1B16CAD-1709-4F15-ADA6-0F66BCEA0E78}"/>
                </a:ext>
              </a:extLst>
            </p:cNvPr>
            <p:cNvSpPr txBox="1"/>
            <p:nvPr/>
          </p:nvSpPr>
          <p:spPr>
            <a:xfrm>
              <a:off x="681769" y="5834443"/>
              <a:ext cx="3785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Higher Education Specific Solutions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8EB931-00C1-4BD1-B6A7-0371E85BE99A}"/>
                </a:ext>
              </a:extLst>
            </p:cNvPr>
            <p:cNvSpPr txBox="1"/>
            <p:nvPr/>
          </p:nvSpPr>
          <p:spPr>
            <a:xfrm>
              <a:off x="681769" y="6346070"/>
              <a:ext cx="5298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Existing Microsoft Business Applications Solutions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27047F8-FEDB-43A1-AFF9-54D4E02E9811}"/>
              </a:ext>
            </a:extLst>
          </p:cNvPr>
          <p:cNvSpPr/>
          <p:nvPr/>
        </p:nvSpPr>
        <p:spPr>
          <a:xfrm>
            <a:off x="1574922" y="4616388"/>
            <a:ext cx="9130937" cy="4567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Microsoft Dataverse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EEC265-E34B-4974-9B42-90AA49BF2242}"/>
              </a:ext>
            </a:extLst>
          </p:cNvPr>
          <p:cNvSpPr/>
          <p:nvPr/>
        </p:nvSpPr>
        <p:spPr>
          <a:xfrm>
            <a:off x="1574916" y="4120656"/>
            <a:ext cx="9130943" cy="45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Common Common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B1D6C7-3160-4331-80FB-8DBB87B964FC}"/>
              </a:ext>
            </a:extLst>
          </p:cNvPr>
          <p:cNvSpPr/>
          <p:nvPr/>
        </p:nvSpPr>
        <p:spPr>
          <a:xfrm>
            <a:off x="6334352" y="2633460"/>
            <a:ext cx="4371502" cy="45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Education Accelerator Common Canvas Model Apps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8D3209-2199-4E75-A5CB-5B006C1F1A56}"/>
              </a:ext>
            </a:extLst>
          </p:cNvPr>
          <p:cNvSpPr/>
          <p:nvPr/>
        </p:nvSpPr>
        <p:spPr>
          <a:xfrm>
            <a:off x="1574916" y="3129192"/>
            <a:ext cx="9130939" cy="45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Education Accelerator Common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E7EF8-9CD7-4C11-957B-1FA14DC98A2F}"/>
              </a:ext>
            </a:extLst>
          </p:cNvPr>
          <p:cNvSpPr/>
          <p:nvPr/>
        </p:nvSpPr>
        <p:spPr>
          <a:xfrm>
            <a:off x="1574919" y="2137728"/>
            <a:ext cx="4601059" cy="45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 Portal</a:t>
            </a:r>
          </a:p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873C53-33A9-42A3-ADA3-2E3FD27BAF66}"/>
              </a:ext>
            </a:extLst>
          </p:cNvPr>
          <p:cNvSpPr/>
          <p:nvPr/>
        </p:nvSpPr>
        <p:spPr>
          <a:xfrm>
            <a:off x="1574916" y="2633460"/>
            <a:ext cx="4601062" cy="4567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PowerApps Portal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E41477-F03D-4ECA-A417-6675E368ABFA}"/>
              </a:ext>
            </a:extLst>
          </p:cNvPr>
          <p:cNvSpPr/>
          <p:nvPr/>
        </p:nvSpPr>
        <p:spPr>
          <a:xfrm>
            <a:off x="1574915" y="3624924"/>
            <a:ext cx="9130939" cy="45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Connection Roles</a:t>
            </a:r>
          </a:p>
        </p:txBody>
      </p:sp>
    </p:spTree>
    <p:extLst>
      <p:ext uri="{BB962C8B-B14F-4D97-AF65-F5344CB8AC3E}">
        <p14:creationId xmlns:p14="http://schemas.microsoft.com/office/powerpoint/2010/main" val="128803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39" y="457163"/>
            <a:ext cx="11760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Education Accelerator Common Canvas Model Apps -&gt; Apps</a:t>
            </a:r>
          </a:p>
        </p:txBody>
      </p:sp>
      <p:graphicFrame>
        <p:nvGraphicFramePr>
          <p:cNvPr id="14" name="Table 35">
            <a:extLst>
              <a:ext uri="{FF2B5EF4-FFF2-40B4-BE49-F238E27FC236}">
                <a16:creationId xmlns:a16="http://schemas.microsoft.com/office/drawing/2014/main" id="{42BC281D-59CA-447C-9B7C-C15927A39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265523"/>
              </p:ext>
            </p:extLst>
          </p:nvPr>
        </p:nvGraphicFramePr>
        <p:xfrm>
          <a:off x="7150654" y="2627208"/>
          <a:ext cx="4852660" cy="74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Higher 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Model-Driven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B858B2-CD60-4C31-9BDB-CD6561A5C3FE}"/>
              </a:ext>
            </a:extLst>
          </p:cNvPr>
          <p:cNvSpPr/>
          <p:nvPr/>
        </p:nvSpPr>
        <p:spPr>
          <a:xfrm>
            <a:off x="6035040" y="2783226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5921BF-EA76-4C04-A740-9D0D4528DDE2}"/>
              </a:ext>
            </a:extLst>
          </p:cNvPr>
          <p:cNvGrpSpPr/>
          <p:nvPr/>
        </p:nvGrpSpPr>
        <p:grpSpPr>
          <a:xfrm>
            <a:off x="865920" y="2558714"/>
            <a:ext cx="5031914" cy="2102360"/>
            <a:chOff x="865920" y="2230240"/>
            <a:chExt cx="5031914" cy="21023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AE56C4-F4C8-446F-987E-72E8FD9237DD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1B3B44-E8C1-424E-A8B7-161D3C2AB4A7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 Common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267F6C1-38A2-4E13-8D92-2D2BC1439436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 Canvas Model Apps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219ED2-6647-4B4A-9C9C-B636AF08DAE9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3CE386B-C717-4919-8389-F1BDD5A05B51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CB372A2-09BD-459D-B73E-972958172085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5ACFA61-6584-4370-A65E-DF733F5E8BB3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069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040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 Portal -&gt; Enriched Entities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2432247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963B350B-5588-41B3-AC5F-3C20CBA8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96024"/>
              </p:ext>
            </p:extLst>
          </p:nvPr>
        </p:nvGraphicFramePr>
        <p:xfrm>
          <a:off x="7131688" y="1124324"/>
          <a:ext cx="4799054" cy="4744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8648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612571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Appointment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Dynamics 365 Portal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Extra Curricular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91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Higher 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31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Grant 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Higher 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4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Internship 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64511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C475A954-AEAC-41FB-8296-DC69FD524E82}"/>
              </a:ext>
            </a:extLst>
          </p:cNvPr>
          <p:cNvGrpSpPr/>
          <p:nvPr/>
        </p:nvGrpSpPr>
        <p:grpSpPr>
          <a:xfrm>
            <a:off x="865920" y="2558714"/>
            <a:ext cx="5031914" cy="2102360"/>
            <a:chOff x="865920" y="2230240"/>
            <a:chExt cx="5031914" cy="21023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42B49E-23DD-4E58-8FFB-3D2C18AB9861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42306A-240A-4D53-808D-CB7E541E4BB1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 Common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C52EF9-60CD-4CAF-92EA-27EE582FE010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 Canvas Model Apps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F53970-5434-4697-8367-AF1B4D24C918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68273D-14D5-473B-8FF0-6F0D04A47CD6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C6FB33-CFEB-49F0-891A-DAA1270DD012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0110F39-EE78-4040-9D72-3A83A3DDF515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5888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040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 Portal -&gt; Enriched Entities (continued)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2432247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963B350B-5588-41B3-AC5F-3C20CBA8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793426"/>
              </p:ext>
            </p:extLst>
          </p:nvPr>
        </p:nvGraphicFramePr>
        <p:xfrm>
          <a:off x="7131687" y="1555797"/>
          <a:ext cx="4784542" cy="22250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44542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75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Scholarship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Scholarship 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D40C6C65-B06B-47BB-946F-3686F38D9EB1}"/>
              </a:ext>
            </a:extLst>
          </p:cNvPr>
          <p:cNvGrpSpPr/>
          <p:nvPr/>
        </p:nvGrpSpPr>
        <p:grpSpPr>
          <a:xfrm>
            <a:off x="865920" y="2558714"/>
            <a:ext cx="5031914" cy="2102360"/>
            <a:chOff x="865920" y="2230240"/>
            <a:chExt cx="5031914" cy="21023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FC784D-4390-40F7-A68B-76830D69D697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B31D26-12BC-4808-B0DC-1145E344501B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 Common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CB0284-A85C-4688-81FB-8422249BA57C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 Canvas Model Apps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C83B1E-1061-4E2F-8920-1D09B5B4E9A2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B09558-838F-409B-AE74-E8D2F43518E6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AE8F6F-C97A-4D33-986E-F0B0BB122996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631383A-F74A-40C2-9823-2AB1407AA2C7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779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978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ERD : Education Accelerator Common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FB1691-37A7-4BA7-A5AF-F0A5044FF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27" y="980383"/>
            <a:ext cx="8669863" cy="57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978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Connection Roles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D9BB28-09B8-4CE8-AFBD-BDFCC28C7DE0}"/>
              </a:ext>
            </a:extLst>
          </p:cNvPr>
          <p:cNvGraphicFramePr/>
          <p:nvPr/>
        </p:nvGraphicFramePr>
        <p:xfrm>
          <a:off x="6351732" y="253305"/>
          <a:ext cx="2202286" cy="635138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02286">
                  <a:extLst>
                    <a:ext uri="{9D8B030D-6E8A-4147-A177-3AD203B41FA5}">
                      <a16:colId xmlns:a16="http://schemas.microsoft.com/office/drawing/2014/main" val="3349792422"/>
                    </a:ext>
                  </a:extLst>
                </a:gridCol>
              </a:tblGrid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Connection Roles From Account to Contact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46342643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Adjunct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603047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Administrator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61714457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Advisor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91424564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Affiliate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41511389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Aide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6963392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Alumni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73837885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Assistant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63876248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Chair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108018005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Coach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187643627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Doctor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22663075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Faculty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09824997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Guardian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171531704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Instructor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815922941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IT Admin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330448099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Lecturer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55256663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427882367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Occupational Therapist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87316487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Office Staff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72438176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Other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49116267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Paraprofessional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413475116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Parent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93909011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Physical Therapist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317238366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Principal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1255932713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Proctor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1610509769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Professor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94107051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Relative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1979275171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Researcher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798154462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Special services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854090631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Speech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46080475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Staff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155695936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Student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50765307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Substitute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341442031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Teacher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95771533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Teacher Assistant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36055613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Vision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63076626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AA16379-B1F0-431C-89E3-1E4086FBB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0" y="1054722"/>
            <a:ext cx="5730461" cy="2834964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601E07-A9F8-4884-A4E1-6DEE4360D244}"/>
              </a:ext>
            </a:extLst>
          </p:cNvPr>
          <p:cNvGraphicFramePr/>
          <p:nvPr/>
        </p:nvGraphicFramePr>
        <p:xfrm>
          <a:off x="9031147" y="272930"/>
          <a:ext cx="2202286" cy="410775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02286">
                  <a:extLst>
                    <a:ext uri="{9D8B030D-6E8A-4147-A177-3AD203B41FA5}">
                      <a16:colId xmlns:a16="http://schemas.microsoft.com/office/drawing/2014/main" val="3349792422"/>
                    </a:ext>
                  </a:extLst>
                </a:gridCol>
              </a:tblGrid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Connection Roles From Course and Course History to Contact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46342643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Adjunct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3047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Administrator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714457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Advisor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424564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Affiliate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1389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Aide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3392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Assistant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37885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876248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Coach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018005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Instructor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643627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Lecturer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663075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Occupational Therapist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824997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Paraprofessional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31704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Physical Therapist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922941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Principal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448099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Proctor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256663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Professor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882367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Special services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16487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Speech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438176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Student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3467203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Substitute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104995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Teacher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848654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Teacher Assistant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781288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A0CD-EA9E-4174-BE58-76F6B11CD3FB}"/>
              </a:ext>
            </a:extLst>
          </p:cNvPr>
          <p:cNvGraphicFramePr/>
          <p:nvPr/>
        </p:nvGraphicFramePr>
        <p:xfrm>
          <a:off x="9031147" y="4585736"/>
          <a:ext cx="2202286" cy="186412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02286">
                  <a:extLst>
                    <a:ext uri="{9D8B030D-6E8A-4147-A177-3AD203B41FA5}">
                      <a16:colId xmlns:a16="http://schemas.microsoft.com/office/drawing/2014/main" val="3349792422"/>
                    </a:ext>
                  </a:extLst>
                </a:gridCol>
              </a:tblGrid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Connection Roles From  Contact to Contact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46342643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Administrator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3047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Advisor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714457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Aide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424564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Child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1389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Doctor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3392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Guardian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37885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Other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876248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Parent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018005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Relative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6436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38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Common -&gt; Primary Entities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3549835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35">
            <a:extLst>
              <a:ext uri="{FF2B5EF4-FFF2-40B4-BE49-F238E27FC236}">
                <a16:creationId xmlns:a16="http://schemas.microsoft.com/office/drawing/2014/main" id="{95A951F2-E612-4A89-9DEC-D2EC6ECF0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374592"/>
              </p:ext>
            </p:extLst>
          </p:nvPr>
        </p:nvGraphicFramePr>
        <p:xfrm>
          <a:off x="7150654" y="1066267"/>
          <a:ext cx="3757491" cy="5562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Academic 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Academic Period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Accomplishment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Area of Interest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Area of Study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 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Education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Extra Curricular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7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Extra Curricular Participant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4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Internship Applicant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3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Previous 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52704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D846994-946F-4960-92D2-E0281857402C}"/>
              </a:ext>
            </a:extLst>
          </p:cNvPr>
          <p:cNvGrpSpPr/>
          <p:nvPr/>
        </p:nvGrpSpPr>
        <p:grpSpPr>
          <a:xfrm>
            <a:off x="865920" y="2230240"/>
            <a:ext cx="5031914" cy="2102360"/>
            <a:chOff x="865920" y="2230240"/>
            <a:chExt cx="5031914" cy="21023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6D1FA3-420D-47C8-BB12-84B7D90B605A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D32C89-1151-4339-9EE8-280C93B497B4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 Common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F903E7-D2FC-45BB-A391-31C32516CE6D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 Canvas Model Apps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19B272-3028-4290-B7F0-17CA975AA02B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100077-F76B-4CEC-A58E-5CF1867AE186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A6C8C0-154F-44D1-B910-9DAE71DE4886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E57DE6-1D77-4B5F-92A0-B8A4FCCB36B1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98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0181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Common -&gt; Primary Entities (continued)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3549835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35">
            <a:extLst>
              <a:ext uri="{FF2B5EF4-FFF2-40B4-BE49-F238E27FC236}">
                <a16:creationId xmlns:a16="http://schemas.microsoft.com/office/drawing/2014/main" id="{FF0562D4-9CC1-4101-BCA8-7D5BA9DF6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609968"/>
              </p:ext>
            </p:extLst>
          </p:nvPr>
        </p:nvGraphicFramePr>
        <p:xfrm>
          <a:off x="7150654" y="1066267"/>
          <a:ext cx="3757491" cy="5562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Requirement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Version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Recommended Student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Registration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Scholarship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Scholarship Applicant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 Program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7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4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3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Test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52704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5D7408FD-1D2D-438C-8605-327A10932CAD}"/>
              </a:ext>
            </a:extLst>
          </p:cNvPr>
          <p:cNvGrpSpPr/>
          <p:nvPr/>
        </p:nvGrpSpPr>
        <p:grpSpPr>
          <a:xfrm>
            <a:off x="865920" y="2230240"/>
            <a:ext cx="5031914" cy="2102360"/>
            <a:chOff x="865920" y="2230240"/>
            <a:chExt cx="5031914" cy="21023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B2403D-CB7C-459B-B55D-B90078133AB5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B34C16-D87D-477E-A44C-59A2C44AC7E5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 Common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E79039D-98D9-4920-834D-A8101245EBC9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 Canvas Model Apps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E4B2216-8902-466D-B356-89197358A26F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A0805B-CA6E-4C5E-90C9-8D4254DA90B5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0DD189-9AC8-4A90-9E7E-FE62857DCF6A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06244F-14A9-4FFA-B6C5-246820398402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075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Common -&gt; Enriched Entities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3549835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35">
            <a:extLst>
              <a:ext uri="{FF2B5EF4-FFF2-40B4-BE49-F238E27FC236}">
                <a16:creationId xmlns:a16="http://schemas.microsoft.com/office/drawing/2014/main" id="{42BC281D-59CA-447C-9B7C-C15927A39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028865"/>
              </p:ext>
            </p:extLst>
          </p:nvPr>
        </p:nvGraphicFramePr>
        <p:xfrm>
          <a:off x="7150654" y="2479427"/>
          <a:ext cx="4852660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Appointment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5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60982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232C7072-66E0-46EB-820F-9BFD6FB3AF37}"/>
              </a:ext>
            </a:extLst>
          </p:cNvPr>
          <p:cNvGrpSpPr/>
          <p:nvPr/>
        </p:nvGrpSpPr>
        <p:grpSpPr>
          <a:xfrm>
            <a:off x="865920" y="2230240"/>
            <a:ext cx="5031914" cy="2102360"/>
            <a:chOff x="865920" y="2230240"/>
            <a:chExt cx="5031914" cy="21023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B81AC09-AA3B-48E8-B7F4-FECAF1155FA2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0B83B28-9F79-4BA0-81F2-258A7296F79F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 Common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C5A57F-D1EE-471C-999B-EF187C4B65A9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 Canvas Model Apps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761E057-B4F2-47EA-8660-8755E113FC0E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6D3117-EC92-4017-A100-355CA5564466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529FB54-5D28-47A1-8AEE-C32F3BDFF5A7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0C25B75-781A-47DE-8DC3-4156E71F3ECC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555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1316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Education Accelerator Connection Roles -&gt; Primary Connection Roles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06799" y="3671110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e 35">
            <a:extLst>
              <a:ext uri="{FF2B5EF4-FFF2-40B4-BE49-F238E27FC236}">
                <a16:creationId xmlns:a16="http://schemas.microsoft.com/office/drawing/2014/main" id="{91920B83-BC7F-479F-8B91-19E54730FA8E}"/>
              </a:ext>
            </a:extLst>
          </p:cNvPr>
          <p:cNvGraphicFramePr>
            <a:graphicFrameLocks noGrp="1"/>
          </p:cNvGraphicFramePr>
          <p:nvPr/>
        </p:nvGraphicFramePr>
        <p:xfrm>
          <a:off x="7150654" y="1066267"/>
          <a:ext cx="3757491" cy="5562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Connection 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Adjunct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Administrator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Advisor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Affiliate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Alumni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7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Faculty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4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Guardian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Instructor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3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IT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52704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B961542A-D724-46D2-A882-6BCC12177C9B}"/>
              </a:ext>
            </a:extLst>
          </p:cNvPr>
          <p:cNvGrpSpPr/>
          <p:nvPr/>
        </p:nvGrpSpPr>
        <p:grpSpPr>
          <a:xfrm>
            <a:off x="809438" y="2700757"/>
            <a:ext cx="5031914" cy="2102360"/>
            <a:chOff x="865920" y="2230240"/>
            <a:chExt cx="5031914" cy="21023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3A872E-A25B-4301-AB3B-744ACE59027B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7A53435-1C55-4C2F-B11F-5FEF21AD1BB7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 Common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6F80307-73DD-4E49-BCBE-AC961E361E1C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 Canvas Model Apps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2FD585C-1141-436C-9851-61A0EC41DD36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221E14-2285-4113-AE77-06F46149F3A0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A171CF-CFD4-4804-8A80-525FE420375C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B8DE09-86D4-4093-9F9E-05A8DB2731CF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18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1316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Education Accelerator Connection Roles -&gt; Primary Connection Roles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06799" y="3671110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e 35">
            <a:extLst>
              <a:ext uri="{FF2B5EF4-FFF2-40B4-BE49-F238E27FC236}">
                <a16:creationId xmlns:a16="http://schemas.microsoft.com/office/drawing/2014/main" id="{91920B83-BC7F-479F-8B91-19E54730FA8E}"/>
              </a:ext>
            </a:extLst>
          </p:cNvPr>
          <p:cNvGraphicFramePr>
            <a:graphicFrameLocks noGrp="1"/>
          </p:cNvGraphicFramePr>
          <p:nvPr/>
        </p:nvGraphicFramePr>
        <p:xfrm>
          <a:off x="7150654" y="1066267"/>
          <a:ext cx="3757491" cy="5562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Connection 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Occupational Therapist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Office 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Paraprofessional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Physical Therapist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7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4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Relative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Researcher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3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Special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52704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59D90B7B-5E08-44C3-981D-066AD10F845B}"/>
              </a:ext>
            </a:extLst>
          </p:cNvPr>
          <p:cNvGrpSpPr/>
          <p:nvPr/>
        </p:nvGrpSpPr>
        <p:grpSpPr>
          <a:xfrm>
            <a:off x="809438" y="2700757"/>
            <a:ext cx="5031914" cy="2102360"/>
            <a:chOff x="865920" y="2230240"/>
            <a:chExt cx="5031914" cy="21023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C3D983-94B5-41CF-98C4-189B6CDA57BA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1066AF-A737-41A1-AF4F-9CBF79C88123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 Common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D1A2F6-94EB-4613-9B40-94AEF6DC6459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 Canvas Model Apps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867215-DB75-4AF3-891E-8D35AF235C9E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F625A6-8204-4111-927F-C915ED55B429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B1FAFE-6C5D-4BC2-88B8-9BAE74625771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02B051-0748-41D2-8424-FCB67364AA24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53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1316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Connection Roles -&gt; Primary Connection Roles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06799" y="3671110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35">
            <a:extLst>
              <a:ext uri="{FF2B5EF4-FFF2-40B4-BE49-F238E27FC236}">
                <a16:creationId xmlns:a16="http://schemas.microsoft.com/office/drawing/2014/main" id="{91920B83-BC7F-479F-8B91-19E54730FA8E}"/>
              </a:ext>
            </a:extLst>
          </p:cNvPr>
          <p:cNvGraphicFramePr>
            <a:graphicFrameLocks noGrp="1"/>
          </p:cNvGraphicFramePr>
          <p:nvPr/>
        </p:nvGraphicFramePr>
        <p:xfrm>
          <a:off x="7195042" y="2430066"/>
          <a:ext cx="3757491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Connection 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Speech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Substitute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Teacher Assistant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47BBA89C-740E-439E-9D06-5FC77A70EB29}"/>
              </a:ext>
            </a:extLst>
          </p:cNvPr>
          <p:cNvGrpSpPr/>
          <p:nvPr/>
        </p:nvGrpSpPr>
        <p:grpSpPr>
          <a:xfrm>
            <a:off x="809438" y="2700757"/>
            <a:ext cx="5031914" cy="2102360"/>
            <a:chOff x="865920" y="2230240"/>
            <a:chExt cx="5031914" cy="21023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F9C757-48D3-46A7-A9C3-02764B52ED5C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D705E4-A336-43DD-B1B3-5FD663902AEF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 Common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7592BCA-C413-48AC-9CED-793ACC529A64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 Canvas Model Apps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38BD52-A5CC-4882-8AC3-9CC9683FACB3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A57510-1C12-48BC-9632-15EA519EDB8A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5036FE-7B05-489B-90D6-EF1B57B332FF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C09B64-1EC0-418F-B9A7-7A7C8A6D6C2E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468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39" y="457163"/>
            <a:ext cx="117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Education Accelerator Common -&gt; Primary Entities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3198859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35">
            <a:extLst>
              <a:ext uri="{FF2B5EF4-FFF2-40B4-BE49-F238E27FC236}">
                <a16:creationId xmlns:a16="http://schemas.microsoft.com/office/drawing/2014/main" id="{FF0562D4-9CC1-4101-BCA8-7D5BA9DF6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891204"/>
              </p:ext>
            </p:extLst>
          </p:nvPr>
        </p:nvGraphicFramePr>
        <p:xfrm>
          <a:off x="7150654" y="2867351"/>
          <a:ext cx="3757491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Grant Applicant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F21A9466-084C-43CC-B972-D0D457B343DC}"/>
              </a:ext>
            </a:extLst>
          </p:cNvPr>
          <p:cNvGrpSpPr/>
          <p:nvPr/>
        </p:nvGrpSpPr>
        <p:grpSpPr>
          <a:xfrm>
            <a:off x="865920" y="2558714"/>
            <a:ext cx="5031914" cy="2102360"/>
            <a:chOff x="865920" y="2230240"/>
            <a:chExt cx="5031914" cy="21023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EE22BF-68B9-40E8-8958-2B1C9B63B3CB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5080B6-AE13-4A76-84EC-593DB5038B88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 Common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4F1271-80AD-40B7-818C-18427A42CE1B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 Canvas Model Apps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6AA585-CDEF-4DDE-9A04-3FDA0AF1329B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1E8E816-3436-4E6E-844C-9D0D25F08F03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8B2AC1-38B8-4EAA-B8C5-7B59A3199C8C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988C363-406A-466F-84BA-52DEB1249D61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36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39" y="457163"/>
            <a:ext cx="1176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Education Accelerator Common -&gt; Enriched Entities</a:t>
            </a:r>
          </a:p>
        </p:txBody>
      </p:sp>
      <p:graphicFrame>
        <p:nvGraphicFramePr>
          <p:cNvPr id="14" name="Table 35">
            <a:extLst>
              <a:ext uri="{FF2B5EF4-FFF2-40B4-BE49-F238E27FC236}">
                <a16:creationId xmlns:a16="http://schemas.microsoft.com/office/drawing/2014/main" id="{42BC281D-59CA-447C-9B7C-C15927A39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973338"/>
              </p:ext>
            </p:extLst>
          </p:nvPr>
        </p:nvGraphicFramePr>
        <p:xfrm>
          <a:off x="7150654" y="2617970"/>
          <a:ext cx="4852660" cy="1630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Recommended Student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B858B2-CD60-4C31-9BDB-CD6561A5C3FE}"/>
              </a:ext>
            </a:extLst>
          </p:cNvPr>
          <p:cNvSpPr/>
          <p:nvPr/>
        </p:nvSpPr>
        <p:spPr>
          <a:xfrm>
            <a:off x="6035040" y="3198859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52B160-02BA-403D-BB79-DF576E2F2783}"/>
              </a:ext>
            </a:extLst>
          </p:cNvPr>
          <p:cNvGrpSpPr/>
          <p:nvPr/>
        </p:nvGrpSpPr>
        <p:grpSpPr>
          <a:xfrm>
            <a:off x="865920" y="2558714"/>
            <a:ext cx="5031914" cy="2102360"/>
            <a:chOff x="865920" y="2230240"/>
            <a:chExt cx="5031914" cy="21023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A2AF15-E594-40C8-9A28-537E44175916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D8BEC6A-9048-4997-BBA2-04EAF5EF37C0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 Common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652B8E-DA30-4222-9CAA-4648E414D287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 Canvas Model Apps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1D1594-8CC8-45AB-901A-AA65AAB0DF84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8949F9-B926-4C8D-AA49-CD692D5760F1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9C97A68-203D-46AC-88F8-8C03ED8E4BFB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5EE3904-4ADB-4FC1-B45E-1A4FC08106E1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686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84C8D4FD641E4692993FAEE6A83C06" ma:contentTypeVersion="12" ma:contentTypeDescription="Create a new document." ma:contentTypeScope="" ma:versionID="5995b25f8fe99baef7c7be72a60e2559">
  <xsd:schema xmlns:xsd="http://www.w3.org/2001/XMLSchema" xmlns:xs="http://www.w3.org/2001/XMLSchema" xmlns:p="http://schemas.microsoft.com/office/2006/metadata/properties" xmlns:ns1="http://schemas.microsoft.com/sharepoint/v3" xmlns:ns2="ee73d4f1-b24e-4ab6-aed5-79c58a2952cf" xmlns:ns3="0378db11-4119-45e9-bfb7-0175dfe751a7" targetNamespace="http://schemas.microsoft.com/office/2006/metadata/properties" ma:root="true" ma:fieldsID="82f71819f9f81108adadf8a497b5062b" ns1:_="" ns2:_="" ns3:_="">
    <xsd:import namespace="http://schemas.microsoft.com/sharepoint/v3"/>
    <xsd:import namespace="ee73d4f1-b24e-4ab6-aed5-79c58a2952cf"/>
    <xsd:import namespace="0378db11-4119-45e9-bfb7-0175dfe751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73d4f1-b24e-4ab6-aed5-79c58a2952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8db11-4119-45e9-bfb7-0175dfe751a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378db11-4119-45e9-bfb7-0175dfe751a7">
      <UserInfo>
        <DisplayName>David Reinhold</DisplayName>
        <AccountId>26</AccountId>
        <AccountType/>
      </UserInfo>
      <UserInfo>
        <DisplayName>Martin Wahl</DisplayName>
        <AccountId>10</AccountId>
        <AccountType/>
      </UserInfo>
      <UserInfo>
        <DisplayName>Rajya Bhaiya</DisplayName>
        <AccountId>11</AccountId>
        <AccountType/>
      </UserInfo>
      <UserInfo>
        <DisplayName>Oleg Ovanesyan</DisplayName>
        <AccountId>34</AccountId>
        <AccountType/>
      </UserInfo>
      <UserInfo>
        <DisplayName>Jeff Bernhardt</DisplayName>
        <AccountId>35</AccountId>
        <AccountType/>
      </UserInfo>
      <UserInfo>
        <DisplayName>Sara Nagy</DisplayName>
        <AccountId>20</AccountId>
        <AccountType/>
      </UserInfo>
      <UserInfo>
        <DisplayName>Bryan Schafer</DisplayName>
        <AccountId>13</AccountId>
        <AccountType/>
      </UserInfo>
      <UserInfo>
        <DisplayName>Shiva Rampally</DisplayName>
        <AccountId>36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82FE9DE-EC4D-4D98-9A33-0EBBC3CF7B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B4509F-CFA8-43DD-BCC6-B7077650EA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e73d4f1-b24e-4ab6-aed5-79c58a2952cf"/>
    <ds:schemaRef ds:uri="0378db11-4119-45e9-bfb7-0175dfe751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75DC10-FE95-440E-8B09-D2E9D4749B6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4540aab-f866-4d74-8143-50dc538ce439"/>
    <ds:schemaRef ds:uri="http://purl.org/dc/elements/1.1/"/>
    <ds:schemaRef ds:uri="http://schemas.microsoft.com/office/2006/metadata/properties"/>
    <ds:schemaRef ds:uri="806fc523-5a2f-400a-a48d-7b960f56b30f"/>
    <ds:schemaRef ds:uri="http://www.w3.org/XML/1998/namespace"/>
    <ds:schemaRef ds:uri="http://purl.org/dc/dcmitype/"/>
    <ds:schemaRef ds:uri="0378db11-4119-45e9-bfb7-0175dfe751a7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17276</TotalTime>
  <Words>840</Words>
  <Application>Microsoft Office PowerPoint</Application>
  <PresentationFormat>Widescreen</PresentationFormat>
  <Paragraphs>316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Foerch</dc:creator>
  <cp:lastModifiedBy>Anoop Kheerwal</cp:lastModifiedBy>
  <cp:revision>11</cp:revision>
  <cp:lastPrinted>2020-07-20T17:24:51Z</cp:lastPrinted>
  <dcterms:created xsi:type="dcterms:W3CDTF">2020-03-12T18:31:26Z</dcterms:created>
  <dcterms:modified xsi:type="dcterms:W3CDTF">2021-08-09T23:56:00Z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0x010100E884C8D4FD641E4692993FAEE6A83C06</vt:lpwstr>
  </property>
</Properties>
</file>