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274" r:id="rId4"/>
    <p:sldId id="267" r:id="rId5"/>
    <p:sldId id="273" r:id="rId6"/>
    <p:sldId id="264" r:id="rId7"/>
    <p:sldId id="272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>
      <p:cViewPr varScale="1">
        <p:scale>
          <a:sx n="70" d="100"/>
          <a:sy n="70" d="100"/>
        </p:scale>
        <p:origin x="48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NBA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CS777 Final Project</a:t>
            </a:r>
          </a:p>
          <a:p>
            <a:r>
              <a:rPr lang="en-US" dirty="0"/>
              <a:t>Brian Ramm</a:t>
            </a:r>
          </a:p>
          <a:p>
            <a:r>
              <a:rPr lang="en-US" dirty="0"/>
              <a:t>2/27/2024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C717B-AE16-ED64-3BB2-3A4205F32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7" r="9900"/>
          <a:stretch/>
        </p:blipFill>
        <p:spPr>
          <a:xfrm>
            <a:off x="1066800" y="1676401"/>
            <a:ext cx="4846320" cy="43434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>
            <a:normAutofit/>
          </a:bodyPr>
          <a:lstStyle/>
          <a:p>
            <a:r>
              <a:rPr lang="en-US"/>
              <a:t>Create a model that predicts NBA games using only information known prior to the game starting </a:t>
            </a:r>
          </a:p>
          <a:p>
            <a:r>
              <a:rPr lang="en-US"/>
              <a:t>Use this model to make predictions and bets on every game and compare results with a sports book</a:t>
            </a:r>
          </a:p>
          <a:p>
            <a:r>
              <a:rPr lang="en-US"/>
              <a:t>Ensure that the model is repeatable at a larger scale and works regardless of the season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A294-0189-C02D-5D45-7AC25C51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91E9-3009-2435-F926-C8EB2A9F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Data Sources Combined:</a:t>
            </a:r>
          </a:p>
          <a:p>
            <a:pPr lvl="1"/>
            <a:r>
              <a:rPr lang="en-US" dirty="0"/>
              <a:t>Log of all NBA games and results </a:t>
            </a:r>
          </a:p>
          <a:p>
            <a:pPr lvl="1"/>
            <a:r>
              <a:rPr lang="en-US" dirty="0"/>
              <a:t>Betting odds of NBA games </a:t>
            </a:r>
          </a:p>
          <a:p>
            <a:pPr lvl="1"/>
            <a:r>
              <a:rPr lang="en-US" dirty="0"/>
              <a:t>Player Statistics from every game </a:t>
            </a:r>
          </a:p>
          <a:p>
            <a:r>
              <a:rPr lang="en-US" dirty="0"/>
              <a:t>Filter to one row per game for all regular season games with correct betting odds from 2007 – 2016 and normalize the season year</a:t>
            </a:r>
          </a:p>
          <a:p>
            <a:r>
              <a:rPr lang="en-US" dirty="0"/>
              <a:t>Use Count Vectorizer for the 300 NBA players that appeared in the most games in our sample data </a:t>
            </a:r>
          </a:p>
          <a:p>
            <a:r>
              <a:rPr lang="en-US" dirty="0"/>
              <a:t>Create two feature vectors for home and away teams</a:t>
            </a:r>
          </a:p>
        </p:txBody>
      </p:sp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444DA70B-4F9A-5503-B01D-30C393177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2585"/>
            <a:ext cx="4451445" cy="29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03239"/>
            <a:ext cx="4846320" cy="4216562"/>
          </a:xfrm>
        </p:spPr>
        <p:txBody>
          <a:bodyPr/>
          <a:lstStyle/>
          <a:p>
            <a:r>
              <a:rPr lang="en-US" dirty="0"/>
              <a:t>A great way to check if our logistic regression model</a:t>
            </a:r>
          </a:p>
          <a:p>
            <a:endParaRPr lang="en-US" dirty="0"/>
          </a:p>
          <a:p>
            <a:r>
              <a:rPr lang="en-US" dirty="0"/>
              <a:t>We expect the best players in the league to have the best coefficients</a:t>
            </a:r>
          </a:p>
          <a:p>
            <a:endParaRPr lang="en-US" dirty="0"/>
          </a:p>
          <a:p>
            <a:r>
              <a:rPr lang="en-US" dirty="0"/>
              <a:t>Lebron!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794BE3D-0714-0CF9-2961-A7102B8C01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7842650"/>
              </p:ext>
            </p:extLst>
          </p:nvPr>
        </p:nvGraphicFramePr>
        <p:xfrm>
          <a:off x="5913120" y="1803239"/>
          <a:ext cx="5303518" cy="408972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925955">
                  <a:extLst>
                    <a:ext uri="{9D8B030D-6E8A-4147-A177-3AD203B41FA5}">
                      <a16:colId xmlns:a16="http://schemas.microsoft.com/office/drawing/2014/main" val="2377948145"/>
                    </a:ext>
                  </a:extLst>
                </a:gridCol>
                <a:gridCol w="2377563">
                  <a:extLst>
                    <a:ext uri="{9D8B030D-6E8A-4147-A177-3AD203B41FA5}">
                      <a16:colId xmlns:a16="http://schemas.microsoft.com/office/drawing/2014/main" val="4143786589"/>
                    </a:ext>
                  </a:extLst>
                </a:gridCol>
              </a:tblGrid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Player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Win Coefficient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71158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LeBron James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1.80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753494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Rudy Gobert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1.24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147110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Chris Paul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1.13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65262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Jimmy Butler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1.12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845513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Chauncey Billups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1.09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407456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Otto Porter Jr.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1.07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629942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CJ McCollum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1.05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297700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Jae Crowder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1.05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105043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Paul George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0.86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654628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0">
                          <a:solidFill>
                            <a:srgbClr val="212121"/>
                          </a:solidFill>
                          <a:effectLst/>
                        </a:rPr>
                        <a:t>Dirk Nowitzki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0.86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73682"/>
                  </a:ext>
                </a:extLst>
              </a:tr>
            </a:tbl>
          </a:graphicData>
        </a:graphic>
      </p:graphicFrame>
      <p:pic>
        <p:nvPicPr>
          <p:cNvPr id="1026" name="Picture 2" descr="LeBron James - Wikipedia">
            <a:extLst>
              <a:ext uri="{FF2B5EF4-FFF2-40B4-BE49-F238E27FC236}">
                <a16:creationId xmlns:a16="http://schemas.microsoft.com/office/drawing/2014/main" id="{945E2308-2C44-C18F-09CA-F5C0613C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0"/>
            <a:ext cx="155307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1467-6DD5-8739-ED6C-59C448B9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Loss Prediction Results on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0303-E3A9-535F-5398-B68C4BCEC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 Model: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--Contingency matrix--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TP:   698  FP:   331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FN:   240  TN:   386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= 0.655 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= 0.710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D417-B508-1895-9F28-D66FB47C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Model: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--Contingency matrix--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TP:   693  FP:   326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FN:   245  TN:   391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= 0.655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= 0.708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1ADD324B-060A-4CEB-659B-2EF7A4F40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094643"/>
            <a:ext cx="6172200" cy="4668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4A566E9-DA1C-3ADC-A261-C60F9F28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838200"/>
          </a:xfrm>
        </p:spPr>
        <p:txBody>
          <a:bodyPr/>
          <a:lstStyle/>
          <a:p>
            <a:r>
              <a:rPr lang="en-US" dirty="0"/>
              <a:t>Profit by Season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88B20B-B2AD-2A42-C1BE-AF3E9669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3895782"/>
            <a:ext cx="3047998" cy="2133600"/>
          </a:xfrm>
        </p:spPr>
        <p:txBody>
          <a:bodyPr/>
          <a:lstStyle/>
          <a:p>
            <a:r>
              <a:rPr lang="en-US" dirty="0"/>
              <a:t>Simple Prediction based betting strategy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C2AD43-C78E-A306-FF39-92C2B3BE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37120"/>
              </p:ext>
            </p:extLst>
          </p:nvPr>
        </p:nvGraphicFramePr>
        <p:xfrm>
          <a:off x="7924800" y="5181600"/>
          <a:ext cx="3962400" cy="862966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91229763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945206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Total Profit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31.92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78279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Standard Dev.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9.41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539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69A97E0-8D7F-7CA2-2DCD-652D6B69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838200"/>
          </a:xfrm>
        </p:spPr>
        <p:txBody>
          <a:bodyPr/>
          <a:lstStyle/>
          <a:p>
            <a:r>
              <a:rPr lang="en-US" dirty="0"/>
              <a:t>Profit by Season</a:t>
            </a:r>
          </a:p>
        </p:txBody>
      </p:sp>
      <p:pic>
        <p:nvPicPr>
          <p:cNvPr id="5" name="Content Placeholder 4" descr="A graph of blue squares&#10;&#10;Description automatically generated">
            <a:extLst>
              <a:ext uri="{FF2B5EF4-FFF2-40B4-BE49-F238E27FC236}">
                <a16:creationId xmlns:a16="http://schemas.microsoft.com/office/drawing/2014/main" id="{C3170DB0-3C7D-965A-8978-588FE6D8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094643"/>
            <a:ext cx="6172200" cy="4668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6AC97E1-BDB9-BBE2-363E-FAD45A37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2" y="3886200"/>
            <a:ext cx="3047998" cy="2133600"/>
          </a:xfrm>
        </p:spPr>
        <p:txBody>
          <a:bodyPr/>
          <a:lstStyle/>
          <a:p>
            <a:r>
              <a:rPr lang="en-US" dirty="0"/>
              <a:t>Probability vs. Odds based betting strategy</a:t>
            </a:r>
          </a:p>
        </p:txBody>
      </p:sp>
      <p:pic>
        <p:nvPicPr>
          <p:cNvPr id="7" name="Graphic 6" descr="Flying Money outline">
            <a:extLst>
              <a:ext uri="{FF2B5EF4-FFF2-40B4-BE49-F238E27FC236}">
                <a16:creationId xmlns:a16="http://schemas.microsoft.com/office/drawing/2014/main" id="{5DA2943E-7DE5-FA15-E4DA-88AA39802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2209800"/>
            <a:ext cx="914400" cy="914400"/>
          </a:xfrm>
          <a:prstGeom prst="rect">
            <a:avLst/>
          </a:prstGeom>
        </p:spPr>
      </p:pic>
      <p:pic>
        <p:nvPicPr>
          <p:cNvPr id="8" name="Graphic 7" descr="Flying Money outline">
            <a:extLst>
              <a:ext uri="{FF2B5EF4-FFF2-40B4-BE49-F238E27FC236}">
                <a16:creationId xmlns:a16="http://schemas.microsoft.com/office/drawing/2014/main" id="{551AA9BB-486B-796C-FA02-AB1E5C6E6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1752600"/>
            <a:ext cx="914400" cy="914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590F16-1605-2F20-E743-F529AB199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03831"/>
              </p:ext>
            </p:extLst>
          </p:nvPr>
        </p:nvGraphicFramePr>
        <p:xfrm>
          <a:off x="7924800" y="5181600"/>
          <a:ext cx="3962400" cy="862966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91229763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945206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Total Profit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33.16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78279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Standard Dev.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7.15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539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A294-0189-C02D-5D45-7AC25C51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91E9-3009-2435-F926-C8EB2A9FC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5562600" cy="43434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000" dirty="0"/>
              <a:t>This is an effective idea for predicting NBA games! 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With some additional fine-tuning and research on features to add then this could be a valuable tool for modeling NBA results 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Would need to keep testing with different train/test iterations to ensure consistency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The data for training the model is relatively easy to find so this I might explore some web scraping tools to continue this project with up-to-date NBA games</a:t>
            </a:r>
          </a:p>
        </p:txBody>
      </p:sp>
      <p:pic>
        <p:nvPicPr>
          <p:cNvPr id="3074" name="Picture 2" descr="Where is the NBA Finals' Trophy? We Know!">
            <a:extLst>
              <a:ext uri="{FF2B5EF4-FFF2-40B4-BE49-F238E27FC236}">
                <a16:creationId xmlns:a16="http://schemas.microsoft.com/office/drawing/2014/main" id="{FE2F8D69-8FF6-7D2E-D9E0-0D352F82D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11482" b="-2"/>
          <a:stretch/>
        </p:blipFill>
        <p:spPr bwMode="auto">
          <a:xfrm>
            <a:off x="6874042" y="1676401"/>
            <a:ext cx="4251157" cy="380999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54</TotalTime>
  <Words>371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Franklin Gothic Medium</vt:lpstr>
      <vt:lpstr>Impact</vt:lpstr>
      <vt:lpstr>Basketball 16x9</vt:lpstr>
      <vt:lpstr>NBA Prediction Model</vt:lpstr>
      <vt:lpstr>Objective</vt:lpstr>
      <vt:lpstr>Data and Preprocessing</vt:lpstr>
      <vt:lpstr>Logistic Regression Model Feature Analysis</vt:lpstr>
      <vt:lpstr>Win Loss Prediction Results on Test Set</vt:lpstr>
      <vt:lpstr>Profit by Season</vt:lpstr>
      <vt:lpstr>Profit by Season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Prediction Model</dc:title>
  <dc:creator>Ramm, Brian</dc:creator>
  <cp:lastModifiedBy>Ramm, Brian</cp:lastModifiedBy>
  <cp:revision>4</cp:revision>
  <dcterms:created xsi:type="dcterms:W3CDTF">2024-02-27T00:07:46Z</dcterms:created>
  <dcterms:modified xsi:type="dcterms:W3CDTF">2024-02-27T01:02:33Z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