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7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Tw Cen MT" panose="020B0602020104020603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>
      <p:cViewPr varScale="1">
        <p:scale>
          <a:sx n="104" d="100"/>
          <a:sy n="104" d="100"/>
        </p:scale>
        <p:origin x="120" y="7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0e46a9ba5_1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0e46a9ba5_1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0e46a9ba5_1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0e46a9ba5_1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0e46a9ba5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0e46a9ba5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0e46a9ba5_1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0e46a9ba5_1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d0e46a9ba5_1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d0e46a9ba5_1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0e46a9ba5_1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0e46a9ba5_1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ClientID, BreedID are foreign keys in the Pet Table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0e46a9ba5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0e46a9ba5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0e46a9ba5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0e46a9ba5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0e46a9ba5_1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0e46a9ba5_1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0e46a9ba5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0e46a9ba5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10428f4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10428f4f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0e46a9ba5_1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0e46a9ba5_1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0e46a9ba5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0e46a9ba5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62767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37476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211660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4340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7171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44963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54420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5384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116103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880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667202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32210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84850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55379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39549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555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13144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31661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73436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  <p:sldLayoutId id="2147483897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2" cy="5143500"/>
            <a:chOff x="0" y="-1"/>
            <a:chExt cx="12192003" cy="6858001"/>
          </a:xfrm>
        </p:grpSpPr>
        <p:sp useBgFill="1">
          <p:nvSpPr>
            <p:cNvPr id="69" name="Rectangle 72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36749" y="1676400"/>
            <a:ext cx="5270501" cy="1797050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4422" y="2175073"/>
            <a:ext cx="8236545" cy="908643"/>
            <a:chOff x="605895" y="2900097"/>
            <a:chExt cx="10982062" cy="1211524"/>
          </a:xfrm>
          <a:effectLst/>
        </p:grpSpPr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5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6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7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8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2000250" y="1746250"/>
            <a:ext cx="5143500" cy="102592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Team 1 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000250" y="2701528"/>
            <a:ext cx="5143500" cy="71477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300">
                <a:solidFill>
                  <a:schemeClr val="bg2"/>
                </a:solidFill>
              </a:rPr>
              <a:t>Alejandra Vila, Amit Som, Ishaan Dhillon, Abraham Osman, Megan Osorio, Ruizhe Xiong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   Part B</a:t>
            </a:r>
            <a:endParaRPr b="1" dirty="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650" y="189263"/>
            <a:ext cx="4419599" cy="1218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799" y="2950697"/>
            <a:ext cx="3735501" cy="1279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1707" y="2103828"/>
            <a:ext cx="4912293" cy="450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116;p20">
            <a:extLst>
              <a:ext uri="{FF2B5EF4-FFF2-40B4-BE49-F238E27FC236}">
                <a16:creationId xmlns:a16="http://schemas.microsoft.com/office/drawing/2014/main" id="{A80FAD6A-FAED-3F47-B866-879A534C3322}"/>
              </a:ext>
            </a:extLst>
          </p:cNvPr>
          <p:cNvSpPr txBox="1">
            <a:spLocks/>
          </p:cNvSpPr>
          <p:nvPr/>
        </p:nvSpPr>
        <p:spPr>
          <a:xfrm>
            <a:off x="952329" y="1182731"/>
            <a:ext cx="6493500" cy="450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000" b="1" dirty="0"/>
              <a:t>								 BEFORE 			                                     AFTER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   Part B</a:t>
            </a:r>
            <a:endParaRPr b="1" dirty="0"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2416" y="256655"/>
            <a:ext cx="3922001" cy="12874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0300" y="2198333"/>
            <a:ext cx="3922002" cy="19034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800" y="2198325"/>
            <a:ext cx="3697151" cy="1698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116;p20">
            <a:extLst>
              <a:ext uri="{FF2B5EF4-FFF2-40B4-BE49-F238E27FC236}">
                <a16:creationId xmlns:a16="http://schemas.microsoft.com/office/drawing/2014/main" id="{2657CCDF-DA8F-A04D-A7AA-541DD6877963}"/>
              </a:ext>
            </a:extLst>
          </p:cNvPr>
          <p:cNvSpPr txBox="1">
            <a:spLocks/>
          </p:cNvSpPr>
          <p:nvPr/>
        </p:nvSpPr>
        <p:spPr>
          <a:xfrm>
            <a:off x="952329" y="1182731"/>
            <a:ext cx="6493500" cy="450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000" b="1" dirty="0"/>
              <a:t>								 BEFORE 			                                     AFTER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   Part B</a:t>
            </a:r>
            <a:endParaRPr b="1" dirty="0"/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8413" y="286900"/>
            <a:ext cx="4927175" cy="10236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4500" y="2002649"/>
            <a:ext cx="4109525" cy="1999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750" y="2002650"/>
            <a:ext cx="4218249" cy="1880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116;p20">
            <a:extLst>
              <a:ext uri="{FF2B5EF4-FFF2-40B4-BE49-F238E27FC236}">
                <a16:creationId xmlns:a16="http://schemas.microsoft.com/office/drawing/2014/main" id="{47C83C5C-3AB4-8F47-B294-6563820D597B}"/>
              </a:ext>
            </a:extLst>
          </p:cNvPr>
          <p:cNvSpPr txBox="1">
            <a:spLocks/>
          </p:cNvSpPr>
          <p:nvPr/>
        </p:nvSpPr>
        <p:spPr>
          <a:xfrm>
            <a:off x="952329" y="1182731"/>
            <a:ext cx="6493500" cy="450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000" b="1" dirty="0"/>
              <a:t>								 BEFORE 			                                     AFTER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   Part B</a:t>
            </a:r>
            <a:endParaRPr b="1" dirty="0"/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038" y="225638"/>
            <a:ext cx="4123935" cy="11461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975" y="2372375"/>
            <a:ext cx="4668877" cy="16459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3" name="Google Shape;1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5" y="2372375"/>
            <a:ext cx="4234176" cy="1618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Google Shape;116;p20">
            <a:extLst>
              <a:ext uri="{FF2B5EF4-FFF2-40B4-BE49-F238E27FC236}">
                <a16:creationId xmlns:a16="http://schemas.microsoft.com/office/drawing/2014/main" id="{DC82ACF4-0FBD-4F44-93F6-494AA07626D1}"/>
              </a:ext>
            </a:extLst>
          </p:cNvPr>
          <p:cNvSpPr txBox="1">
            <a:spLocks/>
          </p:cNvSpPr>
          <p:nvPr/>
        </p:nvSpPr>
        <p:spPr>
          <a:xfrm>
            <a:off x="1036901" y="1421194"/>
            <a:ext cx="6493500" cy="450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000" b="1" dirty="0"/>
              <a:t>								 BEFORE 			                                     AFTER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   Part B</a:t>
            </a:r>
            <a:endParaRPr b="1" dirty="0"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600" y="226675"/>
            <a:ext cx="5064799" cy="11441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1" name="Google Shape;171;p26"/>
          <p:cNvPicPr preferRelativeResize="0"/>
          <p:nvPr/>
        </p:nvPicPr>
        <p:blipFill rotWithShape="1">
          <a:blip r:embed="rId4">
            <a:alphaModFix/>
          </a:blip>
          <a:srcRect b="49443"/>
          <a:stretch/>
        </p:blipFill>
        <p:spPr>
          <a:xfrm>
            <a:off x="759363" y="2149450"/>
            <a:ext cx="3129091" cy="20460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2" name="Google Shape;172;p26"/>
          <p:cNvPicPr preferRelativeResize="0"/>
          <p:nvPr/>
        </p:nvPicPr>
        <p:blipFill rotWithShape="1">
          <a:blip r:embed="rId5">
            <a:alphaModFix/>
          </a:blip>
          <a:srcRect b="50902"/>
          <a:stretch/>
        </p:blipFill>
        <p:spPr>
          <a:xfrm>
            <a:off x="5140242" y="2149450"/>
            <a:ext cx="3129091" cy="1930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Google Shape;116;p20">
            <a:extLst>
              <a:ext uri="{FF2B5EF4-FFF2-40B4-BE49-F238E27FC236}">
                <a16:creationId xmlns:a16="http://schemas.microsoft.com/office/drawing/2014/main" id="{86D85AC6-9F2A-A546-A435-DE741B87F75F}"/>
              </a:ext>
            </a:extLst>
          </p:cNvPr>
          <p:cNvSpPr txBox="1">
            <a:spLocks/>
          </p:cNvSpPr>
          <p:nvPr/>
        </p:nvSpPr>
        <p:spPr>
          <a:xfrm>
            <a:off x="1259690" y="1184707"/>
            <a:ext cx="6493500" cy="450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000" b="1" dirty="0"/>
              <a:t>								 BEFORE 		                                     AFTER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5897992" y="1082799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Part A</a:t>
            </a: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429267" y="1606034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Develop a 3-table model</a:t>
            </a: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r="11639"/>
          <a:stretch/>
        </p:blipFill>
        <p:spPr>
          <a:xfrm>
            <a:off x="699541" y="904999"/>
            <a:ext cx="4729726" cy="333350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23400" y="6027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sz="2800" b="1" dirty="0"/>
              <a:t>Part A</a:t>
            </a:r>
            <a:endParaRPr dirty="0"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Query A: Which clients are located in Round Rock? Provide their first and last names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SELECT </a:t>
            </a:r>
            <a:r>
              <a:rPr lang="en" sz="1600" dirty="0" err="1"/>
              <a:t>ClientFirstName</a:t>
            </a:r>
            <a:r>
              <a:rPr lang="en" sz="1600" dirty="0"/>
              <a:t>, </a:t>
            </a:r>
            <a:r>
              <a:rPr lang="en" sz="1600" dirty="0" err="1"/>
              <a:t>ClientLastName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FROM </a:t>
            </a:r>
            <a:r>
              <a:rPr lang="en" sz="1600" dirty="0" err="1"/>
              <a:t>Client_Table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WHERE </a:t>
            </a:r>
            <a:r>
              <a:rPr lang="en" sz="1600" dirty="0" err="1"/>
              <a:t>ClientCity</a:t>
            </a:r>
            <a:r>
              <a:rPr lang="en" sz="1600" dirty="0"/>
              <a:t>  = ‘Round Rock’</a:t>
            </a: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17732"/>
          <a:stretch/>
        </p:blipFill>
        <p:spPr>
          <a:xfrm>
            <a:off x="4403250" y="2061375"/>
            <a:ext cx="3443350" cy="156548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557589" y="5744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sz="2800" b="1" dirty="0"/>
              <a:t>Part A</a:t>
            </a:r>
            <a:endParaRPr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124844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Query B: Which pets are beagles? List the pet’s name and enrollment date?</a:t>
            </a:r>
            <a:endParaRPr sz="20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" sz="13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SELECT </a:t>
            </a:r>
            <a:r>
              <a:rPr lang="en" sz="1600" dirty="0" err="1"/>
              <a:t>P.PetName</a:t>
            </a:r>
            <a:r>
              <a:rPr lang="en" sz="1600" dirty="0"/>
              <a:t>, </a:t>
            </a:r>
            <a:r>
              <a:rPr lang="en" sz="1600" dirty="0" err="1"/>
              <a:t>P.PetEnrollmentDate</a:t>
            </a: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FROM </a:t>
            </a:r>
            <a:r>
              <a:rPr lang="en" sz="1600" dirty="0" err="1"/>
              <a:t>Pet_Table</a:t>
            </a:r>
            <a:r>
              <a:rPr lang="en" sz="1600" dirty="0"/>
              <a:t> P, </a:t>
            </a:r>
            <a:r>
              <a:rPr lang="en" sz="1600" dirty="0" err="1"/>
              <a:t>Breed_Table</a:t>
            </a:r>
            <a:r>
              <a:rPr lang="en" sz="1600" dirty="0"/>
              <a:t> B</a:t>
            </a: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WHERE </a:t>
            </a:r>
            <a:r>
              <a:rPr lang="en" sz="1600" dirty="0" err="1"/>
              <a:t>P.BreedID</a:t>
            </a:r>
            <a:r>
              <a:rPr lang="en" sz="1600" dirty="0"/>
              <a:t> = </a:t>
            </a:r>
            <a:r>
              <a:rPr lang="en" sz="1600" dirty="0" err="1"/>
              <a:t>B.BreedID</a:t>
            </a:r>
            <a:r>
              <a:rPr lang="en" sz="1600" dirty="0"/>
              <a:t> AND </a:t>
            </a:r>
            <a:r>
              <a:rPr lang="en" sz="1600" dirty="0" err="1"/>
              <a:t>B.Breed</a:t>
            </a:r>
            <a:r>
              <a:rPr lang="en" sz="1600" dirty="0"/>
              <a:t> = 'Beagle';</a:t>
            </a:r>
            <a:endParaRPr sz="16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901" y="2042881"/>
            <a:ext cx="2905125" cy="2590800"/>
          </a:xfrm>
          <a:prstGeom prst="round2DiagRect">
            <a:avLst>
              <a:gd name="adj1" fmla="val 6286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511485" y="517581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sz="2800" b="1" dirty="0"/>
              <a:t>Part A</a:t>
            </a:r>
            <a:endParaRPr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Query C: How many total clients does Ms. Hannah have?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	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SELECT count(ClientID) AS </a:t>
            </a:r>
            <a:r>
              <a:rPr lang="en" sz="1600" dirty="0" err="1"/>
              <a:t>ClientCount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FROM </a:t>
            </a:r>
            <a:r>
              <a:rPr lang="en" sz="1600" dirty="0" err="1"/>
              <a:t>Client_Table</a:t>
            </a:r>
            <a:r>
              <a:rPr lang="en" sz="1600" dirty="0"/>
              <a:t>;</a:t>
            </a:r>
            <a:endParaRPr sz="1600" dirty="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399" y="2148622"/>
            <a:ext cx="2694808" cy="11094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534537" y="46807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sz="2800" b="1" dirty="0"/>
              <a:t>Part A</a:t>
            </a:r>
            <a:endParaRPr dirty="0"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Query D: What are the total pet walking fees charged to each client? Show the client’s first and last names and the total fees charged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dirty="0"/>
              <a:t>SELECT </a:t>
            </a:r>
            <a:r>
              <a:rPr lang="en-US" sz="1400" dirty="0" err="1"/>
              <a:t>C.ClientID</a:t>
            </a:r>
            <a:r>
              <a:rPr lang="en-US" sz="1400" dirty="0"/>
              <a:t>, </a:t>
            </a:r>
            <a:r>
              <a:rPr lang="en-US" sz="1400" dirty="0" err="1"/>
              <a:t>ClientFirstName</a:t>
            </a:r>
            <a:r>
              <a:rPr lang="en-US" sz="1400" dirty="0"/>
              <a:t>, </a:t>
            </a:r>
            <a:r>
              <a:rPr lang="en-US" sz="1400" dirty="0" err="1"/>
              <a:t>ClientLastName</a:t>
            </a:r>
            <a:r>
              <a:rPr lang="en-US" sz="1400" dirty="0"/>
              <a:t>, sum(</a:t>
            </a:r>
            <a:r>
              <a:rPr lang="en-US" sz="1400" dirty="0" err="1"/>
              <a:t>BreedPrice</a:t>
            </a:r>
            <a:r>
              <a:rPr lang="en-US" sz="1400" dirty="0"/>
              <a:t>) AS </a:t>
            </a:r>
            <a:r>
              <a:rPr lang="en-US" sz="1400" dirty="0" err="1"/>
              <a:t>Total_Fees</a:t>
            </a:r>
            <a:endParaRPr lang="en-US"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dirty="0"/>
              <a:t>FROM </a:t>
            </a:r>
            <a:r>
              <a:rPr lang="en-US" sz="1400" dirty="0" err="1"/>
              <a:t>Pet_Table</a:t>
            </a:r>
            <a:r>
              <a:rPr lang="en-US" sz="1400" dirty="0"/>
              <a:t> P, </a:t>
            </a:r>
            <a:r>
              <a:rPr lang="en-US" sz="1400" dirty="0" err="1"/>
              <a:t>Client_Table</a:t>
            </a:r>
            <a:r>
              <a:rPr lang="en-US" sz="1400" dirty="0"/>
              <a:t> C, </a:t>
            </a:r>
            <a:r>
              <a:rPr lang="en-US" sz="1400" dirty="0" err="1"/>
              <a:t>Breed_Table</a:t>
            </a:r>
            <a:r>
              <a:rPr lang="en-US" sz="1400" dirty="0"/>
              <a:t> B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dirty="0"/>
              <a:t>WHERE </a:t>
            </a:r>
            <a:r>
              <a:rPr lang="en-US" sz="1400" dirty="0" err="1"/>
              <a:t>P.BreedID</a:t>
            </a:r>
            <a:r>
              <a:rPr lang="en-US" sz="1400" dirty="0"/>
              <a:t> = </a:t>
            </a:r>
            <a:r>
              <a:rPr lang="en-US" sz="1400" dirty="0" err="1"/>
              <a:t>B.BreedID</a:t>
            </a:r>
            <a:r>
              <a:rPr lang="en-US" sz="1400" dirty="0"/>
              <a:t> AND </a:t>
            </a:r>
            <a:r>
              <a:rPr lang="en-US" sz="1400" dirty="0" err="1"/>
              <a:t>P.ClientID</a:t>
            </a:r>
            <a:r>
              <a:rPr lang="en-US" sz="1400" dirty="0"/>
              <a:t> = </a:t>
            </a:r>
            <a:r>
              <a:rPr lang="en-US" sz="1400" dirty="0" err="1"/>
              <a:t>C.ClientID</a:t>
            </a:r>
            <a:endParaRPr lang="en-US"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dirty="0"/>
              <a:t>GROUP BY </a:t>
            </a:r>
            <a:r>
              <a:rPr lang="en-US" sz="1400" dirty="0" err="1"/>
              <a:t>C.ClientID</a:t>
            </a:r>
            <a:r>
              <a:rPr lang="en-US" sz="1400" dirty="0"/>
              <a:t>, </a:t>
            </a:r>
            <a:r>
              <a:rPr lang="en-US" sz="1400" dirty="0" err="1"/>
              <a:t>ClientFirstName</a:t>
            </a:r>
            <a:r>
              <a:rPr lang="en-US" sz="1400" dirty="0"/>
              <a:t>, </a:t>
            </a:r>
            <a:r>
              <a:rPr lang="en-US" sz="1400" dirty="0" err="1"/>
              <a:t>ClientLastName</a:t>
            </a:r>
            <a:r>
              <a:rPr lang="en-US" sz="1400" dirty="0"/>
              <a:t>; </a:t>
            </a:r>
            <a:r>
              <a:rPr lang="en" sz="1400" dirty="0"/>
              <a:t> 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40805CF4-6104-438E-A100-8AE55A75F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60" y="1791854"/>
            <a:ext cx="2286680" cy="31946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623400" y="451013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sz="2800" b="1" dirty="0"/>
              <a:t>Part A</a:t>
            </a:r>
            <a:endParaRPr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844050" y="555368"/>
            <a:ext cx="1455900" cy="4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/>
              <a:t>REPORT</a:t>
            </a:r>
            <a:endParaRPr sz="20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32" y="1036299"/>
            <a:ext cx="5890629" cy="36862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2354" y="1036299"/>
            <a:ext cx="2810321" cy="36862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" b="1" dirty="0"/>
              <a:t>    PART b</a:t>
            </a:r>
            <a:endParaRPr dirty="0"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960013" y="1612943"/>
            <a:ext cx="64935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457200">
              <a:spcAft>
                <a:spcPts val="1200"/>
              </a:spcAft>
              <a:buNone/>
            </a:pPr>
            <a:r>
              <a:rPr lang="en" sz="2000" b="1" dirty="0"/>
              <a:t>								 BEFORE 			                                     AFTER</a:t>
            </a:r>
            <a:endParaRPr sz="2000" b="1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066" y="299331"/>
            <a:ext cx="4388924" cy="12079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893" y="2874550"/>
            <a:ext cx="5399267" cy="450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827" y="2571750"/>
            <a:ext cx="2993586" cy="10497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" b="1" dirty="0"/>
              <a:t>    PART b</a:t>
            </a:r>
            <a:endParaRPr dirty="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891" y="270782"/>
            <a:ext cx="3970599" cy="11423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6" name="Google Shape;12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0007" y="3490182"/>
            <a:ext cx="4912293" cy="450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75" y="2571750"/>
            <a:ext cx="4546800" cy="635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Google Shape;116;p20">
            <a:extLst>
              <a:ext uri="{FF2B5EF4-FFF2-40B4-BE49-F238E27FC236}">
                <a16:creationId xmlns:a16="http://schemas.microsoft.com/office/drawing/2014/main" id="{BEC417E5-4185-1E4F-838A-B3E364A6B425}"/>
              </a:ext>
            </a:extLst>
          </p:cNvPr>
          <p:cNvSpPr txBox="1">
            <a:spLocks/>
          </p:cNvSpPr>
          <p:nvPr/>
        </p:nvSpPr>
        <p:spPr>
          <a:xfrm>
            <a:off x="960013" y="1551607"/>
            <a:ext cx="6493500" cy="450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429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lvl="1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7200"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sz="2000" b="1" dirty="0"/>
              <a:t>								 BEFORE 			                                     AFTER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{10D8A9B4-4FBC-824E-B5B8-0BDDDB890572}tf10001122</Template>
  <TotalTime>9</TotalTime>
  <Words>363</Words>
  <Application>Microsoft Office PowerPoint</Application>
  <PresentationFormat>On-screen Show (16:9)</PresentationFormat>
  <Paragraphs>44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Tw Cen MT</vt:lpstr>
      <vt:lpstr>Arial</vt:lpstr>
      <vt:lpstr>Circuit</vt:lpstr>
      <vt:lpstr>Team 1 </vt:lpstr>
      <vt:lpstr>Part A</vt:lpstr>
      <vt:lpstr>Part A</vt:lpstr>
      <vt:lpstr>Part A</vt:lpstr>
      <vt:lpstr>Part A</vt:lpstr>
      <vt:lpstr>Part A</vt:lpstr>
      <vt:lpstr>Part A</vt:lpstr>
      <vt:lpstr>    PART b</vt:lpstr>
      <vt:lpstr>    PART b</vt:lpstr>
      <vt:lpstr>    Part B</vt:lpstr>
      <vt:lpstr>    Part B</vt:lpstr>
      <vt:lpstr>    Part B</vt:lpstr>
      <vt:lpstr>    Part B</vt:lpstr>
      <vt:lpstr>    Part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1</dc:title>
  <dc:creator>Ishaan Dhillon</dc:creator>
  <cp:lastModifiedBy>Ishaan Dhillon</cp:lastModifiedBy>
  <cp:revision>3</cp:revision>
  <dcterms:modified xsi:type="dcterms:W3CDTF">2021-04-14T17:07:52Z</dcterms:modified>
</cp:coreProperties>
</file>