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roxima Nova"/>
      <p:regular r:id="rId15"/>
      <p:bold r:id="rId16"/>
      <p:italic r:id="rId17"/>
      <p:boldItalic r:id="rId18"/>
    </p:embeddedFont>
    <p:embeddedFont>
      <p:font typeface="Alfa Slab One"/>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57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576"/>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regular.fntdata"/><Relationship Id="rId14" Type="http://schemas.openxmlformats.org/officeDocument/2006/relationships/slide" Target="slides/slide9.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notesMaster" Target="notesMasters/notesMaster1.xml"/><Relationship Id="rId19" Type="http://schemas.openxmlformats.org/officeDocument/2006/relationships/font" Target="fonts/AlfaSlabOne-regular.fntdata"/><Relationship Id="rId6" Type="http://schemas.openxmlformats.org/officeDocument/2006/relationships/slide" Target="slides/slide1.xml"/><Relationship Id="rId18"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ed979e42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ed979e42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examining whether Covid 19 has </a:t>
            </a:r>
            <a:r>
              <a:rPr lang="en"/>
              <a:t>affected</a:t>
            </a:r>
            <a:r>
              <a:rPr lang="en"/>
              <a:t> the number of flights in the New York City Area between December 2019 and 2020. To determine the impact we analyzed the number of arriving flights. We compared data from JFK, LaGuardia, and Newark, the three busiest airports in the region.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ed979e42e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ed979e42e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ggplot(data=flights_2020)+</a:t>
            </a:r>
            <a:endParaRPr/>
          </a:p>
          <a:p>
            <a:pPr indent="0" lvl="0" marL="0" rtl="0" algn="l">
              <a:spcBef>
                <a:spcPts val="0"/>
              </a:spcBef>
              <a:spcAft>
                <a:spcPts val="0"/>
              </a:spcAft>
              <a:buClr>
                <a:schemeClr val="dk1"/>
              </a:buClr>
              <a:buSzPts val="1100"/>
              <a:buFont typeface="Arial"/>
              <a:buNone/>
            </a:pPr>
            <a:r>
              <a:rPr lang="en"/>
              <a:t>+ geom_point(mapping=aes(x=airport,y=arr_flights,color=airport))</a:t>
            </a:r>
            <a:endParaRPr/>
          </a:p>
          <a:p>
            <a:pPr indent="0" lvl="0" marL="0" rtl="0" algn="l">
              <a:spcBef>
                <a:spcPts val="0"/>
              </a:spcBef>
              <a:spcAft>
                <a:spcPts val="0"/>
              </a:spcAft>
              <a:buClr>
                <a:schemeClr val="dk1"/>
              </a:buClr>
              <a:buSzPts val="1100"/>
              <a:buFont typeface="Arial"/>
              <a:buNone/>
            </a:pPr>
            <a:r>
              <a:rPr lang="en">
                <a:solidFill>
                  <a:schemeClr val="dk1"/>
                </a:solidFill>
              </a:rPr>
              <a:t>ggplot(data=flights_2019)+</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geom_point(mapping=aes(x=airport,y=arr_flights,color=airport))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ed979e42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ed979e42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flight&lt;-filter(airline,airport == "JFK" | airport == "LGA" | airport == "EWR")</a:t>
            </a:r>
            <a:endParaRPr/>
          </a:p>
          <a:p>
            <a:pPr indent="0" lvl="0" marL="0" rtl="0" algn="l">
              <a:spcBef>
                <a:spcPts val="0"/>
              </a:spcBef>
              <a:spcAft>
                <a:spcPts val="0"/>
              </a:spcAft>
              <a:buNone/>
            </a:pPr>
            <a:r>
              <a:rPr lang="en"/>
              <a:t>boxplot(flight$arr_flights~flight$year,ylab = "Number of Arrived Flights",xlab= "Year")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ed979e42e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ed979e42e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&gt; </a:t>
            </a:r>
            <a:r>
              <a:rPr lang="en"/>
              <a:t>F2019&lt;-flights_2019$arr_flights</a:t>
            </a:r>
            <a:endParaRPr/>
          </a:p>
          <a:p>
            <a:pPr indent="0" lvl="0" marL="0" rtl="0" algn="l">
              <a:spcBef>
                <a:spcPts val="0"/>
              </a:spcBef>
              <a:spcAft>
                <a:spcPts val="0"/>
              </a:spcAft>
              <a:buClr>
                <a:schemeClr val="dk1"/>
              </a:buClr>
              <a:buSzPts val="1100"/>
              <a:buFont typeface="Arial"/>
              <a:buNone/>
            </a:pPr>
            <a:r>
              <a:rPr lang="en"/>
              <a:t>&gt; F2020&lt;-flights_2020$arr_flights</a:t>
            </a:r>
            <a:endParaRPr/>
          </a:p>
          <a:p>
            <a:pPr indent="0" lvl="0" marL="0" rtl="0" algn="l">
              <a:spcBef>
                <a:spcPts val="0"/>
              </a:spcBef>
              <a:spcAft>
                <a:spcPts val="0"/>
              </a:spcAft>
              <a:buClr>
                <a:schemeClr val="dk1"/>
              </a:buClr>
              <a:buSzPts val="1100"/>
              <a:buFont typeface="Arial"/>
              <a:buNone/>
            </a:pPr>
            <a:r>
              <a:rPr lang="en"/>
              <a:t>&gt; min&lt;-min(c(F2019,F2020))</a:t>
            </a:r>
            <a:endParaRPr/>
          </a:p>
          <a:p>
            <a:pPr indent="0" lvl="0" marL="0" rtl="0" algn="l">
              <a:spcBef>
                <a:spcPts val="0"/>
              </a:spcBef>
              <a:spcAft>
                <a:spcPts val="0"/>
              </a:spcAft>
              <a:buClr>
                <a:schemeClr val="dk1"/>
              </a:buClr>
              <a:buSzPts val="1100"/>
              <a:buFont typeface="Arial"/>
              <a:buNone/>
            </a:pPr>
            <a:r>
              <a:rPr lang="en"/>
              <a:t>&gt; max&lt;-max(c(F2019,F2020))</a:t>
            </a:r>
            <a:endParaRPr/>
          </a:p>
          <a:p>
            <a:pPr indent="0" lvl="0" marL="0" rtl="0" algn="l">
              <a:spcBef>
                <a:spcPts val="0"/>
              </a:spcBef>
              <a:spcAft>
                <a:spcPts val="0"/>
              </a:spcAft>
              <a:buClr>
                <a:schemeClr val="dk1"/>
              </a:buClr>
              <a:buSzPts val="1100"/>
              <a:buFont typeface="Arial"/>
              <a:buNone/>
            </a:pPr>
            <a:r>
              <a:rPr lang="en"/>
              <a:t>&gt; ax&lt;-pretty(min:max,n=12)</a:t>
            </a:r>
            <a:endParaRPr/>
          </a:p>
          <a:p>
            <a:pPr indent="0" lvl="0" marL="0" rtl="0" algn="l">
              <a:spcBef>
                <a:spcPts val="0"/>
              </a:spcBef>
              <a:spcAft>
                <a:spcPts val="0"/>
              </a:spcAft>
              <a:buClr>
                <a:schemeClr val="dk1"/>
              </a:buClr>
              <a:buSzPts val="1100"/>
              <a:buFont typeface="Arial"/>
              <a:buNone/>
            </a:pPr>
            <a:r>
              <a:rPr lang="en"/>
              <a:t>&gt; h1&lt;-hist(F2019,breaks = ax,plot=FALSE)</a:t>
            </a:r>
            <a:endParaRPr/>
          </a:p>
          <a:p>
            <a:pPr indent="0" lvl="0" marL="0" rtl="0" algn="l">
              <a:spcBef>
                <a:spcPts val="0"/>
              </a:spcBef>
              <a:spcAft>
                <a:spcPts val="0"/>
              </a:spcAft>
              <a:buClr>
                <a:schemeClr val="dk1"/>
              </a:buClr>
              <a:buSzPts val="1100"/>
              <a:buFont typeface="Arial"/>
              <a:buNone/>
            </a:pPr>
            <a:r>
              <a:rPr lang="en"/>
              <a:t>&gt; h2&lt;-hist(F2020,breaks = ax,plot=FALSE)</a:t>
            </a:r>
            <a:endParaRPr/>
          </a:p>
          <a:p>
            <a:pPr indent="0" lvl="0" marL="0" rtl="0" algn="l">
              <a:spcBef>
                <a:spcPts val="0"/>
              </a:spcBef>
              <a:spcAft>
                <a:spcPts val="0"/>
              </a:spcAft>
              <a:buClr>
                <a:schemeClr val="dk1"/>
              </a:buClr>
              <a:buSzPts val="1100"/>
              <a:buFont typeface="Arial"/>
              <a:buNone/>
            </a:pPr>
            <a:r>
              <a:rPr lang="en"/>
              <a:t>&gt; plot(h1,col="lightblue",xlab = "Number of Flights Arrived",main = "December 2019")</a:t>
            </a:r>
            <a:endParaRPr/>
          </a:p>
          <a:p>
            <a:pPr indent="0" lvl="0" marL="0" rtl="0" algn="l">
              <a:spcBef>
                <a:spcPts val="0"/>
              </a:spcBef>
              <a:spcAft>
                <a:spcPts val="0"/>
              </a:spcAft>
              <a:buClr>
                <a:schemeClr val="dk1"/>
              </a:buClr>
              <a:buSzPts val="1100"/>
              <a:buFont typeface="Arial"/>
              <a:buNone/>
            </a:pPr>
            <a:r>
              <a:rPr lang="en"/>
              <a:t>&gt; plot(h2,col="lightgreen",</a:t>
            </a:r>
            <a:r>
              <a:rPr lang="en">
                <a:solidFill>
                  <a:schemeClr val="dk1"/>
                </a:solidFill>
              </a:rPr>
              <a:t>xlab = "Number of Flights Arrived",main = "December 2020")</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7fe05702c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7fe05702c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7fe05702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7fe05702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Alex</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ed979e42e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ed979e42e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a:t>peaker : tristin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f229892b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f229892b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 Fest - Group 6</a:t>
            </a:r>
            <a:endParaRPr/>
          </a:p>
        </p:txBody>
      </p:sp>
      <p:sp>
        <p:nvSpPr>
          <p:cNvPr id="57" name="Google Shape;57;p13"/>
          <p:cNvSpPr txBox="1"/>
          <p:nvPr>
            <p:ph idx="1" type="subTitle"/>
          </p:nvPr>
        </p:nvSpPr>
        <p:spPr>
          <a:xfrm>
            <a:off x="311700" y="2834125"/>
            <a:ext cx="8520600" cy="10683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Abtahee Ali, Alex Gonzalez, Abraham Osman, Brittany Patriotis, Maleeha Shaikh, Mariacamila E.G., Tristin Jones, Wesley Morgan, and Ysa Ledesma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Did COVID-19 decrease flight traffic (number of flights arrived) in the New York City area </a:t>
            </a:r>
            <a:r>
              <a:rPr lang="en">
                <a:solidFill>
                  <a:srgbClr val="000000"/>
                </a:solidFill>
              </a:rPr>
              <a:t>in December 2020 compared to December 2019? The following large airports were used for analysis:</a:t>
            </a:r>
            <a:r>
              <a:rPr lang="en">
                <a:solidFill>
                  <a:srgbClr val="000000"/>
                </a:solidFill>
              </a:rPr>
              <a:t> </a:t>
            </a:r>
            <a:endParaRPr>
              <a:solidFill>
                <a:srgbClr val="000000"/>
              </a:solidFill>
            </a:endParaRPr>
          </a:p>
          <a:p>
            <a:pPr indent="0" lvl="0" marL="0" rtl="0" algn="l">
              <a:spcBef>
                <a:spcPts val="1200"/>
              </a:spcBef>
              <a:spcAft>
                <a:spcPts val="0"/>
              </a:spcAft>
              <a:buNone/>
            </a:pPr>
            <a:r>
              <a:t/>
            </a:r>
            <a:endParaRPr sz="1200">
              <a:solidFill>
                <a:srgbClr val="000000"/>
              </a:solidFill>
            </a:endParaRPr>
          </a:p>
          <a:p>
            <a:pPr indent="-342900" lvl="0" marL="457200" rtl="0" algn="l">
              <a:spcBef>
                <a:spcPts val="1200"/>
              </a:spcBef>
              <a:spcAft>
                <a:spcPts val="0"/>
              </a:spcAft>
              <a:buClr>
                <a:srgbClr val="000000"/>
              </a:buClr>
              <a:buSzPts val="1800"/>
              <a:buChar char="●"/>
            </a:pPr>
            <a:r>
              <a:rPr lang="en">
                <a:solidFill>
                  <a:srgbClr val="000000"/>
                </a:solidFill>
              </a:rPr>
              <a:t>John F. Kennedy International (JFK)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L</a:t>
            </a:r>
            <a:r>
              <a:rPr lang="en">
                <a:solidFill>
                  <a:srgbClr val="000000"/>
                </a:solidFill>
              </a:rPr>
              <a:t>aGuardia Airport (LGA)</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Newark Liberty International (EWR)</a:t>
            </a:r>
            <a:endParaRPr>
              <a:solidFill>
                <a:srgbClr val="000000"/>
              </a:solidFill>
            </a:endParaRPr>
          </a:p>
        </p:txBody>
      </p:sp>
      <p:pic>
        <p:nvPicPr>
          <p:cNvPr id="64" name="Google Shape;64;p14"/>
          <p:cNvPicPr preferRelativeResize="0"/>
          <p:nvPr/>
        </p:nvPicPr>
        <p:blipFill>
          <a:blip r:embed="rId3">
            <a:alphaModFix/>
          </a:blip>
          <a:stretch>
            <a:fillRect/>
          </a:stretch>
        </p:blipFill>
        <p:spPr>
          <a:xfrm>
            <a:off x="4939475" y="2285245"/>
            <a:ext cx="3616924" cy="20381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479400" y="469400"/>
            <a:ext cx="8520300" cy="49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2019-2020 </a:t>
            </a:r>
            <a:r>
              <a:rPr lang="en"/>
              <a:t>Scatter Plot</a:t>
            </a:r>
            <a:r>
              <a:rPr lang="en"/>
              <a:t> Analysis</a:t>
            </a:r>
            <a:endParaRPr/>
          </a:p>
        </p:txBody>
      </p:sp>
      <p:pic>
        <p:nvPicPr>
          <p:cNvPr id="70" name="Google Shape;70;p15"/>
          <p:cNvPicPr preferRelativeResize="0"/>
          <p:nvPr/>
        </p:nvPicPr>
        <p:blipFill>
          <a:blip r:embed="rId3">
            <a:alphaModFix/>
          </a:blip>
          <a:stretch>
            <a:fillRect/>
          </a:stretch>
        </p:blipFill>
        <p:spPr>
          <a:xfrm>
            <a:off x="121231" y="1220500"/>
            <a:ext cx="4343944" cy="3118140"/>
          </a:xfrm>
          <a:prstGeom prst="rect">
            <a:avLst/>
          </a:prstGeom>
          <a:noFill/>
          <a:ln>
            <a:noFill/>
          </a:ln>
        </p:spPr>
      </p:pic>
      <p:pic>
        <p:nvPicPr>
          <p:cNvPr id="71" name="Google Shape;71;p15"/>
          <p:cNvPicPr preferRelativeResize="0"/>
          <p:nvPr/>
        </p:nvPicPr>
        <p:blipFill>
          <a:blip r:embed="rId4">
            <a:alphaModFix/>
          </a:blip>
          <a:stretch>
            <a:fillRect/>
          </a:stretch>
        </p:blipFill>
        <p:spPr>
          <a:xfrm>
            <a:off x="4655750" y="1220500"/>
            <a:ext cx="4343950" cy="3118148"/>
          </a:xfrm>
          <a:prstGeom prst="rect">
            <a:avLst/>
          </a:prstGeom>
          <a:noFill/>
          <a:ln>
            <a:noFill/>
          </a:ln>
        </p:spPr>
      </p:pic>
      <p:pic>
        <p:nvPicPr>
          <p:cNvPr id="72" name="Google Shape;72;p15"/>
          <p:cNvPicPr preferRelativeResize="0"/>
          <p:nvPr/>
        </p:nvPicPr>
        <p:blipFill>
          <a:blip r:embed="rId5">
            <a:alphaModFix/>
          </a:blip>
          <a:stretch>
            <a:fillRect/>
          </a:stretch>
        </p:blipFill>
        <p:spPr>
          <a:xfrm>
            <a:off x="121225" y="2209675"/>
            <a:ext cx="194600" cy="1139800"/>
          </a:xfrm>
          <a:prstGeom prst="rect">
            <a:avLst/>
          </a:prstGeom>
          <a:noFill/>
          <a:ln>
            <a:noFill/>
          </a:ln>
        </p:spPr>
      </p:pic>
      <p:pic>
        <p:nvPicPr>
          <p:cNvPr id="73" name="Google Shape;73;p15"/>
          <p:cNvPicPr preferRelativeResize="0"/>
          <p:nvPr/>
        </p:nvPicPr>
        <p:blipFill>
          <a:blip r:embed="rId5">
            <a:alphaModFix/>
          </a:blip>
          <a:stretch>
            <a:fillRect/>
          </a:stretch>
        </p:blipFill>
        <p:spPr>
          <a:xfrm>
            <a:off x="4572000" y="2209675"/>
            <a:ext cx="194600" cy="1139800"/>
          </a:xfrm>
          <a:prstGeom prst="rect">
            <a:avLst/>
          </a:prstGeom>
          <a:noFill/>
          <a:ln>
            <a:noFill/>
          </a:ln>
        </p:spPr>
      </p:pic>
      <p:sp>
        <p:nvSpPr>
          <p:cNvPr id="74" name="Google Shape;74;p15"/>
          <p:cNvSpPr txBox="1"/>
          <p:nvPr/>
        </p:nvSpPr>
        <p:spPr>
          <a:xfrm>
            <a:off x="1378075" y="4442300"/>
            <a:ext cx="150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roxima Nova"/>
                <a:ea typeface="Proxima Nova"/>
                <a:cs typeface="Proxima Nova"/>
                <a:sym typeface="Proxima Nova"/>
              </a:rPr>
              <a:t>2019</a:t>
            </a:r>
            <a:endParaRPr b="1">
              <a:latin typeface="Proxima Nova"/>
              <a:ea typeface="Proxima Nova"/>
              <a:cs typeface="Proxima Nova"/>
              <a:sym typeface="Proxima Nova"/>
            </a:endParaRPr>
          </a:p>
        </p:txBody>
      </p:sp>
      <p:sp>
        <p:nvSpPr>
          <p:cNvPr id="75" name="Google Shape;75;p15"/>
          <p:cNvSpPr txBox="1"/>
          <p:nvPr/>
        </p:nvSpPr>
        <p:spPr>
          <a:xfrm>
            <a:off x="5939175" y="4442300"/>
            <a:ext cx="150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roxima Nova"/>
                <a:ea typeface="Proxima Nova"/>
                <a:cs typeface="Proxima Nova"/>
                <a:sym typeface="Proxima Nova"/>
              </a:rPr>
              <a:t>2020</a:t>
            </a:r>
            <a:endParaRPr b="1">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2019-2020 Boxplot Analysis</a:t>
            </a:r>
            <a:endParaRPr/>
          </a:p>
        </p:txBody>
      </p:sp>
      <p:pic>
        <p:nvPicPr>
          <p:cNvPr id="81" name="Google Shape;81;p16"/>
          <p:cNvPicPr preferRelativeResize="0"/>
          <p:nvPr/>
        </p:nvPicPr>
        <p:blipFill rotWithShape="1">
          <a:blip r:embed="rId3">
            <a:alphaModFix/>
          </a:blip>
          <a:srcRect b="0" l="891" r="0" t="3100"/>
          <a:stretch/>
        </p:blipFill>
        <p:spPr>
          <a:xfrm>
            <a:off x="1617488" y="1111100"/>
            <a:ext cx="5909026" cy="3702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Histogram</a:t>
            </a:r>
            <a:endParaRPr/>
          </a:p>
        </p:txBody>
      </p:sp>
      <p:pic>
        <p:nvPicPr>
          <p:cNvPr id="87" name="Google Shape;87;p17"/>
          <p:cNvPicPr preferRelativeResize="0"/>
          <p:nvPr/>
        </p:nvPicPr>
        <p:blipFill>
          <a:blip r:embed="rId3">
            <a:alphaModFix/>
          </a:blip>
          <a:stretch>
            <a:fillRect/>
          </a:stretch>
        </p:blipFill>
        <p:spPr>
          <a:xfrm>
            <a:off x="0" y="1290925"/>
            <a:ext cx="4572000" cy="2467433"/>
          </a:xfrm>
          <a:prstGeom prst="rect">
            <a:avLst/>
          </a:prstGeom>
          <a:noFill/>
          <a:ln>
            <a:noFill/>
          </a:ln>
        </p:spPr>
      </p:pic>
      <p:pic>
        <p:nvPicPr>
          <p:cNvPr id="88" name="Google Shape;88;p17"/>
          <p:cNvPicPr preferRelativeResize="0"/>
          <p:nvPr/>
        </p:nvPicPr>
        <p:blipFill>
          <a:blip r:embed="rId4">
            <a:alphaModFix/>
          </a:blip>
          <a:stretch>
            <a:fillRect/>
          </a:stretch>
        </p:blipFill>
        <p:spPr>
          <a:xfrm>
            <a:off x="4572000" y="1290925"/>
            <a:ext cx="4572000" cy="24674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Kruskal-Wallis Test</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rgbClr val="000000"/>
                </a:solidFill>
              </a:rPr>
              <a:t>Model: Y = Θi + ε</a:t>
            </a:r>
            <a:endParaRPr>
              <a:solidFill>
                <a:srgbClr val="000000"/>
              </a:solidFill>
            </a:endParaRPr>
          </a:p>
          <a:p>
            <a:pPr indent="0" lvl="0" marL="0" rtl="0" algn="l">
              <a:lnSpc>
                <a:spcPct val="100000"/>
              </a:lnSpc>
              <a:spcBef>
                <a:spcPts val="1200"/>
              </a:spcBef>
              <a:spcAft>
                <a:spcPts val="0"/>
              </a:spcAft>
              <a:buNone/>
            </a:pPr>
            <a:r>
              <a:rPr lang="en">
                <a:solidFill>
                  <a:srgbClr val="000000"/>
                </a:solidFill>
              </a:rPr>
              <a:t>Hypothesis: </a:t>
            </a:r>
            <a:endParaRPr>
              <a:solidFill>
                <a:srgbClr val="000000"/>
              </a:solidFill>
            </a:endParaRPr>
          </a:p>
          <a:p>
            <a:pPr indent="457200" lvl="0" marL="0" rtl="0" algn="l">
              <a:lnSpc>
                <a:spcPct val="100000"/>
              </a:lnSpc>
              <a:spcBef>
                <a:spcPts val="1200"/>
              </a:spcBef>
              <a:spcAft>
                <a:spcPts val="0"/>
              </a:spcAft>
              <a:buNone/>
            </a:pPr>
            <a:r>
              <a:rPr lang="en">
                <a:solidFill>
                  <a:srgbClr val="000000"/>
                </a:solidFill>
              </a:rPr>
              <a:t>Ho: Median number of flights arrived (</a:t>
            </a:r>
            <a:r>
              <a:rPr lang="en">
                <a:solidFill>
                  <a:srgbClr val="000000"/>
                </a:solidFill>
              </a:rPr>
              <a:t>Θi) </a:t>
            </a:r>
            <a:r>
              <a:rPr lang="en">
                <a:solidFill>
                  <a:srgbClr val="000000"/>
                </a:solidFill>
              </a:rPr>
              <a:t>in 2019 and 2020 are the same</a:t>
            </a:r>
            <a:endParaRPr>
              <a:solidFill>
                <a:srgbClr val="000000"/>
              </a:solidFill>
            </a:endParaRPr>
          </a:p>
          <a:p>
            <a:pPr indent="457200" lvl="0" marL="0" rtl="0" algn="l">
              <a:lnSpc>
                <a:spcPct val="100000"/>
              </a:lnSpc>
              <a:spcBef>
                <a:spcPts val="1200"/>
              </a:spcBef>
              <a:spcAft>
                <a:spcPts val="0"/>
              </a:spcAft>
              <a:buNone/>
            </a:pPr>
            <a:r>
              <a:rPr lang="en">
                <a:solidFill>
                  <a:srgbClr val="000000"/>
                </a:solidFill>
              </a:rPr>
              <a:t>Ha: At least one of the medians (</a:t>
            </a:r>
            <a:r>
              <a:rPr lang="en">
                <a:solidFill>
                  <a:srgbClr val="000000"/>
                </a:solidFill>
              </a:rPr>
              <a:t>Θi) is different (Θ2019 =/= Θ2020)</a:t>
            </a:r>
            <a:endParaRPr>
              <a:solidFill>
                <a:srgbClr val="000000"/>
              </a:solidFill>
            </a:endParaRPr>
          </a:p>
          <a:p>
            <a:pPr indent="0" lvl="0" marL="0" rtl="0" algn="l">
              <a:lnSpc>
                <a:spcPct val="100000"/>
              </a:lnSpc>
              <a:spcBef>
                <a:spcPts val="1200"/>
              </a:spcBef>
              <a:spcAft>
                <a:spcPts val="0"/>
              </a:spcAft>
              <a:buNone/>
            </a:pPr>
            <a:r>
              <a:rPr lang="en">
                <a:solidFill>
                  <a:srgbClr val="000000"/>
                </a:solidFill>
              </a:rPr>
              <a:t>Assumptions: </a:t>
            </a:r>
            <a:endParaRPr>
              <a:solidFill>
                <a:srgbClr val="000000"/>
              </a:solidFill>
            </a:endParaRPr>
          </a:p>
          <a:p>
            <a:pPr indent="0" lvl="0" marL="0" rtl="0" algn="l">
              <a:lnSpc>
                <a:spcPct val="100000"/>
              </a:lnSpc>
              <a:spcBef>
                <a:spcPts val="1200"/>
              </a:spcBef>
              <a:spcAft>
                <a:spcPts val="0"/>
              </a:spcAft>
              <a:buNone/>
            </a:pPr>
            <a:r>
              <a:rPr lang="en">
                <a:solidFill>
                  <a:srgbClr val="000000"/>
                </a:solidFill>
              </a:rPr>
              <a:t>	Independent groups - these are different airports with </a:t>
            </a:r>
            <a:r>
              <a:rPr lang="en">
                <a:solidFill>
                  <a:srgbClr val="000000"/>
                </a:solidFill>
              </a:rPr>
              <a:t>different</a:t>
            </a:r>
            <a:r>
              <a:rPr lang="en">
                <a:solidFill>
                  <a:srgbClr val="000000"/>
                </a:solidFill>
              </a:rPr>
              <a:t> airlines</a:t>
            </a:r>
            <a:endParaRPr>
              <a:solidFill>
                <a:srgbClr val="000000"/>
              </a:solidFill>
            </a:endParaRPr>
          </a:p>
          <a:p>
            <a:pPr indent="0" lvl="0" marL="0" rtl="0" algn="l">
              <a:lnSpc>
                <a:spcPct val="100000"/>
              </a:lnSpc>
              <a:spcBef>
                <a:spcPts val="1200"/>
              </a:spcBef>
              <a:spcAft>
                <a:spcPts val="1200"/>
              </a:spcAft>
              <a:buNone/>
            </a:pPr>
            <a:r>
              <a:rPr lang="en">
                <a:solidFill>
                  <a:srgbClr val="000000"/>
                </a:solidFill>
              </a:rPr>
              <a:t>	Independent observations - randomly picked NYC</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Kruskal-Wallis Test</a:t>
            </a:r>
            <a:endParaRPr/>
          </a:p>
        </p:txBody>
      </p:sp>
      <p:pic>
        <p:nvPicPr>
          <p:cNvPr id="100" name="Google Shape;100;p19"/>
          <p:cNvPicPr preferRelativeResize="0"/>
          <p:nvPr/>
        </p:nvPicPr>
        <p:blipFill>
          <a:blip r:embed="rId3">
            <a:alphaModFix/>
          </a:blip>
          <a:stretch>
            <a:fillRect/>
          </a:stretch>
        </p:blipFill>
        <p:spPr>
          <a:xfrm>
            <a:off x="1338250" y="1422363"/>
            <a:ext cx="6467475" cy="1057275"/>
          </a:xfrm>
          <a:prstGeom prst="rect">
            <a:avLst/>
          </a:prstGeom>
          <a:noFill/>
          <a:ln>
            <a:noFill/>
          </a:ln>
        </p:spPr>
      </p:pic>
      <p:pic>
        <p:nvPicPr>
          <p:cNvPr id="101" name="Google Shape;101;p19"/>
          <p:cNvPicPr preferRelativeResize="0"/>
          <p:nvPr/>
        </p:nvPicPr>
        <p:blipFill>
          <a:blip r:embed="rId4">
            <a:alphaModFix/>
          </a:blip>
          <a:stretch>
            <a:fillRect/>
          </a:stretch>
        </p:blipFill>
        <p:spPr>
          <a:xfrm>
            <a:off x="1890700" y="2884300"/>
            <a:ext cx="5362575" cy="1162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&amp; Analysis Limitations</a:t>
            </a:r>
            <a:endParaRPr/>
          </a:p>
        </p:txBody>
      </p:sp>
      <p:sp>
        <p:nvSpPr>
          <p:cNvPr id="107" name="Google Shape;107;p20"/>
          <p:cNvSpPr txBox="1"/>
          <p:nvPr>
            <p:ph idx="1" type="body"/>
          </p:nvPr>
        </p:nvSpPr>
        <p:spPr>
          <a:xfrm>
            <a:off x="311700" y="1152475"/>
            <a:ext cx="8520600" cy="1602000"/>
          </a:xfrm>
          <a:prstGeom prst="rect">
            <a:avLst/>
          </a:prstGeom>
        </p:spPr>
        <p:txBody>
          <a:bodyPr anchorCtr="0" anchor="t" bIns="91425" lIns="91425" spcFirstLastPara="1" rIns="91425" wrap="square" tIns="91425">
            <a:normAutofit lnSpcReduction="10000"/>
          </a:bodyPr>
          <a:lstStyle/>
          <a:p>
            <a:pPr indent="0" lvl="0" marL="0" rtl="0" algn="l">
              <a:lnSpc>
                <a:spcPct val="95000"/>
              </a:lnSpc>
              <a:spcBef>
                <a:spcPts val="0"/>
              </a:spcBef>
              <a:spcAft>
                <a:spcPts val="0"/>
              </a:spcAft>
              <a:buNone/>
            </a:pPr>
            <a:r>
              <a:rPr b="1" lang="en" sz="1600">
                <a:solidFill>
                  <a:srgbClr val="000000"/>
                </a:solidFill>
              </a:rPr>
              <a:t>Conclusion:</a:t>
            </a:r>
            <a:endParaRPr sz="1600">
              <a:solidFill>
                <a:srgbClr val="000000"/>
              </a:solidFill>
            </a:endParaRPr>
          </a:p>
          <a:p>
            <a:pPr indent="0" lvl="0" marL="0" rtl="0" algn="l">
              <a:lnSpc>
                <a:spcPct val="95000"/>
              </a:lnSpc>
              <a:spcBef>
                <a:spcPts val="1200"/>
              </a:spcBef>
              <a:spcAft>
                <a:spcPts val="0"/>
              </a:spcAft>
              <a:buNone/>
            </a:pPr>
            <a:r>
              <a:rPr lang="en" sz="1600">
                <a:solidFill>
                  <a:srgbClr val="000000"/>
                </a:solidFill>
              </a:rPr>
              <a:t>There is statistically significant evidence that </a:t>
            </a:r>
            <a:r>
              <a:rPr lang="en" sz="1600">
                <a:solidFill>
                  <a:srgbClr val="000000"/>
                </a:solidFill>
              </a:rPr>
              <a:t>COVID-19 did cause a decrease in the median number of flight arrivals for these 3 airports in New York in December 2020 compared to December 2019.</a:t>
            </a:r>
            <a:endParaRPr sz="1600">
              <a:solidFill>
                <a:srgbClr val="000000"/>
              </a:solidFill>
            </a:endParaRPr>
          </a:p>
          <a:p>
            <a:pPr indent="0" lvl="0" marL="0" rtl="0" algn="l">
              <a:lnSpc>
                <a:spcPct val="95000"/>
              </a:lnSpc>
              <a:spcBef>
                <a:spcPts val="1200"/>
              </a:spcBef>
              <a:spcAft>
                <a:spcPts val="1200"/>
              </a:spcAft>
              <a:buNone/>
            </a:pPr>
            <a:r>
              <a:rPr b="1" lang="en" sz="1600">
                <a:solidFill>
                  <a:srgbClr val="000000"/>
                </a:solidFill>
              </a:rPr>
              <a:t>Limitations:</a:t>
            </a:r>
            <a:endParaRPr sz="1600">
              <a:solidFill>
                <a:srgbClr val="000000"/>
              </a:solidFill>
            </a:endParaRPr>
          </a:p>
        </p:txBody>
      </p:sp>
      <p:sp>
        <p:nvSpPr>
          <p:cNvPr id="108" name="Google Shape;108;p20"/>
          <p:cNvSpPr txBox="1"/>
          <p:nvPr/>
        </p:nvSpPr>
        <p:spPr>
          <a:xfrm>
            <a:off x="968625" y="2571750"/>
            <a:ext cx="2833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Empty flights ran through the pandemic.</a:t>
            </a:r>
            <a:endParaRPr>
              <a:latin typeface="Proxima Nova"/>
              <a:ea typeface="Proxima Nova"/>
              <a:cs typeface="Proxima Nova"/>
              <a:sym typeface="Proxima Nova"/>
            </a:endParaRPr>
          </a:p>
        </p:txBody>
      </p:sp>
      <p:pic>
        <p:nvPicPr>
          <p:cNvPr id="109" name="Google Shape;109;p20"/>
          <p:cNvPicPr preferRelativeResize="0"/>
          <p:nvPr/>
        </p:nvPicPr>
        <p:blipFill>
          <a:blip r:embed="rId3">
            <a:alphaModFix/>
          </a:blip>
          <a:stretch>
            <a:fillRect/>
          </a:stretch>
        </p:blipFill>
        <p:spPr>
          <a:xfrm>
            <a:off x="754074" y="3154675"/>
            <a:ext cx="3262924" cy="1835399"/>
          </a:xfrm>
          <a:prstGeom prst="rect">
            <a:avLst/>
          </a:prstGeom>
          <a:noFill/>
          <a:ln cap="flat" cmpd="sng" w="9525">
            <a:solidFill>
              <a:srgbClr val="000000"/>
            </a:solidFill>
            <a:prstDash val="solid"/>
            <a:round/>
            <a:headEnd len="sm" w="sm" type="none"/>
            <a:tailEnd len="sm" w="sm" type="none"/>
          </a:ln>
        </p:spPr>
      </p:pic>
      <p:sp>
        <p:nvSpPr>
          <p:cNvPr id="110" name="Google Shape;110;p20"/>
          <p:cNvSpPr txBox="1"/>
          <p:nvPr/>
        </p:nvSpPr>
        <p:spPr>
          <a:xfrm>
            <a:off x="5343775" y="2571750"/>
            <a:ext cx="2833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Smaller airports not in the analysis.</a:t>
            </a:r>
            <a:endParaRPr>
              <a:latin typeface="Proxima Nova"/>
              <a:ea typeface="Proxima Nova"/>
              <a:cs typeface="Proxima Nova"/>
              <a:sym typeface="Proxima Nova"/>
            </a:endParaRPr>
          </a:p>
        </p:txBody>
      </p:sp>
      <p:pic>
        <p:nvPicPr>
          <p:cNvPr id="111" name="Google Shape;111;p20"/>
          <p:cNvPicPr preferRelativeResize="0"/>
          <p:nvPr/>
        </p:nvPicPr>
        <p:blipFill>
          <a:blip r:embed="rId4">
            <a:alphaModFix/>
          </a:blip>
          <a:stretch>
            <a:fillRect/>
          </a:stretch>
        </p:blipFill>
        <p:spPr>
          <a:xfrm>
            <a:off x="5129213" y="3154675"/>
            <a:ext cx="3262926" cy="18354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