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75" y="3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osman" userId="e6aa3828d6843aa9" providerId="LiveId" clId="{242EFA26-2585-4D62-A69C-AD82B1739672}"/>
    <pc:docChg chg="modSld">
      <pc:chgData name="abraham osman" userId="e6aa3828d6843aa9" providerId="LiveId" clId="{242EFA26-2585-4D62-A69C-AD82B1739672}" dt="2021-06-15T18:06:48.154" v="5" actId="20577"/>
      <pc:docMkLst>
        <pc:docMk/>
      </pc:docMkLst>
      <pc:sldChg chg="modSp mod">
        <pc:chgData name="abraham osman" userId="e6aa3828d6843aa9" providerId="LiveId" clId="{242EFA26-2585-4D62-A69C-AD82B1739672}" dt="2021-06-15T18:06:48.154" v="5" actId="20577"/>
        <pc:sldMkLst>
          <pc:docMk/>
          <pc:sldMk cId="0" sldId="256"/>
        </pc:sldMkLst>
        <pc:spChg chg="mod">
          <ac:chgData name="abraham osman" userId="e6aa3828d6843aa9" providerId="LiveId" clId="{242EFA26-2585-4D62-A69C-AD82B1739672}" dt="2021-06-15T18:06:48.154" v="5" actId="20577"/>
          <ac:spMkLst>
            <pc:docMk/>
            <pc:sldMk cId="0" sldId="256"/>
            <ac:spMk id="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f983aac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f983aac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04f17ac59_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04f17ac59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04f17ac59_6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04f17ac59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04f17ac59_6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04f17ac59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04f17ac59_6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04f17ac59_6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c04f17ac59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c04f17ac59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04f17ac59_7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04f17ac59_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04f17ac5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04f17ac5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Megan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04f17ac59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04f17ac5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04f17ac59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04f17ac59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Alejandra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f983aacf0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f983aacf0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Ishaan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04f17ac59_4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04f17ac59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Rochelle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f983aacf0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f983aacf0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Ellie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04f17ac59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04f17ac59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534200" y="1890601"/>
            <a:ext cx="6075600" cy="119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20">
                <a:solidFill>
                  <a:schemeClr val="dk1"/>
                </a:solidFill>
              </a:rPr>
              <a:t>University of Florida Parking Availability Database</a:t>
            </a:r>
            <a:endParaRPr sz="3020">
              <a:solidFill>
                <a:schemeClr val="dk1"/>
              </a:solidFill>
            </a:endParaRPr>
          </a:p>
        </p:txBody>
      </p:sp>
      <p:sp>
        <p:nvSpPr>
          <p:cNvPr id="86" name="Google Shape;86;p13"/>
          <p:cNvSpPr txBox="1"/>
          <p:nvPr/>
        </p:nvSpPr>
        <p:spPr>
          <a:xfrm>
            <a:off x="2784125" y="471375"/>
            <a:ext cx="27084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Date: Wednesday, February 24, 2021</a:t>
            </a:r>
            <a:endParaRPr>
              <a:latin typeface="Proxima Nova"/>
              <a:ea typeface="Proxima Nova"/>
              <a:cs typeface="Proxima Nova"/>
              <a:sym typeface="Proxima Nova"/>
            </a:endParaRPr>
          </a:p>
        </p:txBody>
      </p:sp>
      <p:sp>
        <p:nvSpPr>
          <p:cNvPr id="87" name="Google Shape;87;p13"/>
          <p:cNvSpPr txBox="1"/>
          <p:nvPr/>
        </p:nvSpPr>
        <p:spPr>
          <a:xfrm>
            <a:off x="3217800" y="3373850"/>
            <a:ext cx="2708400" cy="35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Proxima Nova"/>
                <a:ea typeface="Proxima Nova"/>
                <a:cs typeface="Proxima Nova"/>
                <a:sym typeface="Proxima Nova"/>
              </a:rPr>
              <a:t>Presented By:</a:t>
            </a:r>
            <a:endParaRPr>
              <a:solidFill>
                <a:schemeClr val="dk2"/>
              </a:solidFill>
              <a:latin typeface="Proxima Nova"/>
              <a:ea typeface="Proxima Nova"/>
              <a:cs typeface="Proxima Nova"/>
              <a:sym typeface="Proxima Nova"/>
            </a:endParaRPr>
          </a:p>
        </p:txBody>
      </p:sp>
      <p:pic>
        <p:nvPicPr>
          <p:cNvPr id="88" name="Google Shape;88;p13"/>
          <p:cNvPicPr preferRelativeResize="0"/>
          <p:nvPr/>
        </p:nvPicPr>
        <p:blipFill rotWithShape="1">
          <a:blip r:embed="rId3">
            <a:alphaModFix/>
          </a:blip>
          <a:srcRect r="68593"/>
          <a:stretch/>
        </p:blipFill>
        <p:spPr>
          <a:xfrm>
            <a:off x="42875" y="15375"/>
            <a:ext cx="2443149" cy="1458600"/>
          </a:xfrm>
          <a:prstGeom prst="rect">
            <a:avLst/>
          </a:prstGeom>
          <a:noFill/>
          <a:ln>
            <a:noFill/>
          </a:ln>
        </p:spPr>
      </p:pic>
      <p:sp>
        <p:nvSpPr>
          <p:cNvPr id="89" name="Google Shape;89;p13"/>
          <p:cNvSpPr txBox="1"/>
          <p:nvPr/>
        </p:nvSpPr>
        <p:spPr>
          <a:xfrm>
            <a:off x="1076800" y="3815900"/>
            <a:ext cx="7233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Abraham Osman , Ellie Shahrabani, Ishaan Dhillon, Amit Som, Robert Van Valkenburgh, Megan Osorio, Alejandra Vila, Rochelle Lieberman</a:t>
            </a:r>
            <a:endParaRPr dirty="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Queries Continued</a:t>
            </a:r>
            <a:endParaRPr/>
          </a:p>
        </p:txBody>
      </p:sp>
      <p:sp>
        <p:nvSpPr>
          <p:cNvPr id="151" name="Google Shape;151;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Find the driver’s license number of the user with the last name Johnson:</a:t>
            </a:r>
            <a:endParaRPr/>
          </a:p>
          <a:p>
            <a:pPr marL="0" lvl="0" indent="0" algn="l" rtl="0">
              <a:spcBef>
                <a:spcPts val="1200"/>
              </a:spcBef>
              <a:spcAft>
                <a:spcPts val="0"/>
              </a:spcAft>
              <a:buNone/>
            </a:pPr>
            <a:r>
              <a:rPr lang="en"/>
              <a:t>SELECT DriverLicenseNumber</a:t>
            </a:r>
            <a:endParaRPr/>
          </a:p>
          <a:p>
            <a:pPr marL="0" lvl="0" indent="0" algn="l" rtl="0">
              <a:spcBef>
                <a:spcPts val="1200"/>
              </a:spcBef>
              <a:spcAft>
                <a:spcPts val="0"/>
              </a:spcAft>
              <a:buNone/>
            </a:pPr>
            <a:r>
              <a:rPr lang="en"/>
              <a:t>FROM User_T</a:t>
            </a:r>
            <a:endParaRPr/>
          </a:p>
          <a:p>
            <a:pPr marL="0" lvl="0" indent="0" algn="l" rtl="0">
              <a:spcBef>
                <a:spcPts val="1200"/>
              </a:spcBef>
              <a:spcAft>
                <a:spcPts val="0"/>
              </a:spcAft>
              <a:buNone/>
            </a:pPr>
            <a:r>
              <a:rPr lang="en"/>
              <a:t>WHERE DriverLastName = "Johnson";</a:t>
            </a:r>
            <a:endParaRPr/>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sp>
        <p:nvSpPr>
          <p:cNvPr id="152" name="Google Shape;152;p22"/>
          <p:cNvSpPr txBox="1"/>
          <p:nvPr/>
        </p:nvSpPr>
        <p:spPr>
          <a:xfrm>
            <a:off x="8194250" y="0"/>
            <a:ext cx="949500" cy="615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800">
                <a:solidFill>
                  <a:schemeClr val="dk1"/>
                </a:solidFill>
                <a:latin typeface="Roboto"/>
                <a:ea typeface="Roboto"/>
                <a:cs typeface="Roboto"/>
                <a:sym typeface="Roboto"/>
              </a:rPr>
              <a:t>2.</a:t>
            </a:r>
            <a:endParaRPr sz="2800">
              <a:solidFill>
                <a:schemeClr val="dk1"/>
              </a:solidFill>
              <a:latin typeface="Roboto"/>
              <a:ea typeface="Roboto"/>
              <a:cs typeface="Roboto"/>
              <a:sym typeface="Roboto"/>
            </a:endParaRPr>
          </a:p>
        </p:txBody>
      </p:sp>
      <p:pic>
        <p:nvPicPr>
          <p:cNvPr id="153" name="Google Shape;153;p22"/>
          <p:cNvPicPr preferRelativeResize="0"/>
          <p:nvPr/>
        </p:nvPicPr>
        <p:blipFill>
          <a:blip r:embed="rId3">
            <a:alphaModFix/>
          </a:blip>
          <a:stretch>
            <a:fillRect/>
          </a:stretch>
        </p:blipFill>
        <p:spPr>
          <a:xfrm>
            <a:off x="4289100" y="1991325"/>
            <a:ext cx="4305300" cy="203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Queries Continued</a:t>
            </a:r>
            <a:endParaRPr>
              <a:solidFill>
                <a:schemeClr val="lt1"/>
              </a:solidFill>
            </a:endParaRPr>
          </a:p>
        </p:txBody>
      </p:sp>
      <p:sp>
        <p:nvSpPr>
          <p:cNvPr id="159" name="Google Shape;159;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Find the average size of the parking lots at the University of Florida:</a:t>
            </a:r>
            <a:endParaRPr>
              <a:solidFill>
                <a:schemeClr val="lt1"/>
              </a:solidFill>
            </a:endParaRPr>
          </a:p>
          <a:p>
            <a:pPr marL="0" marR="0" lvl="0" indent="0" algn="l" rtl="0">
              <a:spcBef>
                <a:spcPts val="1200"/>
              </a:spcBef>
              <a:spcAft>
                <a:spcPts val="0"/>
              </a:spcAft>
              <a:buNone/>
            </a:pPr>
            <a:r>
              <a:rPr lang="en">
                <a:solidFill>
                  <a:schemeClr val="lt1"/>
                </a:solidFill>
              </a:rPr>
              <a:t>SELECT Avg(Capacity) as AvgCap</a:t>
            </a:r>
            <a:endParaRPr>
              <a:solidFill>
                <a:schemeClr val="lt1"/>
              </a:solidFill>
            </a:endParaRPr>
          </a:p>
          <a:p>
            <a:pPr marL="0" marR="0" lvl="0" indent="0" algn="l" rtl="0">
              <a:spcBef>
                <a:spcPts val="0"/>
              </a:spcBef>
              <a:spcAft>
                <a:spcPts val="0"/>
              </a:spcAft>
              <a:buNone/>
            </a:pPr>
            <a:r>
              <a:rPr lang="en">
                <a:solidFill>
                  <a:schemeClr val="lt1"/>
                </a:solidFill>
              </a:rPr>
              <a:t>FROM ParkingLot_T;</a:t>
            </a:r>
            <a:endParaRPr>
              <a:solidFill>
                <a:schemeClr val="lt1"/>
              </a:solidFill>
            </a:endParaRPr>
          </a:p>
          <a:p>
            <a:pPr marL="0" marR="0" lvl="0" indent="0" algn="l" rtl="0">
              <a:spcBef>
                <a:spcPts val="0"/>
              </a:spcBef>
              <a:spcAft>
                <a:spcPts val="0"/>
              </a:spcAft>
              <a:buNone/>
            </a:pPr>
            <a:endParaRPr>
              <a:solidFill>
                <a:schemeClr val="lt1"/>
              </a:solidFill>
            </a:endParaRPr>
          </a:p>
          <a:p>
            <a:pPr marL="0" lvl="0" indent="0" algn="l" rtl="0">
              <a:spcBef>
                <a:spcPts val="0"/>
              </a:spcBef>
              <a:spcAft>
                <a:spcPts val="1200"/>
              </a:spcAft>
              <a:buNone/>
            </a:pPr>
            <a:endParaRPr/>
          </a:p>
        </p:txBody>
      </p:sp>
      <p:pic>
        <p:nvPicPr>
          <p:cNvPr id="160" name="Google Shape;160;p23"/>
          <p:cNvPicPr preferRelativeResize="0"/>
          <p:nvPr/>
        </p:nvPicPr>
        <p:blipFill>
          <a:blip r:embed="rId3">
            <a:alphaModFix/>
          </a:blip>
          <a:stretch>
            <a:fillRect/>
          </a:stretch>
        </p:blipFill>
        <p:spPr>
          <a:xfrm>
            <a:off x="4320600" y="1749375"/>
            <a:ext cx="3162300" cy="3143400"/>
          </a:xfrm>
          <a:prstGeom prst="roundRect">
            <a:avLst>
              <a:gd name="adj" fmla="val 16667"/>
            </a:avLst>
          </a:prstGeom>
          <a:noFill/>
          <a:ln w="38100" cap="flat" cmpd="sng">
            <a:solidFill>
              <a:schemeClr val="lt2"/>
            </a:solidFill>
            <a:prstDash val="solid"/>
            <a:round/>
            <a:headEnd type="none" w="sm" len="sm"/>
            <a:tailEnd type="none" w="sm" len="sm"/>
          </a:ln>
        </p:spPr>
      </p:pic>
      <p:sp>
        <p:nvSpPr>
          <p:cNvPr id="161" name="Google Shape;161;p23"/>
          <p:cNvSpPr txBox="1"/>
          <p:nvPr/>
        </p:nvSpPr>
        <p:spPr>
          <a:xfrm>
            <a:off x="8194250" y="0"/>
            <a:ext cx="949500" cy="615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800">
                <a:solidFill>
                  <a:srgbClr val="FFFFFF"/>
                </a:solidFill>
                <a:latin typeface="Roboto"/>
                <a:ea typeface="Roboto"/>
                <a:cs typeface="Roboto"/>
                <a:sym typeface="Roboto"/>
              </a:rPr>
              <a:t>3.</a:t>
            </a:r>
            <a:endParaRPr sz="28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Queries Continued	</a:t>
            </a:r>
            <a:endParaRPr/>
          </a:p>
        </p:txBody>
      </p:sp>
      <p:sp>
        <p:nvSpPr>
          <p:cNvPr id="167" name="Google Shape;167;p24"/>
          <p:cNvSpPr txBox="1">
            <a:spLocks noGrp="1"/>
          </p:cNvSpPr>
          <p:nvPr>
            <p:ph type="body" idx="1"/>
          </p:nvPr>
        </p:nvSpPr>
        <p:spPr>
          <a:xfrm>
            <a:off x="258125" y="9022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List the number of currently available spots in each parking lot: </a:t>
            </a:r>
            <a:endParaRPr/>
          </a:p>
          <a:p>
            <a:pPr marL="0" lvl="0" indent="0" algn="l" rtl="0">
              <a:spcBef>
                <a:spcPts val="1200"/>
              </a:spcBef>
              <a:spcAft>
                <a:spcPts val="0"/>
              </a:spcAft>
              <a:buNone/>
            </a:pPr>
            <a:r>
              <a:rPr lang="en" sz="1500"/>
              <a:t>SELECT ParkingLot_T.LotName, Capacity - Count(*) AvailableSpots</a:t>
            </a:r>
            <a:endParaRPr sz="1500"/>
          </a:p>
          <a:p>
            <a:pPr marL="0" lvl="0" indent="0" algn="l" rtl="0">
              <a:spcBef>
                <a:spcPts val="1200"/>
              </a:spcBef>
              <a:spcAft>
                <a:spcPts val="0"/>
              </a:spcAft>
              <a:buNone/>
            </a:pPr>
            <a:r>
              <a:rPr lang="en" sz="1500"/>
              <a:t>FROM ParkingLot_T, AllottedSpots_T</a:t>
            </a:r>
            <a:endParaRPr sz="1500"/>
          </a:p>
          <a:p>
            <a:pPr marL="0" lvl="0" indent="0" algn="l" rtl="0">
              <a:spcBef>
                <a:spcPts val="1200"/>
              </a:spcBef>
              <a:spcAft>
                <a:spcPts val="0"/>
              </a:spcAft>
              <a:buNone/>
            </a:pPr>
            <a:r>
              <a:rPr lang="en" sz="1500"/>
              <a:t>WHERE AllottedSpots_T.LotID = Parkinglot_T.LotID</a:t>
            </a:r>
            <a:endParaRPr sz="1500"/>
          </a:p>
          <a:p>
            <a:pPr marL="0" lvl="0" indent="0" algn="l" rtl="0">
              <a:spcBef>
                <a:spcPts val="1200"/>
              </a:spcBef>
              <a:spcAft>
                <a:spcPts val="1200"/>
              </a:spcAft>
              <a:buNone/>
            </a:pPr>
            <a:r>
              <a:rPr lang="en" sz="1500"/>
              <a:t>GROUP BY LotName;</a:t>
            </a:r>
            <a:endParaRPr sz="1500"/>
          </a:p>
        </p:txBody>
      </p:sp>
      <p:pic>
        <p:nvPicPr>
          <p:cNvPr id="168" name="Google Shape;168;p24"/>
          <p:cNvPicPr preferRelativeResize="0"/>
          <p:nvPr/>
        </p:nvPicPr>
        <p:blipFill rotWithShape="1">
          <a:blip r:embed="rId3">
            <a:alphaModFix/>
          </a:blip>
          <a:srcRect t="40504" r="53641"/>
          <a:stretch/>
        </p:blipFill>
        <p:spPr>
          <a:xfrm>
            <a:off x="5024775" y="1902600"/>
            <a:ext cx="3431100" cy="2882700"/>
          </a:xfrm>
          <a:prstGeom prst="roundRect">
            <a:avLst>
              <a:gd name="adj" fmla="val 16667"/>
            </a:avLst>
          </a:prstGeom>
          <a:noFill/>
          <a:ln w="38100" cap="flat" cmpd="sng">
            <a:solidFill>
              <a:schemeClr val="dk1"/>
            </a:solidFill>
            <a:prstDash val="solid"/>
            <a:round/>
            <a:headEnd type="none" w="sm" len="sm"/>
            <a:tailEnd type="none" w="sm" len="sm"/>
          </a:ln>
        </p:spPr>
      </p:pic>
      <p:sp>
        <p:nvSpPr>
          <p:cNvPr id="169" name="Google Shape;169;p24"/>
          <p:cNvSpPr txBox="1"/>
          <p:nvPr/>
        </p:nvSpPr>
        <p:spPr>
          <a:xfrm>
            <a:off x="8194500" y="0"/>
            <a:ext cx="949500" cy="615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800">
                <a:solidFill>
                  <a:schemeClr val="dk1"/>
                </a:solidFill>
                <a:latin typeface="Roboto"/>
                <a:ea typeface="Roboto"/>
                <a:cs typeface="Roboto"/>
                <a:sym typeface="Roboto"/>
              </a:rPr>
              <a:t>4.</a:t>
            </a:r>
            <a:endParaRPr sz="2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Queries Continued</a:t>
            </a:r>
            <a:endParaRPr>
              <a:solidFill>
                <a:schemeClr val="lt1"/>
              </a:solidFill>
            </a:endParaRPr>
          </a:p>
        </p:txBody>
      </p:sp>
      <p:sp>
        <p:nvSpPr>
          <p:cNvPr id="175" name="Google Shape;175;p25"/>
          <p:cNvSpPr txBox="1">
            <a:spLocks noGrp="1"/>
          </p:cNvSpPr>
          <p:nvPr>
            <p:ph type="body" idx="1"/>
          </p:nvPr>
        </p:nvSpPr>
        <p:spPr>
          <a:xfrm>
            <a:off x="356300" y="12501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chemeClr val="lt1"/>
                </a:solidFill>
              </a:rPr>
              <a:t>List the UFID numbers who have received a parking violation:</a:t>
            </a:r>
            <a:endParaRPr sz="1700">
              <a:solidFill>
                <a:schemeClr val="lt1"/>
              </a:solidFill>
            </a:endParaRPr>
          </a:p>
          <a:p>
            <a:pPr marL="0" lvl="0" indent="0" algn="l" rtl="0">
              <a:spcBef>
                <a:spcPts val="1200"/>
              </a:spcBef>
              <a:spcAft>
                <a:spcPts val="0"/>
              </a:spcAft>
              <a:buNone/>
            </a:pPr>
            <a:r>
              <a:rPr lang="en" sz="1600">
                <a:solidFill>
                  <a:schemeClr val="lt1"/>
                </a:solidFill>
              </a:rPr>
              <a:t>SELECT User_T.UFID, DriverFirstName, DriverLastName</a:t>
            </a:r>
            <a:endParaRPr sz="1600">
              <a:solidFill>
                <a:schemeClr val="lt1"/>
              </a:solidFill>
            </a:endParaRPr>
          </a:p>
          <a:p>
            <a:pPr marL="0" lvl="0" indent="0" algn="l" rtl="0">
              <a:spcBef>
                <a:spcPts val="1200"/>
              </a:spcBef>
              <a:spcAft>
                <a:spcPts val="0"/>
              </a:spcAft>
              <a:buNone/>
            </a:pPr>
            <a:r>
              <a:rPr lang="en" sz="1600">
                <a:solidFill>
                  <a:schemeClr val="lt1"/>
                </a:solidFill>
              </a:rPr>
              <a:t>FROM User_T, ParkingViolation_T</a:t>
            </a:r>
            <a:endParaRPr sz="1600">
              <a:solidFill>
                <a:schemeClr val="lt1"/>
              </a:solidFill>
            </a:endParaRPr>
          </a:p>
          <a:p>
            <a:pPr marL="0" lvl="0" indent="0" algn="l" rtl="0">
              <a:spcBef>
                <a:spcPts val="1200"/>
              </a:spcBef>
              <a:spcAft>
                <a:spcPts val="0"/>
              </a:spcAft>
              <a:buNone/>
            </a:pPr>
            <a:r>
              <a:rPr lang="en" sz="1600">
                <a:solidFill>
                  <a:schemeClr val="lt1"/>
                </a:solidFill>
              </a:rPr>
              <a:t>WHERE User_T.UFID = ParkingViolation_T.UFID</a:t>
            </a:r>
            <a:endParaRPr sz="1600">
              <a:solidFill>
                <a:schemeClr val="lt1"/>
              </a:solidFill>
            </a:endParaRPr>
          </a:p>
          <a:p>
            <a:pPr marL="0" lvl="0" indent="0" algn="l" rtl="0">
              <a:spcBef>
                <a:spcPts val="1200"/>
              </a:spcBef>
              <a:spcAft>
                <a:spcPts val="0"/>
              </a:spcAft>
              <a:buNone/>
            </a:pPr>
            <a:r>
              <a:rPr lang="en" sz="1600">
                <a:solidFill>
                  <a:schemeClr val="lt1"/>
                </a:solidFill>
              </a:rPr>
              <a:t>AND Description Is not NULL;</a:t>
            </a:r>
            <a:endParaRPr sz="1600">
              <a:solidFill>
                <a:schemeClr val="lt1"/>
              </a:solidFill>
            </a:endParaRPr>
          </a:p>
          <a:p>
            <a:pPr marL="0" lvl="0" indent="0" algn="l" rtl="0">
              <a:spcBef>
                <a:spcPts val="1200"/>
              </a:spcBef>
              <a:spcAft>
                <a:spcPts val="1200"/>
              </a:spcAft>
              <a:buNone/>
            </a:pPr>
            <a:endParaRPr sz="1900">
              <a:solidFill>
                <a:schemeClr val="lt1"/>
              </a:solidFill>
            </a:endParaRPr>
          </a:p>
        </p:txBody>
      </p:sp>
      <p:pic>
        <p:nvPicPr>
          <p:cNvPr id="176" name="Google Shape;176;p25"/>
          <p:cNvPicPr preferRelativeResize="0"/>
          <p:nvPr/>
        </p:nvPicPr>
        <p:blipFill>
          <a:blip r:embed="rId3">
            <a:alphaModFix/>
          </a:blip>
          <a:stretch>
            <a:fillRect/>
          </a:stretch>
        </p:blipFill>
        <p:spPr>
          <a:xfrm>
            <a:off x="4699100" y="2158450"/>
            <a:ext cx="4177800" cy="2271600"/>
          </a:xfrm>
          <a:prstGeom prst="roundRect">
            <a:avLst>
              <a:gd name="adj" fmla="val 16667"/>
            </a:avLst>
          </a:prstGeom>
          <a:noFill/>
          <a:ln w="38100" cap="flat" cmpd="sng">
            <a:solidFill>
              <a:schemeClr val="lt2"/>
            </a:solidFill>
            <a:prstDash val="solid"/>
            <a:round/>
            <a:headEnd type="none" w="sm" len="sm"/>
            <a:tailEnd type="none" w="sm" len="sm"/>
          </a:ln>
        </p:spPr>
      </p:pic>
      <p:sp>
        <p:nvSpPr>
          <p:cNvPr id="177" name="Google Shape;177;p25"/>
          <p:cNvSpPr txBox="1"/>
          <p:nvPr/>
        </p:nvSpPr>
        <p:spPr>
          <a:xfrm>
            <a:off x="8194250" y="0"/>
            <a:ext cx="949500" cy="615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800">
                <a:solidFill>
                  <a:srgbClr val="FFFFFF"/>
                </a:solidFill>
                <a:latin typeface="Roboto"/>
                <a:ea typeface="Roboto"/>
                <a:cs typeface="Roboto"/>
                <a:sym typeface="Roboto"/>
              </a:rPr>
              <a:t>5.</a:t>
            </a:r>
            <a:endParaRPr sz="2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6"/>
          <p:cNvPicPr preferRelativeResize="0"/>
          <p:nvPr/>
        </p:nvPicPr>
        <p:blipFill>
          <a:blip r:embed="rId3">
            <a:alphaModFix/>
          </a:blip>
          <a:stretch>
            <a:fillRect/>
          </a:stretch>
        </p:blipFill>
        <p:spPr>
          <a:xfrm>
            <a:off x="203550" y="57150"/>
            <a:ext cx="4057750" cy="1894125"/>
          </a:xfrm>
          <a:prstGeom prst="rect">
            <a:avLst/>
          </a:prstGeom>
          <a:noFill/>
          <a:ln>
            <a:noFill/>
          </a:ln>
        </p:spPr>
      </p:pic>
      <p:pic>
        <p:nvPicPr>
          <p:cNvPr id="183" name="Google Shape;183;p26"/>
          <p:cNvPicPr preferRelativeResize="0"/>
          <p:nvPr/>
        </p:nvPicPr>
        <p:blipFill>
          <a:blip r:embed="rId4">
            <a:alphaModFix/>
          </a:blip>
          <a:stretch>
            <a:fillRect/>
          </a:stretch>
        </p:blipFill>
        <p:spPr>
          <a:xfrm>
            <a:off x="146400" y="2145800"/>
            <a:ext cx="5886498" cy="1142375"/>
          </a:xfrm>
          <a:prstGeom prst="rect">
            <a:avLst/>
          </a:prstGeom>
          <a:noFill/>
          <a:ln>
            <a:noFill/>
          </a:ln>
        </p:spPr>
      </p:pic>
      <p:pic>
        <p:nvPicPr>
          <p:cNvPr id="184" name="Google Shape;184;p26"/>
          <p:cNvPicPr preferRelativeResize="0"/>
          <p:nvPr/>
        </p:nvPicPr>
        <p:blipFill>
          <a:blip r:embed="rId5">
            <a:alphaModFix/>
          </a:blip>
          <a:stretch>
            <a:fillRect/>
          </a:stretch>
        </p:blipFill>
        <p:spPr>
          <a:xfrm>
            <a:off x="6556566" y="1883537"/>
            <a:ext cx="1917959" cy="1535624"/>
          </a:xfrm>
          <a:prstGeom prst="rect">
            <a:avLst/>
          </a:prstGeom>
          <a:noFill/>
          <a:ln>
            <a:noFill/>
          </a:ln>
        </p:spPr>
      </p:pic>
      <p:pic>
        <p:nvPicPr>
          <p:cNvPr id="185" name="Google Shape;185;p26"/>
          <p:cNvPicPr preferRelativeResize="0"/>
          <p:nvPr/>
        </p:nvPicPr>
        <p:blipFill>
          <a:blip r:embed="rId6">
            <a:alphaModFix/>
          </a:blip>
          <a:stretch>
            <a:fillRect/>
          </a:stretch>
        </p:blipFill>
        <p:spPr>
          <a:xfrm>
            <a:off x="4367325" y="61350"/>
            <a:ext cx="4425600" cy="1758630"/>
          </a:xfrm>
          <a:prstGeom prst="rect">
            <a:avLst/>
          </a:prstGeom>
          <a:noFill/>
          <a:ln>
            <a:noFill/>
          </a:ln>
        </p:spPr>
      </p:pic>
      <p:pic>
        <p:nvPicPr>
          <p:cNvPr id="186" name="Google Shape;186;p26"/>
          <p:cNvPicPr preferRelativeResize="0"/>
          <p:nvPr/>
        </p:nvPicPr>
        <p:blipFill>
          <a:blip r:embed="rId7">
            <a:alphaModFix/>
          </a:blip>
          <a:stretch>
            <a:fillRect/>
          </a:stretch>
        </p:blipFill>
        <p:spPr>
          <a:xfrm>
            <a:off x="146400" y="3799538"/>
            <a:ext cx="4425600" cy="852901"/>
          </a:xfrm>
          <a:prstGeom prst="rect">
            <a:avLst/>
          </a:prstGeom>
          <a:noFill/>
          <a:ln>
            <a:noFill/>
          </a:ln>
        </p:spPr>
      </p:pic>
      <p:pic>
        <p:nvPicPr>
          <p:cNvPr id="187" name="Google Shape;187;p26"/>
          <p:cNvPicPr preferRelativeResize="0"/>
          <p:nvPr/>
        </p:nvPicPr>
        <p:blipFill>
          <a:blip r:embed="rId8">
            <a:alphaModFix/>
          </a:blip>
          <a:stretch>
            <a:fillRect/>
          </a:stretch>
        </p:blipFill>
        <p:spPr>
          <a:xfrm>
            <a:off x="4996525" y="3482700"/>
            <a:ext cx="3028974" cy="1486575"/>
          </a:xfrm>
          <a:prstGeom prst="rect">
            <a:avLst/>
          </a:prstGeom>
          <a:noFill/>
          <a:ln>
            <a:noFill/>
          </a:ln>
        </p:spPr>
      </p:pic>
      <p:sp>
        <p:nvSpPr>
          <p:cNvPr id="188" name="Google Shape;188;p26"/>
          <p:cNvSpPr txBox="1">
            <a:spLocks noGrp="1"/>
          </p:cNvSpPr>
          <p:nvPr>
            <p:ph type="title"/>
          </p:nvPr>
        </p:nvSpPr>
        <p:spPr>
          <a:xfrm>
            <a:off x="348350" y="328817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a:t>Appendix: Excel Database</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3346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Executive Summary</a:t>
            </a:r>
            <a:endParaRPr/>
          </a:p>
        </p:txBody>
      </p:sp>
      <p:sp>
        <p:nvSpPr>
          <p:cNvPr id="95" name="Google Shape;95;p14"/>
          <p:cNvSpPr txBox="1">
            <a:spLocks noGrp="1"/>
          </p:cNvSpPr>
          <p:nvPr>
            <p:ph type="body" idx="1"/>
          </p:nvPr>
        </p:nvSpPr>
        <p:spPr>
          <a:xfrm>
            <a:off x="311700" y="942475"/>
            <a:ext cx="8520600" cy="3339000"/>
          </a:xfrm>
          <a:prstGeom prst="rect">
            <a:avLst/>
          </a:prstGeom>
        </p:spPr>
        <p:txBody>
          <a:bodyPr spcFirstLastPara="1" wrap="square" lIns="91425" tIns="91425" rIns="91425" bIns="91425" anchor="t" anchorCtr="0">
            <a:noAutofit/>
          </a:bodyPr>
          <a:lstStyle/>
          <a:p>
            <a:pPr marL="0" lvl="0" indent="0" algn="l" rtl="0">
              <a:lnSpc>
                <a:spcPct val="180000"/>
              </a:lnSpc>
              <a:spcBef>
                <a:spcPts val="0"/>
              </a:spcBef>
              <a:spcAft>
                <a:spcPts val="0"/>
              </a:spcAft>
              <a:buSzPts val="1018"/>
              <a:buNone/>
            </a:pPr>
            <a:r>
              <a:rPr lang="en" sz="1358"/>
              <a:t>If UF plans to continue expanding the number of students they are able to offer an education to, both on the undergraduate and graduate level, their parking issue needs to be addressed, and soon. </a:t>
            </a:r>
            <a:endParaRPr sz="1358"/>
          </a:p>
          <a:p>
            <a:pPr marL="0" lvl="0" indent="0" algn="l" rtl="0">
              <a:lnSpc>
                <a:spcPct val="180000"/>
              </a:lnSpc>
              <a:spcBef>
                <a:spcPts val="0"/>
              </a:spcBef>
              <a:spcAft>
                <a:spcPts val="0"/>
              </a:spcAft>
              <a:buSzPts val="1018"/>
              <a:buNone/>
            </a:pPr>
            <a:endParaRPr sz="1358"/>
          </a:p>
          <a:p>
            <a:pPr marL="0" lvl="0" indent="0" algn="l" rtl="0">
              <a:lnSpc>
                <a:spcPct val="180000"/>
              </a:lnSpc>
              <a:spcBef>
                <a:spcPts val="0"/>
              </a:spcBef>
              <a:spcAft>
                <a:spcPts val="0"/>
              </a:spcAft>
              <a:buSzPts val="1018"/>
              <a:buNone/>
            </a:pPr>
            <a:r>
              <a:rPr lang="en" sz="1358"/>
              <a:t>There is no guarantee of a parking spot when you arrive on campus, even if you have paid for a decal. In addition, very few lots are open to the public at all hours of the day. </a:t>
            </a:r>
            <a:endParaRPr sz="1358"/>
          </a:p>
          <a:p>
            <a:pPr marL="0" lvl="0" indent="0" algn="l" rtl="0">
              <a:lnSpc>
                <a:spcPct val="180000"/>
              </a:lnSpc>
              <a:spcBef>
                <a:spcPts val="0"/>
              </a:spcBef>
              <a:spcAft>
                <a:spcPts val="0"/>
              </a:spcAft>
              <a:buSzPts val="1018"/>
              <a:buNone/>
            </a:pPr>
            <a:endParaRPr sz="1358"/>
          </a:p>
          <a:p>
            <a:pPr marL="0" lvl="0" indent="0" algn="l" rtl="0">
              <a:lnSpc>
                <a:spcPct val="180000"/>
              </a:lnSpc>
              <a:spcBef>
                <a:spcPts val="0"/>
              </a:spcBef>
              <a:spcAft>
                <a:spcPts val="0"/>
              </a:spcAft>
              <a:buSzPts val="1018"/>
              <a:buNone/>
            </a:pPr>
            <a:r>
              <a:rPr lang="en" sz="1358"/>
              <a:t>This database will only add to UF’s stellar academic success, by reducing the stress of those having to come on campus to find parking as well as motivate more students to attend class regularly and on time.</a:t>
            </a:r>
            <a:endParaRPr sz="1450" b="1"/>
          </a:p>
          <a:p>
            <a:pPr marL="0" lvl="0" indent="0" algn="l" rtl="0">
              <a:lnSpc>
                <a:spcPct val="95000"/>
              </a:lnSpc>
              <a:spcBef>
                <a:spcPts val="0"/>
              </a:spcBef>
              <a:spcAft>
                <a:spcPts val="1200"/>
              </a:spcAft>
              <a:buSzPts val="1018"/>
              <a:buNone/>
            </a:pPr>
            <a:endParaRPr sz="176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FFFFF"/>
                </a:solidFill>
              </a:rPr>
              <a:t>Objective</a:t>
            </a:r>
            <a:endParaRPr/>
          </a:p>
        </p:txBody>
      </p:sp>
      <p:sp>
        <p:nvSpPr>
          <p:cNvPr id="101" name="Google Shape;101;p15"/>
          <p:cNvSpPr txBox="1">
            <a:spLocks noGrp="1"/>
          </p:cNvSpPr>
          <p:nvPr>
            <p:ph type="body" idx="1"/>
          </p:nvPr>
        </p:nvSpPr>
        <p:spPr>
          <a:xfrm>
            <a:off x="311700" y="1229875"/>
            <a:ext cx="8520600" cy="3913500"/>
          </a:xfrm>
          <a:prstGeom prst="rect">
            <a:avLst/>
          </a:prstGeom>
        </p:spPr>
        <p:txBody>
          <a:bodyPr spcFirstLastPara="1" wrap="square" lIns="91425" tIns="91425" rIns="91425" bIns="91425" anchor="t" anchorCtr="0">
            <a:normAutofit lnSpcReduction="10000"/>
          </a:bodyPr>
          <a:lstStyle/>
          <a:p>
            <a:pPr marL="0" lvl="0" indent="0" algn="l" rtl="0">
              <a:lnSpc>
                <a:spcPct val="200000"/>
              </a:lnSpc>
              <a:spcBef>
                <a:spcPts val="0"/>
              </a:spcBef>
              <a:spcAft>
                <a:spcPts val="0"/>
              </a:spcAft>
              <a:buNone/>
            </a:pPr>
            <a:r>
              <a:rPr lang="en" sz="1460" b="1">
                <a:solidFill>
                  <a:srgbClr val="FFFFFF"/>
                </a:solidFill>
              </a:rPr>
              <a:t>The 3 Key Functions of our program:</a:t>
            </a:r>
            <a:endParaRPr sz="1460">
              <a:solidFill>
                <a:srgbClr val="FFFFFF"/>
              </a:solidFill>
            </a:endParaRPr>
          </a:p>
          <a:p>
            <a:pPr marL="457200" lvl="0" indent="-321310" algn="l" rtl="0">
              <a:lnSpc>
                <a:spcPct val="200000"/>
              </a:lnSpc>
              <a:spcBef>
                <a:spcPts val="0"/>
              </a:spcBef>
              <a:spcAft>
                <a:spcPts val="0"/>
              </a:spcAft>
              <a:buClr>
                <a:srgbClr val="FFFFFF"/>
              </a:buClr>
              <a:buSzPts val="1460"/>
              <a:buChar char="●"/>
            </a:pPr>
            <a:r>
              <a:rPr lang="en" sz="1460">
                <a:solidFill>
                  <a:srgbClr val="FFFFFF"/>
                </a:solidFill>
              </a:rPr>
              <a:t>Identify which parking lots have available spots</a:t>
            </a:r>
            <a:endParaRPr sz="1460">
              <a:solidFill>
                <a:srgbClr val="FFFFFF"/>
              </a:solidFill>
            </a:endParaRPr>
          </a:p>
          <a:p>
            <a:pPr marL="457200" lvl="0" indent="-321310" algn="l" rtl="0">
              <a:lnSpc>
                <a:spcPct val="200000"/>
              </a:lnSpc>
              <a:spcBef>
                <a:spcPts val="0"/>
              </a:spcBef>
              <a:spcAft>
                <a:spcPts val="0"/>
              </a:spcAft>
              <a:buClr>
                <a:srgbClr val="FFFFFF"/>
              </a:buClr>
              <a:buSzPts val="1460"/>
              <a:buChar char="●"/>
            </a:pPr>
            <a:r>
              <a:rPr lang="en" sz="1460">
                <a:solidFill>
                  <a:schemeClr val="lt1"/>
                </a:solidFill>
              </a:rPr>
              <a:t>Help students locate their cars</a:t>
            </a:r>
            <a:endParaRPr sz="1460">
              <a:solidFill>
                <a:srgbClr val="FFFFFF"/>
              </a:solidFill>
            </a:endParaRPr>
          </a:p>
          <a:p>
            <a:pPr marL="457200" lvl="0" indent="-321310" algn="l" rtl="0">
              <a:lnSpc>
                <a:spcPct val="200000"/>
              </a:lnSpc>
              <a:spcBef>
                <a:spcPts val="0"/>
              </a:spcBef>
              <a:spcAft>
                <a:spcPts val="0"/>
              </a:spcAft>
              <a:buClr>
                <a:srgbClr val="FFFFFF"/>
              </a:buClr>
              <a:buSzPts val="1460"/>
              <a:buChar char="●"/>
            </a:pPr>
            <a:r>
              <a:rPr lang="en" sz="1460">
                <a:solidFill>
                  <a:srgbClr val="FFFFFF"/>
                </a:solidFill>
              </a:rPr>
              <a:t>Notify other users of when spots will be made available</a:t>
            </a:r>
            <a:endParaRPr sz="1460">
              <a:solidFill>
                <a:srgbClr val="FFFFFF"/>
              </a:solidFill>
            </a:endParaRPr>
          </a:p>
          <a:p>
            <a:pPr marL="457200" lvl="0" indent="-321310" algn="l" rtl="0">
              <a:lnSpc>
                <a:spcPct val="200000"/>
              </a:lnSpc>
              <a:spcBef>
                <a:spcPts val="0"/>
              </a:spcBef>
              <a:spcAft>
                <a:spcPts val="0"/>
              </a:spcAft>
              <a:buClr>
                <a:srgbClr val="FFFFFF"/>
              </a:buClr>
              <a:buSzPts val="1460"/>
              <a:buChar char="●"/>
            </a:pPr>
            <a:r>
              <a:rPr lang="en" sz="1460">
                <a:solidFill>
                  <a:srgbClr val="FFFFFF"/>
                </a:solidFill>
              </a:rPr>
              <a:t>Assist UF TAPS in determining parking violations</a:t>
            </a:r>
            <a:endParaRPr sz="1460">
              <a:solidFill>
                <a:srgbClr val="FFFFFF"/>
              </a:solidFill>
            </a:endParaRPr>
          </a:p>
          <a:p>
            <a:pPr marL="0" lvl="0" indent="0" algn="l" rtl="0">
              <a:lnSpc>
                <a:spcPct val="200000"/>
              </a:lnSpc>
              <a:spcBef>
                <a:spcPts val="0"/>
              </a:spcBef>
              <a:spcAft>
                <a:spcPts val="0"/>
              </a:spcAft>
              <a:buNone/>
            </a:pPr>
            <a:endParaRPr sz="1460">
              <a:solidFill>
                <a:srgbClr val="FFFFFF"/>
              </a:solidFill>
            </a:endParaRPr>
          </a:p>
          <a:p>
            <a:pPr marL="0" lvl="0" indent="0" algn="l" rtl="0">
              <a:lnSpc>
                <a:spcPct val="200000"/>
              </a:lnSpc>
              <a:spcBef>
                <a:spcPts val="0"/>
              </a:spcBef>
              <a:spcAft>
                <a:spcPts val="0"/>
              </a:spcAft>
              <a:buNone/>
            </a:pPr>
            <a:r>
              <a:rPr lang="en" sz="1460" b="1">
                <a:solidFill>
                  <a:srgbClr val="FFFFFF"/>
                </a:solidFill>
              </a:rPr>
              <a:t>Our database will collect the data required to complete these functions</a:t>
            </a:r>
            <a:endParaRPr sz="1460" b="1">
              <a:solidFill>
                <a:srgbClr val="FFFFFF"/>
              </a:solidFill>
            </a:endParaRPr>
          </a:p>
          <a:p>
            <a:pPr marL="0" lvl="0" indent="0" algn="l" rtl="0">
              <a:lnSpc>
                <a:spcPct val="200000"/>
              </a:lnSpc>
              <a:spcBef>
                <a:spcPts val="0"/>
              </a:spcBef>
              <a:spcAft>
                <a:spcPts val="0"/>
              </a:spcAft>
              <a:buNone/>
            </a:pPr>
            <a:r>
              <a:rPr lang="en" sz="1460" b="1">
                <a:solidFill>
                  <a:srgbClr val="FFFFFF"/>
                </a:solidFill>
              </a:rPr>
              <a:t> including but not limited to...</a:t>
            </a:r>
            <a:endParaRPr sz="1200" b="1">
              <a:solidFill>
                <a:srgbClr val="FFFFFF"/>
              </a:solidFill>
            </a:endParaRPr>
          </a:p>
          <a:p>
            <a:pPr marL="0" lvl="0" indent="0" algn="l" rtl="0">
              <a:spcBef>
                <a:spcPts val="0"/>
              </a:spcBef>
              <a:spcAft>
                <a:spcPts val="1200"/>
              </a:spcAft>
              <a:buNone/>
            </a:pPr>
            <a:endParaRPr>
              <a:solidFill>
                <a:srgbClr val="FFFFFF"/>
              </a:solidFill>
            </a:endParaRPr>
          </a:p>
        </p:txBody>
      </p:sp>
      <p:pic>
        <p:nvPicPr>
          <p:cNvPr id="102" name="Google Shape;102;p15"/>
          <p:cNvPicPr preferRelativeResize="0"/>
          <p:nvPr/>
        </p:nvPicPr>
        <p:blipFill>
          <a:blip r:embed="rId3">
            <a:alphaModFix/>
          </a:blip>
          <a:stretch>
            <a:fillRect/>
          </a:stretch>
        </p:blipFill>
        <p:spPr>
          <a:xfrm>
            <a:off x="5191450" y="410000"/>
            <a:ext cx="3640800" cy="2084100"/>
          </a:xfrm>
          <a:prstGeom prst="roundRect">
            <a:avLst>
              <a:gd name="adj" fmla="val 16667"/>
            </a:avLst>
          </a:prstGeom>
          <a:noFill/>
          <a:ln w="38100" cap="flat" cmpd="sng">
            <a:solidFill>
              <a:srgbClr val="FFFFFF"/>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11700" y="3346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Collected</a:t>
            </a:r>
            <a:endParaRPr/>
          </a:p>
        </p:txBody>
      </p:sp>
      <p:sp>
        <p:nvSpPr>
          <p:cNvPr id="108" name="Google Shape;108;p16"/>
          <p:cNvSpPr txBox="1"/>
          <p:nvPr/>
        </p:nvSpPr>
        <p:spPr>
          <a:xfrm>
            <a:off x="498825" y="1044400"/>
            <a:ext cx="6563700" cy="3574200"/>
          </a:xfrm>
          <a:prstGeom prst="rect">
            <a:avLst/>
          </a:prstGeom>
          <a:noFill/>
          <a:ln>
            <a:noFill/>
          </a:ln>
        </p:spPr>
        <p:txBody>
          <a:bodyPr spcFirstLastPara="1" wrap="square" lIns="91425" tIns="91425" rIns="91425" bIns="91425" anchor="t" anchorCtr="0">
            <a:spAutoFit/>
          </a:bodyPr>
          <a:lstStyle/>
          <a:p>
            <a:pPr marL="457200" lvl="0" indent="-311150" algn="l" rtl="0">
              <a:lnSpc>
                <a:spcPct val="200000"/>
              </a:lnSpc>
              <a:spcBef>
                <a:spcPts val="0"/>
              </a:spcBef>
              <a:spcAft>
                <a:spcPts val="0"/>
              </a:spcAft>
              <a:buClr>
                <a:schemeClr val="dk2"/>
              </a:buClr>
              <a:buSzPts val="1300"/>
              <a:buFont typeface="Roboto"/>
              <a:buChar char="●"/>
            </a:pPr>
            <a:r>
              <a:rPr lang="en" sz="1260">
                <a:solidFill>
                  <a:schemeClr val="dk2"/>
                </a:solidFill>
                <a:latin typeface="Roboto"/>
                <a:ea typeface="Roboto"/>
                <a:cs typeface="Roboto"/>
                <a:sym typeface="Roboto"/>
              </a:rPr>
              <a:t>Name</a:t>
            </a:r>
            <a:endParaRPr sz="1260">
              <a:solidFill>
                <a:schemeClr val="dk2"/>
              </a:solidFill>
              <a:latin typeface="Roboto"/>
              <a:ea typeface="Roboto"/>
              <a:cs typeface="Roboto"/>
              <a:sym typeface="Roboto"/>
            </a:endParaRPr>
          </a:p>
          <a:p>
            <a:pPr marL="457200" lvl="0" indent="-311150" algn="l" rtl="0">
              <a:lnSpc>
                <a:spcPct val="200000"/>
              </a:lnSpc>
              <a:spcBef>
                <a:spcPts val="0"/>
              </a:spcBef>
              <a:spcAft>
                <a:spcPts val="0"/>
              </a:spcAft>
              <a:buClr>
                <a:schemeClr val="dk2"/>
              </a:buClr>
              <a:buSzPts val="1300"/>
              <a:buFont typeface="Roboto"/>
              <a:buChar char="●"/>
            </a:pPr>
            <a:r>
              <a:rPr lang="en" sz="1260">
                <a:solidFill>
                  <a:schemeClr val="dk2"/>
                </a:solidFill>
                <a:latin typeface="Roboto"/>
                <a:ea typeface="Roboto"/>
                <a:cs typeface="Roboto"/>
                <a:sym typeface="Roboto"/>
              </a:rPr>
              <a:t>License plate</a:t>
            </a:r>
            <a:endParaRPr sz="1260">
              <a:solidFill>
                <a:schemeClr val="dk2"/>
              </a:solidFill>
              <a:latin typeface="Roboto"/>
              <a:ea typeface="Roboto"/>
              <a:cs typeface="Roboto"/>
              <a:sym typeface="Roboto"/>
            </a:endParaRPr>
          </a:p>
          <a:p>
            <a:pPr marL="457200" lvl="0" indent="-311150" algn="l" rtl="0">
              <a:lnSpc>
                <a:spcPct val="200000"/>
              </a:lnSpc>
              <a:spcBef>
                <a:spcPts val="0"/>
              </a:spcBef>
              <a:spcAft>
                <a:spcPts val="0"/>
              </a:spcAft>
              <a:buClr>
                <a:schemeClr val="dk2"/>
              </a:buClr>
              <a:buSzPts val="1300"/>
              <a:buFont typeface="Roboto"/>
              <a:buChar char="●"/>
            </a:pPr>
            <a:r>
              <a:rPr lang="en" sz="1260">
                <a:solidFill>
                  <a:schemeClr val="dk2"/>
                </a:solidFill>
                <a:latin typeface="Roboto"/>
                <a:ea typeface="Roboto"/>
                <a:cs typeface="Roboto"/>
                <a:sym typeface="Roboto"/>
              </a:rPr>
              <a:t>Type of vehicle (car, truck, scooter, etc)</a:t>
            </a:r>
            <a:endParaRPr sz="1260">
              <a:solidFill>
                <a:schemeClr val="dk2"/>
              </a:solidFill>
              <a:latin typeface="Roboto"/>
              <a:ea typeface="Roboto"/>
              <a:cs typeface="Roboto"/>
              <a:sym typeface="Roboto"/>
            </a:endParaRPr>
          </a:p>
          <a:p>
            <a:pPr marL="457200" lvl="0" indent="-311150" algn="l" rtl="0">
              <a:lnSpc>
                <a:spcPct val="200000"/>
              </a:lnSpc>
              <a:spcBef>
                <a:spcPts val="0"/>
              </a:spcBef>
              <a:spcAft>
                <a:spcPts val="0"/>
              </a:spcAft>
              <a:buClr>
                <a:schemeClr val="dk2"/>
              </a:buClr>
              <a:buSzPts val="1300"/>
              <a:buFont typeface="Roboto"/>
              <a:buChar char="●"/>
            </a:pPr>
            <a:r>
              <a:rPr lang="en" sz="1260">
                <a:solidFill>
                  <a:schemeClr val="dk2"/>
                </a:solidFill>
                <a:latin typeface="Roboto"/>
                <a:ea typeface="Roboto"/>
                <a:cs typeface="Roboto"/>
                <a:sym typeface="Roboto"/>
              </a:rPr>
              <a:t>Make/model</a:t>
            </a:r>
            <a:endParaRPr sz="1260">
              <a:solidFill>
                <a:schemeClr val="dk2"/>
              </a:solidFill>
              <a:latin typeface="Roboto"/>
              <a:ea typeface="Roboto"/>
              <a:cs typeface="Roboto"/>
              <a:sym typeface="Roboto"/>
            </a:endParaRPr>
          </a:p>
          <a:p>
            <a:pPr marL="457200" lvl="0" indent="-311150" algn="l" rtl="0">
              <a:lnSpc>
                <a:spcPct val="200000"/>
              </a:lnSpc>
              <a:spcBef>
                <a:spcPts val="0"/>
              </a:spcBef>
              <a:spcAft>
                <a:spcPts val="0"/>
              </a:spcAft>
              <a:buClr>
                <a:schemeClr val="dk2"/>
              </a:buClr>
              <a:buSzPts val="1300"/>
              <a:buFont typeface="Roboto"/>
              <a:buChar char="●"/>
            </a:pPr>
            <a:r>
              <a:rPr lang="en" sz="1260">
                <a:solidFill>
                  <a:schemeClr val="dk2"/>
                </a:solidFill>
                <a:latin typeface="Roboto"/>
                <a:ea typeface="Roboto"/>
                <a:cs typeface="Roboto"/>
                <a:sym typeface="Roboto"/>
              </a:rPr>
              <a:t>Parking lot name</a:t>
            </a:r>
            <a:endParaRPr sz="1260">
              <a:solidFill>
                <a:schemeClr val="dk2"/>
              </a:solidFill>
              <a:latin typeface="Roboto"/>
              <a:ea typeface="Roboto"/>
              <a:cs typeface="Roboto"/>
              <a:sym typeface="Roboto"/>
            </a:endParaRPr>
          </a:p>
          <a:p>
            <a:pPr marL="457200" lvl="0" indent="-308610" algn="l" rtl="0">
              <a:lnSpc>
                <a:spcPct val="200000"/>
              </a:lnSpc>
              <a:spcBef>
                <a:spcPts val="0"/>
              </a:spcBef>
              <a:spcAft>
                <a:spcPts val="0"/>
              </a:spcAft>
              <a:buClr>
                <a:schemeClr val="dk2"/>
              </a:buClr>
              <a:buSzPts val="1260"/>
              <a:buFont typeface="Roboto"/>
              <a:buChar char="●"/>
            </a:pPr>
            <a:r>
              <a:rPr lang="en" sz="1260">
                <a:solidFill>
                  <a:schemeClr val="dk2"/>
                </a:solidFill>
                <a:latin typeface="Roboto"/>
                <a:ea typeface="Roboto"/>
                <a:cs typeface="Roboto"/>
                <a:sym typeface="Roboto"/>
              </a:rPr>
              <a:t>Decal type</a:t>
            </a:r>
            <a:endParaRPr sz="1260">
              <a:solidFill>
                <a:schemeClr val="dk2"/>
              </a:solidFill>
              <a:latin typeface="Roboto"/>
              <a:ea typeface="Roboto"/>
              <a:cs typeface="Roboto"/>
              <a:sym typeface="Roboto"/>
            </a:endParaRPr>
          </a:p>
          <a:p>
            <a:pPr marL="457200" lvl="0" indent="-311150" algn="l" rtl="0">
              <a:lnSpc>
                <a:spcPct val="200000"/>
              </a:lnSpc>
              <a:spcBef>
                <a:spcPts val="0"/>
              </a:spcBef>
              <a:spcAft>
                <a:spcPts val="0"/>
              </a:spcAft>
              <a:buClr>
                <a:schemeClr val="dk2"/>
              </a:buClr>
              <a:buSzPts val="1300"/>
              <a:buFont typeface="Roboto"/>
              <a:buChar char="●"/>
            </a:pPr>
            <a:r>
              <a:rPr lang="en" sz="1260">
                <a:solidFill>
                  <a:schemeClr val="dk2"/>
                </a:solidFill>
                <a:latin typeface="Roboto"/>
                <a:ea typeface="Roboto"/>
                <a:cs typeface="Roboto"/>
                <a:sym typeface="Roboto"/>
              </a:rPr>
              <a:t>Time limit in particular spots</a:t>
            </a:r>
            <a:endParaRPr sz="1260">
              <a:solidFill>
                <a:schemeClr val="dk2"/>
              </a:solidFill>
              <a:latin typeface="Roboto"/>
              <a:ea typeface="Roboto"/>
              <a:cs typeface="Roboto"/>
              <a:sym typeface="Roboto"/>
            </a:endParaRPr>
          </a:p>
          <a:p>
            <a:pPr marL="457200" lvl="0" indent="-311150" algn="l" rtl="0">
              <a:lnSpc>
                <a:spcPct val="200000"/>
              </a:lnSpc>
              <a:spcBef>
                <a:spcPts val="0"/>
              </a:spcBef>
              <a:spcAft>
                <a:spcPts val="0"/>
              </a:spcAft>
              <a:buClr>
                <a:schemeClr val="dk2"/>
              </a:buClr>
              <a:buSzPts val="1300"/>
              <a:buFont typeface="Roboto"/>
              <a:buChar char="●"/>
            </a:pPr>
            <a:r>
              <a:rPr lang="en" sz="1260">
                <a:solidFill>
                  <a:schemeClr val="dk2"/>
                </a:solidFill>
                <a:latin typeface="Roboto"/>
                <a:ea typeface="Roboto"/>
                <a:cs typeface="Roboto"/>
                <a:sym typeface="Roboto"/>
              </a:rPr>
              <a:t>Amount of filled spots in parking lot</a:t>
            </a:r>
            <a:endParaRPr sz="1260">
              <a:solidFill>
                <a:schemeClr val="dk2"/>
              </a:solidFill>
              <a:latin typeface="Roboto"/>
              <a:ea typeface="Roboto"/>
              <a:cs typeface="Roboto"/>
              <a:sym typeface="Roboto"/>
            </a:endParaRPr>
          </a:p>
          <a:p>
            <a:pPr marL="457200" lvl="0" indent="-311150" algn="l" rtl="0">
              <a:lnSpc>
                <a:spcPct val="200000"/>
              </a:lnSpc>
              <a:spcBef>
                <a:spcPts val="0"/>
              </a:spcBef>
              <a:spcAft>
                <a:spcPts val="0"/>
              </a:spcAft>
              <a:buClr>
                <a:schemeClr val="dk2"/>
              </a:buClr>
              <a:buSzPts val="1300"/>
              <a:buFont typeface="Roboto"/>
              <a:buChar char="●"/>
            </a:pPr>
            <a:r>
              <a:rPr lang="en" sz="1260">
                <a:solidFill>
                  <a:schemeClr val="dk2"/>
                </a:solidFill>
                <a:latin typeface="Roboto"/>
                <a:ea typeface="Roboto"/>
                <a:cs typeface="Roboto"/>
                <a:sym typeface="Roboto"/>
              </a:rPr>
              <a:t>Amount of vacant spots in parking lot</a:t>
            </a:r>
            <a:endParaRPr sz="1360">
              <a:solidFill>
                <a:schemeClr val="dk2"/>
              </a:solidFill>
              <a:latin typeface="Roboto"/>
              <a:ea typeface="Roboto"/>
              <a:cs typeface="Roboto"/>
              <a:sym typeface="Roboto"/>
            </a:endParaRPr>
          </a:p>
        </p:txBody>
      </p:sp>
      <p:pic>
        <p:nvPicPr>
          <p:cNvPr id="109" name="Google Shape;109;p16"/>
          <p:cNvPicPr preferRelativeResize="0"/>
          <p:nvPr/>
        </p:nvPicPr>
        <p:blipFill>
          <a:blip r:embed="rId3">
            <a:alphaModFix/>
          </a:blip>
          <a:stretch>
            <a:fillRect/>
          </a:stretch>
        </p:blipFill>
        <p:spPr>
          <a:xfrm>
            <a:off x="4622250" y="334675"/>
            <a:ext cx="4015475" cy="2007726"/>
          </a:xfrm>
          <a:prstGeom prst="rect">
            <a:avLst/>
          </a:prstGeom>
          <a:noFill/>
          <a:ln>
            <a:noFill/>
          </a:ln>
        </p:spPr>
      </p:pic>
      <p:pic>
        <p:nvPicPr>
          <p:cNvPr id="110" name="Google Shape;110;p16"/>
          <p:cNvPicPr preferRelativeResize="0"/>
          <p:nvPr/>
        </p:nvPicPr>
        <p:blipFill>
          <a:blip r:embed="rId4">
            <a:alphaModFix/>
          </a:blip>
          <a:stretch>
            <a:fillRect/>
          </a:stretch>
        </p:blipFill>
        <p:spPr>
          <a:xfrm>
            <a:off x="5469975" y="2891400"/>
            <a:ext cx="2320000" cy="60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FFFFF"/>
                </a:solidFill>
              </a:rPr>
              <a:t>Assumptions</a:t>
            </a:r>
            <a:endParaRPr/>
          </a:p>
        </p:txBody>
      </p:sp>
      <p:sp>
        <p:nvSpPr>
          <p:cNvPr id="116" name="Google Shape;116;p17"/>
          <p:cNvSpPr txBox="1">
            <a:spLocks noGrp="1"/>
          </p:cNvSpPr>
          <p:nvPr>
            <p:ph type="body" idx="1"/>
          </p:nvPr>
        </p:nvSpPr>
        <p:spPr>
          <a:xfrm>
            <a:off x="311700" y="1229875"/>
            <a:ext cx="8520600" cy="38157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en" sz="1460" b="1">
                <a:solidFill>
                  <a:srgbClr val="FFFFFF"/>
                </a:solidFill>
              </a:rPr>
              <a:t>The main assumptions we’re making are:</a:t>
            </a:r>
            <a:endParaRPr sz="1460">
              <a:solidFill>
                <a:srgbClr val="FFFFFF"/>
              </a:solidFill>
            </a:endParaRPr>
          </a:p>
          <a:p>
            <a:pPr marL="457200" lvl="0" indent="-321310" algn="l" rtl="0">
              <a:lnSpc>
                <a:spcPct val="200000"/>
              </a:lnSpc>
              <a:spcBef>
                <a:spcPts val="0"/>
              </a:spcBef>
              <a:spcAft>
                <a:spcPts val="0"/>
              </a:spcAft>
              <a:buClr>
                <a:srgbClr val="FFFFFF"/>
              </a:buClr>
              <a:buSzPts val="1460"/>
              <a:buChar char="●"/>
            </a:pPr>
            <a:r>
              <a:rPr lang="en" sz="1460">
                <a:solidFill>
                  <a:srgbClr val="FFFFFF"/>
                </a:solidFill>
              </a:rPr>
              <a:t>UF parking is operating at full capacity (COVID19) </a:t>
            </a:r>
            <a:endParaRPr sz="1460">
              <a:solidFill>
                <a:srgbClr val="FFFFFF"/>
              </a:solidFill>
            </a:endParaRPr>
          </a:p>
          <a:p>
            <a:pPr marL="457200" lvl="0" indent="-321310" algn="l" rtl="0">
              <a:lnSpc>
                <a:spcPct val="200000"/>
              </a:lnSpc>
              <a:spcBef>
                <a:spcPts val="0"/>
              </a:spcBef>
              <a:spcAft>
                <a:spcPts val="0"/>
              </a:spcAft>
              <a:buClr>
                <a:srgbClr val="FFFFFF"/>
              </a:buClr>
              <a:buSzPts val="1460"/>
              <a:buChar char="●"/>
            </a:pPr>
            <a:r>
              <a:rPr lang="en" sz="1460">
                <a:solidFill>
                  <a:srgbClr val="FFFFFF"/>
                </a:solidFill>
              </a:rPr>
              <a:t>App logs the time allotted once user has confirmed they’ve parked</a:t>
            </a:r>
            <a:endParaRPr sz="1460">
              <a:solidFill>
                <a:srgbClr val="FFFFFF"/>
              </a:solidFill>
            </a:endParaRPr>
          </a:p>
          <a:p>
            <a:pPr marL="457200" lvl="0" indent="-321310" algn="l" rtl="0">
              <a:lnSpc>
                <a:spcPct val="200000"/>
              </a:lnSpc>
              <a:spcBef>
                <a:spcPts val="0"/>
              </a:spcBef>
              <a:spcAft>
                <a:spcPts val="0"/>
              </a:spcAft>
              <a:buClr>
                <a:srgbClr val="FFFFFF"/>
              </a:buClr>
              <a:buSzPts val="1460"/>
              <a:buChar char="●"/>
            </a:pPr>
            <a:r>
              <a:rPr lang="en" sz="1460">
                <a:solidFill>
                  <a:srgbClr val="FFFFFF"/>
                </a:solidFill>
              </a:rPr>
              <a:t>Each parking lot has the capacity of spots that we assigned to them.</a:t>
            </a:r>
            <a:endParaRPr sz="1460">
              <a:solidFill>
                <a:srgbClr val="FFFFFF"/>
              </a:solidFill>
            </a:endParaRPr>
          </a:p>
          <a:p>
            <a:pPr marL="457200" lvl="0" indent="-321310" algn="l" rtl="0">
              <a:lnSpc>
                <a:spcPct val="200000"/>
              </a:lnSpc>
              <a:spcBef>
                <a:spcPts val="0"/>
              </a:spcBef>
              <a:spcAft>
                <a:spcPts val="0"/>
              </a:spcAft>
              <a:buClr>
                <a:srgbClr val="FFFFFF"/>
              </a:buClr>
              <a:buSzPts val="1460"/>
              <a:buChar char="●"/>
            </a:pPr>
            <a:r>
              <a:rPr lang="en" sz="1460">
                <a:solidFill>
                  <a:schemeClr val="lt1"/>
                </a:solidFill>
              </a:rPr>
              <a:t>Any user who breaches parking app rules WILL automatically be granted a violation and possible fine</a:t>
            </a:r>
            <a:endParaRPr sz="1460">
              <a:solidFill>
                <a:schemeClr val="lt1"/>
              </a:solidFill>
            </a:endParaRPr>
          </a:p>
          <a:p>
            <a:pPr marL="457200" lvl="0" indent="-321310" algn="l" rtl="0">
              <a:lnSpc>
                <a:spcPct val="200000"/>
              </a:lnSpc>
              <a:spcBef>
                <a:spcPts val="0"/>
              </a:spcBef>
              <a:spcAft>
                <a:spcPts val="0"/>
              </a:spcAft>
              <a:buClr>
                <a:schemeClr val="lt1"/>
              </a:buClr>
              <a:buSzPts val="1460"/>
              <a:buChar char="●"/>
            </a:pPr>
            <a:r>
              <a:rPr lang="en" sz="1460">
                <a:solidFill>
                  <a:schemeClr val="lt1"/>
                </a:solidFill>
              </a:rPr>
              <a:t>UF has two decals -- Red for students and Orange for professors</a:t>
            </a:r>
            <a:endParaRPr sz="1460">
              <a:solidFill>
                <a:schemeClr val="lt1"/>
              </a:solidFill>
            </a:endParaRPr>
          </a:p>
          <a:p>
            <a:pPr marL="457200" lvl="0" indent="-321310" algn="l" rtl="0">
              <a:lnSpc>
                <a:spcPct val="200000"/>
              </a:lnSpc>
              <a:spcBef>
                <a:spcPts val="0"/>
              </a:spcBef>
              <a:spcAft>
                <a:spcPts val="0"/>
              </a:spcAft>
              <a:buClr>
                <a:srgbClr val="FFFFFF"/>
              </a:buClr>
              <a:buSzPts val="1460"/>
              <a:buChar char="●"/>
            </a:pPr>
            <a:r>
              <a:rPr lang="en" sz="1460">
                <a:solidFill>
                  <a:srgbClr val="FFFFFF"/>
                </a:solidFill>
              </a:rPr>
              <a:t>The supply of parking spaces is assumed to be fixed</a:t>
            </a:r>
            <a:endParaRPr>
              <a:solidFill>
                <a:srgbClr val="FFFFFF"/>
              </a:solidFill>
            </a:endParaRPr>
          </a:p>
        </p:txBody>
      </p:sp>
      <p:pic>
        <p:nvPicPr>
          <p:cNvPr id="117" name="Google Shape;117;p17"/>
          <p:cNvPicPr preferRelativeResize="0"/>
          <p:nvPr/>
        </p:nvPicPr>
        <p:blipFill>
          <a:blip r:embed="rId3">
            <a:alphaModFix/>
          </a:blip>
          <a:stretch>
            <a:fillRect/>
          </a:stretch>
        </p:blipFill>
        <p:spPr>
          <a:xfrm>
            <a:off x="5846125" y="217100"/>
            <a:ext cx="2629800" cy="1827600"/>
          </a:xfrm>
          <a:prstGeom prst="roundRect">
            <a:avLst>
              <a:gd name="adj" fmla="val 16667"/>
            </a:avLst>
          </a:prstGeom>
          <a:noFill/>
          <a:ln w="38100" cap="flat" cmpd="sng">
            <a:solidFill>
              <a:srgbClr val="FFFFFF"/>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11700" y="3236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Model</a:t>
            </a:r>
            <a:endParaRPr/>
          </a:p>
        </p:txBody>
      </p:sp>
      <p:pic>
        <p:nvPicPr>
          <p:cNvPr id="123" name="Google Shape;123;p18"/>
          <p:cNvPicPr preferRelativeResize="0"/>
          <p:nvPr/>
        </p:nvPicPr>
        <p:blipFill>
          <a:blip r:embed="rId3">
            <a:alphaModFix/>
          </a:blip>
          <a:stretch>
            <a:fillRect/>
          </a:stretch>
        </p:blipFill>
        <p:spPr>
          <a:xfrm>
            <a:off x="311700" y="874950"/>
            <a:ext cx="6101149" cy="3786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FFFFF"/>
                </a:solidFill>
              </a:rPr>
              <a:t>Logical Schema</a:t>
            </a:r>
            <a:endParaRPr/>
          </a:p>
        </p:txBody>
      </p:sp>
      <p:pic>
        <p:nvPicPr>
          <p:cNvPr id="129" name="Google Shape;129;p19"/>
          <p:cNvPicPr preferRelativeResize="0"/>
          <p:nvPr/>
        </p:nvPicPr>
        <p:blipFill rotWithShape="1">
          <a:blip r:embed="rId3">
            <a:alphaModFix/>
          </a:blip>
          <a:srcRect l="20275" t="32158" r="32263" b="22707"/>
          <a:stretch/>
        </p:blipFill>
        <p:spPr>
          <a:xfrm>
            <a:off x="985350" y="1017800"/>
            <a:ext cx="6650700" cy="3557700"/>
          </a:xfrm>
          <a:prstGeom prst="rect">
            <a:avLst/>
          </a:prstGeom>
          <a:noFill/>
          <a:ln w="381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311700" y="184975"/>
            <a:ext cx="8520600" cy="4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a:solidFill>
                  <a:srgbClr val="FFFFFF"/>
                </a:solidFill>
              </a:rPr>
              <a:t>Our SQL Code</a:t>
            </a:r>
            <a:endParaRPr sz="2400">
              <a:solidFill>
                <a:srgbClr val="FFFFFF"/>
              </a:solidFill>
            </a:endParaRPr>
          </a:p>
        </p:txBody>
      </p:sp>
      <p:pic>
        <p:nvPicPr>
          <p:cNvPr id="135" name="Google Shape;135;p20"/>
          <p:cNvPicPr preferRelativeResize="0"/>
          <p:nvPr/>
        </p:nvPicPr>
        <p:blipFill>
          <a:blip r:embed="rId3">
            <a:alphaModFix/>
          </a:blip>
          <a:stretch>
            <a:fillRect/>
          </a:stretch>
        </p:blipFill>
        <p:spPr>
          <a:xfrm>
            <a:off x="190850" y="802325"/>
            <a:ext cx="3879326" cy="3432900"/>
          </a:xfrm>
          <a:prstGeom prst="rect">
            <a:avLst/>
          </a:prstGeom>
          <a:noFill/>
          <a:ln w="38100" cap="flat" cmpd="sng">
            <a:solidFill>
              <a:srgbClr val="FFFFFF"/>
            </a:solidFill>
            <a:prstDash val="solid"/>
            <a:round/>
            <a:headEnd type="none" w="sm" len="sm"/>
            <a:tailEnd type="none" w="sm" len="sm"/>
          </a:ln>
        </p:spPr>
      </p:pic>
      <p:pic>
        <p:nvPicPr>
          <p:cNvPr id="136" name="Google Shape;136;p20"/>
          <p:cNvPicPr preferRelativeResize="0"/>
          <p:nvPr/>
        </p:nvPicPr>
        <p:blipFill>
          <a:blip r:embed="rId4">
            <a:alphaModFix/>
          </a:blip>
          <a:stretch>
            <a:fillRect/>
          </a:stretch>
        </p:blipFill>
        <p:spPr>
          <a:xfrm>
            <a:off x="4225075" y="343275"/>
            <a:ext cx="4163166" cy="3242899"/>
          </a:xfrm>
          <a:prstGeom prst="rect">
            <a:avLst/>
          </a:prstGeom>
          <a:noFill/>
          <a:ln w="38100" cap="flat" cmpd="sng">
            <a:solidFill>
              <a:srgbClr val="FFFFFF"/>
            </a:solidFill>
            <a:prstDash val="solid"/>
            <a:round/>
            <a:headEnd type="none" w="sm" len="sm"/>
            <a:tailEnd type="none" w="sm" len="sm"/>
          </a:ln>
        </p:spPr>
      </p:pic>
      <p:pic>
        <p:nvPicPr>
          <p:cNvPr id="137" name="Google Shape;137;p20"/>
          <p:cNvPicPr preferRelativeResize="0"/>
          <p:nvPr/>
        </p:nvPicPr>
        <p:blipFill>
          <a:blip r:embed="rId5">
            <a:alphaModFix/>
          </a:blip>
          <a:stretch>
            <a:fillRect/>
          </a:stretch>
        </p:blipFill>
        <p:spPr>
          <a:xfrm>
            <a:off x="4225075" y="3627249"/>
            <a:ext cx="4447199" cy="1434600"/>
          </a:xfrm>
          <a:prstGeom prst="rect">
            <a:avLst/>
          </a:prstGeom>
          <a:noFill/>
          <a:ln w="38100" cap="flat" cmpd="sng">
            <a:solidFill>
              <a:srgbClr val="FFFFFF"/>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SQL Queries</a:t>
            </a:r>
            <a:endParaRPr>
              <a:solidFill>
                <a:schemeClr val="lt1"/>
              </a:solidFill>
            </a:endParaRPr>
          </a:p>
        </p:txBody>
      </p:sp>
      <p:sp>
        <p:nvSpPr>
          <p:cNvPr id="143" name="Google Shape;14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List the parking lots that have a total capacity of 300 or more spots:</a:t>
            </a:r>
            <a:endParaRPr>
              <a:solidFill>
                <a:schemeClr val="lt1"/>
              </a:solidFill>
            </a:endParaRPr>
          </a:p>
          <a:p>
            <a:pPr marL="0" lvl="0" indent="0" algn="l" rtl="0">
              <a:spcBef>
                <a:spcPts val="1200"/>
              </a:spcBef>
              <a:spcAft>
                <a:spcPts val="0"/>
              </a:spcAft>
              <a:buNone/>
            </a:pPr>
            <a:r>
              <a:rPr lang="en">
                <a:solidFill>
                  <a:schemeClr val="lt1"/>
                </a:solidFill>
              </a:rPr>
              <a:t>SELECT LotID, LotName</a:t>
            </a:r>
            <a:endParaRPr>
              <a:solidFill>
                <a:schemeClr val="lt1"/>
              </a:solidFill>
            </a:endParaRPr>
          </a:p>
          <a:p>
            <a:pPr marL="0" lvl="0" indent="0" algn="l" rtl="0">
              <a:spcBef>
                <a:spcPts val="1200"/>
              </a:spcBef>
              <a:spcAft>
                <a:spcPts val="0"/>
              </a:spcAft>
              <a:buNone/>
            </a:pPr>
            <a:r>
              <a:rPr lang="en">
                <a:solidFill>
                  <a:schemeClr val="lt1"/>
                </a:solidFill>
              </a:rPr>
              <a:t>From ParkingLot_T</a:t>
            </a:r>
            <a:endParaRPr>
              <a:solidFill>
                <a:schemeClr val="lt1"/>
              </a:solidFill>
            </a:endParaRPr>
          </a:p>
          <a:p>
            <a:pPr marL="0" lvl="0" indent="0" algn="l" rtl="0">
              <a:spcBef>
                <a:spcPts val="1200"/>
              </a:spcBef>
              <a:spcAft>
                <a:spcPts val="0"/>
              </a:spcAft>
              <a:buNone/>
            </a:pPr>
            <a:r>
              <a:rPr lang="en">
                <a:solidFill>
                  <a:schemeClr val="lt1"/>
                </a:solidFill>
              </a:rPr>
              <a:t>Where Capacity &gt;= 300;</a:t>
            </a:r>
            <a:endParaRPr>
              <a:solidFill>
                <a:schemeClr val="lt1"/>
              </a:solidFil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1200"/>
              </a:spcAft>
              <a:buNone/>
            </a:pPr>
            <a:endParaRPr>
              <a:solidFill>
                <a:schemeClr val="lt1"/>
              </a:solidFill>
            </a:endParaRPr>
          </a:p>
        </p:txBody>
      </p:sp>
      <p:pic>
        <p:nvPicPr>
          <p:cNvPr id="144" name="Google Shape;144;p21"/>
          <p:cNvPicPr preferRelativeResize="0"/>
          <p:nvPr/>
        </p:nvPicPr>
        <p:blipFill>
          <a:blip r:embed="rId3">
            <a:alphaModFix/>
          </a:blip>
          <a:stretch>
            <a:fillRect/>
          </a:stretch>
        </p:blipFill>
        <p:spPr>
          <a:xfrm>
            <a:off x="3677475" y="1806799"/>
            <a:ext cx="4462500" cy="3002100"/>
          </a:xfrm>
          <a:prstGeom prst="rect">
            <a:avLst/>
          </a:prstGeom>
          <a:noFill/>
          <a:ln w="38100" cap="flat" cmpd="sng">
            <a:solidFill>
              <a:schemeClr val="lt2"/>
            </a:solidFill>
            <a:prstDash val="solid"/>
            <a:round/>
            <a:headEnd type="none" w="sm" len="sm"/>
            <a:tailEnd type="none" w="sm" len="sm"/>
          </a:ln>
        </p:spPr>
      </p:pic>
      <p:sp>
        <p:nvSpPr>
          <p:cNvPr id="145" name="Google Shape;145;p21"/>
          <p:cNvSpPr txBox="1"/>
          <p:nvPr/>
        </p:nvSpPr>
        <p:spPr>
          <a:xfrm>
            <a:off x="8680125" y="0"/>
            <a:ext cx="596400" cy="615600"/>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Clr>
                <a:srgbClr val="FFFFFF"/>
              </a:buClr>
              <a:buSzPts val="2800"/>
              <a:buFont typeface="Roboto"/>
              <a:buAutoNum type="arabicPeriod"/>
            </a:pPr>
            <a:endParaRPr sz="28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Roboto</vt:lpstr>
      <vt:lpstr>Arial</vt:lpstr>
      <vt:lpstr>Proxima Nova</vt:lpstr>
      <vt:lpstr>Geometric</vt:lpstr>
      <vt:lpstr>University of Florida Parking Availability Database</vt:lpstr>
      <vt:lpstr>Executive Summary</vt:lpstr>
      <vt:lpstr>Objective</vt:lpstr>
      <vt:lpstr>Data Collected</vt:lpstr>
      <vt:lpstr>Assumptions</vt:lpstr>
      <vt:lpstr>ER Model</vt:lpstr>
      <vt:lpstr>Logical Schema</vt:lpstr>
      <vt:lpstr>Our SQL Code</vt:lpstr>
      <vt:lpstr>SQL Queries</vt:lpstr>
      <vt:lpstr>Queries Continued</vt:lpstr>
      <vt:lpstr>Queries Continued</vt:lpstr>
      <vt:lpstr>Queries Continued </vt:lpstr>
      <vt:lpstr>Queries Continued</vt:lpstr>
      <vt:lpstr>Appendix: Excel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Florida Parking Availability Database</dc:title>
  <cp:lastModifiedBy>abraham osman</cp:lastModifiedBy>
  <cp:revision>1</cp:revision>
  <dcterms:modified xsi:type="dcterms:W3CDTF">2021-06-15T18:06:57Z</dcterms:modified>
</cp:coreProperties>
</file>