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9A08-A8BA-FF00-BA3B-E2DAC70B9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243558-2FE7-A2AF-F5FC-EE874B7E0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66C7A-813C-5976-54AF-3B5E7F0FA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AE76-FBD3-48ED-A569-BB25CD68B8D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EF887-406C-AC64-CE01-6BA4EE99D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48C0E-03F8-B1DC-1CC1-38E28AE9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F04AF-2921-4A43-8807-A6EC0A46F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7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D8E00-A7C7-C505-F2F6-C92CC87E8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74B196-D41C-2830-82C2-2A3904262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193C4-BEEA-BDF6-754A-CC311CF7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AE76-FBD3-48ED-A569-BB25CD68B8D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D211D-C3AB-84CE-61DA-1395F8FCA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076ED-3BD0-76CA-9E53-E0B99981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F04AF-2921-4A43-8807-A6EC0A46F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5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02C9A8-7A71-A206-D752-A4E6C2A4F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875D1-A363-774C-F1B6-CFBFB350A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FB2F4-1981-BC13-DE57-4E03382F0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AE76-FBD3-48ED-A569-BB25CD68B8D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5012E-9DBD-E871-1E35-F6664D2A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DE464-C727-1266-B8F5-24437CA4F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F04AF-2921-4A43-8807-A6EC0A46F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2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A13D8-25C6-1345-9E6B-F5A900A82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A5AF0-C381-D93F-81F0-6FF101B5D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8E3-0371-4A44-0E8E-3329A2ED7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AE76-FBD3-48ED-A569-BB25CD68B8D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02762-E039-85F7-887B-BE2E56C5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189F4-8CAD-4AEF-7BD0-5577587E6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F04AF-2921-4A43-8807-A6EC0A46F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6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6E3C8-CD63-85A7-D213-86AF34F36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7DE94-0FE4-A9FA-92A1-389C42A76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23C02-8462-058E-1AC8-12115CCB3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AE76-FBD3-48ED-A569-BB25CD68B8D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F0E90-8698-4894-215A-6F4D7C1E4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A9D89-2108-1763-AAA0-BF88352D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F04AF-2921-4A43-8807-A6EC0A46F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61C6-F04C-E06B-2AE1-159880E9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98365-2FDF-0CF6-CEA1-E32D93F3D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E1A60-46B5-0B2D-8577-540449B1B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21B04-15B3-6EEE-2C17-330C9A682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AE76-FBD3-48ED-A569-BB25CD68B8D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61B36-AAAD-DFE4-D1E4-5AA28CA1D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24196-45C3-8DA1-5E4B-B5163B630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F04AF-2921-4A43-8807-A6EC0A46F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0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4363-2609-3D84-B8A5-3FDBC42A9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53FB3-FCFE-552D-7B91-2C8898E9B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1213D-2F72-AC5D-462C-79F941B5B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EA9C8E-C69F-5E14-5D1C-2DA2144A2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648D9B-9E76-35BA-6659-C9D4F0DFE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5966B3-F699-9E93-85E9-781D70BF6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AE76-FBD3-48ED-A569-BB25CD68B8D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D8347-926D-60E7-CC99-0C03BD3FB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4EF872-A5BD-06F3-6BC4-55D46658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F04AF-2921-4A43-8807-A6EC0A46F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4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AEADA-C22E-EDFF-ECA5-5CEDD9F8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849D7-9201-F4A2-BAC3-FDE336DA3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AE76-FBD3-48ED-A569-BB25CD68B8D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0F1E3-2245-6D20-2B9A-988717CF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DAD798-651C-18A3-3E1C-E498C341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F04AF-2921-4A43-8807-A6EC0A46F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81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BE316D-96EC-EBC7-5EB5-14DF76B31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AE76-FBD3-48ED-A569-BB25CD68B8D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59992F-2FB5-B3BE-875E-FCBAE91D7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1AF23-2647-14E0-B511-35B1D63B6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F04AF-2921-4A43-8807-A6EC0A46F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72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3A2C8-448C-AF35-F71C-111015A3F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712AB-B2C5-49DF-09E5-B634A6190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A178D-7C32-FFAE-016A-270548B47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59451-825B-4CEF-7051-79187910C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AE76-FBD3-48ED-A569-BB25CD68B8D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634A9-0145-5269-6B71-F86036B1E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872AA-42AB-9F65-53DD-5725E7C3A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F04AF-2921-4A43-8807-A6EC0A46F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0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B81AC-7BE2-5AE9-8066-5EEE1764A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D2B684-FA6C-8138-38EA-D30482D4D2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4A8EC-4372-0FAC-0F51-CE4D78FBB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87E3D-853F-457F-916A-143E029E6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AE76-FBD3-48ED-A569-BB25CD68B8D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3A179-725E-7371-52E5-F7D1BBD75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2BB45-0ACD-B308-3BD3-09D9823C9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F04AF-2921-4A43-8807-A6EC0A46F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6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04DE5C-68D9-DDF8-E6E6-23C26A8E4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BAC5D-B8A2-5422-C123-FE5A5B312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E673C-76E8-8AAD-F4B3-FF4D90097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8AE76-FBD3-48ED-A569-BB25CD68B8D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E2B40-1FCD-4371-72AA-5220AA378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D4D5A-612A-22F2-2489-41290259A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F04AF-2921-4A43-8807-A6EC0A46F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0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ieeexplore.ieee.org/document/873196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hyperlink" Target="https://ieeexplore.ieee.org/document/8731962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BD00E-3CC1-2103-D31E-E8B013899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8474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Convolutional Neural Network – NASA Battery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E0B23-26C4-D669-F78D-6ABF8EBB0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144"/>
            <a:ext cx="9144000" cy="412613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Presented by: Bramantio Yuwono</a:t>
            </a:r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FAD5BCF-28C7-F3EF-63F1-5D0C87920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505" y="3524013"/>
            <a:ext cx="2662415" cy="215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F007A80-E12B-4497-9606-8770FF615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60307"/>
            <a:ext cx="5368924" cy="268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4378503A-303D-6213-0543-FE1345CC9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1920" y="3721653"/>
            <a:ext cx="4932955" cy="176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7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67FDF-DBA5-89BC-2B37-FEECD875C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Dataset: Li-ion Battery Aging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BC2DE-3336-4EDA-3992-6EF7EC467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700"/>
            <a:ext cx="10515600" cy="8304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Data of battery parameters after being run through 3 different operational profiles (charge, discharge, and </a:t>
            </a:r>
            <a:r>
              <a:rPr lang="en-US" sz="2000" strike="sngStrike" dirty="0"/>
              <a:t>impedance</a:t>
            </a:r>
            <a:r>
              <a:rPr lang="en-US" sz="2000" dirty="0"/>
              <a:t>) until the batteries reach the end-of-line (EOL) criteria of 30% fade in rated capacity.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4ED793-DC71-61E2-8877-14865641B010}"/>
              </a:ext>
            </a:extLst>
          </p:cNvPr>
          <p:cNvSpPr txBox="1">
            <a:spLocks/>
          </p:cNvSpPr>
          <p:nvPr/>
        </p:nvSpPr>
        <p:spPr>
          <a:xfrm>
            <a:off x="838200" y="2500541"/>
            <a:ext cx="10515600" cy="415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Dataset for Charge Operation: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0B74B6E-119F-2E06-A650-4C7221C1C75C}"/>
              </a:ext>
            </a:extLst>
          </p:cNvPr>
          <p:cNvSpPr txBox="1">
            <a:spLocks/>
          </p:cNvSpPr>
          <p:nvPr/>
        </p:nvSpPr>
        <p:spPr>
          <a:xfrm>
            <a:off x="838200" y="4676697"/>
            <a:ext cx="3820886" cy="415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Dataset for Discharge Operation: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AE0CB6-40FF-9A1D-8C18-1FA8449A8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15785"/>
            <a:ext cx="9055565" cy="14859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4975E3-D2F2-4CAA-B16D-E3342D5B1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91941"/>
            <a:ext cx="9411184" cy="15113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7369902-22CC-BFF3-975F-1E0837F1995F}"/>
              </a:ext>
            </a:extLst>
          </p:cNvPr>
          <p:cNvSpPr/>
          <p:nvPr/>
        </p:nvSpPr>
        <p:spPr>
          <a:xfrm>
            <a:off x="1053737" y="2915785"/>
            <a:ext cx="435429" cy="147333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D216CE-EA64-7B75-0088-B7B58317241D}"/>
              </a:ext>
            </a:extLst>
          </p:cNvPr>
          <p:cNvSpPr/>
          <p:nvPr/>
        </p:nvSpPr>
        <p:spPr>
          <a:xfrm>
            <a:off x="3940628" y="2915784"/>
            <a:ext cx="3583578" cy="147333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6F3FAE-046B-0B35-02DF-D19D8D18DD8C}"/>
              </a:ext>
            </a:extLst>
          </p:cNvPr>
          <p:cNvSpPr/>
          <p:nvPr/>
        </p:nvSpPr>
        <p:spPr>
          <a:xfrm>
            <a:off x="3940629" y="5074101"/>
            <a:ext cx="596538" cy="151137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77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4150D-5890-9A41-36EF-3838AA722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Cell Aging Process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ED3755-8D0E-B3E3-6A38-B90277951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3481" y="3065979"/>
            <a:ext cx="2573624" cy="84562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9D2B4FE-8F09-6964-5516-B9D20B1ED391}"/>
              </a:ext>
            </a:extLst>
          </p:cNvPr>
          <p:cNvGrpSpPr/>
          <p:nvPr/>
        </p:nvGrpSpPr>
        <p:grpSpPr>
          <a:xfrm>
            <a:off x="566049" y="1393181"/>
            <a:ext cx="7477284" cy="5040865"/>
            <a:chOff x="566049" y="1393181"/>
            <a:chExt cx="7477284" cy="504086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3C1B9D6-EF4A-C81B-DAD9-9C813BAD8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6049" y="1393181"/>
              <a:ext cx="7477284" cy="504086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D82F32D-E7F5-B25D-C275-03130BB88083}"/>
                </a:ext>
              </a:extLst>
            </p:cNvPr>
            <p:cNvSpPr/>
            <p:nvPr/>
          </p:nvSpPr>
          <p:spPr>
            <a:xfrm>
              <a:off x="3903133" y="1393181"/>
              <a:ext cx="1083734" cy="1985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1670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E6FF3-9135-9F10-5A68-24C3269EE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85298"/>
          </a:xfrm>
        </p:spPr>
        <p:txBody>
          <a:bodyPr/>
          <a:lstStyle/>
          <a:p>
            <a:r>
              <a:rPr lang="en-US" b="1" u="sng" dirty="0"/>
              <a:t>Data Preprocessing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83835BF-E5E9-7194-381D-CE70C74AAAE8}"/>
              </a:ext>
            </a:extLst>
          </p:cNvPr>
          <p:cNvGrpSpPr/>
          <p:nvPr/>
        </p:nvGrpSpPr>
        <p:grpSpPr>
          <a:xfrm>
            <a:off x="838200" y="1648097"/>
            <a:ext cx="11379846" cy="4597102"/>
            <a:chOff x="838200" y="1648097"/>
            <a:chExt cx="11379846" cy="4597102"/>
          </a:xfrm>
        </p:grpSpPr>
        <p:pic>
          <p:nvPicPr>
            <p:cNvPr id="5" name="Graphic 4" descr="Table">
              <a:extLst>
                <a:ext uri="{FF2B5EF4-FFF2-40B4-BE49-F238E27FC236}">
                  <a16:creationId xmlns:a16="http://schemas.microsoft.com/office/drawing/2014/main" id="{045FFE3D-7BD5-9CB8-DAE4-900DC9853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8200" y="1648097"/>
              <a:ext cx="894806" cy="89480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C354ADD-FA86-7126-11EE-42BD31FB99CF}"/>
                </a:ext>
              </a:extLst>
            </p:cNvPr>
            <p:cNvSpPr txBox="1"/>
            <p:nvPr/>
          </p:nvSpPr>
          <p:spPr>
            <a:xfrm>
              <a:off x="899161" y="2384371"/>
              <a:ext cx="772886" cy="968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B0005</a:t>
              </a:r>
            </a:p>
            <a:p>
              <a:pPr algn="ctr"/>
              <a:r>
                <a:rPr lang="en-US" sz="1400" dirty="0"/>
                <a:t>B0006</a:t>
              </a:r>
            </a:p>
            <a:p>
              <a:pPr algn="ctr"/>
              <a:r>
                <a:rPr lang="en-US" sz="1400" dirty="0"/>
                <a:t>B0007</a:t>
              </a:r>
            </a:p>
            <a:p>
              <a:pPr algn="ctr"/>
              <a:r>
                <a:rPr lang="en-US" sz="1400" dirty="0"/>
                <a:t>B0018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2ACB10B-039C-F32A-BF6F-F9AA8109871E}"/>
                </a:ext>
              </a:extLst>
            </p:cNvPr>
            <p:cNvGrpSpPr/>
            <p:nvPr/>
          </p:nvGrpSpPr>
          <p:grpSpPr>
            <a:xfrm>
              <a:off x="3583577" y="1820092"/>
              <a:ext cx="1693818" cy="894806"/>
              <a:chOff x="3940628" y="1750423"/>
              <a:chExt cx="1693818" cy="8948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A8DAA847-7B4E-C02A-C3B2-689B9FB09C20}"/>
                      </a:ext>
                    </a:extLst>
                  </p:cNvPr>
                  <p:cNvSpPr txBox="1"/>
                  <p:nvPr/>
                </p:nvSpPr>
                <p:spPr>
                  <a:xfrm>
                    <a:off x="3949337" y="1828297"/>
                    <a:ext cx="1354183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𝑻</m:t>
                                          </m:r>
                                        </m:e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𝑪𝒚𝒄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A8DAA847-7B4E-C02A-C3B2-689B9FB09C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9337" y="1828297"/>
                    <a:ext cx="1354183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4348" r="-23423" b="-282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473948EB-027D-1D0F-848B-FA1B9311922D}"/>
                      </a:ext>
                    </a:extLst>
                  </p:cNvPr>
                  <p:cNvSpPr txBox="1"/>
                  <p:nvPr/>
                </p:nvSpPr>
                <p:spPr>
                  <a:xfrm>
                    <a:off x="3957893" y="2238438"/>
                    <a:ext cx="66011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𝑺𝒐𝑯</m:t>
                              </m:r>
                            </m:e>
                          </m:d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473948EB-027D-1D0F-848B-FA1B931192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7893" y="2238438"/>
                    <a:ext cx="660117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8A2BB4F-CC9B-C541-EF0B-BD1D88984A03}"/>
                  </a:ext>
                </a:extLst>
              </p:cNvPr>
              <p:cNvSpPr/>
              <p:nvPr/>
            </p:nvSpPr>
            <p:spPr>
              <a:xfrm>
                <a:off x="3940628" y="1750423"/>
                <a:ext cx="1693818" cy="89480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DD96E6-C1E7-CFFA-5E26-63FBC6E22237}"/>
                </a:ext>
              </a:extLst>
            </p:cNvPr>
            <p:cNvSpPr txBox="1"/>
            <p:nvPr/>
          </p:nvSpPr>
          <p:spPr>
            <a:xfrm>
              <a:off x="7844306" y="2715828"/>
              <a:ext cx="915974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Normalized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5732580-3848-816A-B1A1-364E5CF73746}"/>
                </a:ext>
              </a:extLst>
            </p:cNvPr>
            <p:cNvGrpSpPr/>
            <p:nvPr/>
          </p:nvGrpSpPr>
          <p:grpSpPr>
            <a:xfrm>
              <a:off x="7062651" y="1819588"/>
              <a:ext cx="1693818" cy="894806"/>
              <a:chOff x="3940628" y="1750423"/>
              <a:chExt cx="1693818" cy="8948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8E8AF29-7137-03E8-D5B2-900CA0F0C8E7}"/>
                      </a:ext>
                    </a:extLst>
                  </p:cNvPr>
                  <p:cNvSpPr txBox="1"/>
                  <p:nvPr/>
                </p:nvSpPr>
                <p:spPr>
                  <a:xfrm>
                    <a:off x="3949337" y="1828297"/>
                    <a:ext cx="1354183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𝑻</m:t>
                                          </m:r>
                                        </m:e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𝑪𝒚𝒄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8E8AF29-7137-03E8-D5B2-900CA0F0C8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9337" y="1828297"/>
                    <a:ext cx="1354183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4348" r="-22973" b="-282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FAF2CB9A-7F4B-55BA-8E8B-A8D00C0C4088}"/>
                      </a:ext>
                    </a:extLst>
                  </p:cNvPr>
                  <p:cNvSpPr txBox="1"/>
                  <p:nvPr/>
                </p:nvSpPr>
                <p:spPr>
                  <a:xfrm>
                    <a:off x="3957893" y="2238438"/>
                    <a:ext cx="66011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𝑺𝒐𝑯</m:t>
                              </m:r>
                            </m:e>
                          </m:d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FAF2CB9A-7F4B-55BA-8E8B-A8D00C0C40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7893" y="2238438"/>
                    <a:ext cx="660117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60F5E4B-0858-9A5B-6BF5-F3974FCAA971}"/>
                  </a:ext>
                </a:extLst>
              </p:cNvPr>
              <p:cNvSpPr/>
              <p:nvPr/>
            </p:nvSpPr>
            <p:spPr>
              <a:xfrm>
                <a:off x="3940628" y="1750423"/>
                <a:ext cx="1693818" cy="89480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064D1C7-E236-5375-B056-B86922C5C342}"/>
                    </a:ext>
                  </a:extLst>
                </p:cNvPr>
                <p:cNvSpPr txBox="1"/>
                <p:nvPr/>
              </p:nvSpPr>
              <p:spPr>
                <a:xfrm>
                  <a:off x="6928276" y="3678869"/>
                  <a:ext cx="1969705" cy="880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𝑦𝑐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𝐶𝑦𝑐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064D1C7-E236-5375-B056-B86922C5C3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8276" y="3678869"/>
                  <a:ext cx="1969705" cy="88036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5C85E4E-AE7B-AF3A-160B-770D3027EF9E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1733006" y="2095500"/>
              <a:ext cx="175913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A7F9B96-80FD-6C45-E17A-AFDAAE75EDDD}"/>
                </a:ext>
              </a:extLst>
            </p:cNvPr>
            <p:cNvCxnSpPr/>
            <p:nvPr/>
          </p:nvCxnSpPr>
          <p:spPr>
            <a:xfrm>
              <a:off x="2220686" y="2095500"/>
              <a:ext cx="0" cy="3646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48B0BAC-532D-6961-DBE7-169632717EA1}"/>
                </a:ext>
              </a:extLst>
            </p:cNvPr>
            <p:cNvCxnSpPr>
              <a:cxnSpLocks/>
            </p:cNvCxnSpPr>
            <p:nvPr/>
          </p:nvCxnSpPr>
          <p:spPr>
            <a:xfrm>
              <a:off x="2246811" y="2460171"/>
              <a:ext cx="124532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8BD4028-63C9-8A04-A759-FE6A08D7D379}"/>
                </a:ext>
              </a:extLst>
            </p:cNvPr>
            <p:cNvCxnSpPr>
              <a:cxnSpLocks/>
              <a:stCxn id="9" idx="3"/>
              <a:endCxn id="40" idx="6"/>
            </p:cNvCxnSpPr>
            <p:nvPr/>
          </p:nvCxnSpPr>
          <p:spPr>
            <a:xfrm flipV="1">
              <a:off x="5277395" y="2259663"/>
              <a:ext cx="846909" cy="78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934C9F5-41C8-44E3-375F-7CE5F15FC9E1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8756469" y="2258322"/>
              <a:ext cx="2224741" cy="86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2E584A0-95B7-3BB7-43CC-41BEC24D9F8B}"/>
                </a:ext>
              </a:extLst>
            </p:cNvPr>
            <p:cNvCxnSpPr>
              <a:cxnSpLocks/>
            </p:cNvCxnSpPr>
            <p:nvPr/>
          </p:nvCxnSpPr>
          <p:spPr>
            <a:xfrm>
              <a:off x="10982003" y="2296266"/>
              <a:ext cx="0" cy="18295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B461A8D-7F6D-DE20-52B4-350C6E1017DA}"/>
                </a:ext>
              </a:extLst>
            </p:cNvPr>
            <p:cNvCxnSpPr>
              <a:cxnSpLocks/>
              <a:endCxn id="20" idx="3"/>
            </p:cNvCxnSpPr>
            <p:nvPr/>
          </p:nvCxnSpPr>
          <p:spPr>
            <a:xfrm flipH="1">
              <a:off x="8897981" y="4119053"/>
              <a:ext cx="2092489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3638FD5-0F5F-F7BA-CC3F-6D483E5D6D8F}"/>
                </a:ext>
              </a:extLst>
            </p:cNvPr>
            <p:cNvSpPr/>
            <p:nvPr/>
          </p:nvSpPr>
          <p:spPr>
            <a:xfrm>
              <a:off x="5967550" y="2179360"/>
              <a:ext cx="156754" cy="1606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A003BF7-D844-14B6-D87F-A0259F4AC01E}"/>
                </a:ext>
              </a:extLst>
            </p:cNvPr>
            <p:cNvCxnSpPr>
              <a:cxnSpLocks/>
              <a:stCxn id="40" idx="6"/>
            </p:cNvCxnSpPr>
            <p:nvPr/>
          </p:nvCxnSpPr>
          <p:spPr>
            <a:xfrm flipV="1">
              <a:off x="6124304" y="2258322"/>
              <a:ext cx="912525" cy="13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848C7B1-6BA7-D7EA-D7A9-A52C0B6B8A19}"/>
                </a:ext>
              </a:extLst>
            </p:cNvPr>
            <p:cNvCxnSpPr>
              <a:stCxn id="40" idx="4"/>
            </p:cNvCxnSpPr>
            <p:nvPr/>
          </p:nvCxnSpPr>
          <p:spPr>
            <a:xfrm>
              <a:off x="6045927" y="2339966"/>
              <a:ext cx="0" cy="9605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5850B85-B102-C7C2-837C-4929A5592A44}"/>
                </a:ext>
              </a:extLst>
            </p:cNvPr>
            <p:cNvCxnSpPr/>
            <p:nvPr/>
          </p:nvCxnSpPr>
          <p:spPr>
            <a:xfrm flipH="1">
              <a:off x="1976846" y="3317966"/>
              <a:ext cx="4069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AD135AF-53C6-2F9D-07AD-B3D176C95F45}"/>
                </a:ext>
              </a:extLst>
            </p:cNvPr>
            <p:cNvCxnSpPr/>
            <p:nvPr/>
          </p:nvCxnSpPr>
          <p:spPr>
            <a:xfrm flipV="1">
              <a:off x="1994263" y="2095500"/>
              <a:ext cx="0" cy="12050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47E99A4-DCAF-AC65-1038-B61D34B627C1}"/>
                    </a:ext>
                  </a:extLst>
                </p:cNvPr>
                <p:cNvSpPr txBox="1"/>
                <p:nvPr/>
              </p:nvSpPr>
              <p:spPr>
                <a:xfrm>
                  <a:off x="2661593" y="3764029"/>
                  <a:ext cx="26995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  <m:t>…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  <m:t>…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𝐶𝑦𝑐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47E99A4-DCAF-AC65-1038-B61D34B627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1593" y="3764029"/>
                  <a:ext cx="2699585" cy="276999"/>
                </a:xfrm>
                <a:prstGeom prst="rect">
                  <a:avLst/>
                </a:prstGeom>
                <a:blipFill>
                  <a:blip r:embed="rId9"/>
                  <a:stretch>
                    <a:fillRect t="-6522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A579A06-D8E6-FBC5-FD5F-582198673ACB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flipH="1">
              <a:off x="5361178" y="3902529"/>
              <a:ext cx="156709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2FA83DE-823C-D2BB-DB5B-7018334DDF40}"/>
                </a:ext>
              </a:extLst>
            </p:cNvPr>
            <p:cNvSpPr txBox="1"/>
            <p:nvPr/>
          </p:nvSpPr>
          <p:spPr>
            <a:xfrm>
              <a:off x="5301328" y="2284912"/>
              <a:ext cx="762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Append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7E9D2E6-B6CB-F834-87B7-AD2C32E6A441}"/>
                </a:ext>
              </a:extLst>
            </p:cNvPr>
            <p:cNvSpPr txBox="1"/>
            <p:nvPr/>
          </p:nvSpPr>
          <p:spPr>
            <a:xfrm>
              <a:off x="6154523" y="2296266"/>
              <a:ext cx="8382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MinMax</a:t>
              </a:r>
              <a:r>
                <a:rPr lang="en-US" sz="1400" dirty="0"/>
                <a:t> </a:t>
              </a:r>
            </a:p>
            <a:p>
              <a:pPr algn="ctr"/>
              <a:r>
                <a:rPr lang="en-US" sz="1400" dirty="0"/>
                <a:t>Scaling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45C6CE7-F30B-3EC5-D8D7-FEB6631571D6}"/>
                </a:ext>
              </a:extLst>
            </p:cNvPr>
            <p:cNvSpPr txBox="1"/>
            <p:nvPr/>
          </p:nvSpPr>
          <p:spPr>
            <a:xfrm>
              <a:off x="2329282" y="2444527"/>
              <a:ext cx="10882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Extract </a:t>
              </a:r>
              <a:r>
                <a:rPr lang="en-US" sz="1400" dirty="0" err="1"/>
                <a:t>SoH</a:t>
              </a:r>
              <a:endParaRPr lang="en-US" sz="14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06CE75A-A58E-5305-8308-390DCD891637}"/>
                </a:ext>
              </a:extLst>
            </p:cNvPr>
            <p:cNvSpPr txBox="1"/>
            <p:nvPr/>
          </p:nvSpPr>
          <p:spPr>
            <a:xfrm>
              <a:off x="2217628" y="2067608"/>
              <a:ext cx="13398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Extract V, I, T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9A8C690-3299-3437-4F3F-FF08415E964A}"/>
                </a:ext>
              </a:extLst>
            </p:cNvPr>
            <p:cNvSpPr txBox="1"/>
            <p:nvPr/>
          </p:nvSpPr>
          <p:spPr>
            <a:xfrm>
              <a:off x="3103057" y="3078331"/>
              <a:ext cx="23326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For every cycle of all cells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07AA33D-8293-D861-175C-5E59E51C8C57}"/>
                </a:ext>
              </a:extLst>
            </p:cNvPr>
            <p:cNvSpPr txBox="1"/>
            <p:nvPr/>
          </p:nvSpPr>
          <p:spPr>
            <a:xfrm>
              <a:off x="10968699" y="2868786"/>
              <a:ext cx="124934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Sample n data for each cycle</a:t>
              </a:r>
            </a:p>
            <a:p>
              <a:r>
                <a:rPr lang="en-US" sz="1400" dirty="0"/>
                <a:t>N=10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3A92253-0FD8-8855-1F57-051FB018602D}"/>
                </a:ext>
              </a:extLst>
            </p:cNvPr>
            <p:cNvSpPr txBox="1"/>
            <p:nvPr/>
          </p:nvSpPr>
          <p:spPr>
            <a:xfrm>
              <a:off x="5581477" y="3902528"/>
              <a:ext cx="12493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Reshape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2DEE94E-219A-B708-8759-B825E64779E7}"/>
                </a:ext>
              </a:extLst>
            </p:cNvPr>
            <p:cNvSpPr txBox="1"/>
            <p:nvPr/>
          </p:nvSpPr>
          <p:spPr>
            <a:xfrm>
              <a:off x="4402465" y="4056416"/>
              <a:ext cx="9908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(1 x 4n x 1)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83337E13-9D97-D648-8997-1ED4D6D117B7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>
              <a:off x="4011385" y="4364193"/>
              <a:ext cx="2534" cy="15116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5E66232-835B-2081-A8DC-BA2092D22A61}"/>
                </a:ext>
              </a:extLst>
            </p:cNvPr>
            <p:cNvSpPr txBox="1"/>
            <p:nvPr/>
          </p:nvSpPr>
          <p:spPr>
            <a:xfrm>
              <a:off x="3243687" y="4914229"/>
              <a:ext cx="855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Append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2E2EA1B-93D5-84F0-5625-37E2CCFD3054}"/>
                </a:ext>
              </a:extLst>
            </p:cNvPr>
            <p:cNvSpPr txBox="1"/>
            <p:nvPr/>
          </p:nvSpPr>
          <p:spPr>
            <a:xfrm>
              <a:off x="10540536" y="5875867"/>
              <a:ext cx="85632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0EED747-4BF2-AB3B-96AB-8BC6FBA13BA5}"/>
                </a:ext>
              </a:extLst>
            </p:cNvPr>
            <p:cNvSpPr txBox="1"/>
            <p:nvPr/>
          </p:nvSpPr>
          <p:spPr>
            <a:xfrm>
              <a:off x="3671517" y="5875867"/>
              <a:ext cx="6848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68B7FC94-04AB-5F93-9DAC-72E87F639C37}"/>
                </a:ext>
              </a:extLst>
            </p:cNvPr>
            <p:cNvCxnSpPr>
              <a:cxnSpLocks/>
              <a:endCxn id="69" idx="0"/>
            </p:cNvCxnSpPr>
            <p:nvPr/>
          </p:nvCxnSpPr>
          <p:spPr>
            <a:xfrm flipH="1">
              <a:off x="10968699" y="4125768"/>
              <a:ext cx="12511" cy="175009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AA51AE7-6820-6C52-9605-7B00D55BD05B}"/>
                </a:ext>
              </a:extLst>
            </p:cNvPr>
            <p:cNvSpPr txBox="1"/>
            <p:nvPr/>
          </p:nvSpPr>
          <p:spPr>
            <a:xfrm>
              <a:off x="10909183" y="4889298"/>
              <a:ext cx="10882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Extract </a:t>
              </a:r>
              <a:r>
                <a:rPr lang="en-US" sz="1400" dirty="0" err="1"/>
                <a:t>SoH</a:t>
              </a:r>
              <a:endParaRPr lang="en-US" sz="1400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865F8021-42A3-D7EC-FF20-40423E8A7C14}"/>
              </a:ext>
            </a:extLst>
          </p:cNvPr>
          <p:cNvSpPr txBox="1"/>
          <p:nvPr/>
        </p:nvSpPr>
        <p:spPr>
          <a:xfrm>
            <a:off x="6518536" y="5176246"/>
            <a:ext cx="2255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For every cycle of all cells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32298AB-54FD-CD0C-98E1-CAF38499C624}"/>
              </a:ext>
            </a:extLst>
          </p:cNvPr>
          <p:cNvSpPr/>
          <p:nvPr/>
        </p:nvSpPr>
        <p:spPr>
          <a:xfrm>
            <a:off x="3942593" y="5388330"/>
            <a:ext cx="156754" cy="1606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07B0BCC-76F2-E8EE-5F75-7889D4EB3D60}"/>
              </a:ext>
            </a:extLst>
          </p:cNvPr>
          <p:cNvCxnSpPr>
            <a:cxnSpLocks/>
          </p:cNvCxnSpPr>
          <p:nvPr/>
        </p:nvCxnSpPr>
        <p:spPr>
          <a:xfrm flipH="1" flipV="1">
            <a:off x="4020970" y="5468633"/>
            <a:ext cx="5918894" cy="153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FF9078D-8D34-DC8C-5242-2411EECE45F4}"/>
              </a:ext>
            </a:extLst>
          </p:cNvPr>
          <p:cNvCxnSpPr/>
          <p:nvPr/>
        </p:nvCxnSpPr>
        <p:spPr>
          <a:xfrm flipV="1">
            <a:off x="9939864" y="4125768"/>
            <a:ext cx="0" cy="13428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224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BADBB-817D-A1DD-6B91-327222A2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Convolutional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3A235-C469-E059-4CFF-E2F400C3B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9343" y="1690688"/>
            <a:ext cx="6477124" cy="472860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b="1" dirty="0"/>
              <a:t>Convolution layer</a:t>
            </a:r>
            <a:r>
              <a:rPr lang="en-US" sz="2400" dirty="0"/>
              <a:t>: Extracting features from data </a:t>
            </a:r>
          </a:p>
          <a:p>
            <a:r>
              <a:rPr lang="en-US" sz="2400" b="1" dirty="0"/>
              <a:t>Leaky </a:t>
            </a:r>
            <a:r>
              <a:rPr lang="en-US" sz="2400" b="1" dirty="0" err="1"/>
              <a:t>ReLu</a:t>
            </a:r>
            <a:r>
              <a:rPr lang="en-US" sz="2400" dirty="0"/>
              <a:t>: Has a small slope for negative values. speeds up training. Fixes the “the dying </a:t>
            </a:r>
            <a:r>
              <a:rPr lang="en-US" sz="2400" dirty="0" err="1"/>
              <a:t>ReLu</a:t>
            </a:r>
            <a:r>
              <a:rPr lang="en-US" sz="2400" dirty="0"/>
              <a:t>” problem as it doesn’t have zero-slope parts.</a:t>
            </a:r>
          </a:p>
          <a:p>
            <a:r>
              <a:rPr lang="en-US" sz="2400" b="1" dirty="0"/>
              <a:t>Max Pooling</a:t>
            </a:r>
            <a:r>
              <a:rPr lang="en-US" sz="2400" dirty="0"/>
              <a:t>: Reducing the spatial size of convolved features. Obtain max value from the pool size.</a:t>
            </a:r>
          </a:p>
          <a:p>
            <a:r>
              <a:rPr lang="en-US" sz="2400" b="1" dirty="0"/>
              <a:t>Flatten</a:t>
            </a:r>
            <a:r>
              <a:rPr lang="en-US" sz="2400" dirty="0"/>
              <a:t>: Flattened output to be fed to a feed-forward neural network</a:t>
            </a:r>
          </a:p>
          <a:p>
            <a:r>
              <a:rPr lang="en-US" sz="2400" b="1" dirty="0"/>
              <a:t>Dense</a:t>
            </a:r>
            <a:r>
              <a:rPr lang="en-US" sz="2400" dirty="0"/>
              <a:t>: Regular densely-connected NN layer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E787C4-4853-539E-8CC1-8EE8BE37F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08" y="1610674"/>
            <a:ext cx="4123392" cy="32634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9DCEC9-BA7C-5D7D-B550-EA7DFE3D2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09" y="5023350"/>
            <a:ext cx="4123392" cy="139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847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DB93C-7249-F334-64AF-97353C579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126"/>
            <a:ext cx="10515600" cy="811742"/>
          </a:xfrm>
        </p:spPr>
        <p:txBody>
          <a:bodyPr/>
          <a:lstStyle/>
          <a:p>
            <a:r>
              <a:rPr lang="en-US" b="1" u="sng" dirty="0"/>
              <a:t>Estimation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BC1C89-6647-D369-E4BB-6A62251461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64" t="7884" r="6335" b="4427"/>
          <a:stretch/>
        </p:blipFill>
        <p:spPr>
          <a:xfrm>
            <a:off x="748478" y="922869"/>
            <a:ext cx="4384742" cy="29327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4213B2-92CF-0EBA-5155-49B685AC8C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64" t="7010" r="7070" b="4912"/>
          <a:stretch/>
        </p:blipFill>
        <p:spPr>
          <a:xfrm>
            <a:off x="5259229" y="922868"/>
            <a:ext cx="4384742" cy="29327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FF145D-5B67-F8A8-48E4-40DC160FFA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02" t="7901" r="7531" b="4814"/>
          <a:stretch/>
        </p:blipFill>
        <p:spPr>
          <a:xfrm>
            <a:off x="815219" y="3855662"/>
            <a:ext cx="4241801" cy="28947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3D7975-3FFB-2696-2648-AAD565C4437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366" t="7530" r="8024" b="4692"/>
          <a:stretch/>
        </p:blipFill>
        <p:spPr>
          <a:xfrm>
            <a:off x="5259229" y="3855662"/>
            <a:ext cx="4318991" cy="29327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EC3282-26F3-697C-5872-0ED005A46E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9570" y="4761186"/>
            <a:ext cx="2101958" cy="6096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B2B9B56-CDA0-124E-4673-4E598BC8AC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69570" y="5370817"/>
            <a:ext cx="1676486" cy="5207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16F3087-ECD8-B49A-111B-AB0BDB9916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69570" y="5980448"/>
            <a:ext cx="2006703" cy="628682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6F21267-2A77-D983-F740-2DE1BEF45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9570" y="1081405"/>
            <a:ext cx="2101958" cy="163639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b="1" dirty="0"/>
              <a:t>Averaged Estimation Accuracy:</a:t>
            </a:r>
          </a:p>
          <a:p>
            <a:pPr marL="0" indent="0">
              <a:buNone/>
            </a:pPr>
            <a:r>
              <a:rPr lang="en-US" sz="2000" dirty="0"/>
              <a:t>MAPE = 7.825%</a:t>
            </a:r>
          </a:p>
          <a:p>
            <a:pPr marL="0" indent="0">
              <a:buNone/>
            </a:pPr>
            <a:r>
              <a:rPr lang="en-US" sz="2000" dirty="0"/>
              <a:t>MAE = 0.0605</a:t>
            </a:r>
          </a:p>
          <a:p>
            <a:pPr marL="0" indent="0">
              <a:buNone/>
            </a:pPr>
            <a:r>
              <a:rPr lang="en-US" sz="2000" dirty="0"/>
              <a:t>RMS = 0.06525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97FAD31-CA3E-BA02-B2AF-D4624F1FA564}"/>
              </a:ext>
            </a:extLst>
          </p:cNvPr>
          <p:cNvSpPr txBox="1">
            <a:spLocks/>
          </p:cNvSpPr>
          <p:nvPr/>
        </p:nvSpPr>
        <p:spPr>
          <a:xfrm>
            <a:off x="9864042" y="2819975"/>
            <a:ext cx="2101958" cy="16363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/>
              <a:t>Estimation Accuracy from </a:t>
            </a:r>
            <a:r>
              <a:rPr lang="en-US" sz="1800" b="1" dirty="0">
                <a:hlinkClick r:id="rId9"/>
              </a:rPr>
              <a:t>ref</a:t>
            </a:r>
            <a:r>
              <a:rPr lang="en-US" sz="1800" b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MAPE = 4.4187%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MAE = 0.0687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RMS = 0.0766</a:t>
            </a:r>
          </a:p>
        </p:txBody>
      </p:sp>
    </p:spTree>
    <p:extLst>
      <p:ext uri="{BB962C8B-B14F-4D97-AF65-F5344CB8AC3E}">
        <p14:creationId xmlns:p14="http://schemas.microsoft.com/office/powerpoint/2010/main" val="793967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06C7C-949A-BF2B-D4A6-5E348BD7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4123999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236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Convolutional Neural Network – NASA Battery Dataset</vt:lpstr>
      <vt:lpstr>Dataset: Li-ion Battery Aging Datasets</vt:lpstr>
      <vt:lpstr>Cell Aging Process</vt:lpstr>
      <vt:lpstr>Data Preprocessing</vt:lpstr>
      <vt:lpstr>Convolutional Neural Network</vt:lpstr>
      <vt:lpstr>Estimation Results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 – NASA Battery Dataset</dc:title>
  <dc:creator>Bramantio Yuwono</dc:creator>
  <cp:lastModifiedBy>Bramantio Yuwono</cp:lastModifiedBy>
  <cp:revision>10</cp:revision>
  <dcterms:created xsi:type="dcterms:W3CDTF">2023-05-30T04:09:57Z</dcterms:created>
  <dcterms:modified xsi:type="dcterms:W3CDTF">2023-05-30T15:42:33Z</dcterms:modified>
</cp:coreProperties>
</file>