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6" r:id="rId5"/>
    <p:sldId id="273" r:id="rId6"/>
    <p:sldId id="269" r:id="rId7"/>
    <p:sldId id="264" r:id="rId8"/>
    <p:sldId id="272" r:id="rId9"/>
    <p:sldId id="261" r:id="rId10"/>
    <p:sldId id="267" r:id="rId11"/>
    <p:sldId id="268" r:id="rId12"/>
    <p:sldId id="260" r:id="rId13"/>
    <p:sldId id="270" r:id="rId14"/>
    <p:sldId id="265" r:id="rId15"/>
    <p:sldId id="259" r:id="rId16"/>
    <p:sldId id="271" r:id="rId17"/>
    <p:sldId id="262" r:id="rId18"/>
    <p:sldId id="263"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19" autoAdjust="0"/>
    <p:restoredTop sz="94291" autoAdjust="0"/>
  </p:normalViewPr>
  <p:slideViewPr>
    <p:cSldViewPr snapToGrid="0">
      <p:cViewPr varScale="1">
        <p:scale>
          <a:sx n="96" d="100"/>
          <a:sy n="96" d="100"/>
        </p:scale>
        <p:origin x="1008"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381000" y="685800"/>
            <a:ext cx="6096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509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847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4614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4043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742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975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10" y="744578"/>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700" y="2834129"/>
            <a:ext cx="8520603" cy="792601"/>
          </a:xfrm>
          <a:prstGeom prst="rect">
            <a:avLst/>
          </a:prstGeom>
        </p:spPr>
        <p:txBody>
          <a:bodyPr/>
          <a:lstStyle>
            <a:lvl1pPr marL="342882" indent="-228589" algn="ctr">
              <a:lnSpc>
                <a:spcPct val="100000"/>
              </a:lnSpc>
              <a:buClrTx/>
              <a:buSzTx/>
              <a:buFontTx/>
              <a:buNone/>
              <a:defRPr sz="2800"/>
            </a:lvl1pPr>
            <a:lvl2pPr marL="342882" indent="253988" algn="ctr">
              <a:lnSpc>
                <a:spcPct val="100000"/>
              </a:lnSpc>
              <a:buClrTx/>
              <a:buSzTx/>
              <a:buFontTx/>
              <a:buNone/>
              <a:defRPr sz="2800"/>
            </a:lvl2pPr>
            <a:lvl3pPr marL="342882" indent="711165" algn="ctr">
              <a:lnSpc>
                <a:spcPct val="100000"/>
              </a:lnSpc>
              <a:buClrTx/>
              <a:buSzTx/>
              <a:buFontTx/>
              <a:buNone/>
              <a:defRPr sz="2800"/>
            </a:lvl3pPr>
            <a:lvl4pPr marL="342882" indent="1168341" algn="ctr">
              <a:lnSpc>
                <a:spcPct val="100000"/>
              </a:lnSpc>
              <a:buClrTx/>
              <a:buSzTx/>
              <a:buFontTx/>
              <a:buNone/>
              <a:defRPr sz="2800"/>
            </a:lvl4pPr>
            <a:lvl5pPr marL="342882" indent="1625518"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700" y="1106125"/>
            <a:ext cx="8520603"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700"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700" y="2150850"/>
            <a:ext cx="8520603"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701" y="1152475"/>
            <a:ext cx="3999903" cy="3416400"/>
          </a:xfrm>
          <a:prstGeom prst="rect">
            <a:avLst/>
          </a:prstGeom>
        </p:spPr>
        <p:txBody>
          <a:bodyPr/>
          <a:lstStyle>
            <a:lvl1pPr indent="-317484">
              <a:buSzPts val="1400"/>
              <a:defRPr sz="1400"/>
            </a:lvl1pPr>
            <a:lvl2pPr marL="965152" indent="-355582">
              <a:buSzPts val="1400"/>
              <a:defRPr sz="1400"/>
            </a:lvl2pPr>
            <a:lvl3pPr marL="1422328" indent="-355582">
              <a:buSzPts val="1400"/>
              <a:defRPr sz="1400"/>
            </a:lvl3pPr>
            <a:lvl4pPr marL="1879506" indent="-355582">
              <a:buSzPts val="1400"/>
              <a:defRPr sz="1400"/>
            </a:lvl4pPr>
            <a:lvl5pPr marL="2336684" indent="-355582">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401" y="1152475"/>
            <a:ext cx="3999903" cy="3416400"/>
          </a:xfrm>
          <a:prstGeom prst="rect">
            <a:avLst/>
          </a:prstGeom>
        </p:spPr>
        <p:txBody>
          <a:bodyPr/>
          <a:lstStyle>
            <a:lvl1pPr indent="-423323">
              <a:buSzPts val="1400"/>
              <a:defRPr sz="1400"/>
            </a:lvl1p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702"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702" y="1389603"/>
            <a:ext cx="2808001" cy="3179401"/>
          </a:xfrm>
          <a:prstGeom prst="rect">
            <a:avLst/>
          </a:prstGeom>
        </p:spPr>
        <p:txBody>
          <a:bodyPr/>
          <a:lstStyle>
            <a:lvl1pPr indent="-304784">
              <a:buSzPts val="1200"/>
              <a:defRPr sz="1200"/>
            </a:lvl1pPr>
            <a:lvl2pPr marL="914354" indent="-304784">
              <a:buSzPts val="1200"/>
              <a:defRPr sz="1200"/>
            </a:lvl2pPr>
            <a:lvl3pPr marL="1371532" indent="-304784">
              <a:buSzPts val="1200"/>
              <a:defRPr sz="1200"/>
            </a:lvl3pPr>
            <a:lvl4pPr marL="1828709" indent="-304784">
              <a:buSzPts val="1200"/>
              <a:defRPr sz="1200"/>
            </a:lvl4pPr>
            <a:lvl5pPr marL="2285886" indent="-304784">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3" y="450153"/>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sz="1400"/>
          </a:p>
        </p:txBody>
      </p:sp>
      <p:sp>
        <p:nvSpPr>
          <p:cNvPr id="73" name="Title Text"/>
          <p:cNvSpPr>
            <a:spLocks noGrp="1"/>
          </p:cNvSpPr>
          <p:nvPr>
            <p:ph type="title"/>
          </p:nvPr>
        </p:nvSpPr>
        <p:spPr>
          <a:xfrm>
            <a:off x="265500" y="1233179"/>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9"/>
            <a:ext cx="4045200" cy="1235101"/>
          </a:xfrm>
          <a:prstGeom prst="rect">
            <a:avLst/>
          </a:prstGeom>
        </p:spPr>
        <p:txBody>
          <a:bodyPr/>
          <a:lstStyle>
            <a:lvl1pPr marL="342882" indent="-228589" algn="ctr">
              <a:lnSpc>
                <a:spcPct val="100000"/>
              </a:lnSpc>
              <a:buClrTx/>
              <a:buSzTx/>
              <a:buFontTx/>
              <a:buNone/>
              <a:defRPr sz="2100"/>
            </a:lvl1pPr>
            <a:lvl2pPr marL="342882" indent="253988" algn="ctr">
              <a:lnSpc>
                <a:spcPct val="100000"/>
              </a:lnSpc>
              <a:buClrTx/>
              <a:buSzTx/>
              <a:buFontTx/>
              <a:buNone/>
              <a:defRPr sz="2100"/>
            </a:lvl2pPr>
            <a:lvl3pPr marL="342882" indent="711165" algn="ctr">
              <a:lnSpc>
                <a:spcPct val="100000"/>
              </a:lnSpc>
              <a:buClrTx/>
              <a:buSzTx/>
              <a:buFontTx/>
              <a:buNone/>
              <a:defRPr sz="2100"/>
            </a:lvl3pPr>
            <a:lvl4pPr marL="342882" indent="1168341" algn="ctr">
              <a:lnSpc>
                <a:spcPct val="100000"/>
              </a:lnSpc>
              <a:buClrTx/>
              <a:buSzTx/>
              <a:buFontTx/>
              <a:buNone/>
              <a:defRPr sz="2100"/>
            </a:lvl4pPr>
            <a:lvl5pPr marL="342882" indent="1625518"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700" y="4230579"/>
            <a:ext cx="5998803" cy="605101"/>
          </a:xfrm>
          <a:prstGeom prst="rect">
            <a:avLst/>
          </a:prstGeom>
        </p:spPr>
        <p:txBody>
          <a:bodyPr anchor="ctr"/>
          <a:lstStyle>
            <a:lvl1pPr marL="228589"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700" y="445029"/>
            <a:ext cx="8520603"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700" y="1152475"/>
            <a:ext cx="8520603"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79434" y="4690756"/>
            <a:ext cx="341728" cy="338522"/>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178" marR="0" indent="-342882"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066"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242"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419"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595"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773"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0950"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128"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306"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3"/>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901" y="1895176"/>
            <a:ext cx="3953103" cy="126185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2" y="1275526"/>
            <a:ext cx="1982300" cy="238701"/>
          </a:xfrm>
          <a:prstGeom prst="rect">
            <a:avLst/>
          </a:prstGeom>
          <a:ln w="12700">
            <a:miter lim="400000"/>
          </a:ln>
        </p:spPr>
      </p:pic>
      <p:sp>
        <p:nvSpPr>
          <p:cNvPr id="113" name="Shape 58"/>
          <p:cNvSpPr/>
          <p:nvPr/>
        </p:nvSpPr>
        <p:spPr>
          <a:xfrm>
            <a:off x="537900" y="3666601"/>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a:t>
            </a:r>
            <a:r>
              <a:rPr lang="en-US" dirty="0"/>
              <a:t>Bramuel Aswani</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00"/>
                </a:highlight>
              </a:rPr>
              <a:t>Bike purchases grouped By Car </a:t>
            </a:r>
            <a:r>
              <a:rPr lang="en-US">
                <a:highlight>
                  <a:srgbClr val="00FF00"/>
                </a:highlight>
              </a:rPr>
              <a:t>Ownership </a:t>
            </a:r>
            <a:endParaRPr dirty="0">
              <a:highlight>
                <a:srgbClr val="00FF00"/>
              </a:highlight>
            </a:endParaRPr>
          </a:p>
        </p:txBody>
      </p:sp>
      <p:sp>
        <p:nvSpPr>
          <p:cNvPr id="151" name="Shape 100"/>
          <p:cNvSpPr/>
          <p:nvPr/>
        </p:nvSpPr>
        <p:spPr>
          <a:xfrm>
            <a:off x="205025" y="2164727"/>
            <a:ext cx="3473840" cy="20200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endParaRPr lang="en-US" dirty="0"/>
          </a:p>
          <a:p>
            <a:pPr marL="285750" indent="-285750">
              <a:buFont typeface="Arial" panose="020B0604020202020204" pitchFamily="34" charset="0"/>
              <a:buChar char="•"/>
            </a:pPr>
            <a:r>
              <a:rPr lang="en-US" b="1" dirty="0"/>
              <a:t>Total bike purchases is relatively equal for car owners and non car owners</a:t>
            </a:r>
          </a:p>
          <a:p>
            <a:pPr marL="285750" indent="-285750">
              <a:buFont typeface="Arial" panose="020B0604020202020204" pitchFamily="34" charset="0"/>
              <a:buChar char="•"/>
            </a:pPr>
            <a:r>
              <a:rPr lang="en-US" i="1" dirty="0"/>
              <a:t>This suggest car ownership amongst customers do not affect their bike purchases </a:t>
            </a:r>
            <a:endParaRPr i="1"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8288F222-C82D-4419-96A2-EB87AAB17B08}"/>
              </a:ext>
            </a:extLst>
          </p:cNvPr>
          <p:cNvPicPr>
            <a:picLocks noChangeAspect="1"/>
          </p:cNvPicPr>
          <p:nvPr/>
        </p:nvPicPr>
        <p:blipFill>
          <a:blip r:embed="rId2"/>
          <a:stretch>
            <a:fillRect/>
          </a:stretch>
        </p:blipFill>
        <p:spPr>
          <a:xfrm>
            <a:off x="4217040" y="2164723"/>
            <a:ext cx="4553585" cy="2524477"/>
          </a:xfrm>
          <a:prstGeom prst="rect">
            <a:avLst/>
          </a:prstGeom>
        </p:spPr>
      </p:pic>
    </p:spTree>
    <p:extLst>
      <p:ext uri="{BB962C8B-B14F-4D97-AF65-F5344CB8AC3E}">
        <p14:creationId xmlns:p14="http://schemas.microsoft.com/office/powerpoint/2010/main" val="28442328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00"/>
                </a:highlight>
              </a:rPr>
              <a:t>Distribution In Property Valuation In Customers</a:t>
            </a:r>
            <a:endParaRPr dirty="0">
              <a:highlight>
                <a:srgbClr val="00FF00"/>
              </a:highlight>
            </a:endParaRPr>
          </a:p>
        </p:txBody>
      </p:sp>
      <p:sp>
        <p:nvSpPr>
          <p:cNvPr id="151" name="Shape 100"/>
          <p:cNvSpPr/>
          <p:nvPr/>
        </p:nvSpPr>
        <p:spPr>
          <a:xfrm>
            <a:off x="205025" y="2164727"/>
            <a:ext cx="3473840" cy="202000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Most customers have property valuation between 7 and 11 </a:t>
            </a:r>
          </a:p>
          <a:p>
            <a:pPr marL="285737" indent="-285737">
              <a:buFont typeface="Arial" panose="020B0604020202020204" pitchFamily="34" charset="0"/>
              <a:buChar char="•"/>
            </a:pPr>
            <a:r>
              <a:rPr lang="en-US" i="1" dirty="0"/>
              <a:t>Our team is going to look into new customers data with similar approach in order to target those customers in the same range in property valuation as this</a:t>
            </a:r>
            <a:endParaRPr i="1"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5AD3A88-C911-4650-A3C7-C44DAE0EC0E2}"/>
              </a:ext>
            </a:extLst>
          </p:cNvPr>
          <p:cNvPicPr>
            <a:picLocks noChangeAspect="1"/>
          </p:cNvPicPr>
          <p:nvPr/>
        </p:nvPicPr>
        <p:blipFill>
          <a:blip r:embed="rId2"/>
          <a:stretch>
            <a:fillRect/>
          </a:stretch>
        </p:blipFill>
        <p:spPr>
          <a:xfrm>
            <a:off x="4969973" y="2136637"/>
            <a:ext cx="3867691" cy="2705479"/>
          </a:xfrm>
          <a:prstGeom prst="rect">
            <a:avLst/>
          </a:prstGeom>
        </p:spPr>
      </p:pic>
    </p:spTree>
    <p:extLst>
      <p:ext uri="{BB962C8B-B14F-4D97-AF65-F5344CB8AC3E}">
        <p14:creationId xmlns:p14="http://schemas.microsoft.com/office/powerpoint/2010/main" val="2289912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97400" y="820527"/>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00"/>
                </a:highlight>
              </a:rPr>
              <a:t>Tenure Distribution In Old Customers</a:t>
            </a:r>
            <a:endParaRPr dirty="0">
              <a:highlight>
                <a:srgbClr val="00FF00"/>
              </a:highlight>
            </a:endParaRPr>
          </a:p>
        </p:txBody>
      </p:sp>
      <p:sp>
        <p:nvSpPr>
          <p:cNvPr id="142" name="Shape 91"/>
          <p:cNvSpPr/>
          <p:nvPr/>
        </p:nvSpPr>
        <p:spPr>
          <a:xfrm>
            <a:off x="205028" y="1677705"/>
            <a:ext cx="2985019" cy="281638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Lowest Customer numbers with tenure of 21 and 22 </a:t>
            </a:r>
          </a:p>
          <a:p>
            <a:pPr marL="285737" indent="-285737">
              <a:buFont typeface="Arial" panose="020B0604020202020204" pitchFamily="34" charset="0"/>
              <a:buChar char="•"/>
            </a:pPr>
            <a:r>
              <a:rPr lang="en-US" b="1" dirty="0"/>
              <a:t>Tenure of 7.0 is the highest in numbers</a:t>
            </a:r>
          </a:p>
          <a:p>
            <a:pPr marL="285737" indent="-285737">
              <a:buFont typeface="Arial" panose="020B0604020202020204" pitchFamily="34" charset="0"/>
              <a:buChar char="•"/>
            </a:pPr>
            <a:r>
              <a:rPr lang="en-US" i="1" dirty="0"/>
              <a:t>Similar approach is going to be applied to new customers list and compare in order to pick out customers having favorable tenures as old customers list</a:t>
            </a:r>
            <a:endParaRPr i="1" dirty="0"/>
          </a:p>
        </p:txBody>
      </p:sp>
      <p:grpSp>
        <p:nvGrpSpPr>
          <p:cNvPr id="145" name="Shape 92"/>
          <p:cNvGrpSpPr/>
          <p:nvPr/>
        </p:nvGrpSpPr>
        <p:grpSpPr>
          <a:xfrm>
            <a:off x="4969973" y="2164723"/>
            <a:ext cx="3800704" cy="2649304"/>
            <a:chOff x="-1" y="-1"/>
            <a:chExt cx="3800702" cy="2649302"/>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54DF042D-18C5-453D-9874-D270669903EA}"/>
              </a:ext>
            </a:extLst>
          </p:cNvPr>
          <p:cNvPicPr>
            <a:picLocks noChangeAspect="1"/>
          </p:cNvPicPr>
          <p:nvPr/>
        </p:nvPicPr>
        <p:blipFill>
          <a:blip r:embed="rId2"/>
          <a:stretch>
            <a:fillRect/>
          </a:stretch>
        </p:blipFill>
        <p:spPr>
          <a:xfrm>
            <a:off x="3190047" y="1352561"/>
            <a:ext cx="5946097" cy="3790939"/>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00"/>
                </a:highlight>
              </a:rPr>
              <a:t>Property Valuation Grouped By Wealth Segment In Customers</a:t>
            </a:r>
            <a:endParaRPr dirty="0">
              <a:highlight>
                <a:srgbClr val="00FF00"/>
              </a:highlight>
            </a:endParaRPr>
          </a:p>
        </p:txBody>
      </p:sp>
      <p:sp>
        <p:nvSpPr>
          <p:cNvPr id="151" name="Shape 100"/>
          <p:cNvSpPr/>
          <p:nvPr/>
        </p:nvSpPr>
        <p:spPr>
          <a:xfrm>
            <a:off x="205025" y="2263105"/>
            <a:ext cx="3473840" cy="255092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Mass customers have highest total property valuation</a:t>
            </a:r>
          </a:p>
          <a:p>
            <a:pPr marL="285737" indent="-285737">
              <a:buFont typeface="Arial" panose="020B0604020202020204" pitchFamily="34" charset="0"/>
              <a:buChar char="•"/>
            </a:pPr>
            <a:r>
              <a:rPr lang="en-US" b="1" dirty="0"/>
              <a:t>Affluent and High net worth customers have relatively equal total property valuation</a:t>
            </a:r>
          </a:p>
          <a:p>
            <a:pPr marL="285737" indent="-285737">
              <a:buFont typeface="Arial" panose="020B0604020202020204" pitchFamily="34" charset="0"/>
              <a:buChar char="•"/>
            </a:pPr>
            <a:r>
              <a:rPr lang="en-US" i="1" dirty="0"/>
              <a:t>Our team is going to use this relationship and compare to the new customers to determine the customers to give priority</a:t>
            </a:r>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45C04906-A662-40E1-B380-114BABC45409}"/>
              </a:ext>
            </a:extLst>
          </p:cNvPr>
          <p:cNvPicPr>
            <a:picLocks noChangeAspect="1"/>
          </p:cNvPicPr>
          <p:nvPr/>
        </p:nvPicPr>
        <p:blipFill>
          <a:blip r:embed="rId2"/>
          <a:stretch>
            <a:fillRect/>
          </a:stretch>
        </p:blipFill>
        <p:spPr>
          <a:xfrm>
            <a:off x="4104572" y="1699591"/>
            <a:ext cx="5039428" cy="3179935"/>
          </a:xfrm>
          <a:prstGeom prst="rect">
            <a:avLst/>
          </a:prstGeom>
        </p:spPr>
      </p:pic>
    </p:spTree>
    <p:extLst>
      <p:ext uri="{BB962C8B-B14F-4D97-AF65-F5344CB8AC3E}">
        <p14:creationId xmlns:p14="http://schemas.microsoft.com/office/powerpoint/2010/main" val="9363959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00"/>
                </a:highlight>
              </a:rPr>
              <a:t>Brand Preferences In Old Customers</a:t>
            </a:r>
            <a:endParaRPr dirty="0">
              <a:highlight>
                <a:srgbClr val="00FF00"/>
              </a:highlight>
            </a:endParaRPr>
          </a:p>
        </p:txBody>
      </p:sp>
      <p:sp>
        <p:nvSpPr>
          <p:cNvPr id="151" name="Shape 100"/>
          <p:cNvSpPr/>
          <p:nvPr/>
        </p:nvSpPr>
        <p:spPr>
          <a:xfrm>
            <a:off x="205025" y="2164726"/>
            <a:ext cx="3293093" cy="308183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Solex brand sold highest over 4000 customers</a:t>
            </a:r>
          </a:p>
          <a:p>
            <a:pPr marL="285750" indent="-285750">
              <a:buFont typeface="Arial" panose="020B0604020202020204" pitchFamily="34" charset="0"/>
              <a:buChar char="•"/>
            </a:pPr>
            <a:r>
              <a:rPr lang="en-US" b="1" dirty="0"/>
              <a:t>The other five brands sold relatively at the same level averagely 3000 customers</a:t>
            </a:r>
          </a:p>
          <a:p>
            <a:pPr marL="285750" indent="-285750">
              <a:buFont typeface="Arial" panose="020B0604020202020204" pitchFamily="34" charset="0"/>
              <a:buChar char="•"/>
            </a:pPr>
            <a:r>
              <a:rPr lang="en-US" i="1" dirty="0"/>
              <a:t>We are going to use this to determine what possible brands our new customers are likely to go for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4F287F7-52C1-4E67-B316-B4C4D6989266}"/>
              </a:ext>
            </a:extLst>
          </p:cNvPr>
          <p:cNvPicPr>
            <a:picLocks noChangeAspect="1"/>
          </p:cNvPicPr>
          <p:nvPr/>
        </p:nvPicPr>
        <p:blipFill>
          <a:blip r:embed="rId2"/>
          <a:stretch>
            <a:fillRect/>
          </a:stretch>
        </p:blipFill>
        <p:spPr>
          <a:xfrm>
            <a:off x="3498118" y="1783408"/>
            <a:ext cx="5560825" cy="3360095"/>
          </a:xfrm>
          <a:prstGeom prst="rect">
            <a:avLst/>
          </a:prstGeom>
        </p:spPr>
      </p:pic>
    </p:spTree>
    <p:extLst>
      <p:ext uri="{BB962C8B-B14F-4D97-AF65-F5344CB8AC3E}">
        <p14:creationId xmlns:p14="http://schemas.microsoft.com/office/powerpoint/2010/main" val="16785831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132" name="Shape 81"/>
          <p:cNvSpPr/>
          <p:nvPr/>
        </p:nvSpPr>
        <p:spPr>
          <a:xfrm>
            <a:off x="205027" y="1083301"/>
            <a:ext cx="4796871"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FF"/>
                </a:highlight>
              </a:rPr>
              <a:t>Total Bike Purchases Grouped By state</a:t>
            </a:r>
            <a:endParaRPr dirty="0">
              <a:highlight>
                <a:srgbClr val="00FFFF"/>
              </a:highlight>
            </a:endParaRPr>
          </a:p>
        </p:txBody>
      </p:sp>
      <p:sp>
        <p:nvSpPr>
          <p:cNvPr id="133" name="Shape 82"/>
          <p:cNvSpPr/>
          <p:nvPr/>
        </p:nvSpPr>
        <p:spPr>
          <a:xfrm>
            <a:off x="437400" y="1625664"/>
            <a:ext cx="4134600" cy="387820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Data insights from new and old customers will be placed side  by side for comparisons e.g.</a:t>
            </a:r>
          </a:p>
          <a:p>
            <a:pPr marL="285737" indent="-285737">
              <a:buFont typeface="Arial" panose="020B0604020202020204" pitchFamily="34" charset="0"/>
              <a:buChar char="•"/>
            </a:pPr>
            <a:r>
              <a:rPr lang="en-US" b="1" dirty="0"/>
              <a:t>Graph one represents old while graph two new customers</a:t>
            </a:r>
          </a:p>
          <a:p>
            <a:pPr marL="285737" indent="-285737">
              <a:buFont typeface="Arial" panose="020B0604020202020204" pitchFamily="34" charset="0"/>
              <a:buChar char="•"/>
            </a:pPr>
            <a:r>
              <a:rPr lang="en-US" b="1" dirty="0"/>
              <a:t>Looking at the two graphs, NSW tops in both</a:t>
            </a:r>
          </a:p>
          <a:p>
            <a:pPr marL="285737" indent="-285737">
              <a:buFont typeface="Arial" panose="020B0604020202020204" pitchFamily="34" charset="0"/>
              <a:buChar char="•"/>
            </a:pPr>
            <a:r>
              <a:rPr lang="en-US" b="1" dirty="0"/>
              <a:t>Other features such as age, gender, state wise, bike purchases, wealth segment from both customer datasets placed alongside each other for comparisons</a:t>
            </a:r>
          </a:p>
          <a:p>
            <a:pPr marL="285737" indent="-285737">
              <a:buFont typeface="Arial" panose="020B0604020202020204" pitchFamily="34" charset="0"/>
              <a:buChar char="•"/>
            </a:pPr>
            <a:r>
              <a:rPr lang="en-US" i="1" dirty="0"/>
              <a:t>Then interpretations will be made in the interpretation stage</a:t>
            </a:r>
          </a:p>
          <a:p>
            <a:pPr marL="285737" indent="-285737">
              <a:buFont typeface="Arial" panose="020B0604020202020204" pitchFamily="34" charset="0"/>
              <a:buChar char="•"/>
            </a:pPr>
            <a:endParaRPr lang="en-US" i="1" dirty="0"/>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31601" y="745"/>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E9F4DB19-9441-4997-B7A2-0620038FB25D}"/>
              </a:ext>
            </a:extLst>
          </p:cNvPr>
          <p:cNvPicPr>
            <a:picLocks noChangeAspect="1"/>
          </p:cNvPicPr>
          <p:nvPr/>
        </p:nvPicPr>
        <p:blipFill>
          <a:blip r:embed="rId3"/>
          <a:stretch>
            <a:fillRect/>
          </a:stretch>
        </p:blipFill>
        <p:spPr>
          <a:xfrm>
            <a:off x="5001896" y="2778912"/>
            <a:ext cx="3877216" cy="2363847"/>
          </a:xfrm>
          <a:prstGeom prst="rect">
            <a:avLst/>
          </a:prstGeom>
        </p:spPr>
      </p:pic>
      <p:pic>
        <p:nvPicPr>
          <p:cNvPr id="5" name="Picture 4">
            <a:extLst>
              <a:ext uri="{FF2B5EF4-FFF2-40B4-BE49-F238E27FC236}">
                <a16:creationId xmlns:a16="http://schemas.microsoft.com/office/drawing/2014/main" id="{CE03D98B-424A-4A55-AD97-7A731E618366}"/>
              </a:ext>
            </a:extLst>
          </p:cNvPr>
          <p:cNvPicPr>
            <a:picLocks noChangeAspect="1"/>
          </p:cNvPicPr>
          <p:nvPr/>
        </p:nvPicPr>
        <p:blipFill>
          <a:blip r:embed="rId4"/>
          <a:stretch>
            <a:fillRect/>
          </a:stretch>
        </p:blipFill>
        <p:spPr>
          <a:xfrm>
            <a:off x="4969973" y="259323"/>
            <a:ext cx="4174027" cy="2585156"/>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32" name="Shape 81"/>
          <p:cNvSpPr/>
          <p:nvPr/>
        </p:nvSpPr>
        <p:spPr>
          <a:xfrm>
            <a:off x="205025" y="1262932"/>
            <a:ext cx="4796871"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FF"/>
                </a:highlight>
              </a:rPr>
              <a:t>Feature Variations Explainability</a:t>
            </a:r>
            <a:endParaRPr dirty="0">
              <a:highlight>
                <a:srgbClr val="00FFFF"/>
              </a:highlight>
            </a:endParaRPr>
          </a:p>
        </p:txBody>
      </p:sp>
      <p:sp>
        <p:nvSpPr>
          <p:cNvPr id="133" name="Shape 82"/>
          <p:cNvSpPr/>
          <p:nvPr/>
        </p:nvSpPr>
        <p:spPr>
          <a:xfrm>
            <a:off x="437400" y="2073496"/>
            <a:ext cx="8706600" cy="36127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Here, different features will be compared in the two datasets</a:t>
            </a:r>
          </a:p>
          <a:p>
            <a:pPr marL="285737" indent="-285737">
              <a:buFont typeface="Arial" panose="020B0604020202020204" pitchFamily="34" charset="0"/>
              <a:buChar char="•"/>
            </a:pPr>
            <a:r>
              <a:rPr lang="en-US" b="1" dirty="0"/>
              <a:t>Possible explanations on why this is high or this is low will be given</a:t>
            </a:r>
          </a:p>
          <a:p>
            <a:pPr marL="285737" indent="-285737">
              <a:buFont typeface="Arial" panose="020B0604020202020204" pitchFamily="34" charset="0"/>
              <a:buChar char="•"/>
            </a:pPr>
            <a:r>
              <a:rPr lang="en-US" b="1" dirty="0"/>
              <a:t>All sought of information will be extracted from the visualizations</a:t>
            </a:r>
          </a:p>
          <a:p>
            <a:pPr marL="285737" indent="-285737">
              <a:buFont typeface="Arial" panose="020B0604020202020204" pitchFamily="34" charset="0"/>
              <a:buChar char="•"/>
            </a:pPr>
            <a:r>
              <a:rPr lang="en-US" b="1" dirty="0"/>
              <a:t>Data driven insights from features such as ages, state wise, wealth segment, gender wise will be looked into</a:t>
            </a:r>
          </a:p>
          <a:p>
            <a:pPr marL="285737" indent="-285737">
              <a:buFont typeface="Arial" panose="020B0604020202020204" pitchFamily="34" charset="0"/>
              <a:buChar char="•"/>
            </a:pPr>
            <a:r>
              <a:rPr lang="en-US" b="1" dirty="0"/>
              <a:t>Lastly, some customers will be high and low in different features, we cant choose to give priority in accordance to all features so our team Is going to derive better mechanism to effectively priorities  and select across all desired features from our new customers, for instance customer id 10 falls in the best gender category but also same customers falls in the worst property valuation. How will you select this customer? This what our team going to look into keenly</a:t>
            </a:r>
          </a:p>
          <a:p>
            <a:endParaRPr lang="en-US" i="1" dirty="0"/>
          </a:p>
          <a:p>
            <a:pPr marL="285737" indent="-285737">
              <a:buFont typeface="Arial" panose="020B0604020202020204" pitchFamily="34" charset="0"/>
              <a:buChar char="•"/>
            </a:pPr>
            <a:endParaRPr lang="en-US" i="1" dirty="0"/>
          </a:p>
        </p:txBody>
      </p:sp>
      <p:sp>
        <p:nvSpPr>
          <p:cNvPr id="137" name="Note: The data and information in this document is reflective of a hypothetical situation and client. This document is to be used for KPMG Virtual Internship purposes only."/>
          <p:cNvSpPr/>
          <p:nvPr/>
        </p:nvSpPr>
        <p:spPr>
          <a:xfrm>
            <a:off x="-31601" y="745"/>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3505059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3"/>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901" y="1895175"/>
            <a:ext cx="3953103"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301"/>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sp>
        <p:nvSpPr>
          <p:cNvPr id="2" name="Rectangle 1">
            <a:extLst>
              <a:ext uri="{FF2B5EF4-FFF2-40B4-BE49-F238E27FC236}">
                <a16:creationId xmlns:a16="http://schemas.microsoft.com/office/drawing/2014/main" id="{64038274-89F9-4EFB-B4B6-50D08B9EF5F1}"/>
              </a:ext>
            </a:extLst>
          </p:cNvPr>
          <p:cNvSpPr/>
          <p:nvPr/>
        </p:nvSpPr>
        <p:spPr>
          <a:xfrm>
            <a:off x="576470" y="2736648"/>
            <a:ext cx="3568147" cy="738662"/>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R="0" algn="l" defTabSz="914400" rtl="0" fontAlgn="auto" latinLnBrk="0" hangingPunct="0">
              <a:lnSpc>
                <a:spcPct val="100000"/>
              </a:lnSpc>
              <a:spcBef>
                <a:spcPts val="0"/>
              </a:spcBef>
              <a:spcAft>
                <a:spcPts val="0"/>
              </a:spcAft>
              <a:buClrTx/>
              <a:buSzTx/>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3" y="1211203"/>
            <a:ext cx="7299318" cy="33397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457178" indent="-355582">
              <a:lnSpc>
                <a:spcPct val="115000"/>
              </a:lnSpc>
              <a:buClr>
                <a:srgbClr val="000000"/>
              </a:buClr>
              <a:buSzPts val="2000"/>
              <a:buAutoNum type="arabicPeriod"/>
              <a:defRPr sz="2000">
                <a:latin typeface="Open Sans"/>
                <a:ea typeface="Open Sans"/>
                <a:cs typeface="Open Sans"/>
                <a:sym typeface="Open Sans"/>
              </a:defRPr>
            </a:pPr>
            <a:r>
              <a:rPr sz="2000" dirty="0"/>
              <a:t>Introduction</a:t>
            </a:r>
            <a:endParaRPr lang="en-US" sz="2000" dirty="0"/>
          </a:p>
          <a:p>
            <a:pPr marL="101595" lvl="1">
              <a:lnSpc>
                <a:spcPct val="115000"/>
              </a:lnSpc>
              <a:buClr>
                <a:srgbClr val="000000"/>
              </a:buClr>
              <a:buSzPts val="2000"/>
              <a:defRPr sz="2000">
                <a:latin typeface="Open Sans"/>
                <a:ea typeface="Open Sans"/>
                <a:cs typeface="Open Sans"/>
                <a:sym typeface="Open Sans"/>
              </a:defRPr>
            </a:pPr>
            <a:r>
              <a:rPr lang="en-US" sz="2000" dirty="0"/>
              <a:t>		slide 3</a:t>
            </a:r>
            <a:endParaRPr sz="2000" dirty="0"/>
          </a:p>
          <a:p>
            <a:pPr marL="457178" indent="-355582">
              <a:lnSpc>
                <a:spcPct val="115000"/>
              </a:lnSpc>
              <a:buClr>
                <a:srgbClr val="000000"/>
              </a:buClr>
              <a:buSzPts val="2000"/>
              <a:buAutoNum type="arabicPeriod"/>
              <a:defRPr sz="2000">
                <a:latin typeface="Open Sans"/>
                <a:ea typeface="Open Sans"/>
                <a:cs typeface="Open Sans"/>
                <a:sym typeface="Open Sans"/>
              </a:defRPr>
            </a:pPr>
            <a:r>
              <a:rPr sz="2000" dirty="0"/>
              <a:t>Data Exploration</a:t>
            </a:r>
            <a:endParaRPr lang="en-US" sz="2000" dirty="0"/>
          </a:p>
          <a:p>
            <a:pPr marL="101595" lvl="8">
              <a:lnSpc>
                <a:spcPct val="115000"/>
              </a:lnSpc>
              <a:buClr>
                <a:srgbClr val="000000"/>
              </a:buClr>
              <a:buSzPts val="2000"/>
              <a:defRPr sz="2000">
                <a:latin typeface="Open Sans"/>
                <a:ea typeface="Open Sans"/>
                <a:cs typeface="Open Sans"/>
                <a:sym typeface="Open Sans"/>
              </a:defRPr>
            </a:pPr>
            <a:r>
              <a:rPr lang="en-US" sz="2000" dirty="0"/>
              <a:t>       Slide 4-14 </a:t>
            </a:r>
          </a:p>
          <a:p>
            <a:pPr marL="101595" lvl="8">
              <a:lnSpc>
                <a:spcPct val="115000"/>
              </a:lnSpc>
              <a:buClr>
                <a:srgbClr val="000000"/>
              </a:buClr>
              <a:buSzPts val="2000"/>
              <a:defRPr sz="2000">
                <a:latin typeface="Open Sans"/>
                <a:ea typeface="Open Sans"/>
                <a:cs typeface="Open Sans"/>
                <a:sym typeface="Open Sans"/>
              </a:defRPr>
            </a:pPr>
            <a:r>
              <a:rPr lang="en-US" sz="2000" dirty="0"/>
              <a:t>      All visuals based on previous customers datasets</a:t>
            </a:r>
            <a:endParaRPr sz="2000" dirty="0"/>
          </a:p>
          <a:p>
            <a:pPr marL="457178" indent="-355582">
              <a:lnSpc>
                <a:spcPct val="115000"/>
              </a:lnSpc>
              <a:buClr>
                <a:srgbClr val="000000"/>
              </a:buClr>
              <a:buSzPts val="2000"/>
              <a:buAutoNum type="arabicPeriod"/>
              <a:defRPr sz="2000">
                <a:latin typeface="Open Sans"/>
                <a:ea typeface="Open Sans"/>
                <a:cs typeface="Open Sans"/>
                <a:sym typeface="Open Sans"/>
              </a:defRPr>
            </a:pPr>
            <a:r>
              <a:rPr sz="2000" dirty="0"/>
              <a:t>Model Development</a:t>
            </a:r>
            <a:endParaRPr lang="en-US" sz="2000" dirty="0"/>
          </a:p>
          <a:p>
            <a:pPr marL="101595" lvl="1">
              <a:lnSpc>
                <a:spcPct val="115000"/>
              </a:lnSpc>
              <a:buClr>
                <a:srgbClr val="000000"/>
              </a:buClr>
              <a:buSzPts val="2000"/>
              <a:defRPr sz="2000">
                <a:latin typeface="Open Sans"/>
                <a:ea typeface="Open Sans"/>
                <a:cs typeface="Open Sans"/>
                <a:sym typeface="Open Sans"/>
              </a:defRPr>
            </a:pPr>
            <a:r>
              <a:rPr lang="en-US" sz="2000" dirty="0"/>
              <a:t>		slide-15</a:t>
            </a:r>
            <a:endParaRPr sz="2000" dirty="0"/>
          </a:p>
          <a:p>
            <a:pPr marL="457178" indent="-355582">
              <a:lnSpc>
                <a:spcPct val="115000"/>
              </a:lnSpc>
              <a:buClr>
                <a:srgbClr val="000000"/>
              </a:buClr>
              <a:buSzPts val="2000"/>
              <a:buAutoNum type="arabicPeriod"/>
              <a:defRPr sz="2000">
                <a:latin typeface="Open Sans"/>
                <a:ea typeface="Open Sans"/>
                <a:cs typeface="Open Sans"/>
                <a:sym typeface="Open Sans"/>
              </a:defRPr>
            </a:pPr>
            <a:r>
              <a:rPr sz="2000" dirty="0"/>
              <a:t>Interpretation</a:t>
            </a:r>
            <a:endParaRPr lang="en-US" sz="2000" dirty="0"/>
          </a:p>
          <a:p>
            <a:pPr marL="101595">
              <a:lnSpc>
                <a:spcPct val="115000"/>
              </a:lnSpc>
              <a:buClr>
                <a:srgbClr val="000000"/>
              </a:buClr>
              <a:buSzPts val="2000"/>
              <a:defRPr sz="2000">
                <a:latin typeface="Open Sans"/>
                <a:ea typeface="Open Sans"/>
                <a:cs typeface="Open Sans"/>
                <a:sym typeface="Open Sans"/>
              </a:defRPr>
            </a:pPr>
            <a:r>
              <a:rPr lang="en-US" sz="2000" dirty="0"/>
              <a:t>		slide-16</a:t>
            </a:r>
            <a:endParaRPr sz="2000" dirty="0"/>
          </a:p>
        </p:txBody>
      </p:sp>
      <p:sp>
        <p:nvSpPr>
          <p:cNvPr id="119"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dirty="0"/>
              <a:t>       Note: 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806850"/>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FF"/>
                </a:highlight>
              </a:rPr>
              <a:t>Summary Statistical Information From Old Customers Data</a:t>
            </a:r>
            <a:endParaRPr dirty="0">
              <a:highlight>
                <a:srgbClr val="00FFFF"/>
              </a:highlight>
            </a:endParaRPr>
          </a:p>
        </p:txBody>
      </p:sp>
      <p:grpSp>
        <p:nvGrpSpPr>
          <p:cNvPr id="127" name="Shape 74"/>
          <p:cNvGrpSpPr/>
          <p:nvPr/>
        </p:nvGrpSpPr>
        <p:grpSpPr>
          <a:xfrm>
            <a:off x="-1" y="2481458"/>
            <a:ext cx="9144005" cy="2649304"/>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43897B42-BF5E-4E33-9C4C-82C966CC1302}"/>
              </a:ext>
            </a:extLst>
          </p:cNvPr>
          <p:cNvPicPr>
            <a:picLocks noChangeAspect="1"/>
          </p:cNvPicPr>
          <p:nvPr/>
        </p:nvPicPr>
        <p:blipFill>
          <a:blip r:embed="rId2"/>
          <a:stretch>
            <a:fillRect/>
          </a:stretch>
        </p:blipFill>
        <p:spPr>
          <a:xfrm>
            <a:off x="85062" y="2844445"/>
            <a:ext cx="8981327" cy="2286319"/>
          </a:xfrm>
          <a:prstGeom prst="rect">
            <a:avLst/>
          </a:prstGeom>
        </p:spPr>
      </p:pic>
      <p:sp>
        <p:nvSpPr>
          <p:cNvPr id="6" name="Rectangle 5">
            <a:extLst>
              <a:ext uri="{FF2B5EF4-FFF2-40B4-BE49-F238E27FC236}">
                <a16:creationId xmlns:a16="http://schemas.microsoft.com/office/drawing/2014/main" id="{3BBB2385-4A30-44EF-AC0B-03E6AB1A6AA2}"/>
              </a:ext>
            </a:extLst>
          </p:cNvPr>
          <p:cNvSpPr/>
          <p:nvPr/>
        </p:nvSpPr>
        <p:spPr>
          <a:xfrm>
            <a:off x="350875" y="1535597"/>
            <a:ext cx="8715512" cy="523218"/>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914354"/>
            <a:r>
              <a:rPr lang="en-US" dirty="0"/>
              <a:t>The following are the general statistics from Customer Address and Customer Demographic, the counts, the means, minimum, maximums etc. from our numerical data entries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1083302"/>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FF"/>
                </a:highlight>
              </a:rPr>
              <a:t>Gender Distribution In Old Customers Dataset</a:t>
            </a:r>
            <a:r>
              <a:rPr dirty="0">
                <a:highlight>
                  <a:srgbClr val="00FFFF"/>
                </a:highlight>
              </a:rPr>
              <a:t>.</a:t>
            </a:r>
          </a:p>
        </p:txBody>
      </p:sp>
      <p:sp>
        <p:nvSpPr>
          <p:cNvPr id="124" name="Shape 73"/>
          <p:cNvSpPr/>
          <p:nvPr/>
        </p:nvSpPr>
        <p:spPr>
          <a:xfrm>
            <a:off x="84567" y="1908811"/>
            <a:ext cx="4366975" cy="281638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lang="en-US" b="1" dirty="0"/>
          </a:p>
          <a:p>
            <a:pPr marL="285737" indent="-285737">
              <a:buFont typeface="Arial" panose="020B0604020202020204" pitchFamily="34" charset="0"/>
              <a:buChar char="•"/>
            </a:pPr>
            <a:r>
              <a:rPr lang="en-US" b="1" dirty="0"/>
              <a:t>Female gender is slightly higher in numbers (2040) compared to male gender(1872)</a:t>
            </a:r>
          </a:p>
          <a:p>
            <a:pPr marL="285737" indent="-285737">
              <a:buFont typeface="Arial" panose="020B0604020202020204" pitchFamily="34" charset="0"/>
              <a:buChar char="•"/>
            </a:pPr>
            <a:r>
              <a:rPr lang="en-US" b="1" dirty="0"/>
              <a:t>The U-sex are insignificantly lower(88)</a:t>
            </a:r>
          </a:p>
          <a:p>
            <a:pPr marL="285737" indent="-285737">
              <a:buFont typeface="Arial" panose="020B0604020202020204" pitchFamily="34" charset="0"/>
              <a:buChar char="•"/>
            </a:pPr>
            <a:endParaRPr lang="en-US" dirty="0"/>
          </a:p>
          <a:p>
            <a:pPr marL="285737" indent="-285737">
              <a:buFont typeface="Arial" panose="020B0604020202020204" pitchFamily="34" charset="0"/>
              <a:buChar char="•"/>
            </a:pPr>
            <a:r>
              <a:rPr lang="en-US" i="1" dirty="0"/>
              <a:t>Our team is going to use this information on gender to determine how the gender distribution in our new customers dataset should be targeted with at most precision  </a:t>
            </a:r>
            <a:r>
              <a:rPr i="1" dirty="0"/>
              <a:t>.</a:t>
            </a:r>
          </a:p>
        </p:txBody>
      </p:sp>
      <p:grpSp>
        <p:nvGrpSpPr>
          <p:cNvPr id="127" name="Shape 74"/>
          <p:cNvGrpSpPr/>
          <p:nvPr/>
        </p:nvGrpSpPr>
        <p:grpSpPr>
          <a:xfrm>
            <a:off x="5258541" y="2276554"/>
            <a:ext cx="3831301" cy="2649304"/>
            <a:chOff x="-4627246" y="144451"/>
            <a:chExt cx="3831299" cy="2649302"/>
          </a:xfrm>
        </p:grpSpPr>
        <p:sp>
          <p:nvSpPr>
            <p:cNvPr id="125" name="Rectangle"/>
            <p:cNvSpPr/>
            <p:nvPr/>
          </p:nvSpPr>
          <p:spPr>
            <a:xfrm>
              <a:off x="-4596649" y="14445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26" name="Place any supporting images, graphs, data or extra text here."/>
            <p:cNvSpPr/>
            <p:nvPr/>
          </p:nvSpPr>
          <p:spPr>
            <a:xfrm>
              <a:off x="-4627246" y="964931"/>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2C5AFB3B-FF77-4D93-8244-EE7F96202A00}"/>
              </a:ext>
            </a:extLst>
          </p:cNvPr>
          <p:cNvPicPr>
            <a:picLocks noChangeAspect="1"/>
          </p:cNvPicPr>
          <p:nvPr/>
        </p:nvPicPr>
        <p:blipFill>
          <a:blip r:embed="rId3"/>
          <a:stretch>
            <a:fillRect/>
          </a:stretch>
        </p:blipFill>
        <p:spPr>
          <a:xfrm>
            <a:off x="5325291" y="1908811"/>
            <a:ext cx="3724795" cy="3077004"/>
          </a:xfrm>
          <a:prstGeom prst="rect">
            <a:avLst/>
          </a:prstGeom>
        </p:spPr>
      </p:pic>
    </p:spTree>
    <p:extLst>
      <p:ext uri="{BB962C8B-B14F-4D97-AF65-F5344CB8AC3E}">
        <p14:creationId xmlns:p14="http://schemas.microsoft.com/office/powerpoint/2010/main" val="17720481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1083302"/>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FF"/>
                </a:highlight>
              </a:rPr>
              <a:t>Gender Distribution State Wise </a:t>
            </a:r>
            <a:r>
              <a:rPr dirty="0">
                <a:highlight>
                  <a:srgbClr val="00FFFF"/>
                </a:highlight>
              </a:rPr>
              <a:t>.</a:t>
            </a:r>
          </a:p>
        </p:txBody>
      </p:sp>
      <p:sp>
        <p:nvSpPr>
          <p:cNvPr id="124" name="Shape 73"/>
          <p:cNvSpPr/>
          <p:nvPr/>
        </p:nvSpPr>
        <p:spPr>
          <a:xfrm>
            <a:off x="84567" y="1908811"/>
            <a:ext cx="4366975"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lang="en-US" b="1" dirty="0"/>
          </a:p>
          <a:p>
            <a:pPr marL="285737" indent="-285737">
              <a:buFont typeface="Arial" panose="020B0604020202020204" pitchFamily="34" charset="0"/>
              <a:buChar char="•"/>
            </a:pPr>
            <a:r>
              <a:rPr lang="en-US" b="1" dirty="0"/>
              <a:t>From all states female are higher than males</a:t>
            </a:r>
          </a:p>
          <a:p>
            <a:pPr marL="285737" indent="-285737">
              <a:buFont typeface="Arial" panose="020B0604020202020204" pitchFamily="34" charset="0"/>
              <a:buChar char="•"/>
            </a:pPr>
            <a:endParaRPr lang="en-US" dirty="0"/>
          </a:p>
          <a:p>
            <a:pPr marL="285737" indent="-285737">
              <a:buFont typeface="Arial" panose="020B0604020202020204" pitchFamily="34" charset="0"/>
              <a:buChar char="•"/>
            </a:pPr>
            <a:r>
              <a:rPr lang="en-US" i="1" dirty="0"/>
              <a:t>Our team is going to use this information on gender to determine how the gender distribution by state in our new customers dataset should be targeted   </a:t>
            </a:r>
            <a:r>
              <a:rPr i="1" dirty="0"/>
              <a:t>.</a:t>
            </a:r>
          </a:p>
        </p:txBody>
      </p:sp>
      <p:grpSp>
        <p:nvGrpSpPr>
          <p:cNvPr id="127" name="Shape 74"/>
          <p:cNvGrpSpPr/>
          <p:nvPr/>
        </p:nvGrpSpPr>
        <p:grpSpPr>
          <a:xfrm>
            <a:off x="5258541" y="2276554"/>
            <a:ext cx="3831301" cy="2649304"/>
            <a:chOff x="-4627246" y="144451"/>
            <a:chExt cx="3831299" cy="2649302"/>
          </a:xfrm>
        </p:grpSpPr>
        <p:sp>
          <p:nvSpPr>
            <p:cNvPr id="125" name="Rectangle"/>
            <p:cNvSpPr/>
            <p:nvPr/>
          </p:nvSpPr>
          <p:spPr>
            <a:xfrm>
              <a:off x="-4596649" y="14445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26" name="Place any supporting images, graphs, data or extra text here."/>
            <p:cNvSpPr/>
            <p:nvPr/>
          </p:nvSpPr>
          <p:spPr>
            <a:xfrm>
              <a:off x="-4627246" y="964931"/>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3373189B-4FFC-495E-9900-B1B55052EEB4}"/>
              </a:ext>
            </a:extLst>
          </p:cNvPr>
          <p:cNvPicPr>
            <a:picLocks noChangeAspect="1"/>
          </p:cNvPicPr>
          <p:nvPr/>
        </p:nvPicPr>
        <p:blipFill>
          <a:blip r:embed="rId3"/>
          <a:stretch>
            <a:fillRect/>
          </a:stretch>
        </p:blipFill>
        <p:spPr>
          <a:xfrm>
            <a:off x="5003617" y="2326668"/>
            <a:ext cx="4086225" cy="2771775"/>
          </a:xfrm>
          <a:prstGeom prst="rect">
            <a:avLst/>
          </a:prstGeom>
        </p:spPr>
      </p:pic>
    </p:spTree>
    <p:extLst>
      <p:ext uri="{BB962C8B-B14F-4D97-AF65-F5344CB8AC3E}">
        <p14:creationId xmlns:p14="http://schemas.microsoft.com/office/powerpoint/2010/main" val="17755254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7" y="1083301"/>
            <a:ext cx="6116260"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FF"/>
                </a:highlight>
              </a:rPr>
              <a:t>Total Bike Purchases Grouped By State</a:t>
            </a:r>
            <a:endParaRPr dirty="0">
              <a:highlight>
                <a:srgbClr val="00FFFF"/>
              </a:highlight>
            </a:endParaRPr>
          </a:p>
        </p:txBody>
      </p:sp>
      <p:sp>
        <p:nvSpPr>
          <p:cNvPr id="133" name="Shape 82"/>
          <p:cNvSpPr/>
          <p:nvPr/>
        </p:nvSpPr>
        <p:spPr>
          <a:xfrm>
            <a:off x="437400" y="2073496"/>
            <a:ext cx="4134600" cy="255092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Grouped by state the total bike purchases for the past 3 years and summed them by State</a:t>
            </a:r>
            <a:r>
              <a:rPr b="1" dirty="0"/>
              <a:t>.</a:t>
            </a:r>
            <a:r>
              <a:rPr lang="en-US" b="1" dirty="0"/>
              <a:t> </a:t>
            </a:r>
          </a:p>
          <a:p>
            <a:pPr marL="285737" indent="-285737">
              <a:buFont typeface="Arial" panose="020B0604020202020204" pitchFamily="34" charset="0"/>
              <a:buChar char="•"/>
            </a:pPr>
            <a:r>
              <a:rPr lang="en-US" b="1" dirty="0"/>
              <a:t>Most of the customers comes from NSW</a:t>
            </a:r>
          </a:p>
          <a:p>
            <a:pPr marL="285737" indent="-285737">
              <a:buFont typeface="Arial" panose="020B0604020202020204" pitchFamily="34" charset="0"/>
              <a:buChar char="•"/>
            </a:pPr>
            <a:r>
              <a:rPr lang="en-US" b="1" dirty="0"/>
              <a:t> QLD and VIC relatively equal</a:t>
            </a:r>
          </a:p>
          <a:p>
            <a:pPr marL="285737" indent="-285737">
              <a:buFont typeface="Arial" panose="020B0604020202020204" pitchFamily="34" charset="0"/>
              <a:buChar char="•"/>
            </a:pPr>
            <a:r>
              <a:rPr lang="en-US" i="1" dirty="0"/>
              <a:t>Using this we are going to look into new customers bike purchases by state then compare with this and give advice on how to handle the new customers state wise</a:t>
            </a:r>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31601" y="745"/>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CE03D98B-424A-4A55-AD97-7A731E618366}"/>
              </a:ext>
            </a:extLst>
          </p:cNvPr>
          <p:cNvPicPr>
            <a:picLocks noChangeAspect="1"/>
          </p:cNvPicPr>
          <p:nvPr/>
        </p:nvPicPr>
        <p:blipFill>
          <a:blip r:embed="rId3"/>
          <a:stretch>
            <a:fillRect/>
          </a:stretch>
        </p:blipFill>
        <p:spPr>
          <a:xfrm>
            <a:off x="4969973" y="2073496"/>
            <a:ext cx="4174027" cy="2709112"/>
          </a:xfrm>
          <a:prstGeom prst="rect">
            <a:avLst/>
          </a:prstGeom>
        </p:spPr>
      </p:pic>
    </p:spTree>
    <p:extLst>
      <p:ext uri="{BB962C8B-B14F-4D97-AF65-F5344CB8AC3E}">
        <p14:creationId xmlns:p14="http://schemas.microsoft.com/office/powerpoint/2010/main" val="35063243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302"/>
            <a:ext cx="8565600"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FF"/>
                </a:highlight>
              </a:rPr>
              <a:t>Customer Distribution In Job Industry Category</a:t>
            </a:r>
            <a:endParaRPr dirty="0">
              <a:highlight>
                <a:srgbClr val="00FFFF"/>
              </a:highlight>
            </a:endParaRPr>
          </a:p>
        </p:txBody>
      </p:sp>
      <p:sp>
        <p:nvSpPr>
          <p:cNvPr id="133" name="Shape 82"/>
          <p:cNvSpPr/>
          <p:nvPr/>
        </p:nvSpPr>
        <p:spPr>
          <a:xfrm>
            <a:off x="205026" y="1563283"/>
            <a:ext cx="3144231" cy="361275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High numbers in the Financial and manufacturing industries </a:t>
            </a:r>
          </a:p>
          <a:p>
            <a:pPr marL="285737" indent="-285737">
              <a:buFont typeface="Arial" panose="020B0604020202020204" pitchFamily="34" charset="0"/>
              <a:buChar char="•"/>
            </a:pPr>
            <a:r>
              <a:rPr lang="en-US" b="1" dirty="0"/>
              <a:t>Fewer numbers from telecommunications and Agriculture industries</a:t>
            </a:r>
          </a:p>
          <a:p>
            <a:pPr marL="285737" indent="-285737">
              <a:buFont typeface="Arial" panose="020B0604020202020204" pitchFamily="34" charset="0"/>
              <a:buChar char="•"/>
            </a:pPr>
            <a:r>
              <a:rPr lang="en-US" i="1" dirty="0"/>
              <a:t>Our team is going to take a keener look into new customers job industry and  compare by industry then give advice on  likelihood of those new customers  adding value to the Sprocket</a:t>
            </a:r>
            <a:endParaRPr i="1" dirty="0"/>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2938D8F-2749-4E7B-B97B-1A10C220153D}"/>
              </a:ext>
            </a:extLst>
          </p:cNvPr>
          <p:cNvPicPr>
            <a:picLocks noChangeAspect="1"/>
          </p:cNvPicPr>
          <p:nvPr/>
        </p:nvPicPr>
        <p:blipFill>
          <a:blip r:embed="rId2"/>
          <a:stretch>
            <a:fillRect/>
          </a:stretch>
        </p:blipFill>
        <p:spPr>
          <a:xfrm>
            <a:off x="3349256" y="1821171"/>
            <a:ext cx="5826645" cy="3336411"/>
          </a:xfrm>
          <a:prstGeom prst="rect">
            <a:avLst/>
          </a:prstGeom>
        </p:spPr>
      </p:pic>
    </p:spTree>
    <p:extLst>
      <p:ext uri="{BB962C8B-B14F-4D97-AF65-F5344CB8AC3E}">
        <p14:creationId xmlns:p14="http://schemas.microsoft.com/office/powerpoint/2010/main" val="3546088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97400" y="820527"/>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00"/>
                </a:highlight>
              </a:rPr>
              <a:t>Age Distribution In  Customers</a:t>
            </a:r>
            <a:endParaRPr dirty="0">
              <a:highlight>
                <a:srgbClr val="00FF00"/>
              </a:highlight>
            </a:endParaRPr>
          </a:p>
        </p:txBody>
      </p:sp>
      <p:sp>
        <p:nvSpPr>
          <p:cNvPr id="142" name="Shape 91"/>
          <p:cNvSpPr/>
          <p:nvPr/>
        </p:nvSpPr>
        <p:spPr>
          <a:xfrm>
            <a:off x="205028" y="1677705"/>
            <a:ext cx="2985019" cy="281638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Ages as per year 2021 and placed on a histogram.</a:t>
            </a:r>
          </a:p>
          <a:p>
            <a:pPr marL="285737" indent="-285737">
              <a:buFont typeface="Arial" panose="020B0604020202020204" pitchFamily="34" charset="0"/>
              <a:buChar char="•"/>
            </a:pPr>
            <a:r>
              <a:rPr lang="en-US" b="1" dirty="0"/>
              <a:t>Most of the customers are aged between 42-48Years</a:t>
            </a:r>
          </a:p>
          <a:p>
            <a:pPr marL="285737" indent="-285737">
              <a:buFont typeface="Arial" panose="020B0604020202020204" pitchFamily="34" charset="0"/>
              <a:buChar char="•"/>
            </a:pPr>
            <a:r>
              <a:rPr lang="en-US" i="1" dirty="0"/>
              <a:t>Similar approach is going to be applied to new customers list and compare in order to determine what age bracket in the new customers to give priority.</a:t>
            </a:r>
            <a:endParaRPr i="1" dirty="0"/>
          </a:p>
        </p:txBody>
      </p:sp>
      <p:grpSp>
        <p:nvGrpSpPr>
          <p:cNvPr id="145" name="Shape 92"/>
          <p:cNvGrpSpPr/>
          <p:nvPr/>
        </p:nvGrpSpPr>
        <p:grpSpPr>
          <a:xfrm>
            <a:off x="4969973" y="2164723"/>
            <a:ext cx="3800704" cy="2649304"/>
            <a:chOff x="-1" y="-1"/>
            <a:chExt cx="3800702" cy="2649302"/>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470DAB98-BD52-467E-9E59-F0EA9D6CD00A}"/>
              </a:ext>
            </a:extLst>
          </p:cNvPr>
          <p:cNvPicPr>
            <a:picLocks noChangeAspect="1"/>
          </p:cNvPicPr>
          <p:nvPr/>
        </p:nvPicPr>
        <p:blipFill>
          <a:blip r:embed="rId2"/>
          <a:stretch>
            <a:fillRect/>
          </a:stretch>
        </p:blipFill>
        <p:spPr>
          <a:xfrm>
            <a:off x="3319670" y="1644677"/>
            <a:ext cx="5794104" cy="3543795"/>
          </a:xfrm>
          <a:prstGeom prst="rect">
            <a:avLst/>
          </a:prstGeom>
        </p:spPr>
      </p:pic>
    </p:spTree>
    <p:extLst>
      <p:ext uri="{BB962C8B-B14F-4D97-AF65-F5344CB8AC3E}">
        <p14:creationId xmlns:p14="http://schemas.microsoft.com/office/powerpoint/2010/main" val="107094539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00"/>
                </a:highlight>
              </a:rPr>
              <a:t>Distribution in Customer’s Price List Preferences </a:t>
            </a:r>
            <a:endParaRPr dirty="0">
              <a:highlight>
                <a:srgbClr val="00FF00"/>
              </a:highlight>
            </a:endParaRPr>
          </a:p>
        </p:txBody>
      </p:sp>
      <p:sp>
        <p:nvSpPr>
          <p:cNvPr id="151" name="Shape 100"/>
          <p:cNvSpPr/>
          <p:nvPr/>
        </p:nvSpPr>
        <p:spPr>
          <a:xfrm>
            <a:off x="205025" y="2122940"/>
            <a:ext cx="4134600" cy="228546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Most customers prefer 1200-1300 prices</a:t>
            </a:r>
            <a:r>
              <a:rPr b="1" dirty="0"/>
              <a:t>.</a:t>
            </a:r>
            <a:endParaRPr lang="en-US" b="1" dirty="0"/>
          </a:p>
          <a:p>
            <a:pPr marL="285737" indent="-285737">
              <a:buFont typeface="Arial" panose="020B0604020202020204" pitchFamily="34" charset="0"/>
              <a:buChar char="•"/>
            </a:pPr>
            <a:r>
              <a:rPr lang="en-US" b="1" dirty="0"/>
              <a:t>Price list is slightly uniformly distributed across different prices</a:t>
            </a:r>
          </a:p>
          <a:p>
            <a:pPr marL="285737" indent="-285737">
              <a:buFont typeface="Arial" panose="020B0604020202020204" pitchFamily="34" charset="0"/>
              <a:buChar char="•"/>
            </a:pPr>
            <a:r>
              <a:rPr lang="en-US" i="1" dirty="0"/>
              <a:t>Our team is going to look into the price list distribution for the new customers  and compare with this to determine the ones to give more priority  by price list choices</a:t>
            </a:r>
            <a:endParaRPr i="1"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3F9CCED-A22A-44C6-974F-E72D49550193}"/>
              </a:ext>
            </a:extLst>
          </p:cNvPr>
          <p:cNvPicPr>
            <a:picLocks noChangeAspect="1"/>
          </p:cNvPicPr>
          <p:nvPr/>
        </p:nvPicPr>
        <p:blipFill>
          <a:blip r:embed="rId2"/>
          <a:stretch>
            <a:fillRect/>
          </a:stretch>
        </p:blipFill>
        <p:spPr>
          <a:xfrm>
            <a:off x="4804379" y="1693798"/>
            <a:ext cx="4201111" cy="3449705"/>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1836</TotalTime>
  <Words>1622</Words>
  <Application>Microsoft Office PowerPoint</Application>
  <PresentationFormat>On-screen Show (16:9)</PresentationFormat>
  <Paragraphs>122</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Bramuel Aswani</dc:creator>
  <cp:lastModifiedBy>User</cp:lastModifiedBy>
  <cp:revision>49</cp:revision>
  <dcterms:modified xsi:type="dcterms:W3CDTF">2021-09-29T19:08:29Z</dcterms:modified>
</cp:coreProperties>
</file>