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7" r:id="rId2"/>
  </p:sldMasterIdLst>
  <p:notesMasterIdLst>
    <p:notesMasterId r:id="rId46"/>
  </p:notesMasterIdLst>
  <p:sldIdLst>
    <p:sldId id="256" r:id="rId3"/>
    <p:sldId id="363" r:id="rId4"/>
    <p:sldId id="257" r:id="rId5"/>
    <p:sldId id="340" r:id="rId6"/>
    <p:sldId id="341" r:id="rId7"/>
    <p:sldId id="342" r:id="rId8"/>
    <p:sldId id="344" r:id="rId9"/>
    <p:sldId id="345" r:id="rId10"/>
    <p:sldId id="346" r:id="rId11"/>
    <p:sldId id="368" r:id="rId12"/>
    <p:sldId id="369" r:id="rId13"/>
    <p:sldId id="370" r:id="rId14"/>
    <p:sldId id="371" r:id="rId15"/>
    <p:sldId id="372" r:id="rId16"/>
    <p:sldId id="366" r:id="rId17"/>
    <p:sldId id="373" r:id="rId18"/>
    <p:sldId id="374" r:id="rId19"/>
    <p:sldId id="375" r:id="rId20"/>
    <p:sldId id="376" r:id="rId21"/>
    <p:sldId id="377" r:id="rId22"/>
    <p:sldId id="386" r:id="rId23"/>
    <p:sldId id="387" r:id="rId24"/>
    <p:sldId id="351" r:id="rId25"/>
    <p:sldId id="361" r:id="rId26"/>
    <p:sldId id="362" r:id="rId27"/>
    <p:sldId id="360" r:id="rId28"/>
    <p:sldId id="334" r:id="rId29"/>
    <p:sldId id="355" r:id="rId30"/>
    <p:sldId id="356" r:id="rId31"/>
    <p:sldId id="357" r:id="rId32"/>
    <p:sldId id="358" r:id="rId33"/>
    <p:sldId id="385" r:id="rId34"/>
    <p:sldId id="378" r:id="rId35"/>
    <p:sldId id="379" r:id="rId36"/>
    <p:sldId id="388" r:id="rId37"/>
    <p:sldId id="389" r:id="rId38"/>
    <p:sldId id="391" r:id="rId39"/>
    <p:sldId id="393" r:id="rId40"/>
    <p:sldId id="380" r:id="rId41"/>
    <p:sldId id="381" r:id="rId42"/>
    <p:sldId id="382" r:id="rId43"/>
    <p:sldId id="383" r:id="rId44"/>
    <p:sldId id="384" r:id="rId45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7" autoAdjust="0"/>
    <p:restoredTop sz="92007" autoAdjust="0"/>
  </p:normalViewPr>
  <p:slideViewPr>
    <p:cSldViewPr>
      <p:cViewPr varScale="1">
        <p:scale>
          <a:sx n="103" d="100"/>
          <a:sy n="103" d="100"/>
        </p:scale>
        <p:origin x="-121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6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11F6F1-EBD8-4F81-971C-A0C6DA86F1A7}" type="datetimeFigureOut">
              <a:rPr lang="en-GB"/>
              <a:pPr>
                <a:defRPr/>
              </a:pPr>
              <a:t>10/10/2016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F0AFAE-E0DF-4756-9D50-97DCD3BB6F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90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JModelica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Tutorials and reference documentation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30’ - Libraries: MSL and own libraries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</a:t>
            </a:r>
            <a:r>
              <a:rPr lang="en-US" sz="2700" dirty="0" err="1" smtClean="0">
                <a:solidFill>
                  <a:srgbClr val="CCCCCC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simman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pymosim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(python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Coding conventions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licenses at TME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eaLnBrk="1" hangingPunct="1">
              <a:defRPr/>
            </a:pPr>
            <a:r>
              <a:rPr lang="en-GB" dirty="0" smtClean="0"/>
              <a:t>1u05 min</a:t>
            </a:r>
            <a:endParaRPr lang="en-GB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9AAD89-91A7-416B-995C-06AA2E041F6B}" type="slidenum">
              <a:rPr lang="en-GB" altLang="nl-BE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GB" alt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JModelica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Tutorials and reference documentation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30’ - Libraries: MSL and own libraries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</a:t>
            </a:r>
            <a:r>
              <a:rPr lang="en-US" sz="2700" dirty="0" err="1" smtClean="0">
                <a:solidFill>
                  <a:srgbClr val="CCCCCC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simman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pymosim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(python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Coding conventions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licenses at TME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eaLnBrk="1" hangingPunct="1">
              <a:defRPr/>
            </a:pPr>
            <a:r>
              <a:rPr lang="en-GB" dirty="0" smtClean="0"/>
              <a:t>1u05 min</a:t>
            </a:r>
            <a:endParaRPr lang="en-GB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2F9D43-C343-465B-8913-057030F13D1D}" type="slidenum">
              <a:rPr lang="en-GB" altLang="nl-BE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GB" alt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endParaRPr lang="en-GB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35011D-DA51-4B53-ADE9-A792A776FB96}" type="slidenum">
              <a:rPr lang="en-GB" altLang="nl-BE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GB" alt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endParaRPr lang="en-GB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3B2CB1-D09C-4A43-B001-0194BC8CFA04}" type="slidenum">
              <a:rPr lang="en-GB" altLang="nl-BE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GB" alt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1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0"/>
            <a:ext cx="8636000" cy="1633361"/>
          </a:xfrm>
        </p:spPr>
        <p:txBody>
          <a:bodyPr/>
          <a:lstStyle>
            <a:lvl1pPr algn="ctr">
              <a:defRPr>
                <a:solidFill>
                  <a:srgbClr val="04683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6886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rgbClr val="74B632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4"/>
            <a:ext cx="9144000" cy="85397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4B6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21191"/>
            <a:ext cx="9144000" cy="5385658"/>
          </a:xfrm>
        </p:spPr>
        <p:txBody>
          <a:bodyPr/>
          <a:lstStyle>
            <a:lvl1pPr marL="507995" indent="-507995">
              <a:buSzPct val="100000"/>
              <a:buFontTx/>
              <a:buBlip>
                <a:blip r:embed="rId2"/>
              </a:buBlip>
              <a:defRPr sz="3100">
                <a:solidFill>
                  <a:srgbClr val="74B632"/>
                </a:solidFill>
              </a:defRPr>
            </a:lvl1pPr>
            <a:lvl2pPr marL="825492" indent="-317497">
              <a:buSzPct val="100000"/>
              <a:buFontTx/>
              <a:buBlip>
                <a:blip r:embed="rId3"/>
              </a:buBlip>
              <a:defRPr sz="2900">
                <a:solidFill>
                  <a:srgbClr val="046839"/>
                </a:solidFill>
              </a:defRPr>
            </a:lvl2pPr>
            <a:lvl3pPr marL="1269987" indent="-253997">
              <a:buSzPct val="100000"/>
              <a:buFontTx/>
              <a:buBlip>
                <a:blip r:embed="rId4"/>
              </a:buBlip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77982" indent="-253997">
              <a:buFont typeface="Wingdings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412976" indent="-380996">
              <a:buFont typeface="Arial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3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9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2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199994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2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09" indent="-31749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3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902" y="600000"/>
            <a:ext cx="5672377" cy="5840000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200"/>
            </a:lvl3pPr>
            <a:lvl4pPr>
              <a:defRPr sz="1800"/>
            </a:lvl4pPr>
            <a:lvl5pPr marL="1594508" indent="-253992">
              <a:buFont typeface="Arial" pitchFamily="34" charset="0"/>
              <a:buChar char="-"/>
              <a:tabLst/>
              <a:defRPr sz="1800">
                <a:solidFill>
                  <a:srgbClr val="00407A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5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85" indent="0">
              <a:buNone/>
              <a:defRPr sz="3100"/>
            </a:lvl2pPr>
            <a:lvl3pPr marL="1015970" indent="0">
              <a:buNone/>
              <a:defRPr sz="2700"/>
            </a:lvl3pPr>
            <a:lvl4pPr marL="1523955" indent="0">
              <a:buNone/>
              <a:defRPr sz="2200"/>
            </a:lvl4pPr>
            <a:lvl5pPr marL="2031940" indent="0">
              <a:buNone/>
              <a:defRPr sz="2200"/>
            </a:lvl5pPr>
            <a:lvl6pPr marL="2539925" indent="0">
              <a:buNone/>
              <a:defRPr sz="2200"/>
            </a:lvl6pPr>
            <a:lvl7pPr marL="3047910" indent="0">
              <a:buNone/>
              <a:defRPr sz="2200"/>
            </a:lvl7pPr>
            <a:lvl8pPr marL="3555893" indent="0">
              <a:buNone/>
              <a:defRPr sz="2200"/>
            </a:lvl8pPr>
            <a:lvl9pPr marL="4063877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7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0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199998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0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44" indent="-317497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1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899" y="600000"/>
            <a:ext cx="5672377" cy="584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tabLst/>
              <a:defRPr lang="nl-BE" dirty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3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10/10/2016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10/10/2016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6" indent="-399996" algn="l" defTabSz="101599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92" indent="-400399" algn="l" defTabSz="101599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89" indent="-299997" algn="l" defTabSz="101599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209" indent="-199998" algn="l" defTabSz="101599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44" indent="-199318" algn="l" defTabSz="101599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001"/>
            <a:ext cx="3600000" cy="2964707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10/10/2016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8" tIns="50798" rIns="101598" bIns="50798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iming>
    <p:tnLst>
      <p:par>
        <p:cTn id="1" dur="indefinite" restart="never" nodeType="tmRoot"/>
      </p:par>
    </p:tnLst>
  </p:timing>
  <p:txStyles>
    <p:titleStyle>
      <a:lvl1pPr algn="l" defTabSz="101598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2" indent="-399992" algn="l" defTabSz="101598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84" indent="-400395" algn="l" defTabSz="101598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78" indent="-299994" algn="l" defTabSz="101598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196" indent="-199996" algn="l" defTabSz="101598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30" indent="-199316" algn="l" defTabSz="101598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4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3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2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13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8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7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6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5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4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29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18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xogeny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imulationresearch.lbl.gov/modelica/buildingsp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-ideas" TargetMode="External"/><Relationship Id="rId3" Type="http://schemas.openxmlformats.org/officeDocument/2006/relationships/hyperlink" Target="http://www.jmodelica.org/" TargetMode="External"/><Relationship Id="rId7" Type="http://schemas.openxmlformats.org/officeDocument/2006/relationships/hyperlink" Target="https://docs.google.com/document/d/1MaNKTdLz-YPpEEH3Eg12ECzG0ErK-rIK9IHd6gsBp7Q/edit?usp=sharing" TargetMode="External"/><Relationship Id="rId2" Type="http://schemas.openxmlformats.org/officeDocument/2006/relationships/hyperlink" Target="http://www.openmodelica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ook.xogeny.com/" TargetMode="External"/><Relationship Id="rId5" Type="http://schemas.openxmlformats.org/officeDocument/2006/relationships/hyperlink" Target="http://modref.xogeny.com/" TargetMode="External"/><Relationship Id="rId10" Type="http://schemas.openxmlformats.org/officeDocument/2006/relationships/hyperlink" Target="https://github.com/iea-annex60/modelica-annex60" TargetMode="External"/><Relationship Id="rId4" Type="http://schemas.openxmlformats.org/officeDocument/2006/relationships/hyperlink" Target="http://www.claytex.com/tech-blog/" TargetMode="External"/><Relationship Id="rId9" Type="http://schemas.openxmlformats.org/officeDocument/2006/relationships/hyperlink" Target="https://simulationresearch.lbl.gov/modelica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delica.org/forum" TargetMode="External"/><Relationship Id="rId2" Type="http://schemas.openxmlformats.org/officeDocument/2006/relationships/hyperlink" Target="http://www.openmodelica.org/index.php/for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s.google.com/d/forum/modelicans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roups.google.com/d/forum/modelican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960000" y="2251570"/>
            <a:ext cx="6200000" cy="20000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nl-BE" sz="4800" b="1" dirty="0" smtClean="0">
                <a:solidFill>
                  <a:srgbClr val="000000"/>
                </a:solidFill>
                <a:latin typeface="Arial" charset="0"/>
              </a:rPr>
              <a:t>          .</a:t>
            </a:r>
            <a:r>
              <a:rPr lang="en-US" altLang="nl-BE" sz="4800" dirty="0" smtClean="0">
                <a:solidFill>
                  <a:schemeClr val="accent3"/>
                </a:solidFill>
              </a:rPr>
              <a:t>crash course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440000" y="4242048"/>
            <a:ext cx="6200000" cy="1617591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400" dirty="0" smtClean="0">
                <a:latin typeface="+mj-lt"/>
              </a:rPr>
              <a:t>Christina Protopapadaki, Filip Jorissen &amp; Bram van der Heijde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>
                <a:solidFill>
                  <a:schemeClr val="tx1"/>
                </a:solidFill>
                <a:latin typeface="+mj-lt"/>
              </a:rPr>
              <a:t>Christina.Protopapadaki@bwk.kuleuven.be </a:t>
            </a:r>
            <a:br>
              <a:rPr lang="en-US" sz="1600" u="sng" dirty="0">
                <a:solidFill>
                  <a:schemeClr val="tx1"/>
                </a:solidFill>
                <a:latin typeface="+mj-lt"/>
              </a:rPr>
            </a:br>
            <a:r>
              <a:rPr lang="en-US" sz="1600" u="sng" dirty="0">
                <a:solidFill>
                  <a:schemeClr val="tx1"/>
                </a:solidFill>
                <a:latin typeface="+mj-lt"/>
              </a:rPr>
              <a:t>Filip.Jorissen@mech.kuleuven.be,  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 smtClean="0">
                <a:solidFill>
                  <a:schemeClr val="tx1"/>
                </a:solidFill>
                <a:latin typeface="+mj-lt"/>
              </a:rPr>
              <a:t>Bram.vanderHeijde@kuleuven.be </a:t>
            </a:r>
            <a:endParaRPr lang="en-US" sz="1600" u="sng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</a:rPr>
              <a:t>October 13,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90" y="2081808"/>
            <a:ext cx="2258342" cy="1119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 smtClean="0"/>
              <a:t>How does </a:t>
            </a:r>
            <a:r>
              <a:rPr lang="en-GB" sz="3600" dirty="0" err="1"/>
              <a:t>M</a:t>
            </a:r>
            <a:r>
              <a:rPr lang="en-GB" sz="3600" dirty="0" err="1" smtClean="0"/>
              <a:t>odelica</a:t>
            </a:r>
            <a:r>
              <a:rPr lang="en-GB" sz="3600" dirty="0" smtClean="0"/>
              <a:t> </a:t>
            </a:r>
            <a:r>
              <a:rPr lang="en-GB" sz="3600" dirty="0" smtClean="0"/>
              <a:t>work?</a:t>
            </a:r>
            <a:endParaRPr lang="en-GB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Arithmetic operators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*, /, +, -, ^ </a:t>
            </a:r>
            <a:r>
              <a:rPr lang="en-GB" dirty="0" smtClean="0">
                <a:latin typeface="Arial"/>
                <a:cs typeface="Arial"/>
              </a:rPr>
              <a:t>(use </a:t>
            </a:r>
            <a:r>
              <a:rPr lang="en-GB" dirty="0" smtClean="0">
                <a:latin typeface="Monaco"/>
                <a:cs typeface="Monaco"/>
              </a:rPr>
              <a:t>.</a:t>
            </a:r>
            <a:r>
              <a:rPr lang="en-GB" dirty="0" smtClean="0">
                <a:latin typeface="Arial"/>
                <a:cs typeface="Arial"/>
              </a:rPr>
              <a:t> for element-wise) </a:t>
            </a:r>
          </a:p>
          <a:p>
            <a:r>
              <a:rPr lang="en-GB" dirty="0" smtClean="0">
                <a:latin typeface="Arial"/>
                <a:cs typeface="Arial"/>
              </a:rPr>
              <a:t>Derivatives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der(x) = x   ~</a:t>
            </a:r>
          </a:p>
          <a:p>
            <a:pPr lvl="1"/>
            <a:endParaRPr lang="en-GB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GB" dirty="0">
              <a:latin typeface="Monaco"/>
              <a:cs typeface="Monaco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76" y="2729880"/>
            <a:ext cx="1409700" cy="9525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48647" r="25226" b="10428"/>
          <a:stretch/>
        </p:blipFill>
        <p:spPr bwMode="auto">
          <a:xfrm>
            <a:off x="1191568" y="3954016"/>
            <a:ext cx="6908241" cy="293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2894" y="7359958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20957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operators, control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Logical</a:t>
            </a:r>
          </a:p>
          <a:p>
            <a:pPr lvl="1"/>
            <a:r>
              <a:rPr lang="en-GB" dirty="0" smtClean="0"/>
              <a:t>and, or, not</a:t>
            </a:r>
          </a:p>
          <a:p>
            <a:r>
              <a:rPr lang="en-GB" dirty="0" smtClean="0"/>
              <a:t>Conditional</a:t>
            </a:r>
          </a:p>
          <a:p>
            <a:pPr lvl="1"/>
            <a:r>
              <a:rPr lang="en-GB" dirty="0" smtClean="0"/>
              <a:t>If, </a:t>
            </a:r>
            <a:r>
              <a:rPr lang="en-GB" dirty="0" err="1" smtClean="0"/>
              <a:t>elseif</a:t>
            </a:r>
            <a:r>
              <a:rPr lang="en-GB" dirty="0" smtClean="0"/>
              <a:t>, else</a:t>
            </a:r>
          </a:p>
          <a:p>
            <a:pPr lvl="1"/>
            <a:endParaRPr lang="en-GB" dirty="0"/>
          </a:p>
          <a:p>
            <a:r>
              <a:rPr lang="en-GB" dirty="0" smtClean="0"/>
              <a:t>Loops</a:t>
            </a:r>
          </a:p>
          <a:p>
            <a:pPr lvl="1"/>
            <a:r>
              <a:rPr lang="en-GB" dirty="0" smtClean="0"/>
              <a:t>for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20" y="2513856"/>
            <a:ext cx="1899761" cy="1735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20" y="4458072"/>
            <a:ext cx="2376264" cy="4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Monaco"/>
              <a:cs typeface="Monac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784" y="497632"/>
            <a:ext cx="6704003" cy="613056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919760" y="497632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3123095" y="929680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3344967" y="1721768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3368395" y="3017912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2919760" y="3810000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/>
          <p:cNvSpPr/>
          <p:nvPr/>
        </p:nvSpPr>
        <p:spPr>
          <a:xfrm>
            <a:off x="3123095" y="4890120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480594" y="6762328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 smtClean="0">
                <a:latin typeface="Arial" charset="0"/>
                <a:cs typeface="Arial" charset="0"/>
              </a:rPr>
              <a:t>From </a:t>
            </a:r>
            <a:r>
              <a:rPr lang="pt-BR" altLang="nl-BE" sz="1000" dirty="0" smtClean="0">
                <a:latin typeface="Arial" charset="0"/>
                <a:cs typeface="Arial" charset="0"/>
              </a:rPr>
              <a:t>M. Tiller,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Modelica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by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Example</a:t>
            </a:r>
            <a:r>
              <a:rPr lang="nl-NL" altLang="nl-BE" sz="1000" dirty="0" smtClean="0">
                <a:latin typeface="Arial" charset="0"/>
                <a:cs typeface="Arial" charset="0"/>
              </a:rPr>
              <a:t>, </a:t>
            </a:r>
            <a:r>
              <a:rPr lang="nl-NL" altLang="nl-BE" sz="1000" dirty="0" smtClean="0">
                <a:latin typeface="Arial" charset="0"/>
                <a:cs typeface="Arial" charset="0"/>
                <a:hlinkClick r:id="rId3"/>
              </a:rPr>
              <a:t>http://book.xogeny.com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 </a:t>
            </a:r>
            <a:endParaRPr lang="pt-BR" altLang="nl-BE" sz="1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8729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Very important!</a:t>
            </a:r>
          </a:p>
          <a:p>
            <a:r>
              <a:rPr lang="en-GB" dirty="0" smtClean="0"/>
              <a:t>Comments regarding components, parameters, variables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“this is a comment”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Can show up in graphical interface</a:t>
            </a:r>
          </a:p>
          <a:p>
            <a:r>
              <a:rPr lang="en-GB" dirty="0" smtClean="0">
                <a:latin typeface="Arial"/>
                <a:cs typeface="Arial"/>
              </a:rPr>
              <a:t>Line comments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// This is a comment on one line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/*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This is a comment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over multiple lines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*/</a:t>
            </a:r>
            <a:endParaRPr lang="en-GB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03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0" y="-34546"/>
            <a:ext cx="9757084" cy="7372019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38702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Usually</a:t>
            </a:r>
          </a:p>
          <a:p>
            <a:pPr lvl="1"/>
            <a:r>
              <a:rPr lang="en-GB" dirty="0" smtClean="0"/>
              <a:t>Signal             in                out</a:t>
            </a:r>
          </a:p>
          <a:p>
            <a:pPr lvl="1"/>
            <a:r>
              <a:rPr lang="en-GB" dirty="0" smtClean="0"/>
              <a:t>Fluid flow (mass flow rate, pressure, enthalpy)</a:t>
            </a:r>
          </a:p>
          <a:p>
            <a:pPr lvl="1"/>
            <a:r>
              <a:rPr lang="en-GB" dirty="0" smtClean="0"/>
              <a:t>Heat flow (heat flow rate, temperature)</a:t>
            </a:r>
          </a:p>
          <a:p>
            <a:r>
              <a:rPr lang="en-GB" dirty="0" smtClean="0">
                <a:latin typeface="Monaco" panose="020B0509030404040204" pitchFamily="49" charset="0"/>
              </a:rPr>
              <a:t>flow </a:t>
            </a:r>
            <a:r>
              <a:rPr lang="en-GB" dirty="0" smtClean="0">
                <a:latin typeface="+mj-lt"/>
              </a:rPr>
              <a:t>variable, potential variable</a:t>
            </a:r>
            <a:endParaRPr lang="en-GB" dirty="0">
              <a:latin typeface="+mj-lt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3063776" y="2009800"/>
            <a:ext cx="360040" cy="3600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5400000">
            <a:off x="4791968" y="2009800"/>
            <a:ext cx="360040" cy="360040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600280" y="3017912"/>
            <a:ext cx="36004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248352" y="3017912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536384" y="2585864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9040440" y="258586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170040"/>
            <a:ext cx="76200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2734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of a </a:t>
            </a:r>
            <a:r>
              <a:rPr lang="en-GB" dirty="0" smtClean="0">
                <a:latin typeface="Monaco"/>
                <a:cs typeface="Monaco"/>
              </a:rPr>
              <a:t>model</a:t>
            </a:r>
          </a:p>
          <a:p>
            <a:r>
              <a:rPr lang="en-GB" dirty="0" smtClean="0">
                <a:latin typeface="Monaco"/>
                <a:cs typeface="Monaco"/>
              </a:rPr>
              <a:t>model </a:t>
            </a:r>
            <a:r>
              <a:rPr lang="en-GB" dirty="0" smtClean="0">
                <a:latin typeface="Arial"/>
                <a:cs typeface="Arial"/>
              </a:rPr>
              <a:t>name usually Capitalized, instance not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Wall </a:t>
            </a:r>
            <a:r>
              <a:rPr lang="en-GB" dirty="0" err="1" smtClean="0">
                <a:latin typeface="Monaco"/>
                <a:cs typeface="Monaco"/>
              </a:rPr>
              <a:t>innerWall</a:t>
            </a:r>
            <a:r>
              <a:rPr lang="en-GB" dirty="0" smtClean="0">
                <a:latin typeface="Monaco"/>
                <a:cs typeface="Monaco"/>
              </a:rPr>
              <a:t>(res = 200, A = 10)</a:t>
            </a:r>
          </a:p>
          <a:p>
            <a:r>
              <a:rPr lang="en-GB" i="1" dirty="0" smtClean="0">
                <a:latin typeface="Arial"/>
                <a:cs typeface="Arial"/>
              </a:rPr>
              <a:t>public</a:t>
            </a:r>
            <a:r>
              <a:rPr lang="en-GB" dirty="0" smtClean="0">
                <a:latin typeface="Arial"/>
                <a:cs typeface="Arial"/>
              </a:rPr>
              <a:t> variables and parameters can be accessed with dot notation, e.g.:</a:t>
            </a:r>
          </a:p>
          <a:p>
            <a:pPr lvl="1"/>
            <a:r>
              <a:rPr lang="en-GB" dirty="0" err="1" smtClean="0">
                <a:latin typeface="Monaco"/>
                <a:cs typeface="Monaco"/>
              </a:rPr>
              <a:t>heatPort.Qflow</a:t>
            </a:r>
            <a:endParaRPr lang="en-GB" dirty="0" smtClean="0">
              <a:latin typeface="Monaco"/>
              <a:cs typeface="Monaco"/>
            </a:endParaRPr>
          </a:p>
          <a:p>
            <a:pPr lvl="1"/>
            <a:r>
              <a:rPr lang="en-GB" dirty="0" err="1" smtClean="0">
                <a:latin typeface="Monaco"/>
                <a:cs typeface="Monaco"/>
              </a:rPr>
              <a:t>wall.res</a:t>
            </a:r>
            <a:endParaRPr lang="en-GB" dirty="0" smtClean="0">
              <a:latin typeface="Monaco"/>
              <a:cs typeface="Monaco"/>
            </a:endParaRPr>
          </a:p>
          <a:p>
            <a:r>
              <a:rPr lang="en-GB" i="1" dirty="0" smtClean="0">
                <a:latin typeface="Arial"/>
                <a:cs typeface="Arial"/>
              </a:rPr>
              <a:t>Protected </a:t>
            </a:r>
            <a:r>
              <a:rPr lang="en-GB" dirty="0" smtClean="0">
                <a:latin typeface="Arial"/>
                <a:cs typeface="Arial"/>
              </a:rPr>
              <a:t>variables/</a:t>
            </a:r>
            <a:r>
              <a:rPr lang="en-GB" dirty="0" err="1" smtClean="0">
                <a:latin typeface="Arial"/>
                <a:cs typeface="Arial"/>
              </a:rPr>
              <a:t>params</a:t>
            </a:r>
            <a:r>
              <a:rPr lang="en-GB" dirty="0" smtClean="0">
                <a:latin typeface="Arial"/>
                <a:cs typeface="Arial"/>
              </a:rPr>
              <a:t> cannot be accessed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Don’t show up in simulation results</a:t>
            </a:r>
            <a:endParaRPr lang="en-GB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</a:t>
            </a:r>
            <a:r>
              <a:rPr lang="nl-NL" i="1" dirty="0" err="1" smtClean="0"/>
              <a:t>inherits</a:t>
            </a:r>
            <a:r>
              <a:rPr lang="nl-NL" i="1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model</a:t>
            </a:r>
          </a:p>
          <a:p>
            <a:pPr lvl="1"/>
            <a:r>
              <a:rPr lang="nl-NL" i="1" dirty="0" smtClean="0"/>
              <a:t>Variables, parameters, </a:t>
            </a:r>
            <a:r>
              <a:rPr lang="nl-NL" i="1" dirty="0" err="1" smtClean="0"/>
              <a:t>equations</a:t>
            </a:r>
            <a:endParaRPr lang="nl-NL" i="1" dirty="0" smtClean="0"/>
          </a:p>
          <a:p>
            <a:r>
              <a:rPr lang="nl-NL" dirty="0" err="1" smtClean="0">
                <a:latin typeface="Monaco" panose="020B0509030404040204" pitchFamily="49" charset="0"/>
              </a:rPr>
              <a:t>partial</a:t>
            </a:r>
            <a:r>
              <a:rPr lang="nl-NL" dirty="0" smtClean="0">
                <a:latin typeface="Monaco" panose="020B0509030404040204" pitchFamily="49" charset="0"/>
              </a:rPr>
              <a:t> model</a:t>
            </a:r>
          </a:p>
          <a:p>
            <a:r>
              <a:rPr lang="nl-NL" dirty="0" smtClean="0">
                <a:latin typeface="+mj-lt"/>
              </a:rPr>
              <a:t>Code </a:t>
            </a:r>
            <a:r>
              <a:rPr lang="nl-NL" dirty="0" err="1" smtClean="0">
                <a:latin typeface="+mj-lt"/>
              </a:rPr>
              <a:t>can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be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managed</a:t>
            </a:r>
            <a:r>
              <a:rPr lang="nl-NL" dirty="0" smtClean="0">
                <a:latin typeface="+mj-lt"/>
              </a:rPr>
              <a:t> more </a:t>
            </a:r>
            <a:r>
              <a:rPr lang="nl-NL" dirty="0" err="1" smtClean="0">
                <a:latin typeface="+mj-lt"/>
              </a:rPr>
              <a:t>easily</a:t>
            </a:r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Example</a:t>
            </a:r>
            <a:endParaRPr lang="nl-NL" dirty="0" smtClean="0">
              <a:latin typeface="+mj-lt"/>
            </a:endParaRP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4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6" y="-6424"/>
            <a:ext cx="9793088" cy="737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4625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Modelica crash course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Modelica</a:t>
            </a:r>
            <a:r>
              <a:rPr lang="en-US" dirty="0" smtClean="0"/>
              <a:t> ? </a:t>
            </a:r>
          </a:p>
          <a:p>
            <a:r>
              <a:rPr lang="en-US" dirty="0" err="1" smtClean="0"/>
              <a:t>Syntaxis</a:t>
            </a:r>
            <a:r>
              <a:rPr lang="en-US" dirty="0" smtClean="0"/>
              <a:t>, language concepts and model structuring</a:t>
            </a:r>
          </a:p>
          <a:p>
            <a:r>
              <a:rPr lang="en-US" dirty="0" err="1" smtClean="0"/>
              <a:t>Modelica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Use of IDEAS library</a:t>
            </a:r>
          </a:p>
          <a:p>
            <a:r>
              <a:rPr lang="en-US" dirty="0" smtClean="0"/>
              <a:t>Getting started (tutorials, reference docs, libraries, software implementations, ...)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To get you started with </a:t>
            </a:r>
            <a:r>
              <a:rPr lang="en-US" dirty="0" err="1" smtClean="0"/>
              <a:t>Modelica</a:t>
            </a:r>
            <a:r>
              <a:rPr lang="en-US" dirty="0" smtClean="0"/>
              <a:t>! 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3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6" y="-6424"/>
            <a:ext cx="9865096" cy="739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8184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connectors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56" y="337932"/>
            <a:ext cx="7002399" cy="192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19" y="2269248"/>
            <a:ext cx="6624736" cy="418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 smtClean="0">
                <a:latin typeface="Arial" charset="0"/>
                <a:cs typeface="Arial" charset="0"/>
              </a:rPr>
              <a:t>Slides </a:t>
            </a:r>
            <a:r>
              <a:rPr lang="en-GB" altLang="nl-BE" sz="1000" dirty="0">
                <a:latin typeface="Arial" charset="0"/>
                <a:cs typeface="Arial" charset="0"/>
              </a:rPr>
              <a:t>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345385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0" y="137592"/>
            <a:ext cx="9001000" cy="658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191568" y="1217712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1191568" y="2873896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1191568" y="4746104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68017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altLang="nl-BE" smtClean="0"/>
              <a:t>Language constructs from Lib.Introduction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smtClean="0"/>
              <a:t>Keywords: </a:t>
            </a:r>
            <a:r>
              <a:rPr lang="en-US" altLang="nl-BE" dirty="0" smtClean="0">
                <a:latin typeface="Monaco"/>
                <a:cs typeface="Monaco"/>
              </a:rPr>
              <a:t>model, parameter, type, equation</a:t>
            </a:r>
          </a:p>
          <a:p>
            <a:r>
              <a:rPr lang="en-US" altLang="nl-BE" dirty="0" smtClean="0">
                <a:latin typeface="Monaco"/>
                <a:cs typeface="Monaco"/>
              </a:rPr>
              <a:t>start</a:t>
            </a:r>
            <a:r>
              <a:rPr lang="en-US" altLang="nl-BE" dirty="0" smtClean="0"/>
              <a:t> value</a:t>
            </a:r>
          </a:p>
          <a:p>
            <a:r>
              <a:rPr lang="en-US" altLang="nl-BE" dirty="0" err="1" smtClean="0"/>
              <a:t>boolean</a:t>
            </a:r>
            <a:endParaRPr lang="en-US" altLang="nl-BE" dirty="0" smtClean="0"/>
          </a:p>
          <a:p>
            <a:r>
              <a:rPr lang="en-US" altLang="nl-BE" dirty="0" smtClean="0"/>
              <a:t>non-linear system, </a:t>
            </a:r>
            <a:r>
              <a:rPr lang="en-US" altLang="nl-BE" dirty="0" err="1" smtClean="0"/>
              <a:t>nb</a:t>
            </a:r>
            <a:r>
              <a:rPr lang="en-US" altLang="nl-BE" dirty="0" smtClean="0"/>
              <a:t> </a:t>
            </a:r>
            <a:r>
              <a:rPr lang="en-US" altLang="nl-BE" dirty="0" err="1" smtClean="0"/>
              <a:t>eq</a:t>
            </a:r>
            <a:r>
              <a:rPr lang="en-US" altLang="nl-BE" dirty="0" smtClean="0"/>
              <a:t> = </a:t>
            </a:r>
            <a:r>
              <a:rPr lang="en-US" altLang="nl-BE" dirty="0" err="1" smtClean="0"/>
              <a:t>nb</a:t>
            </a:r>
            <a:r>
              <a:rPr lang="en-US" altLang="nl-BE" dirty="0" smtClean="0"/>
              <a:t> </a:t>
            </a:r>
            <a:r>
              <a:rPr lang="en-US" altLang="nl-BE" dirty="0" err="1" smtClean="0"/>
              <a:t>var</a:t>
            </a:r>
            <a:endParaRPr lang="en-US" altLang="nl-BE" dirty="0" smtClean="0"/>
          </a:p>
          <a:p>
            <a:r>
              <a:rPr lang="en-US" altLang="nl-BE" dirty="0" smtClean="0"/>
              <a:t>conditional statement</a:t>
            </a:r>
          </a:p>
          <a:p>
            <a:endParaRPr lang="nl-BE" altLang="nl-BE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altLang="nl-BE" smtClean="0"/>
              <a:t>Language constructs from task: eq. based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sz="2000" dirty="0" smtClean="0"/>
              <a:t>Type of variables</a:t>
            </a:r>
          </a:p>
          <a:p>
            <a:r>
              <a:rPr lang="en-US" altLang="nl-BE" sz="2000" dirty="0" smtClean="0"/>
              <a:t>Type of equations (thermal resistance, capacitance, Kirchhoff-rules, ... ) (see picture)</a:t>
            </a:r>
          </a:p>
          <a:p>
            <a:r>
              <a:rPr lang="en-US" altLang="nl-BE" sz="2000" dirty="0" smtClean="0"/>
              <a:t>Loop construction</a:t>
            </a:r>
          </a:p>
          <a:p>
            <a:r>
              <a:rPr lang="en-US" altLang="nl-BE" sz="2000" dirty="0" smtClean="0"/>
              <a:t>Remarks:</a:t>
            </a:r>
          </a:p>
          <a:p>
            <a:pPr lvl="1"/>
            <a:r>
              <a:rPr lang="en-US" altLang="nl-BE" sz="2000" dirty="0" smtClean="0"/>
              <a:t>use start values instead of initial eq.</a:t>
            </a:r>
          </a:p>
          <a:p>
            <a:pPr lvl="1"/>
            <a:r>
              <a:rPr lang="en-US" altLang="nl-BE" sz="2000" dirty="0" smtClean="0"/>
              <a:t>ones(n)</a:t>
            </a:r>
          </a:p>
          <a:p>
            <a:pPr lvl="1"/>
            <a:r>
              <a:rPr lang="en-US" altLang="nl-BE" sz="2000" dirty="0" smtClean="0"/>
              <a:t>pre-made types (</a:t>
            </a:r>
            <a:r>
              <a:rPr lang="en-US" altLang="nl-BE" sz="2000" dirty="0" err="1" smtClean="0"/>
              <a:t>Modelica.SIunits</a:t>
            </a:r>
            <a:r>
              <a:rPr lang="en-US" altLang="nl-BE" sz="2000" dirty="0" smtClean="0"/>
              <a:t>)</a:t>
            </a:r>
          </a:p>
          <a:p>
            <a:pPr lvl="1"/>
            <a:r>
              <a:rPr lang="en-US" altLang="nl-BE" sz="2000" dirty="0" smtClean="0"/>
              <a:t>use “dummy variables” to split code (</a:t>
            </a:r>
            <a:r>
              <a:rPr lang="en-US" altLang="nl-BE" sz="2000" dirty="0" err="1" smtClean="0"/>
              <a:t>Q_flows</a:t>
            </a:r>
            <a:r>
              <a:rPr lang="en-US" altLang="nl-BE" sz="2000" dirty="0" smtClean="0"/>
              <a:t>)</a:t>
            </a:r>
          </a:p>
          <a:p>
            <a:pPr lvl="1"/>
            <a:r>
              <a:rPr lang="en-US" altLang="nl-BE" sz="2000" i="1" dirty="0" smtClean="0"/>
              <a:t>time</a:t>
            </a:r>
          </a:p>
          <a:p>
            <a:pPr lvl="1"/>
            <a:r>
              <a:rPr lang="en-US" altLang="nl-BE" sz="2000" dirty="0" smtClean="0"/>
              <a:t>protected </a:t>
            </a:r>
            <a:r>
              <a:rPr lang="en-US" altLang="nl-BE" sz="2000" dirty="0" err="1" smtClean="0"/>
              <a:t>vs</a:t>
            </a:r>
            <a:r>
              <a:rPr lang="en-US" altLang="nl-BE" sz="2000" dirty="0" smtClean="0"/>
              <a:t> public</a:t>
            </a:r>
          </a:p>
          <a:p>
            <a:pPr lvl="1"/>
            <a:r>
              <a:rPr lang="en-US" altLang="nl-BE" sz="2000" dirty="0" smtClean="0"/>
              <a:t>give formula after declaration of variable</a:t>
            </a:r>
          </a:p>
          <a:p>
            <a:pPr lvl="1"/>
            <a:r>
              <a:rPr lang="en-US" altLang="nl-BE" sz="2000" i="1" dirty="0" err="1" smtClean="0"/>
              <a:t>checkModel</a:t>
            </a:r>
            <a:r>
              <a:rPr lang="en-US" altLang="nl-BE" sz="2000" dirty="0" smtClean="0"/>
              <a:t>: what happen if </a:t>
            </a:r>
            <a:r>
              <a:rPr lang="en-US" altLang="nl-BE" sz="2000" dirty="0" err="1" smtClean="0"/>
              <a:t>synthax</a:t>
            </a:r>
            <a:r>
              <a:rPr lang="en-US" altLang="nl-BE" sz="2000" dirty="0" smtClean="0"/>
              <a:t> incorrect or what happen if eq. missing?</a:t>
            </a:r>
            <a:endParaRPr lang="en-US" altLang="nl-BE" sz="2000" i="1" dirty="0" smtClean="0"/>
          </a:p>
          <a:p>
            <a:pPr lvl="1"/>
            <a:endParaRPr lang="nl-BE" altLang="nl-BE" sz="20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altLang="nl-BE" smtClean="0"/>
              <a:t>Language constructs from task: object-based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FontTx/>
              <a:buNone/>
              <a:defRPr/>
            </a:pPr>
            <a:r>
              <a:rPr lang="en-US" altLang="nl-BE" sz="2400" dirty="0" smtClean="0"/>
              <a:t>Open the different object (resistor, ...)</a:t>
            </a:r>
          </a:p>
          <a:p>
            <a:pPr marL="514350" indent="-457200">
              <a:buFont typeface="+mj-lt"/>
              <a:buAutoNum type="arabicPeriod"/>
              <a:defRPr/>
            </a:pPr>
            <a:r>
              <a:rPr lang="en-US" altLang="nl-BE" sz="2400" dirty="0" err="1" smtClean="0"/>
              <a:t>Modelica</a:t>
            </a:r>
            <a:r>
              <a:rPr lang="en-US" altLang="nl-BE" sz="2400" dirty="0" smtClean="0"/>
              <a:t> standard library</a:t>
            </a:r>
          </a:p>
          <a:p>
            <a:pPr marL="514350" indent="-457200">
              <a:buFont typeface="+mj-lt"/>
              <a:buAutoNum type="arabicPeriod"/>
              <a:defRPr/>
            </a:pPr>
            <a:r>
              <a:rPr lang="en-US" altLang="nl-BE" sz="2400" dirty="0" smtClean="0">
                <a:latin typeface="Monaco"/>
                <a:cs typeface="Monaco"/>
              </a:rPr>
              <a:t>extends</a:t>
            </a:r>
          </a:p>
          <a:p>
            <a:pPr marL="514350" indent="-457200">
              <a:buFont typeface="+mj-lt"/>
              <a:buAutoNum type="arabicPeriod"/>
              <a:defRPr/>
            </a:pPr>
            <a:r>
              <a:rPr lang="en-US" altLang="nl-BE" sz="2400" dirty="0" err="1" smtClean="0">
                <a:latin typeface="Monaco"/>
                <a:cs typeface="Monaco"/>
              </a:rPr>
              <a:t>object.Q_flow</a:t>
            </a:r>
            <a:r>
              <a:rPr lang="en-US" altLang="nl-BE" sz="2400" dirty="0" smtClean="0"/>
              <a:t>, direction of flow</a:t>
            </a:r>
          </a:p>
          <a:p>
            <a:pPr marL="514350" indent="-457200">
              <a:buFont typeface="+mj-lt"/>
              <a:buAutoNum type="arabicPeriod"/>
              <a:defRPr/>
            </a:pPr>
            <a:r>
              <a:rPr lang="en-US" altLang="nl-BE" sz="2400" dirty="0" smtClean="0">
                <a:latin typeface="Monaco"/>
                <a:cs typeface="Monaco"/>
              </a:rPr>
              <a:t>connect</a:t>
            </a:r>
            <a:r>
              <a:rPr lang="en-US" altLang="nl-BE" sz="2400" dirty="0" smtClean="0"/>
              <a:t>: potential variable (= in connector), flow variable (sum = 0 in connector).</a:t>
            </a:r>
          </a:p>
          <a:p>
            <a:pPr marL="514350" indent="-457200">
              <a:buFont typeface="+mj-lt"/>
              <a:buAutoNum type="arabicPeriod"/>
              <a:defRPr/>
            </a:pPr>
            <a:r>
              <a:rPr lang="en-US" altLang="nl-BE" sz="2400" dirty="0" smtClean="0">
                <a:latin typeface="Monaco"/>
                <a:cs typeface="Monaco"/>
              </a:rPr>
              <a:t>partial</a:t>
            </a:r>
          </a:p>
          <a:p>
            <a:pPr marL="514350" indent="-457200">
              <a:buFont typeface="+mj-lt"/>
              <a:buAutoNum type="arabicPeriod"/>
              <a:defRPr/>
            </a:pPr>
            <a:r>
              <a:rPr lang="en-US" altLang="nl-BE" sz="2400" dirty="0" smtClean="0">
                <a:latin typeface="Monaco"/>
                <a:cs typeface="Monaco"/>
              </a:rPr>
              <a:t>real</a:t>
            </a:r>
            <a:r>
              <a:rPr lang="en-US" altLang="nl-BE" sz="2400" dirty="0" smtClean="0"/>
              <a:t> expression, </a:t>
            </a:r>
            <a:r>
              <a:rPr lang="en-US" altLang="nl-BE" sz="2400" dirty="0" smtClean="0">
                <a:latin typeface="Monaco"/>
                <a:cs typeface="Monaco"/>
              </a:rPr>
              <a:t>each</a:t>
            </a:r>
            <a:r>
              <a:rPr lang="en-US" altLang="nl-BE" sz="2400" dirty="0" smtClean="0"/>
              <a:t>, </a:t>
            </a:r>
            <a:r>
              <a:rPr lang="en-US" altLang="nl-BE" sz="2400" dirty="0" smtClean="0">
                <a:latin typeface="Monaco"/>
                <a:cs typeface="Monaco"/>
              </a:rPr>
              <a:t>connect</a:t>
            </a:r>
            <a:r>
              <a:rPr lang="en-US" altLang="nl-BE" sz="2400" dirty="0" smtClean="0"/>
              <a:t>, </a:t>
            </a:r>
            <a:r>
              <a:rPr lang="en-US" altLang="nl-BE" sz="2400" dirty="0" smtClean="0">
                <a:latin typeface="Monaco"/>
                <a:cs typeface="Monaco"/>
              </a:rPr>
              <a:t>annotation</a:t>
            </a:r>
            <a:endParaRPr lang="nl-BE" altLang="nl-BE" sz="2400" dirty="0" smtClean="0">
              <a:latin typeface="Monaco"/>
              <a:cs typeface="Monac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Language constructs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smtClean="0"/>
              <a:t>Classes and instances</a:t>
            </a:r>
          </a:p>
          <a:p>
            <a:endParaRPr lang="nl-BE" altLang="nl-BE" smtClean="0"/>
          </a:p>
          <a:p>
            <a:r>
              <a:rPr lang="nl-BE" altLang="nl-BE" smtClean="0"/>
              <a:t>Connectors</a:t>
            </a:r>
          </a:p>
          <a:p>
            <a:endParaRPr lang="nl-BE" altLang="nl-BE" smtClean="0"/>
          </a:p>
          <a:p>
            <a:r>
              <a:rPr lang="nl-BE" altLang="nl-BE" smtClean="0"/>
              <a:t>Inheritance </a:t>
            </a:r>
          </a:p>
          <a:p>
            <a:pPr lvl="1"/>
            <a:r>
              <a:rPr lang="nl-BE" altLang="nl-BE" smtClean="0"/>
              <a:t>partial model</a:t>
            </a:r>
          </a:p>
          <a:p>
            <a:pPr lvl="1"/>
            <a:r>
              <a:rPr lang="nl-BE" altLang="nl-BE" smtClean="0"/>
              <a:t>Extends</a:t>
            </a:r>
          </a:p>
          <a:p>
            <a:pPr lvl="1"/>
            <a:endParaRPr lang="nl-BE" altLang="nl-BE" smtClean="0"/>
          </a:p>
          <a:p>
            <a:r>
              <a:rPr lang="nl-BE" altLang="nl-BE" smtClean="0"/>
              <a:t>Use external data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>
                <a:latin typeface="Arial" charset="0"/>
                <a:cs typeface="Arial" charset="0"/>
              </a:rPr>
              <a:t>Exercise 1</a:t>
            </a:r>
            <a:endParaRPr lang="nl-BE" altLang="nl-BE" smtClean="0"/>
          </a:p>
        </p:txBody>
      </p:sp>
      <p:sp>
        <p:nvSpPr>
          <p:cNvPr id="2048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See exercise sheet</a:t>
            </a:r>
            <a:endParaRPr lang="nl-BE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762000" y="57150"/>
            <a:ext cx="86360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altLang="nl-BE" kern="0" dirty="0" smtClean="0">
                <a:latin typeface="Arial" charset="0"/>
                <a:cs typeface="Arial" charset="0"/>
              </a:rPr>
              <a:t>Exercise 2</a:t>
            </a:r>
            <a:endParaRPr lang="nl-BE" altLang="nl-BE" kern="0" dirty="0" smtClean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87388" y="1001713"/>
            <a:ext cx="9145587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en-US" altLang="nl-BE" sz="2400" b="1" kern="0" dirty="0" smtClean="0">
                <a:latin typeface="Arial" charset="0"/>
                <a:cs typeface="Arial" charset="0"/>
              </a:rPr>
              <a:t>IDEAS demo</a:t>
            </a:r>
          </a:p>
          <a:p>
            <a:pPr>
              <a:buFontTx/>
              <a:buNone/>
              <a:defRPr/>
            </a:pPr>
            <a:r>
              <a:rPr lang="en-US" altLang="nl-BE" sz="2400" kern="0" dirty="0" smtClean="0">
                <a:latin typeface="Arial" charset="0"/>
                <a:cs typeface="Arial" charset="0"/>
              </a:rPr>
              <a:t>Low energy office building with 2 thermal zones &amp; floor heating</a:t>
            </a:r>
          </a:p>
          <a:p>
            <a:pPr>
              <a:buFontTx/>
              <a:buNone/>
              <a:defRPr/>
            </a:pPr>
            <a:r>
              <a:rPr lang="en-US" altLang="nl-BE" sz="2400" kern="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→Simulate for 1 month, check indoor temperatures &amp; heat demand</a:t>
            </a:r>
          </a:p>
          <a:p>
            <a:pPr>
              <a:buFontTx/>
              <a:buNone/>
              <a:defRPr/>
            </a:pPr>
            <a:endParaRPr lang="en-US" altLang="nl-BE" sz="2400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kern="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kern="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kern="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kern="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400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1800" kern="0" dirty="0" smtClean="0">
              <a:latin typeface="Arial" charset="0"/>
              <a:cs typeface="Arial" charset="0"/>
            </a:endParaRPr>
          </a:p>
          <a:p>
            <a:pPr marL="0" indent="0">
              <a:buFontTx/>
              <a:buNone/>
              <a:defRPr/>
            </a:pPr>
            <a:r>
              <a:rPr lang="en-US" altLang="nl-BE" sz="2400" kern="0" dirty="0" smtClean="0">
                <a:latin typeface="Arial" charset="0"/>
                <a:cs typeface="Arial" charset="0"/>
              </a:rPr>
              <a:t>*In the back and front as well as above and below there are other offices which maintain the same temperature.</a:t>
            </a:r>
          </a:p>
          <a:p>
            <a:pPr lvl="1">
              <a:defRPr/>
            </a:pPr>
            <a:endParaRPr lang="en-US" altLang="nl-BE" sz="2000" kern="0" dirty="0" smtClean="0">
              <a:latin typeface="Arial" charset="0"/>
              <a:cs typeface="Arial" charset="0"/>
            </a:endParaRP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US" altLang="nl-BE" sz="2400" kern="0" dirty="0" smtClean="0">
              <a:latin typeface="Arial" charset="0"/>
              <a:cs typeface="Arial" charset="0"/>
            </a:endParaRPr>
          </a:p>
        </p:txBody>
      </p: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920750" y="2478088"/>
            <a:ext cx="8480425" cy="4211637"/>
            <a:chOff x="921142" y="2261292"/>
            <a:chExt cx="8479338" cy="4213004"/>
          </a:xfrm>
        </p:grpSpPr>
        <p:pic>
          <p:nvPicPr>
            <p:cNvPr id="21509" name="Picture 2" descr="C:\Users\bwf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142" y="2261292"/>
              <a:ext cx="8479338" cy="4213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519550" y="3330026"/>
              <a:ext cx="2239675" cy="104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99" tIns="50799" rIns="101599" bIns="50799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NORTH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(depth: 2.7m)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00493" y="3330026"/>
              <a:ext cx="2239676" cy="104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99" tIns="50799" rIns="101599" bIns="50799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SOUTH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(depth: 2.7m)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</a:t>
            </a:r>
            <a:endParaRPr lang="en-GB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altLang="nl-BE" sz="2400" b="1" dirty="0" smtClean="0">
                <a:latin typeface="Arial" charset="0"/>
                <a:cs typeface="Arial" charset="0"/>
              </a:rPr>
              <a:t>IDEAS demo</a:t>
            </a:r>
          </a:p>
          <a:p>
            <a:pPr>
              <a:buFontTx/>
              <a:buNone/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Low energy office building with 2 thermal zones</a:t>
            </a:r>
            <a:r>
              <a:rPr lang="en-US" altLang="nl-BE" sz="2400" dirty="0">
                <a:latin typeface="Arial" charset="0"/>
                <a:cs typeface="Arial" charset="0"/>
              </a:rPr>
              <a:t> &amp; floor heating</a:t>
            </a:r>
            <a:endParaRPr lang="en-US" altLang="nl-BE" sz="2400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Envelope</a:t>
            </a:r>
          </a:p>
          <a:p>
            <a:pPr>
              <a:defRPr/>
            </a:pPr>
            <a:endParaRPr lang="en-US" altLang="nl-BE" sz="20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2000" dirty="0" smtClean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20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2000" dirty="0" smtClean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2400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Materials </a:t>
            </a:r>
            <a:r>
              <a:rPr lang="en-US" altLang="nl-BE" sz="2400" i="1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(to model, optional)</a:t>
            </a:r>
          </a:p>
          <a:p>
            <a:pPr lvl="1">
              <a:defRPr/>
            </a:pPr>
            <a:r>
              <a:rPr lang="en-US" altLang="nl-BE" sz="1600" dirty="0" smtClean="0">
                <a:latin typeface="Arial" charset="0"/>
                <a:cs typeface="Arial" charset="0"/>
              </a:rPr>
              <a:t>Tile: </a:t>
            </a:r>
            <a:r>
              <a:rPr lang="el-GR" altLang="nl-BE" sz="1600" dirty="0" smtClean="0">
                <a:latin typeface="Arial" charset="0"/>
                <a:cs typeface="Arial" charset="0"/>
              </a:rPr>
              <a:t>λ=1.4</a:t>
            </a:r>
            <a:r>
              <a:rPr lang="en-US" altLang="nl-BE" sz="1600" dirty="0" smtClean="0">
                <a:latin typeface="Arial" charset="0"/>
                <a:cs typeface="Arial" charset="0"/>
              </a:rPr>
              <a:t> W/</a:t>
            </a:r>
            <a:r>
              <a:rPr lang="en-US" altLang="nl-BE" sz="1600" dirty="0" err="1" smtClean="0">
                <a:latin typeface="Arial" charset="0"/>
                <a:cs typeface="Arial" charset="0"/>
              </a:rPr>
              <a:t>mK</a:t>
            </a:r>
            <a:r>
              <a:rPr lang="en-US" altLang="nl-BE" sz="1600" dirty="0" smtClean="0">
                <a:latin typeface="Arial" charset="0"/>
                <a:cs typeface="Arial" charset="0"/>
              </a:rPr>
              <a:t>, c=840 J/</a:t>
            </a:r>
            <a:r>
              <a:rPr lang="en-US" altLang="nl-BE" sz="1600" dirty="0" err="1" smtClean="0">
                <a:latin typeface="Arial" charset="0"/>
                <a:cs typeface="Arial" charset="0"/>
              </a:rPr>
              <a:t>kgK</a:t>
            </a:r>
            <a:r>
              <a:rPr lang="el-GR" altLang="nl-BE" sz="1600" dirty="0" smtClean="0">
                <a:latin typeface="Arial" charset="0"/>
                <a:cs typeface="Arial" charset="0"/>
              </a:rPr>
              <a:t>, ρ=</a:t>
            </a:r>
            <a:r>
              <a:rPr lang="en-US" altLang="nl-BE" sz="1600" dirty="0" smtClean="0">
                <a:latin typeface="Arial" charset="0"/>
                <a:cs typeface="Arial" charset="0"/>
              </a:rPr>
              <a:t>2100 kg/m</a:t>
            </a:r>
            <a:r>
              <a:rPr lang="en-US" altLang="nl-BE" sz="1600" baseline="30000" dirty="0" smtClean="0">
                <a:latin typeface="Arial" charset="0"/>
                <a:cs typeface="Arial" charset="0"/>
              </a:rPr>
              <a:t>3</a:t>
            </a:r>
          </a:p>
          <a:p>
            <a:pPr lvl="1">
              <a:defRPr/>
            </a:pPr>
            <a:r>
              <a:rPr lang="en-US" altLang="nl-BE" sz="1600" dirty="0" smtClean="0">
                <a:latin typeface="Arial" charset="0"/>
                <a:cs typeface="Arial" charset="0"/>
              </a:rPr>
              <a:t>Screed: </a:t>
            </a:r>
            <a:r>
              <a:rPr lang="el-GR" altLang="nl-BE" sz="1600" dirty="0" smtClean="0">
                <a:latin typeface="Arial" charset="0"/>
                <a:cs typeface="Arial" charset="0"/>
              </a:rPr>
              <a:t>λ=</a:t>
            </a:r>
            <a:r>
              <a:rPr lang="en-US" altLang="nl-BE" sz="1600" dirty="0" smtClean="0">
                <a:latin typeface="Arial" charset="0"/>
                <a:cs typeface="Arial" charset="0"/>
              </a:rPr>
              <a:t>0.6 W/</a:t>
            </a:r>
            <a:r>
              <a:rPr lang="en-US" altLang="nl-BE" sz="1600" dirty="0" err="1" smtClean="0">
                <a:latin typeface="Arial" charset="0"/>
                <a:cs typeface="Arial" charset="0"/>
              </a:rPr>
              <a:t>mK</a:t>
            </a:r>
            <a:r>
              <a:rPr lang="en-US" altLang="nl-BE" sz="1600" dirty="0" smtClean="0">
                <a:latin typeface="Arial" charset="0"/>
                <a:cs typeface="Arial" charset="0"/>
              </a:rPr>
              <a:t>, c=860 J/</a:t>
            </a:r>
            <a:r>
              <a:rPr lang="en-US" altLang="nl-BE" sz="1600" dirty="0" err="1" smtClean="0">
                <a:latin typeface="Arial" charset="0"/>
                <a:cs typeface="Arial" charset="0"/>
              </a:rPr>
              <a:t>kgK</a:t>
            </a:r>
            <a:r>
              <a:rPr lang="el-GR" altLang="nl-BE" sz="1600" dirty="0" smtClean="0">
                <a:latin typeface="Arial" charset="0"/>
                <a:cs typeface="Arial" charset="0"/>
              </a:rPr>
              <a:t>, ρ=</a:t>
            </a:r>
            <a:r>
              <a:rPr lang="en-US" altLang="nl-BE" sz="1600" dirty="0" smtClean="0">
                <a:latin typeface="Arial" charset="0"/>
                <a:cs typeface="Arial" charset="0"/>
              </a:rPr>
              <a:t>1100 kg/m</a:t>
            </a:r>
            <a:r>
              <a:rPr lang="en-US" altLang="nl-BE" sz="1600" baseline="30000" dirty="0" smtClean="0">
                <a:latin typeface="Arial" charset="0"/>
                <a:cs typeface="Arial" charset="0"/>
              </a:rPr>
              <a:t>3</a:t>
            </a:r>
            <a:endParaRPr lang="en-US" altLang="nl-BE" sz="16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altLang="nl-BE" sz="1600" dirty="0" smtClean="0">
                <a:latin typeface="Arial" charset="0"/>
                <a:cs typeface="Arial" charset="0"/>
              </a:rPr>
              <a:t>Concrete: </a:t>
            </a:r>
            <a:r>
              <a:rPr lang="el-GR" altLang="nl-BE" sz="1600" dirty="0" smtClean="0">
                <a:latin typeface="Arial" charset="0"/>
                <a:cs typeface="Arial" charset="0"/>
              </a:rPr>
              <a:t>λ=1.</a:t>
            </a:r>
            <a:r>
              <a:rPr lang="en-US" altLang="nl-BE" sz="1600" dirty="0" smtClean="0">
                <a:latin typeface="Arial" charset="0"/>
                <a:cs typeface="Arial" charset="0"/>
              </a:rPr>
              <a:t>7 W/</a:t>
            </a:r>
            <a:r>
              <a:rPr lang="en-US" altLang="nl-BE" sz="1600" dirty="0" err="1" smtClean="0">
                <a:latin typeface="Arial" charset="0"/>
                <a:cs typeface="Arial" charset="0"/>
              </a:rPr>
              <a:t>mK</a:t>
            </a:r>
            <a:r>
              <a:rPr lang="en-US" altLang="nl-BE" sz="1600" dirty="0" smtClean="0">
                <a:latin typeface="Arial" charset="0"/>
                <a:cs typeface="Arial" charset="0"/>
              </a:rPr>
              <a:t>, c=840 J/</a:t>
            </a:r>
            <a:r>
              <a:rPr lang="en-US" altLang="nl-BE" sz="1600" dirty="0" err="1" smtClean="0">
                <a:latin typeface="Arial" charset="0"/>
                <a:cs typeface="Arial" charset="0"/>
              </a:rPr>
              <a:t>kgK</a:t>
            </a:r>
            <a:r>
              <a:rPr lang="el-GR" altLang="nl-BE" sz="1600" dirty="0" smtClean="0">
                <a:latin typeface="Arial" charset="0"/>
                <a:cs typeface="Arial" charset="0"/>
              </a:rPr>
              <a:t>, ρ=</a:t>
            </a:r>
            <a:r>
              <a:rPr lang="en-US" altLang="nl-BE" sz="1600" dirty="0" smtClean="0">
                <a:latin typeface="Arial" charset="0"/>
                <a:cs typeface="Arial" charset="0"/>
              </a:rPr>
              <a:t>2400 kg/m</a:t>
            </a:r>
            <a:r>
              <a:rPr lang="en-US" altLang="nl-BE" sz="1600" baseline="30000" dirty="0" smtClean="0">
                <a:latin typeface="Arial" charset="0"/>
                <a:cs typeface="Arial" charset="0"/>
              </a:rPr>
              <a:t>3</a:t>
            </a:r>
            <a:endParaRPr lang="en-US" altLang="nl-BE" sz="1600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Windows</a:t>
            </a:r>
          </a:p>
          <a:p>
            <a:pPr lvl="1">
              <a:defRPr/>
            </a:pPr>
            <a:r>
              <a:rPr lang="en-US" altLang="nl-BE" sz="2000" dirty="0" smtClean="0">
                <a:latin typeface="Arial" charset="0"/>
                <a:cs typeface="Arial" charset="0"/>
              </a:rPr>
              <a:t>Glazing: Saint </a:t>
            </a:r>
            <a:r>
              <a:rPr lang="en-US" altLang="nl-BE" sz="2000" dirty="0" err="1" smtClean="0">
                <a:latin typeface="Arial" charset="0"/>
                <a:cs typeface="Arial" charset="0"/>
              </a:rPr>
              <a:t>Gobain</a:t>
            </a:r>
            <a:r>
              <a:rPr lang="en-US" altLang="nl-BE" sz="2000" dirty="0" smtClean="0">
                <a:latin typeface="Arial" charset="0"/>
                <a:cs typeface="Arial" charset="0"/>
              </a:rPr>
              <a:t> </a:t>
            </a:r>
            <a:r>
              <a:rPr lang="en-US" altLang="nl-BE" sz="2000" dirty="0" err="1" smtClean="0">
                <a:latin typeface="Arial" charset="0"/>
                <a:cs typeface="Arial" charset="0"/>
              </a:rPr>
              <a:t>Clima</a:t>
            </a:r>
            <a:r>
              <a:rPr lang="en-US" altLang="nl-BE" sz="2000" dirty="0" smtClean="0">
                <a:latin typeface="Arial" charset="0"/>
                <a:cs typeface="Arial" charset="0"/>
              </a:rPr>
              <a:t> Plus </a:t>
            </a:r>
            <a:r>
              <a:rPr lang="en-US" altLang="nl-BE" sz="2000" dirty="0" err="1" smtClean="0">
                <a:latin typeface="Arial" charset="0"/>
                <a:cs typeface="Arial" charset="0"/>
              </a:rPr>
              <a:t>Futur</a:t>
            </a:r>
            <a:r>
              <a:rPr lang="en-US" altLang="nl-BE" sz="2000" dirty="0" smtClean="0">
                <a:latin typeface="Arial" charset="0"/>
                <a:cs typeface="Arial" charset="0"/>
              </a:rPr>
              <a:t> (U = 1.4 W/m</a:t>
            </a:r>
            <a:r>
              <a:rPr lang="en-US" altLang="nl-BE" sz="2000" baseline="30000" dirty="0" smtClean="0">
                <a:latin typeface="Arial" charset="0"/>
                <a:cs typeface="Arial" charset="0"/>
              </a:rPr>
              <a:t>2</a:t>
            </a:r>
            <a:r>
              <a:rPr lang="en-US" altLang="nl-BE" sz="2000" dirty="0" smtClean="0">
                <a:latin typeface="Arial" charset="0"/>
                <a:cs typeface="Arial" charset="0"/>
              </a:rPr>
              <a:t>K, g = 0.755)</a:t>
            </a:r>
          </a:p>
          <a:p>
            <a:pPr lvl="1">
              <a:defRPr/>
            </a:pPr>
            <a:r>
              <a:rPr lang="en-US" altLang="nl-BE" sz="2000" dirty="0" smtClean="0">
                <a:latin typeface="Arial" charset="0"/>
                <a:cs typeface="Arial" charset="0"/>
              </a:rPr>
              <a:t>Frame: U-value=2.5 W/m</a:t>
            </a:r>
            <a:r>
              <a:rPr lang="en-US" altLang="nl-BE" sz="2000" baseline="30000" dirty="0" smtClean="0">
                <a:latin typeface="Arial" charset="0"/>
                <a:cs typeface="Arial" charset="0"/>
              </a:rPr>
              <a:t>2</a:t>
            </a:r>
            <a:r>
              <a:rPr lang="en-US" altLang="nl-BE" sz="2000" dirty="0" smtClean="0">
                <a:latin typeface="Arial" charset="0"/>
                <a:cs typeface="Arial" charset="0"/>
              </a:rPr>
              <a:t>k , fraction of the window: f=0.15</a:t>
            </a:r>
          </a:p>
          <a:p>
            <a:pPr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Infiltration: n</a:t>
            </a:r>
            <a:r>
              <a:rPr lang="en-US" altLang="nl-BE" sz="2400" baseline="-25000" dirty="0" smtClean="0">
                <a:latin typeface="Arial" charset="0"/>
                <a:cs typeface="Arial" charset="0"/>
              </a:rPr>
              <a:t>50</a:t>
            </a:r>
            <a:r>
              <a:rPr lang="en-US" altLang="nl-BE" sz="2400" dirty="0" smtClean="0">
                <a:latin typeface="Arial" charset="0"/>
                <a:cs typeface="Arial" charset="0"/>
              </a:rPr>
              <a:t>=12 ACH (ventilation indirectly included)</a:t>
            </a:r>
          </a:p>
          <a:p>
            <a:pPr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Geometry: use internal dimensions </a:t>
            </a:r>
            <a:r>
              <a:rPr lang="en-US" altLang="nl-BE" sz="2000" dirty="0" smtClean="0">
                <a:latin typeface="Arial" charset="0"/>
                <a:cs typeface="Arial" charset="0"/>
              </a:rPr>
              <a:t>(not completely right)</a:t>
            </a:r>
          </a:p>
          <a:p>
            <a:pPr lvl="1">
              <a:defRPr/>
            </a:pPr>
            <a:endParaRPr lang="en-US" altLang="nl-BE" sz="2000" dirty="0" smtClean="0">
              <a:latin typeface="Arial" charset="0"/>
              <a:cs typeface="Arial" charset="0"/>
            </a:endParaRP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US" altLang="nl-BE" sz="24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49152"/>
              </p:ext>
            </p:extLst>
          </p:nvPr>
        </p:nvGraphicFramePr>
        <p:xfrm>
          <a:off x="399480" y="2801888"/>
          <a:ext cx="9432925" cy="207290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91559"/>
                <a:gridCol w="1682503"/>
                <a:gridCol w="1542295"/>
                <a:gridCol w="1472189"/>
                <a:gridCol w="1612398"/>
                <a:gridCol w="1331981"/>
              </a:tblGrid>
              <a:tr h="36582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45719" marR="45719" marT="45728" marB="45728"/>
                </a:tc>
                <a:tc gridSpan="5">
                  <a:txBody>
                    <a:bodyPr/>
                    <a:lstStyle/>
                    <a:p>
                      <a:r>
                        <a:rPr lang="en-US" sz="1400" dirty="0" smtClean="0"/>
                        <a:t>Composition (</a:t>
                      </a:r>
                      <a:r>
                        <a:rPr lang="en-US" sz="1400" dirty="0" err="1" smtClean="0"/>
                        <a:t>out→in</a:t>
                      </a:r>
                      <a:r>
                        <a:rPr lang="en-US" sz="1400" dirty="0" smtClean="0"/>
                        <a:t>  or</a:t>
                      </a:r>
                      <a:r>
                        <a:rPr lang="en-US" sz="1400" baseline="0" dirty="0" smtClean="0"/>
                        <a:t>  </a:t>
                      </a:r>
                      <a:r>
                        <a:rPr lang="en-US" sz="1400" dirty="0" err="1" smtClean="0"/>
                        <a:t>propsBus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</a:t>
                      </a:r>
                      <a:r>
                        <a:rPr lang="en-US" sz="1400" dirty="0" err="1" smtClean="0"/>
                        <a:t>→</a:t>
                      </a:r>
                      <a:r>
                        <a:rPr lang="en-US" sz="1400" baseline="0" dirty="0" err="1" smtClean="0"/>
                        <a:t>a</a:t>
                      </a:r>
                      <a:r>
                        <a:rPr lang="en-US" sz="1400" baseline="0" dirty="0" smtClean="0"/>
                        <a:t>)         </a:t>
                      </a:r>
                      <a:endParaRPr lang="en-GB" sz="1400" dirty="0"/>
                    </a:p>
                  </a:txBody>
                  <a:tcPr marL="45719" marR="45719" marT="45728" marB="45728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2" marR="91432" marT="45656" marB="45656"/>
                </a:tc>
              </a:tr>
              <a:tr h="3658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Floor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model)</a:t>
                      </a:r>
                      <a:endParaRPr lang="en-GB" sz="14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19" marR="45719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Tile (d=0.01m)</a:t>
                      </a:r>
                      <a:endParaRPr lang="en-GB" sz="1400" dirty="0"/>
                    </a:p>
                  </a:txBody>
                  <a:tcPr marL="45719" marR="45719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Screed (0.06)*</a:t>
                      </a:r>
                      <a:endParaRPr lang="en-GB" sz="1400" dirty="0"/>
                    </a:p>
                  </a:txBody>
                  <a:tcPr marL="45719" marR="45719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PUR (0.04)</a:t>
                      </a:r>
                      <a:endParaRPr lang="en-GB" sz="1400" dirty="0"/>
                    </a:p>
                  </a:txBody>
                  <a:tcPr marL="45719" marR="45719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Concrete (0.20)</a:t>
                      </a:r>
                      <a:endParaRPr lang="en-GB" sz="1400" dirty="0"/>
                    </a:p>
                  </a:txBody>
                  <a:tcPr marL="45719" marR="45719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Plaster (0.02)</a:t>
                      </a:r>
                      <a:endParaRPr lang="en-GB" sz="1800" dirty="0"/>
                    </a:p>
                  </a:txBody>
                  <a:tcPr marL="45719" marR="45719" marT="45728" marB="45728">
                    <a:noFill/>
                  </a:tcPr>
                </a:tc>
              </a:tr>
              <a:tr h="3658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Exterior wall</a:t>
                      </a:r>
                      <a:endParaRPr lang="en-GB" sz="1400" dirty="0"/>
                    </a:p>
                  </a:txBody>
                  <a:tcPr marL="45719" marR="45719"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Brick (0.10)</a:t>
                      </a:r>
                      <a:endParaRPr lang="en-GB" sz="1400" dirty="0"/>
                    </a:p>
                  </a:txBody>
                  <a:tcPr marL="45719" marR="45719"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MW (0.16)</a:t>
                      </a:r>
                      <a:endParaRPr lang="en-GB" sz="1400" dirty="0"/>
                    </a:p>
                  </a:txBody>
                  <a:tcPr marL="45719" marR="45719"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Brick (0.14)</a:t>
                      </a:r>
                      <a:endParaRPr lang="en-GB" sz="1400" dirty="0"/>
                    </a:p>
                  </a:txBody>
                  <a:tcPr marL="45719" marR="45719" marT="45728" marB="4572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Plaster (0.02)</a:t>
                      </a:r>
                      <a:endParaRPr lang="en-GB" sz="1400" dirty="0"/>
                    </a:p>
                  </a:txBody>
                  <a:tcPr marL="45719" marR="45719" marT="45728" marB="45728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19" marR="45719" marT="45728" marB="45728"/>
                </a:tc>
              </a:tr>
              <a:tr h="3658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Interior wall</a:t>
                      </a:r>
                      <a:endParaRPr lang="en-GB" sz="1400" dirty="0"/>
                    </a:p>
                  </a:txBody>
                  <a:tcPr marL="45719" marR="45719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Plaster (0.02)</a:t>
                      </a:r>
                      <a:endParaRPr lang="en-GB" sz="1400" dirty="0"/>
                    </a:p>
                  </a:txBody>
                  <a:tcPr marL="45719" marR="45719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Brick (0.10)</a:t>
                      </a:r>
                      <a:endParaRPr lang="en-GB" sz="1400" dirty="0"/>
                    </a:p>
                  </a:txBody>
                  <a:tcPr marL="45719" marR="45719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Plaster (0.02)</a:t>
                      </a:r>
                      <a:endParaRPr lang="en-GB" sz="1400" dirty="0"/>
                    </a:p>
                  </a:txBody>
                  <a:tcPr marL="45719" marR="45719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45719" marR="45719" marT="45728" marB="45728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19" marR="45719" marT="45728" marB="45728">
                    <a:noFill/>
                  </a:tcPr>
                </a:tc>
              </a:tr>
              <a:tr h="335339">
                <a:tc gridSpan="6">
                  <a:txBody>
                    <a:bodyPr/>
                    <a:lstStyle/>
                    <a:p>
                      <a:r>
                        <a:rPr lang="en-US" sz="1400" b="0" dirty="0" smtClean="0"/>
                        <a:t>* Floor heating tube is situated at</a:t>
                      </a:r>
                      <a:r>
                        <a:rPr lang="en-US" sz="1400" b="0" baseline="0" dirty="0" smtClean="0"/>
                        <a:t> position 2 (between Screed and PUR)</a:t>
                      </a:r>
                      <a:endParaRPr lang="en-GB" sz="1400" b="0" dirty="0"/>
                    </a:p>
                  </a:txBody>
                  <a:tcPr marL="45719" marR="45719" marT="45728" marB="45728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4225"/>
              </p:ext>
            </p:extLst>
          </p:nvPr>
        </p:nvGraphicFramePr>
        <p:xfrm>
          <a:off x="255588" y="354013"/>
          <a:ext cx="9720262" cy="6643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8287"/>
                <a:gridCol w="7591975"/>
              </a:tblGrid>
              <a:tr h="8126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nl-BE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Agenda</a:t>
                      </a:r>
                      <a:endParaRPr lang="nl-BE" sz="3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</a:tr>
              <a:tr h="8126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13:00 - 13:15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modelica</a:t>
                      </a:r>
                      <a:r>
                        <a:rPr lang="en-US" dirty="0" smtClean="0"/>
                        <a:t>? Where do I find information?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955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13:15 - 13</a:t>
                      </a:r>
                      <a:r>
                        <a:rPr lang="en-US" dirty="0" smtClean="0"/>
                        <a:t>:45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Theory + </a:t>
                      </a:r>
                      <a:r>
                        <a:rPr lang="en-US" dirty="0" err="1"/>
                        <a:t>Dymola</a:t>
                      </a:r>
                      <a:r>
                        <a:rPr lang="en-US" dirty="0"/>
                        <a:t> + style </a:t>
                      </a:r>
                      <a:r>
                        <a:rPr lang="en-US" dirty="0" smtClean="0"/>
                        <a:t>guide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8126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13:45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14:00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Version control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8126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14:00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14:30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IDEAS?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8126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14:30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15:30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IDEAS: </a:t>
                      </a:r>
                      <a:r>
                        <a:rPr lang="en-US" dirty="0" err="1" smtClean="0"/>
                        <a:t>SimpleHouse</a:t>
                      </a:r>
                      <a:r>
                        <a:rPr lang="en-US" dirty="0" smtClean="0"/>
                        <a:t> Hands-on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8126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15:30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16:30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Advanced topics</a:t>
                      </a:r>
                    </a:p>
                  </a:txBody>
                  <a:tcPr marL="50796" marR="50796" marT="50800" marB="50800"/>
                </a:tc>
              </a:tr>
              <a:tr h="8126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dirty="0" smtClean="0"/>
                        <a:t>16:30 - 17:00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Demo IDEAS Building model (optional)</a:t>
                      </a:r>
                    </a:p>
                  </a:txBody>
                  <a:tcPr marL="50796" marR="50796" marT="50800" marB="508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687388" y="1001713"/>
            <a:ext cx="8856662" cy="5832475"/>
          </a:xfrm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altLang="nl-BE" sz="2400" b="1" dirty="0" smtClean="0">
                <a:latin typeface="Arial" charset="0"/>
                <a:cs typeface="Arial" charset="0"/>
              </a:rPr>
              <a:t>IDEAS demo</a:t>
            </a:r>
          </a:p>
          <a:p>
            <a:pPr>
              <a:buFontTx/>
              <a:buNone/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Low energy office building with 2 thermal zones </a:t>
            </a:r>
            <a:r>
              <a:rPr lang="en-US" altLang="nl-BE" sz="2400" dirty="0">
                <a:latin typeface="Arial" charset="0"/>
                <a:cs typeface="Arial" charset="0"/>
              </a:rPr>
              <a:t>&amp; floor heating</a:t>
            </a:r>
            <a:endParaRPr lang="en-US" altLang="nl-BE" sz="2400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Heating system (use IDEAS heating systems)</a:t>
            </a:r>
          </a:p>
          <a:p>
            <a:pPr lvl="1">
              <a:defRPr/>
            </a:pPr>
            <a:r>
              <a:rPr lang="en-US" altLang="nl-BE" sz="2000" dirty="0">
                <a:latin typeface="Arial" charset="0"/>
                <a:cs typeface="Arial" charset="0"/>
              </a:rPr>
              <a:t>Radiators (no floor heating)</a:t>
            </a:r>
          </a:p>
          <a:p>
            <a:pPr lvl="1">
              <a:defRPr/>
            </a:pPr>
            <a:r>
              <a:rPr lang="en-US" altLang="nl-BE" sz="2000" dirty="0">
                <a:latin typeface="Arial" charset="0"/>
                <a:cs typeface="Arial" charset="0"/>
              </a:rPr>
              <a:t>Floor </a:t>
            </a:r>
            <a:r>
              <a:rPr lang="en-US" altLang="nl-BE" sz="2000" dirty="0" smtClean="0">
                <a:latin typeface="Arial" charset="0"/>
                <a:cs typeface="Arial" charset="0"/>
              </a:rPr>
              <a:t>heating</a:t>
            </a:r>
          </a:p>
          <a:p>
            <a:pPr>
              <a:defRPr/>
            </a:pPr>
            <a:endParaRPr lang="en-US" altLang="nl-BE" sz="24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2000" dirty="0" smtClean="0">
              <a:latin typeface="Arial" charset="0"/>
              <a:cs typeface="Arial" charset="0"/>
            </a:endParaRP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US" altLang="nl-BE" sz="2400" dirty="0" smtClean="0">
              <a:latin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62000" y="57150"/>
            <a:ext cx="86360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altLang="nl-BE" kern="0" dirty="0" smtClean="0">
                <a:latin typeface="Arial" charset="0"/>
                <a:cs typeface="Arial" charset="0"/>
              </a:rPr>
              <a:t>Exercise 2</a:t>
            </a:r>
            <a:endParaRPr lang="nl-BE" altLang="nl-BE" kern="0" dirty="0" smtClean="0"/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3162300"/>
            <a:ext cx="568801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687388" y="1001713"/>
            <a:ext cx="8569325" cy="6408737"/>
          </a:xfrm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altLang="nl-BE" sz="2400" b="1" dirty="0" smtClean="0">
                <a:latin typeface="Arial" charset="0"/>
                <a:cs typeface="Arial" charset="0"/>
              </a:rPr>
              <a:t>IDEAS demo</a:t>
            </a:r>
          </a:p>
          <a:p>
            <a:pPr>
              <a:buFontTx/>
              <a:buNone/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Low energy office building with 2 thermal zones</a:t>
            </a:r>
            <a:r>
              <a:rPr lang="en-US" altLang="nl-BE" sz="2400" dirty="0">
                <a:latin typeface="Arial" charset="0"/>
                <a:cs typeface="Arial" charset="0"/>
              </a:rPr>
              <a:t> &amp; floor </a:t>
            </a:r>
            <a:r>
              <a:rPr lang="en-US" altLang="nl-BE" sz="2400" dirty="0" smtClean="0">
                <a:latin typeface="Arial" charset="0"/>
                <a:cs typeface="Arial" charset="0"/>
              </a:rPr>
              <a:t>heating</a:t>
            </a:r>
            <a:endParaRPr lang="en-US" altLang="nl-BE" sz="24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2400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nl-BE" sz="2400" dirty="0" smtClean="0">
                <a:latin typeface="Arial" charset="0"/>
                <a:cs typeface="Arial" charset="0"/>
              </a:rPr>
              <a:t>Ideas </a:t>
            </a:r>
            <a:r>
              <a:rPr lang="en-US" altLang="nl-BE" sz="2400" dirty="0">
                <a:latin typeface="Arial" charset="0"/>
                <a:cs typeface="Arial" charset="0"/>
              </a:rPr>
              <a:t>for playing </a:t>
            </a:r>
            <a:r>
              <a:rPr lang="en-US" altLang="nl-BE" sz="2400" dirty="0" smtClean="0">
                <a:latin typeface="Arial" charset="0"/>
                <a:cs typeface="Arial" charset="0"/>
              </a:rPr>
              <a:t>around</a:t>
            </a:r>
          </a:p>
          <a:p>
            <a:pPr lvl="1">
              <a:defRPr/>
            </a:pPr>
            <a:r>
              <a:rPr lang="en-US" altLang="nl-BE" sz="2000" dirty="0" smtClean="0">
                <a:latin typeface="Arial" charset="0"/>
                <a:cs typeface="Arial" charset="0"/>
              </a:rPr>
              <a:t>Change </a:t>
            </a:r>
            <a:r>
              <a:rPr lang="en-US" altLang="nl-BE" sz="2000" dirty="0">
                <a:latin typeface="Arial" charset="0"/>
                <a:cs typeface="Arial" charset="0"/>
              </a:rPr>
              <a:t>parameters heating (heating curve, type of heater)</a:t>
            </a:r>
          </a:p>
          <a:p>
            <a:pPr lvl="1">
              <a:defRPr/>
            </a:pPr>
            <a:r>
              <a:rPr lang="en-US" altLang="nl-BE" sz="2000" dirty="0">
                <a:latin typeface="Arial" charset="0"/>
                <a:cs typeface="Arial" charset="0"/>
              </a:rPr>
              <a:t>Change parameters structure (insulation, windows, materials)</a:t>
            </a:r>
          </a:p>
          <a:p>
            <a:pPr lvl="1">
              <a:defRPr/>
            </a:pPr>
            <a:r>
              <a:rPr lang="en-US" altLang="nl-BE" sz="2000" dirty="0">
                <a:latin typeface="Arial" charset="0"/>
                <a:cs typeface="Arial" charset="0"/>
              </a:rPr>
              <a:t>Add internal gains according to schedule </a:t>
            </a:r>
          </a:p>
          <a:p>
            <a:pPr lvl="1">
              <a:defRPr/>
            </a:pPr>
            <a:r>
              <a:rPr lang="en-US" altLang="nl-BE" sz="2000" dirty="0">
                <a:latin typeface="Arial" charset="0"/>
                <a:cs typeface="Arial" charset="0"/>
              </a:rPr>
              <a:t>Night temperature set </a:t>
            </a:r>
            <a:r>
              <a:rPr lang="en-US" altLang="nl-BE" sz="2000" dirty="0" smtClean="0">
                <a:latin typeface="Arial" charset="0"/>
                <a:cs typeface="Arial" charset="0"/>
              </a:rPr>
              <a:t>back</a:t>
            </a:r>
          </a:p>
          <a:p>
            <a:pPr lvl="1">
              <a:defRPr/>
            </a:pPr>
            <a:r>
              <a:rPr lang="en-US" altLang="nl-BE" sz="2000" dirty="0">
                <a:latin typeface="Arial" charset="0"/>
                <a:cs typeface="Arial" charset="0"/>
              </a:rPr>
              <a:t>Add shading blinds to south windows (+ shading schedule) </a:t>
            </a:r>
            <a:endParaRPr lang="en-US" altLang="nl-BE" sz="20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altLang="nl-BE" sz="2000" dirty="0" smtClean="0">
                <a:latin typeface="Arial" charset="0"/>
                <a:cs typeface="Arial" charset="0"/>
              </a:rPr>
              <a:t>More </a:t>
            </a:r>
            <a:r>
              <a:rPr lang="en-US" altLang="nl-BE" sz="2000" dirty="0">
                <a:latin typeface="Arial" charset="0"/>
                <a:cs typeface="Arial" charset="0"/>
              </a:rPr>
              <a:t>realistic office occupancy </a:t>
            </a:r>
            <a:r>
              <a:rPr lang="en-US" altLang="nl-BE" sz="2000" dirty="0" smtClean="0">
                <a:latin typeface="Arial" charset="0"/>
                <a:cs typeface="Arial" charset="0"/>
              </a:rPr>
              <a:t>profiles</a:t>
            </a:r>
          </a:p>
          <a:p>
            <a:pPr lvl="1">
              <a:defRPr/>
            </a:pPr>
            <a:r>
              <a:rPr lang="en-US" altLang="nl-BE" sz="2000" dirty="0" smtClean="0">
                <a:latin typeface="Arial" charset="0"/>
                <a:cs typeface="Arial" charset="0"/>
              </a:rPr>
              <a:t>Add </a:t>
            </a:r>
            <a:r>
              <a:rPr lang="en-US" altLang="nl-BE" sz="2000" dirty="0">
                <a:latin typeface="Arial" charset="0"/>
                <a:cs typeface="Arial" charset="0"/>
              </a:rPr>
              <a:t>ventilation system</a:t>
            </a:r>
          </a:p>
          <a:p>
            <a:pPr lvl="1">
              <a:defRPr/>
            </a:pPr>
            <a:r>
              <a:rPr lang="en-US" altLang="nl-BE" sz="2000" dirty="0">
                <a:latin typeface="Arial" charset="0"/>
                <a:cs typeface="Arial" charset="0"/>
              </a:rPr>
              <a:t>Different water set temperature per zone (tough)</a:t>
            </a:r>
          </a:p>
          <a:p>
            <a:pPr lvl="1">
              <a:defRPr/>
            </a:pPr>
            <a:r>
              <a:rPr lang="en-US" altLang="nl-BE" sz="2000" dirty="0">
                <a:latin typeface="Arial" charset="0"/>
                <a:cs typeface="Arial" charset="0"/>
              </a:rPr>
              <a:t>Add a thermal zone (tougher)</a:t>
            </a:r>
          </a:p>
          <a:p>
            <a:pPr lvl="1">
              <a:defRPr/>
            </a:pPr>
            <a:r>
              <a:rPr lang="en-US" altLang="nl-BE" sz="2000" dirty="0">
                <a:latin typeface="Arial" charset="0"/>
                <a:cs typeface="Arial" charset="0"/>
              </a:rPr>
              <a:t>Include pressure drops (toughest)</a:t>
            </a:r>
          </a:p>
          <a:p>
            <a:pPr>
              <a:buFontTx/>
              <a:buNone/>
              <a:defRPr/>
            </a:pPr>
            <a:endParaRPr lang="en-US" altLang="nl-BE" sz="24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sz="2000" dirty="0" smtClean="0">
              <a:latin typeface="Arial" charset="0"/>
              <a:cs typeface="Arial" charset="0"/>
            </a:endParaRP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US" altLang="nl-BE" sz="2400" dirty="0" smtClean="0">
              <a:latin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62000" y="57150"/>
            <a:ext cx="86360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altLang="nl-BE" kern="0" dirty="0" smtClean="0">
                <a:latin typeface="Arial" charset="0"/>
                <a:cs typeface="Arial" charset="0"/>
              </a:rPr>
              <a:t>Exercise 2</a:t>
            </a:r>
            <a:endParaRPr lang="nl-BE" altLang="nl-BE" kern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4000" dirty="0" smtClean="0"/>
              <a:t>How does </a:t>
            </a:r>
            <a:r>
              <a:rPr lang="nl-NL" sz="4000" dirty="0" err="1" smtClean="0"/>
              <a:t>Dymola</a:t>
            </a:r>
            <a:r>
              <a:rPr lang="nl-NL" sz="4000" dirty="0" smtClean="0"/>
              <a:t> </a:t>
            </a:r>
            <a:r>
              <a:rPr lang="nl-NL" sz="4000" dirty="0" err="1" smtClean="0"/>
              <a:t>work</a:t>
            </a:r>
            <a:r>
              <a:rPr lang="nl-NL" sz="4000" dirty="0" smtClean="0"/>
              <a:t>?</a:t>
            </a:r>
            <a:endParaRPr lang="nl-BE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20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BE" smtClean="0">
                <a:latin typeface="Arial" charset="0"/>
                <a:cs typeface="Arial" charset="0"/>
              </a:rPr>
              <a:t>Modelica environments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Commercial software tools</a:t>
            </a:r>
          </a:p>
          <a:p>
            <a:pPr eaLnBrk="1" hangingPunct="1"/>
            <a:r>
              <a:rPr lang="en-GB" altLang="nl-BE" sz="2400" b="1" u="sng" dirty="0" err="1" smtClean="0">
                <a:latin typeface="Arial" charset="0"/>
                <a:cs typeface="Arial" charset="0"/>
              </a:rPr>
              <a:t>Dymola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Dassault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Systèmes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MathModelica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MathCore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SimulationX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(ITI, Germany)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MapleSim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Maplesoft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Canada)</a:t>
            </a:r>
          </a:p>
          <a:p>
            <a:pPr eaLnBrk="1" hangingPunct="1"/>
            <a:endParaRPr lang="en-GB" altLang="nl-BE" sz="2400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Free and open source tools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OpenModelica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(Open Source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Consortium, Sweden and other countries)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JModelica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Modelon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</p:txBody>
      </p:sp>
    </p:spTree>
    <p:extLst>
      <p:ext uri="{BB962C8B-B14F-4D97-AF65-F5344CB8AC3E}">
        <p14:creationId xmlns:p14="http://schemas.microsoft.com/office/powerpoint/2010/main" val="38630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</a:t>
            </a:r>
            <a:r>
              <a:rPr lang="en-GB" dirty="0" err="1" smtClean="0"/>
              <a:t>Dymola</a:t>
            </a:r>
            <a:r>
              <a:rPr lang="en-GB" dirty="0" smtClean="0"/>
              <a:t> do?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Compiles</a:t>
                </a:r>
                <a:r>
                  <a:rPr lang="en-GB" dirty="0" smtClean="0"/>
                  <a:t> equations</a:t>
                </a:r>
              </a:p>
              <a:p>
                <a:pPr lvl="1"/>
                <a:r>
                  <a:rPr lang="en-GB" dirty="0" smtClean="0"/>
                  <a:t>Finds solution to ODEs at indicated times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nl-NL" b="0" i="1" smtClean="0">
                        <a:latin typeface="Cambria Math"/>
                      </a:rPr>
                      <m:t>=</m:t>
                    </m:r>
                    <m:r>
                      <a:rPr lang="nl-NL" b="0" i="1" smtClean="0">
                        <a:latin typeface="Cambria Math"/>
                      </a:rPr>
                      <m:t>𝑓</m:t>
                    </m:r>
                    <m:r>
                      <a:rPr lang="nl-NL" b="0" i="1" smtClean="0">
                        <a:latin typeface="Cambria Math"/>
                      </a:rPr>
                      <m:t>(</m:t>
                    </m:r>
                    <m:r>
                      <a:rPr lang="nl-NL" b="0" i="1" smtClean="0">
                        <a:latin typeface="Cambria Math"/>
                      </a:rPr>
                      <m:t>𝑥</m:t>
                    </m:r>
                    <m:r>
                      <a:rPr lang="nl-NL" b="0" i="1" smtClean="0">
                        <a:latin typeface="Cambria Math"/>
                      </a:rPr>
                      <m:t>,</m:t>
                    </m:r>
                    <m:r>
                      <a:rPr lang="nl-NL" b="0" i="1" smtClean="0">
                        <a:latin typeface="Cambria Math"/>
                      </a:rPr>
                      <m:t>𝑢</m:t>
                    </m:r>
                    <m:r>
                      <a:rPr lang="nl-NL" b="0" i="1" smtClean="0">
                        <a:latin typeface="Cambria Math"/>
                      </a:rPr>
                      <m:t>,…)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e>
                    </m:acc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,…)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Different </a:t>
                </a:r>
                <a:r>
                  <a:rPr lang="en-GB" dirty="0" smtClean="0"/>
                  <a:t>solvers</a:t>
                </a:r>
              </a:p>
              <a:p>
                <a:pPr lvl="2"/>
                <a:r>
                  <a:rPr lang="en-GB" dirty="0" err="1" smtClean="0"/>
                  <a:t>Radau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Dassl</a:t>
                </a:r>
                <a:r>
                  <a:rPr lang="en-GB" dirty="0" smtClean="0"/>
                  <a:t>, Euler, </a:t>
                </a:r>
                <a:r>
                  <a:rPr lang="en-GB" dirty="0" err="1" smtClean="0"/>
                  <a:t>Runge-Kutta</a:t>
                </a:r>
                <a:r>
                  <a:rPr lang="en-GB" dirty="0" smtClean="0"/>
                  <a:t>,</a:t>
                </a:r>
                <a:r>
                  <a:rPr lang="is-IS" dirty="0" smtClean="0"/>
                  <a:t>…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start</a:t>
                </a:r>
                <a:r>
                  <a:rPr lang="is-IS" dirty="0" smtClean="0"/>
                  <a:t> and </a:t>
                </a:r>
                <a:r>
                  <a:rPr lang="is-IS" i="1" dirty="0" smtClean="0"/>
                  <a:t>end time</a:t>
                </a:r>
                <a:r>
                  <a:rPr lang="is-IS" dirty="0" smtClean="0"/>
                  <a:t>, </a:t>
                </a:r>
                <a:r>
                  <a:rPr lang="is-IS" i="1" dirty="0" smtClean="0"/>
                  <a:t>time step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Solver tolerance</a:t>
                </a:r>
              </a:p>
              <a:p>
                <a:r>
                  <a:rPr lang="en-GB" b="1" dirty="0" smtClean="0"/>
                  <a:t>Simulates </a:t>
                </a:r>
                <a:r>
                  <a:rPr lang="en-GB" dirty="0" smtClean="0"/>
                  <a:t>model</a:t>
                </a:r>
              </a:p>
              <a:p>
                <a:r>
                  <a:rPr lang="en-GB" b="1" dirty="0" smtClean="0"/>
                  <a:t>Plots</a:t>
                </a:r>
                <a:r>
                  <a:rPr lang="en-GB" dirty="0" smtClean="0"/>
                  <a:t> output</a:t>
                </a:r>
                <a:endParaRPr lang="en-GB" b="1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38" t="-22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5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016104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160120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304136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4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8824416" y="6330280"/>
            <a:ext cx="648072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4389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450393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53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with other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Scripting</a:t>
            </a:r>
          </a:p>
          <a:p>
            <a:pPr lvl="1"/>
            <a:r>
              <a:rPr lang="en-GB" dirty="0" smtClean="0"/>
              <a:t>Parameter variation</a:t>
            </a:r>
          </a:p>
          <a:p>
            <a:pPr lvl="1"/>
            <a:r>
              <a:rPr lang="en-GB" dirty="0" smtClean="0"/>
              <a:t>Parallel simulations</a:t>
            </a:r>
          </a:p>
          <a:p>
            <a:pPr lvl="1"/>
            <a:r>
              <a:rPr lang="en-GB" dirty="0" smtClean="0"/>
              <a:t>Optimal control</a:t>
            </a:r>
          </a:p>
          <a:p>
            <a:r>
              <a:rPr lang="en-GB" dirty="0" smtClean="0"/>
              <a:t>Python scripts using </a:t>
            </a:r>
            <a:r>
              <a:rPr lang="en-GB" i="1" dirty="0" err="1" smtClean="0"/>
              <a:t>BuildingsPy</a:t>
            </a:r>
            <a:endParaRPr lang="en-GB" i="1" dirty="0" smtClean="0"/>
          </a:p>
          <a:p>
            <a:pPr lvl="1"/>
            <a:r>
              <a:rPr lang="en-GB" dirty="0" smtClean="0"/>
              <a:t>Nice for plotting</a:t>
            </a:r>
          </a:p>
          <a:p>
            <a:pPr lvl="1"/>
            <a:r>
              <a:rPr lang="en-GB" dirty="0">
                <a:hlinkClick r:id="rId2"/>
              </a:rPr>
              <a:t>http://simulationresearch.lbl.gov/modelica/buildingspy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MATLAB</a:t>
            </a:r>
          </a:p>
          <a:p>
            <a:pPr lvl="1"/>
            <a:r>
              <a:rPr lang="en-GB" dirty="0" smtClean="0"/>
              <a:t>Built-in with </a:t>
            </a:r>
            <a:r>
              <a:rPr lang="en-GB" dirty="0" err="1" smtClean="0"/>
              <a:t>Dymola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1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19075"/>
            <a:ext cx="9523413" cy="718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Websites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General</a:t>
            </a:r>
          </a:p>
          <a:p>
            <a:pPr>
              <a:defRPr/>
            </a:pPr>
            <a:r>
              <a:rPr lang="en-GB" altLang="nl-BE" sz="2000" dirty="0"/>
              <a:t>www.modelica.org</a:t>
            </a:r>
          </a:p>
          <a:p>
            <a:pPr>
              <a:defRPr/>
            </a:pPr>
            <a:r>
              <a:rPr lang="en-GB" altLang="nl-BE" sz="2000" dirty="0" smtClean="0">
                <a:hlinkClick r:id="rId2"/>
              </a:rPr>
              <a:t>www.openmodelica.org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3"/>
              </a:rPr>
              <a:t>www.jmodelica.org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4"/>
              </a:rPr>
              <a:t>http://www.claytex.com/tech-blog/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err="1" smtClean="0"/>
              <a:t>Modelica</a:t>
            </a:r>
            <a:r>
              <a:rPr lang="en-GB" altLang="nl-BE" sz="2000" b="1" dirty="0" smtClean="0"/>
              <a:t> language</a:t>
            </a:r>
          </a:p>
          <a:p>
            <a:pPr>
              <a:defRPr/>
            </a:pPr>
            <a:r>
              <a:rPr lang="en-GB" altLang="nl-BE" sz="2000" dirty="0" smtClean="0">
                <a:hlinkClick r:id="rId5"/>
              </a:rPr>
              <a:t>http://modref.xogeny.com/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</a:p>
          <a:p>
            <a:pPr>
              <a:defRPr/>
            </a:pPr>
            <a:r>
              <a:rPr lang="en-GB" altLang="nl-BE" sz="2000" dirty="0">
                <a:hlinkClick r:id="rId6"/>
              </a:rPr>
              <a:t>http://book.xogeny.com</a:t>
            </a:r>
            <a:r>
              <a:rPr lang="en-GB" altLang="nl-BE" sz="2000" dirty="0" smtClean="0">
                <a:hlinkClick r:id="rId6"/>
              </a:rPr>
              <a:t>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KUL </a:t>
            </a:r>
            <a:r>
              <a:rPr lang="en-GB" altLang="nl-BE" sz="2000" b="1" dirty="0" err="1" smtClean="0"/>
              <a:t>modeling</a:t>
            </a:r>
            <a:r>
              <a:rPr lang="en-GB" altLang="nl-BE" sz="2000" b="1" dirty="0" smtClean="0"/>
              <a:t> conventions</a:t>
            </a:r>
          </a:p>
          <a:p>
            <a:pPr>
              <a:defRPr/>
            </a:pPr>
            <a:r>
              <a:rPr lang="en-GB" altLang="nl-BE" sz="2000" dirty="0" smtClean="0">
                <a:hlinkClick r:id="rId7"/>
              </a:rPr>
              <a:t>https://docs.google.com/document/d/1MaNKTdLz-YPpEEH3Eg12ECzG0ErK-rIK9IHd6gsBp7Q/edit?usp=sharing</a:t>
            </a:r>
            <a:endParaRPr lang="en-GB" altLang="nl-BE" sz="2000" dirty="0" smtClean="0"/>
          </a:p>
          <a:p>
            <a:pPr>
              <a:defRPr/>
            </a:pPr>
            <a:endParaRPr lang="en-GB" altLang="nl-BE" sz="2400" dirty="0" smtClean="0"/>
          </a:p>
          <a:p>
            <a:pPr>
              <a:defRPr/>
            </a:pPr>
            <a:endParaRPr lang="en-GB" altLang="nl-BE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GB" altLang="nl-BE" sz="2000" b="1" dirty="0"/>
              <a:t>Libraries:</a:t>
            </a:r>
          </a:p>
          <a:p>
            <a:pPr>
              <a:defRPr/>
            </a:pPr>
            <a:r>
              <a:rPr lang="en-GB" altLang="nl-BE" sz="2000" dirty="0">
                <a:hlinkClick r:id="rId8"/>
              </a:rPr>
              <a:t>https://github.com/open-ideas</a:t>
            </a:r>
            <a:r>
              <a:rPr lang="en-GB" altLang="nl-BE" sz="2000" dirty="0"/>
              <a:t> --&gt; IDEAS + Crash Course</a:t>
            </a:r>
          </a:p>
          <a:p>
            <a:pPr>
              <a:defRPr/>
            </a:pPr>
            <a:r>
              <a:rPr lang="en-GB" altLang="nl-BE" sz="2000" dirty="0">
                <a:hlinkClick r:id="rId9"/>
              </a:rPr>
              <a:t>https://simulationresearch.lbl.gov/modelica</a:t>
            </a:r>
            <a:r>
              <a:rPr lang="en-GB" altLang="nl-BE" sz="2000" dirty="0"/>
              <a:t> --&gt; </a:t>
            </a:r>
            <a:r>
              <a:rPr lang="en-GB" altLang="nl-BE" sz="2000" dirty="0">
                <a:solidFill>
                  <a:srgbClr val="FF0000"/>
                </a:solidFill>
              </a:rPr>
              <a:t>look at </a:t>
            </a:r>
            <a:r>
              <a:rPr lang="en-GB" altLang="nl-BE" sz="2000" dirty="0" err="1" smtClean="0">
                <a:solidFill>
                  <a:srgbClr val="FF0000"/>
                </a:solidFill>
              </a:rPr>
              <a:t>Buildings.Examples.Tutorial</a:t>
            </a:r>
            <a:endParaRPr lang="en-GB" altLang="nl-BE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altLang="nl-BE" sz="2000" dirty="0" smtClean="0">
                <a:solidFill>
                  <a:schemeClr val="accent1"/>
                </a:solidFill>
              </a:rPr>
              <a:t>Annex 60:</a:t>
            </a:r>
            <a:r>
              <a:rPr lang="en-GB" altLang="nl-BE" sz="2000" dirty="0">
                <a:solidFill>
                  <a:schemeClr val="accent1"/>
                </a:solidFill>
              </a:rPr>
              <a:t> 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https</a:t>
            </a:r>
            <a:r>
              <a:rPr lang="en-GB" altLang="nl-BE" sz="2000" dirty="0">
                <a:solidFill>
                  <a:srgbClr val="FF0000"/>
                </a:solidFill>
                <a:hlinkClick r:id="rId10"/>
              </a:rPr>
              <a:t>://github.com/iea-annex60/modelica-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annex60</a:t>
            </a:r>
            <a:r>
              <a:rPr lang="en-GB" altLang="nl-BE" sz="20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GB" altLang="nl-BE" sz="2000" b="1" dirty="0" err="1" smtClean="0"/>
              <a:t>Dymola</a:t>
            </a:r>
            <a:r>
              <a:rPr lang="en-GB" altLang="nl-BE" sz="2000" b="1" dirty="0" smtClean="0"/>
              <a:t> </a:t>
            </a:r>
            <a:r>
              <a:rPr lang="en-GB" altLang="nl-BE" sz="2000" b="1" dirty="0"/>
              <a:t>user guide</a:t>
            </a:r>
          </a:p>
          <a:p>
            <a:pPr>
              <a:defRPr/>
            </a:pPr>
            <a:r>
              <a:rPr lang="en-GB" altLang="nl-BE" sz="2000" dirty="0"/>
              <a:t>Volume 1 &amp; 2: </a:t>
            </a:r>
            <a:r>
              <a:rPr lang="pt-BR" sz="2000" u="sng" dirty="0">
                <a:solidFill>
                  <a:schemeClr val="accent2"/>
                </a:solidFill>
              </a:rPr>
              <a:t>C:\</a:t>
            </a:r>
            <a:r>
              <a:rPr lang="pt-BR" sz="2000" u="sng" dirty="0" err="1">
                <a:solidFill>
                  <a:schemeClr val="accent2"/>
                </a:solidFill>
              </a:rPr>
              <a:t>Program</a:t>
            </a:r>
            <a:r>
              <a:rPr lang="pt-BR" sz="2000" u="sng" dirty="0">
                <a:solidFill>
                  <a:schemeClr val="accent2"/>
                </a:solidFill>
              </a:rPr>
              <a:t> Files (x86)\</a:t>
            </a:r>
            <a:r>
              <a:rPr lang="pt-BR" sz="2000" u="sng" dirty="0" err="1" smtClean="0">
                <a:solidFill>
                  <a:schemeClr val="accent2"/>
                </a:solidFill>
              </a:rPr>
              <a:t>Dymola</a:t>
            </a:r>
            <a:r>
              <a:rPr lang="pt-BR" sz="2000" u="sng" dirty="0" smtClean="0">
                <a:solidFill>
                  <a:schemeClr val="accent2"/>
                </a:solidFill>
              </a:rPr>
              <a:t> 2017</a:t>
            </a:r>
            <a:r>
              <a:rPr lang="pt-BR" sz="2000" u="sng" dirty="0">
                <a:solidFill>
                  <a:schemeClr val="accent2"/>
                </a:solidFill>
              </a:rPr>
              <a:t>\</a:t>
            </a:r>
            <a:r>
              <a:rPr lang="pt-BR" sz="2000" u="sng" dirty="0" err="1">
                <a:solidFill>
                  <a:schemeClr val="accent2"/>
                </a:solidFill>
              </a:rPr>
              <a:t>Documentation</a:t>
            </a:r>
            <a:r>
              <a:rPr lang="pt-BR" sz="2000" u="sng" dirty="0">
                <a:solidFill>
                  <a:schemeClr val="accent2"/>
                </a:solidFill>
              </a:rPr>
              <a:t>\</a:t>
            </a:r>
            <a:r>
              <a:rPr lang="pt-BR" sz="2000" u="sng" dirty="0" err="1">
                <a:solidFill>
                  <a:schemeClr val="accent2"/>
                </a:solidFill>
              </a:rPr>
              <a:t>Dymola</a:t>
            </a:r>
            <a:r>
              <a:rPr lang="pt-BR" sz="2000" u="sng" dirty="0">
                <a:solidFill>
                  <a:schemeClr val="accent2"/>
                </a:solidFill>
              </a:rPr>
              <a:t> </a:t>
            </a:r>
            <a:r>
              <a:rPr lang="pt-BR" sz="2000" u="sng" dirty="0" err="1">
                <a:solidFill>
                  <a:schemeClr val="accent2"/>
                </a:solidFill>
              </a:rPr>
              <a:t>User</a:t>
            </a:r>
            <a:r>
              <a:rPr lang="pt-BR" sz="2000" u="sng" dirty="0">
                <a:solidFill>
                  <a:schemeClr val="accent2"/>
                </a:solidFill>
              </a:rPr>
              <a:t> Manual Volume </a:t>
            </a:r>
            <a:r>
              <a:rPr lang="pt-BR" sz="2000" u="sng" dirty="0" smtClean="0">
                <a:solidFill>
                  <a:schemeClr val="accent2"/>
                </a:solidFill>
              </a:rPr>
              <a:t>1</a:t>
            </a:r>
            <a:r>
              <a:rPr lang="pt-BR" sz="2000" dirty="0" smtClean="0"/>
              <a:t> </a:t>
            </a:r>
            <a:r>
              <a:rPr lang="pt-BR" sz="2000" dirty="0" err="1"/>
              <a:t>or</a:t>
            </a:r>
            <a:r>
              <a:rPr lang="pt-BR" sz="2000" dirty="0"/>
              <a:t> via </a:t>
            </a:r>
            <a:r>
              <a:rPr lang="pt-BR" sz="2000" dirty="0" err="1"/>
              <a:t>Dymola</a:t>
            </a:r>
            <a:r>
              <a:rPr lang="pt-BR" sz="2000" dirty="0"/>
              <a:t> &gt; help.</a:t>
            </a:r>
            <a:endParaRPr lang="en-GB" altLang="nl-BE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Fora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BE" smtClean="0">
                <a:hlinkClick r:id="rId2"/>
              </a:rPr>
              <a:t>http://www.openmodelica.org/index.php/forum</a:t>
            </a:r>
            <a:endParaRPr lang="en-GB" altLang="nl-BE" smtClean="0"/>
          </a:p>
          <a:p>
            <a:r>
              <a:rPr lang="en-GB" altLang="nl-BE" smtClean="0">
                <a:hlinkClick r:id="rId3"/>
              </a:rPr>
              <a:t>http://www.jmodelica.org/forum</a:t>
            </a:r>
            <a:endParaRPr lang="en-GB" altLang="nl-BE" smtClean="0"/>
          </a:p>
          <a:p>
            <a:r>
              <a:rPr lang="en-GB" altLang="nl-BE" smtClean="0"/>
              <a:t>www.stackoverflow.com (tag Modelica)</a:t>
            </a:r>
          </a:p>
          <a:p>
            <a:pPr>
              <a:buFontTx/>
              <a:buNone/>
            </a:pPr>
            <a:r>
              <a:rPr lang="en-GB" altLang="nl-BE" smtClean="0"/>
              <a:t>And last but not least: </a:t>
            </a:r>
            <a:r>
              <a:rPr lang="en-GB" altLang="nl-BE" b="1" smtClean="0">
                <a:solidFill>
                  <a:srgbClr val="FF0000"/>
                </a:solidFill>
                <a:hlinkClick r:id="rId4"/>
              </a:rPr>
              <a:t>https://groups.google.com/d/forum/modelicans</a:t>
            </a:r>
            <a:endParaRPr lang="en-GB" altLang="nl-BE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altLang="nl-BE" smtClean="0"/>
          </a:p>
          <a:p>
            <a:endParaRPr lang="en-GB" altLang="nl-BE" smtClean="0"/>
          </a:p>
        </p:txBody>
      </p:sp>
    </p:spTree>
    <p:extLst>
      <p:ext uri="{BB962C8B-B14F-4D97-AF65-F5344CB8AC3E}">
        <p14:creationId xmlns:p14="http://schemas.microsoft.com/office/powerpoint/2010/main" val="12523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>
                <a:latin typeface="Arial" charset="0"/>
                <a:cs typeface="Arial" charset="0"/>
              </a:rPr>
              <a:t>Use of Dymola with KULeuven license</a:t>
            </a:r>
            <a:endParaRPr lang="nl-BE" alt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nl-BE" dirty="0" smtClean="0"/>
              <a:t>Access to a floating licence (on the building physics server).</a:t>
            </a:r>
          </a:p>
          <a:p>
            <a:pPr>
              <a:defRPr/>
            </a:pPr>
            <a:r>
              <a:rPr lang="nl-BE" dirty="0" smtClean="0"/>
              <a:t>Connected physically</a:t>
            </a:r>
            <a:r>
              <a:rPr lang="nl-BE" dirty="0"/>
              <a:t> (cable)</a:t>
            </a:r>
            <a:r>
              <a:rPr lang="nl-BE" dirty="0" smtClean="0"/>
              <a:t> to the building physics or  mech network</a:t>
            </a:r>
          </a:p>
          <a:p>
            <a:pPr>
              <a:defRPr/>
            </a:pPr>
            <a:r>
              <a:rPr lang="nl-BE" dirty="0" smtClean="0"/>
              <a:t>Open Dymola and go to help&gt;licence..</a:t>
            </a:r>
          </a:p>
          <a:p>
            <a:pPr>
              <a:defRPr/>
            </a:pPr>
            <a:r>
              <a:rPr lang="nl-NL" b="1" dirty="0" smtClean="0"/>
              <a:t>Enter 10.112.72.4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and follow instructions</a:t>
            </a:r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 smtClean="0"/>
              <a:t>More information on </a:t>
            </a:r>
            <a:r>
              <a:rPr lang="nl-NL" dirty="0" smtClean="0">
                <a:hlinkClick r:id="rId2"/>
              </a:rPr>
              <a:t>Modelicans</a:t>
            </a:r>
            <a:r>
              <a:rPr lang="nl-NL" dirty="0" smtClean="0"/>
              <a:t> (google groups)</a:t>
            </a:r>
            <a:endParaRPr lang="nl-BE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28" y="5466184"/>
            <a:ext cx="35909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3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to activate and borrow your license!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7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4" y="178990"/>
            <a:ext cx="9649072" cy="726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471488" y="7370390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38125"/>
            <a:ext cx="9523413" cy="714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23838"/>
            <a:ext cx="9561513" cy="717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47650"/>
            <a:ext cx="9504363" cy="712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mtClean="0"/>
              <a:t>What is Modelica</a:t>
            </a:r>
            <a:endParaRPr lang="en-US" altLang="nl-B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err="1" smtClean="0"/>
              <a:t>Modelica</a:t>
            </a:r>
            <a:r>
              <a:rPr lang="en-US" altLang="nl-BE" dirty="0" smtClean="0"/>
              <a:t> is a language for modeling of </a:t>
            </a:r>
            <a:r>
              <a:rPr lang="en-US" altLang="nl-BE" smtClean="0"/>
              <a:t>physical systems</a:t>
            </a:r>
            <a:endParaRPr lang="en-US" altLang="nl-BE" dirty="0" smtClean="0"/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open source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object oriented</a:t>
            </a:r>
          </a:p>
          <a:p>
            <a:pPr lvl="1"/>
            <a:r>
              <a:rPr lang="en-US" altLang="nl-BE" sz="2400" dirty="0" err="1" smtClean="0">
                <a:solidFill>
                  <a:schemeClr val="accent2"/>
                </a:solidFill>
              </a:rPr>
              <a:t>Acausal</a:t>
            </a:r>
            <a:r>
              <a:rPr lang="en-US" altLang="nl-BE" sz="2400" dirty="0" smtClean="0">
                <a:solidFill>
                  <a:schemeClr val="accent2"/>
                </a:solidFill>
              </a:rPr>
              <a:t> modeling (equation based)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multi-domain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primarily for simulation, but usable for optimization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small and large models (&gt; 100 000 equations)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many model libraries (free and commercial)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textual and graphical modeling</a:t>
            </a:r>
          </a:p>
        </p:txBody>
      </p:sp>
      <p:pic>
        <p:nvPicPr>
          <p:cNvPr id="11269" name="Picture 5" descr="C:\Users\vdheijdb\Downloads\Modelica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92" y="65584"/>
            <a:ext cx="3203923" cy="158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Leuven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</Template>
  <TotalTime>4436</TotalTime>
  <Words>1519</Words>
  <Application>Microsoft Office PowerPoint</Application>
  <PresentationFormat>Custom</PresentationFormat>
  <Paragraphs>298</Paragraphs>
  <Slides>43</Slides>
  <Notes>4</Notes>
  <HiddenSlides>9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KULeuven</vt:lpstr>
      <vt:lpstr>Corporate-KU Leuven-Liggend-Achtergrond Wit en Watermerk</vt:lpstr>
      <vt:lpstr>          .crash course</vt:lpstr>
      <vt:lpstr>Modelica crash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Modelica</vt:lpstr>
      <vt:lpstr>How does Modelica work?</vt:lpstr>
      <vt:lpstr>Equations</vt:lpstr>
      <vt:lpstr>Logical operators, control flow</vt:lpstr>
      <vt:lpstr>Models</vt:lpstr>
      <vt:lpstr>Comments</vt:lpstr>
      <vt:lpstr>PowerPoint Presentation</vt:lpstr>
      <vt:lpstr>Connectors</vt:lpstr>
      <vt:lpstr>Components</vt:lpstr>
      <vt:lpstr>Inheritance</vt:lpstr>
      <vt:lpstr>PowerPoint Presentation</vt:lpstr>
      <vt:lpstr>PowerPoint Presentation</vt:lpstr>
      <vt:lpstr>Inheritance and connectors</vt:lpstr>
      <vt:lpstr>PowerPoint Presentation</vt:lpstr>
      <vt:lpstr>Language constructs from Lib.Introduction</vt:lpstr>
      <vt:lpstr>Language constructs from task: eq. based</vt:lpstr>
      <vt:lpstr>Language constructs from task: object-based</vt:lpstr>
      <vt:lpstr>Language constructs</vt:lpstr>
      <vt:lpstr>Exercise 1</vt:lpstr>
      <vt:lpstr>PowerPoint Presentation</vt:lpstr>
      <vt:lpstr>Exercise 2</vt:lpstr>
      <vt:lpstr>PowerPoint Presentation</vt:lpstr>
      <vt:lpstr>PowerPoint Presentation</vt:lpstr>
      <vt:lpstr>How does Dymola work?</vt:lpstr>
      <vt:lpstr>Modelica environments</vt:lpstr>
      <vt:lpstr>What does Dymola do?</vt:lpstr>
      <vt:lpstr>Graphical user interface</vt:lpstr>
      <vt:lpstr>Graphical user interface</vt:lpstr>
      <vt:lpstr>Graphical user interface</vt:lpstr>
      <vt:lpstr>Graphical user interface</vt:lpstr>
      <vt:lpstr>Interface with other programs</vt:lpstr>
      <vt:lpstr>Websites</vt:lpstr>
      <vt:lpstr>Fora</vt:lpstr>
      <vt:lpstr>Use of Dymola with KULeuven license</vt:lpstr>
      <vt:lpstr>Break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Bram van der Heijde</cp:lastModifiedBy>
  <cp:revision>155</cp:revision>
  <dcterms:created xsi:type="dcterms:W3CDTF">2004-05-06T09:28:21Z</dcterms:created>
  <dcterms:modified xsi:type="dcterms:W3CDTF">2016-10-10T07:54:33Z</dcterms:modified>
</cp:coreProperties>
</file>