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5"/>
  </p:notesMasterIdLst>
  <p:sldIdLst>
    <p:sldId id="256" r:id="rId2"/>
    <p:sldId id="259" r:id="rId3"/>
    <p:sldId id="358" r:id="rId4"/>
    <p:sldId id="359" r:id="rId5"/>
    <p:sldId id="360" r:id="rId6"/>
    <p:sldId id="361" r:id="rId7"/>
    <p:sldId id="439" r:id="rId8"/>
    <p:sldId id="257" r:id="rId9"/>
    <p:sldId id="362" r:id="rId10"/>
    <p:sldId id="363" r:id="rId11"/>
    <p:sldId id="364" r:id="rId12"/>
    <p:sldId id="365" r:id="rId13"/>
    <p:sldId id="366" r:id="rId14"/>
    <p:sldId id="423" r:id="rId15"/>
    <p:sldId id="422" r:id="rId16"/>
    <p:sldId id="430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425" r:id="rId26"/>
    <p:sldId id="426" r:id="rId27"/>
    <p:sldId id="427" r:id="rId28"/>
    <p:sldId id="42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384" r:id="rId39"/>
    <p:sldId id="385" r:id="rId40"/>
    <p:sldId id="386" r:id="rId41"/>
    <p:sldId id="387" r:id="rId42"/>
    <p:sldId id="388" r:id="rId43"/>
    <p:sldId id="389" r:id="rId44"/>
    <p:sldId id="390" r:id="rId45"/>
    <p:sldId id="391" r:id="rId46"/>
    <p:sldId id="392" r:id="rId47"/>
    <p:sldId id="431" r:id="rId48"/>
    <p:sldId id="434" r:id="rId49"/>
    <p:sldId id="432" r:id="rId50"/>
    <p:sldId id="433" r:id="rId51"/>
    <p:sldId id="438" r:id="rId52"/>
    <p:sldId id="435" r:id="rId53"/>
    <p:sldId id="436" r:id="rId54"/>
    <p:sldId id="437" r:id="rId55"/>
    <p:sldId id="393" r:id="rId56"/>
    <p:sldId id="394" r:id="rId57"/>
    <p:sldId id="395" r:id="rId58"/>
    <p:sldId id="396" r:id="rId59"/>
    <p:sldId id="397" r:id="rId60"/>
    <p:sldId id="398" r:id="rId61"/>
    <p:sldId id="260" r:id="rId62"/>
    <p:sldId id="261" r:id="rId63"/>
    <p:sldId id="262" r:id="rId64"/>
    <p:sldId id="263" r:id="rId65"/>
    <p:sldId id="264" r:id="rId66"/>
    <p:sldId id="265" r:id="rId67"/>
    <p:sldId id="266" r:id="rId68"/>
    <p:sldId id="267" r:id="rId69"/>
    <p:sldId id="268" r:id="rId70"/>
    <p:sldId id="269" r:id="rId71"/>
    <p:sldId id="270" r:id="rId72"/>
    <p:sldId id="271" r:id="rId73"/>
    <p:sldId id="272" r:id="rId74"/>
    <p:sldId id="273" r:id="rId75"/>
    <p:sldId id="274" r:id="rId76"/>
    <p:sldId id="275" r:id="rId77"/>
    <p:sldId id="276" r:id="rId78"/>
    <p:sldId id="277" r:id="rId79"/>
    <p:sldId id="278" r:id="rId80"/>
    <p:sldId id="279" r:id="rId81"/>
    <p:sldId id="280" r:id="rId82"/>
    <p:sldId id="281" r:id="rId83"/>
    <p:sldId id="282" r:id="rId84"/>
    <p:sldId id="283" r:id="rId85"/>
    <p:sldId id="284" r:id="rId86"/>
    <p:sldId id="285" r:id="rId87"/>
    <p:sldId id="286" r:id="rId88"/>
    <p:sldId id="287" r:id="rId89"/>
    <p:sldId id="288" r:id="rId90"/>
    <p:sldId id="289" r:id="rId91"/>
    <p:sldId id="290" r:id="rId92"/>
    <p:sldId id="291" r:id="rId93"/>
    <p:sldId id="428" r:id="rId94"/>
    <p:sldId id="292" r:id="rId95"/>
    <p:sldId id="293" r:id="rId96"/>
    <p:sldId id="294" r:id="rId97"/>
    <p:sldId id="295" r:id="rId98"/>
    <p:sldId id="296" r:id="rId99"/>
    <p:sldId id="297" r:id="rId100"/>
    <p:sldId id="298" r:id="rId101"/>
    <p:sldId id="299" r:id="rId102"/>
    <p:sldId id="300" r:id="rId103"/>
    <p:sldId id="301" r:id="rId104"/>
    <p:sldId id="302" r:id="rId105"/>
    <p:sldId id="303" r:id="rId106"/>
    <p:sldId id="304" r:id="rId107"/>
    <p:sldId id="305" r:id="rId108"/>
    <p:sldId id="306" r:id="rId109"/>
    <p:sldId id="307" r:id="rId110"/>
    <p:sldId id="308" r:id="rId111"/>
    <p:sldId id="309" r:id="rId112"/>
    <p:sldId id="310" r:id="rId113"/>
    <p:sldId id="311" r:id="rId114"/>
    <p:sldId id="312" r:id="rId115"/>
    <p:sldId id="313" r:id="rId116"/>
    <p:sldId id="314" r:id="rId117"/>
    <p:sldId id="315" r:id="rId118"/>
    <p:sldId id="316" r:id="rId119"/>
    <p:sldId id="317" r:id="rId120"/>
    <p:sldId id="318" r:id="rId121"/>
    <p:sldId id="319" r:id="rId122"/>
    <p:sldId id="320" r:id="rId123"/>
    <p:sldId id="321" r:id="rId124"/>
    <p:sldId id="322" r:id="rId125"/>
    <p:sldId id="323" r:id="rId126"/>
    <p:sldId id="324" r:id="rId127"/>
    <p:sldId id="325" r:id="rId128"/>
    <p:sldId id="326" r:id="rId129"/>
    <p:sldId id="327" r:id="rId130"/>
    <p:sldId id="328" r:id="rId131"/>
    <p:sldId id="329" r:id="rId132"/>
    <p:sldId id="330" r:id="rId133"/>
    <p:sldId id="331" r:id="rId134"/>
    <p:sldId id="332" r:id="rId135"/>
    <p:sldId id="333" r:id="rId136"/>
    <p:sldId id="334" r:id="rId137"/>
    <p:sldId id="335" r:id="rId138"/>
    <p:sldId id="336" r:id="rId139"/>
    <p:sldId id="337" r:id="rId140"/>
    <p:sldId id="338" r:id="rId141"/>
    <p:sldId id="339" r:id="rId142"/>
    <p:sldId id="340" r:id="rId143"/>
    <p:sldId id="341" r:id="rId144"/>
    <p:sldId id="342" r:id="rId145"/>
    <p:sldId id="343" r:id="rId146"/>
    <p:sldId id="344" r:id="rId147"/>
    <p:sldId id="345" r:id="rId148"/>
    <p:sldId id="346" r:id="rId149"/>
    <p:sldId id="347" r:id="rId150"/>
    <p:sldId id="348" r:id="rId151"/>
    <p:sldId id="349" r:id="rId152"/>
    <p:sldId id="350" r:id="rId153"/>
    <p:sldId id="351" r:id="rId154"/>
    <p:sldId id="352" r:id="rId155"/>
    <p:sldId id="353" r:id="rId156"/>
    <p:sldId id="354" r:id="rId157"/>
    <p:sldId id="355" r:id="rId158"/>
    <p:sldId id="356" r:id="rId159"/>
    <p:sldId id="357" r:id="rId160"/>
    <p:sldId id="399" r:id="rId161"/>
    <p:sldId id="400" r:id="rId162"/>
    <p:sldId id="401" r:id="rId163"/>
    <p:sldId id="402" r:id="rId164"/>
    <p:sldId id="403" r:id="rId165"/>
    <p:sldId id="404" r:id="rId166"/>
    <p:sldId id="405" r:id="rId167"/>
    <p:sldId id="406" r:id="rId168"/>
    <p:sldId id="407" r:id="rId169"/>
    <p:sldId id="408" r:id="rId170"/>
    <p:sldId id="409" r:id="rId171"/>
    <p:sldId id="410" r:id="rId172"/>
    <p:sldId id="411" r:id="rId173"/>
    <p:sldId id="412" r:id="rId174"/>
    <p:sldId id="413" r:id="rId175"/>
    <p:sldId id="414" r:id="rId176"/>
    <p:sldId id="415" r:id="rId177"/>
    <p:sldId id="416" r:id="rId178"/>
    <p:sldId id="417" r:id="rId179"/>
    <p:sldId id="418" r:id="rId180"/>
    <p:sldId id="419" r:id="rId181"/>
    <p:sldId id="420" r:id="rId182"/>
    <p:sldId id="421" r:id="rId183"/>
    <p:sldId id="429" r:id="rId18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39"/>
            <p14:sldId id="257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Cython" id="{D1604F56-A848-456D-AF37-5CE56D10944E}">
          <p14:sldIdLst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425"/>
            <p14:sldId id="426"/>
            <p14:sldId id="427"/>
            <p14:sldId id="42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31"/>
            <p14:sldId id="434"/>
            <p14:sldId id="432"/>
            <p14:sldId id="433"/>
            <p14:sldId id="438"/>
            <p14:sldId id="435"/>
            <p14:sldId id="436"/>
            <p14:sldId id="437"/>
            <p14:sldId id="393"/>
            <p14:sldId id="394"/>
            <p14:sldId id="395"/>
            <p14:sldId id="396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Distributed programming" id="{F70DB4E6-899A-45C6-8FD7-74023C38F037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m van der Heijde" initials="BvdH" lastIdx="2" clrIdx="0">
    <p:extLst>
      <p:ext uri="{19B8F6BF-5375-455C-9EA6-DF929625EA0E}">
        <p15:presenceInfo xmlns:p15="http://schemas.microsoft.com/office/powerpoint/2012/main" userId="S-1-5-21-4060015860-3155939536-3220560164-3932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39" autoAdjust="0"/>
    <p:restoredTop sz="78027" autoAdjust="0"/>
  </p:normalViewPr>
  <p:slideViewPr>
    <p:cSldViewPr snapToGrid="0">
      <p:cViewPr varScale="1">
        <p:scale>
          <a:sx n="54" d="100"/>
          <a:sy n="54" d="100"/>
        </p:scale>
        <p:origin x="1419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commentAuthors" Target="commentAuthor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0E-4EEF-ACE7-12F57C0484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9439144"/>
        <c:axId val="509443064"/>
      </c:scatterChart>
      <c:valAx>
        <c:axId val="50943914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509443064"/>
        <c:crosses val="autoZero"/>
        <c:crossBetween val="midCat"/>
        <c:majorUnit val="4"/>
      </c:valAx>
      <c:valAx>
        <c:axId val="5094430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094391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292-4B88-BD6E-1912C81C5B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9441888"/>
        <c:axId val="509443848"/>
      </c:scatterChart>
      <c:valAx>
        <c:axId val="509441888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509443848"/>
        <c:crosses val="autoZero"/>
        <c:crossBetween val="midCat"/>
        <c:majorUnit val="4"/>
      </c:valAx>
      <c:valAx>
        <c:axId val="509443848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509441888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CA-4032-A981-F5AF903F61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9456000"/>
        <c:axId val="509457960"/>
      </c:scatterChart>
      <c:valAx>
        <c:axId val="509456000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509457960"/>
        <c:crosses val="autoZero"/>
        <c:crossBetween val="midCat"/>
        <c:majorUnit val="4"/>
      </c:valAx>
      <c:valAx>
        <c:axId val="509457960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094560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FE6-423F-A51E-116A5E099F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9447376"/>
        <c:axId val="509456392"/>
      </c:scatterChart>
      <c:valAx>
        <c:axId val="50944737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509456392"/>
        <c:crosses val="autoZero"/>
        <c:crossBetween val="midCat"/>
        <c:majorUnit val="4"/>
      </c:valAx>
      <c:valAx>
        <c:axId val="509456392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509447376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2B2-4BDF-BE5B-CC21575FA3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9459136"/>
        <c:axId val="509448160"/>
      </c:scatterChart>
      <c:valAx>
        <c:axId val="509459136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448160"/>
        <c:crosses val="autoZero"/>
        <c:crossBetween val="midCat"/>
      </c:valAx>
      <c:valAx>
        <c:axId val="509448160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459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18T14:37:12.455" idx="2">
    <p:pos x="3959" y="2315"/>
    <p:text>Only C++ has complex stuff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51898-9D03-4F23-BA8B-0FA47CF7C841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69187-747C-4CF6-B2C2-73511D8E7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36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uses</a:t>
            </a:r>
            <a:r>
              <a:rPr lang="en-US" baseline="0" dirty="0" smtClean="0"/>
              <a:t> linked lists instead of matrices</a:t>
            </a:r>
          </a:p>
          <a:p>
            <a:r>
              <a:rPr lang="en-US" baseline="0" dirty="0" smtClean="0"/>
              <a:t>It has to check for every operation whether the elements can be added/multiplied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59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23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72 times faster should</a:t>
            </a:r>
            <a:r>
              <a:rPr lang="en-US" baseline="0" dirty="0" smtClean="0"/>
              <a:t> make it worth to invest time in </a:t>
            </a:r>
            <a:r>
              <a:rPr lang="en-US" baseline="0" dirty="0" err="1" smtClean="0"/>
              <a:t>cython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11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Tell compiler which type of variables will be encountered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30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should be built</a:t>
            </a:r>
            <a:r>
              <a:rPr lang="en-US" baseline="0" dirty="0" smtClean="0"/>
              <a:t> anew when you change it (has to be compiled)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02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cProfile</a:t>
            </a:r>
            <a:r>
              <a:rPr lang="en-US" baseline="0" dirty="0" smtClean="0"/>
              <a:t> cannot evaluate </a:t>
            </a:r>
            <a:r>
              <a:rPr lang="en-US" baseline="0" dirty="0" err="1" smtClean="0"/>
              <a:t>cython</a:t>
            </a:r>
            <a:r>
              <a:rPr lang="en-US" baseline="0" dirty="0" smtClean="0"/>
              <a:t>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44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cimport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cython</a:t>
            </a:r>
            <a:r>
              <a:rPr lang="en-US" baseline="0" dirty="0" smtClean="0"/>
              <a:t> (see later)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279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 has no Boolean, basically integer</a:t>
            </a:r>
          </a:p>
          <a:p>
            <a:r>
              <a:rPr lang="en-US" dirty="0" smtClean="0"/>
              <a:t>Don’t keep adding even in python; compiled code needs some integer bound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42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Anything</a:t>
            </a:r>
            <a:r>
              <a:rPr lang="en-US" baseline="0" dirty="0" smtClean="0"/>
              <a:t> you do computations on should be typed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59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*p indicates</a:t>
            </a:r>
            <a:r>
              <a:rPr lang="en-US" baseline="0" dirty="0" smtClean="0"/>
              <a:t> pointer variable</a:t>
            </a:r>
          </a:p>
          <a:p>
            <a:r>
              <a:rPr lang="en-US" baseline="0" dirty="0" smtClean="0"/>
              <a:t>Star binds to variable, not to type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084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Strides: row major or column</a:t>
            </a:r>
            <a:r>
              <a:rPr lang="en-US" baseline="0" dirty="0" smtClean="0"/>
              <a:t> major</a:t>
            </a:r>
          </a:p>
          <a:p>
            <a:r>
              <a:rPr lang="en-US" baseline="0" dirty="0" smtClean="0"/>
              <a:t>Number of doubles one needs to move to the next column or row (column-major or row-major)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66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is implemented</a:t>
            </a:r>
            <a:r>
              <a:rPr lang="en-US" baseline="0" dirty="0" smtClean="0"/>
              <a:t> in fast way</a:t>
            </a:r>
          </a:p>
          <a:p>
            <a:r>
              <a:rPr lang="en-US" baseline="0" dirty="0" smtClean="0"/>
              <a:t>Uses array functions (instead of iterating elements)</a:t>
            </a:r>
          </a:p>
          <a:p>
            <a:r>
              <a:rPr lang="en-US" baseline="0" dirty="0" err="1" smtClean="0"/>
              <a:t>SciPy</a:t>
            </a:r>
            <a:r>
              <a:rPr lang="en-US" baseline="0" dirty="0" smtClean="0"/>
              <a:t> adds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193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functions</a:t>
            </a:r>
            <a:r>
              <a:rPr lang="en-US" baseline="0" dirty="0" smtClean="0"/>
              <a:t> that the user does not need should be implemented in pure </a:t>
            </a:r>
            <a:r>
              <a:rPr lang="en-US" baseline="0" dirty="0" err="1" smtClean="0"/>
              <a:t>cython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34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-1.0 will be returned</a:t>
            </a:r>
            <a:r>
              <a:rPr lang="en-US" baseline="0" dirty="0" smtClean="0"/>
              <a:t> on exception (compiler does this) and signal this to higher level</a:t>
            </a:r>
          </a:p>
          <a:p>
            <a:r>
              <a:rPr lang="en-US" baseline="0" dirty="0" smtClean="0"/>
              <a:t>This -1.0 is not proper result (compiler needs whatever value)</a:t>
            </a:r>
          </a:p>
          <a:p>
            <a:r>
              <a:rPr lang="en-US" baseline="0" dirty="0" smtClean="0"/>
              <a:t>? Means that compiler will check for problems. -1 might be a valid result, but then nothing is wrong</a:t>
            </a:r>
          </a:p>
          <a:p>
            <a:r>
              <a:rPr lang="en-US" baseline="0" dirty="0" smtClean="0"/>
              <a:t>Question mark makes it less efficient (because it has to check whether -1 is valid result first)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Division by 0, index out of bounds =&gt; warning will be issued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003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 err="1" smtClean="0"/>
              <a:t>struct</a:t>
            </a:r>
            <a:r>
              <a:rPr lang="en-US" dirty="0" smtClean="0"/>
              <a:t>: completely defined at</a:t>
            </a:r>
            <a:r>
              <a:rPr lang="en-US" baseline="0" dirty="0" smtClean="0"/>
              <a:t> compile time</a:t>
            </a:r>
          </a:p>
          <a:p>
            <a:r>
              <a:rPr lang="en-US" baseline="0" dirty="0" smtClean="0"/>
              <a:t>Object attributes cannot be added at runtime in </a:t>
            </a:r>
            <a:r>
              <a:rPr lang="en-US" baseline="0" dirty="0" err="1" smtClean="0"/>
              <a:t>Cython</a:t>
            </a:r>
            <a:endParaRPr lang="en-US" baseline="0" dirty="0" smtClean="0"/>
          </a:p>
          <a:p>
            <a:r>
              <a:rPr lang="en-US" baseline="0" dirty="0" smtClean="0"/>
              <a:t>Attributes are private by default (only class can access)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795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Property: </a:t>
            </a:r>
            <a:r>
              <a:rPr lang="en-US" dirty="0" err="1" smtClean="0"/>
              <a:t>p.momentum</a:t>
            </a:r>
            <a:r>
              <a:rPr lang="en-US" baseline="0" dirty="0" smtClean="0"/>
              <a:t> works as such (without brackets)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386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use </a:t>
            </a:r>
            <a:r>
              <a:rPr lang="en-US" dirty="0" err="1" smtClean="0"/>
              <a:t>malloc</a:t>
            </a:r>
            <a:r>
              <a:rPr lang="en-US" dirty="0" smtClean="0"/>
              <a:t> in __</a:t>
            </a:r>
            <a:r>
              <a:rPr lang="en-US" dirty="0" err="1" smtClean="0"/>
              <a:t>init</a:t>
            </a:r>
            <a:r>
              <a:rPr lang="en-US" dirty="0" smtClean="0"/>
              <a:t>__: if </a:t>
            </a:r>
            <a:r>
              <a:rPr lang="en-US" dirty="0" err="1" smtClean="0"/>
              <a:t>init</a:t>
            </a:r>
            <a:r>
              <a:rPr lang="en-US" dirty="0" smtClean="0"/>
              <a:t> is called more than once, memory</a:t>
            </a:r>
            <a:r>
              <a:rPr lang="en-US" baseline="0" dirty="0" smtClean="0"/>
              <a:t> may be lost.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044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Cdef</a:t>
            </a:r>
            <a:r>
              <a:rPr lang="en-US" dirty="0" smtClean="0"/>
              <a:t> only</a:t>
            </a:r>
            <a:r>
              <a:rPr lang="en-US" baseline="0" dirty="0" smtClean="0"/>
              <a:t> allows single inheritance</a:t>
            </a:r>
          </a:p>
          <a:p>
            <a:r>
              <a:rPr lang="en-US" baseline="0" dirty="0" smtClean="0"/>
              <a:t>Superclass cannot be python 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669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</a:t>
            </a:r>
            <a:r>
              <a:rPr lang="en-US" baseline="0" dirty="0" smtClean="0"/>
              <a:t> within context will not give problems with GIL (i.e. no python objects in here)</a:t>
            </a:r>
          </a:p>
          <a:p>
            <a:r>
              <a:rPr lang="en-US" baseline="0" dirty="0" smtClean="0"/>
              <a:t>Parallel must be pure </a:t>
            </a:r>
            <a:r>
              <a:rPr lang="en-US" baseline="0" dirty="0" err="1" smtClean="0"/>
              <a:t>cython</a:t>
            </a:r>
            <a:r>
              <a:rPr lang="en-US" baseline="0" dirty="0" smtClean="0"/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217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at parallel efficiency instead of just speedup!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510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SWIG: you can still change top level coding language (python =&gt; Julia)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776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Skipped</a:t>
            </a:r>
            <a:r>
              <a:rPr lang="en-US" baseline="0" dirty="0" smtClean="0"/>
              <a:t> until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2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Stackless</a:t>
            </a:r>
            <a:r>
              <a:rPr lang="en-US" dirty="0" smtClean="0"/>
              <a:t> implementation</a:t>
            </a:r>
            <a:r>
              <a:rPr lang="en-US" baseline="0" dirty="0" smtClean="0"/>
              <a:t> =&gt; much less memory</a:t>
            </a:r>
          </a:p>
          <a:p>
            <a:r>
              <a:rPr lang="en-US" baseline="0" dirty="0" smtClean="0"/>
              <a:t>But incompatible with third party libraries</a:t>
            </a:r>
          </a:p>
          <a:p>
            <a:r>
              <a:rPr lang="en-US" baseline="0" dirty="0" smtClean="0"/>
              <a:t>This is probably not going to speed up much</a:t>
            </a:r>
          </a:p>
          <a:p>
            <a:r>
              <a:rPr lang="en-US" baseline="0" dirty="0" smtClean="0"/>
              <a:t>Mostly web services, text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265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really easy!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689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Computationally intensive</a:t>
            </a:r>
            <a:r>
              <a:rPr lang="en-US" baseline="0" dirty="0" smtClean="0"/>
              <a:t> stuff should stay “under the hood”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257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Working with</a:t>
            </a:r>
            <a:r>
              <a:rPr lang="en-US" baseline="0" dirty="0" smtClean="0"/>
              <a:t> threads =&gt; problems with GIL</a:t>
            </a:r>
          </a:p>
          <a:p>
            <a:r>
              <a:rPr lang="en-US" baseline="0" dirty="0" smtClean="0"/>
              <a:t>Processes usually better idea, but unable to have a lot of communication between processes (large overhead)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19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// integer division</a:t>
            </a:r>
            <a:r>
              <a:rPr lang="en-US" baseline="0" dirty="0" smtClean="0"/>
              <a:t> in py3</a:t>
            </a:r>
          </a:p>
          <a:p>
            <a:r>
              <a:rPr lang="en-US" baseline="0" dirty="0" smtClean="0"/>
              <a:t>_ assign to garbage (just execute loop </a:t>
            </a:r>
            <a:r>
              <a:rPr lang="en-US" baseline="0" dirty="0" err="1" smtClean="0"/>
              <a:t>pool_size</a:t>
            </a:r>
            <a:r>
              <a:rPr lang="en-US" baseline="0" dirty="0" smtClean="0"/>
              <a:t> times, I not needed)</a:t>
            </a:r>
          </a:p>
          <a:p>
            <a:r>
              <a:rPr lang="en-US" baseline="0" dirty="0" smtClean="0"/>
              <a:t>No scheduling here to balance load over processes</a:t>
            </a:r>
          </a:p>
          <a:p>
            <a:r>
              <a:rPr lang="en-US" dirty="0" err="1" smtClean="0"/>
              <a:t>Pool.map</a:t>
            </a:r>
            <a:r>
              <a:rPr lang="en-US" dirty="0" smtClean="0"/>
              <a:t>: same semantics as python map</a:t>
            </a:r>
          </a:p>
          <a:p>
            <a:r>
              <a:rPr lang="en-US" dirty="0" smtClean="0"/>
              <a:t>File open</a:t>
            </a:r>
            <a:r>
              <a:rPr lang="en-US" baseline="0" dirty="0" smtClean="0"/>
              <a:t> for read is no problem for multiple processes (except for old-school hard disk)</a:t>
            </a:r>
          </a:p>
          <a:p>
            <a:r>
              <a:rPr lang="en-US" b="1" baseline="0" dirty="0" smtClean="0"/>
              <a:t>USE PROCESSES, NOT THREADS</a:t>
            </a:r>
          </a:p>
          <a:p>
            <a:r>
              <a:rPr lang="en-US" b="0" baseline="0" dirty="0" smtClean="0"/>
              <a:t>Multiprocessing can share data between processes if needed, Futures cannot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083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147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</a:t>
            </a:r>
            <a:r>
              <a:rPr lang="en-US" baseline="0" dirty="0" smtClean="0"/>
              <a:t> what you are doing, otherwise performance is crap</a:t>
            </a:r>
          </a:p>
          <a:p>
            <a:r>
              <a:rPr lang="en-US" baseline="0" dirty="0" smtClean="0"/>
              <a:t>One dataset distributed over multiple computers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861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Driver</a:t>
            </a:r>
            <a:r>
              <a:rPr lang="en-US" baseline="0" dirty="0" smtClean="0"/>
              <a:t> tells workers which things to do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981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r>
              <a:rPr lang="en-US" baseline="0" dirty="0" smtClean="0"/>
              <a:t> on RDD will be an RDD again</a:t>
            </a:r>
          </a:p>
          <a:p>
            <a:r>
              <a:rPr lang="en-US" baseline="0" dirty="0" smtClean="0"/>
              <a:t>	=&gt; distributed RDD can be transformed and will still be distributed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14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Intuition</a:t>
            </a:r>
            <a:r>
              <a:rPr lang="en-US" baseline="0" dirty="0" smtClean="0"/>
              <a:t> is often very wrong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69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runs are necessary! Runtime fluctuates</a:t>
            </a:r>
          </a:p>
          <a:p>
            <a:r>
              <a:rPr lang="en-US" dirty="0" err="1" smtClean="0"/>
              <a:t>Timeit</a:t>
            </a:r>
            <a:r>
              <a:rPr lang="en-US" baseline="0" dirty="0" smtClean="0"/>
              <a:t> does this automatically</a:t>
            </a:r>
          </a:p>
          <a:p>
            <a:r>
              <a:rPr lang="en-US" baseline="0" dirty="0" smtClean="0"/>
              <a:t>Use </a:t>
            </a:r>
            <a:r>
              <a:rPr lang="en-US" baseline="0" dirty="0" err="1" smtClean="0"/>
              <a:t>ipython</a:t>
            </a:r>
            <a:r>
              <a:rPr lang="en-US" baseline="0" dirty="0" smtClean="0"/>
              <a:t> (command line is tedious)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Shows</a:t>
            </a:r>
            <a:r>
              <a:rPr lang="en-US" baseline="0" dirty="0" smtClean="0"/>
              <a:t> which functions take longest (-s sorts by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35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snakeviz</a:t>
            </a:r>
            <a:endParaRPr lang="en-US" dirty="0" smtClean="0"/>
          </a:p>
          <a:p>
            <a:r>
              <a:rPr lang="en-US" dirty="0" smtClean="0"/>
              <a:t>Don’t use this on a long python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programme</a:t>
            </a:r>
            <a:r>
              <a:rPr lang="en-US" baseline="0" dirty="0" smtClean="0"/>
              <a:t>! Only use on single function that takes most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85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code </a:t>
            </a:r>
            <a:r>
              <a:rPr lang="en-US" dirty="0" err="1" smtClean="0"/>
              <a:t>aanpassen</a:t>
            </a:r>
            <a:r>
              <a:rPr lang="en-US" dirty="0" smtClean="0"/>
              <a:t> (decorator)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55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cProfile</a:t>
            </a:r>
            <a:r>
              <a:rPr lang="en-US" dirty="0" smtClean="0"/>
              <a:t> as exploration</a:t>
            </a:r>
          </a:p>
          <a:p>
            <a:r>
              <a:rPr lang="en-US" dirty="0" smtClean="0"/>
              <a:t>Then</a:t>
            </a:r>
            <a:r>
              <a:rPr lang="en-US" baseline="0" dirty="0" smtClean="0"/>
              <a:t> use line profiler to find out what makes it slow</a:t>
            </a:r>
          </a:p>
          <a:p>
            <a:r>
              <a:rPr lang="en-US" baseline="0" dirty="0" err="1" smtClean="0"/>
              <a:t>Microbenchmarking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timeit</a:t>
            </a:r>
            <a:r>
              <a:rPr lang="en-US" baseline="0" dirty="0" smtClean="0"/>
              <a:t> magic comment</a:t>
            </a:r>
          </a:p>
          <a:p>
            <a:r>
              <a:rPr lang="en-US" baseline="0" dirty="0" smtClean="0"/>
              <a:t>Use tests for your code! Timing/optimizing might introduce bugs…</a:t>
            </a:r>
          </a:p>
          <a:p>
            <a:r>
              <a:rPr lang="en-US" baseline="0" dirty="0" smtClean="0"/>
              <a:t>SPYDER has support for profiling (Windows might be difficult….)</a:t>
            </a:r>
          </a:p>
          <a:p>
            <a:r>
              <a:rPr lang="en-US" baseline="0" dirty="0" smtClean="0"/>
              <a:t>“Why use windows for research?”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9187-747C-4CF6-B2C2-73511D8E7E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5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cipy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7.png"/><Relationship Id="rId10" Type="http://schemas.openxmlformats.org/officeDocument/2006/relationships/image" Target="../media/image5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2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6.xml"/><Relationship Id="rId4" Type="http://schemas.openxmlformats.org/officeDocument/2006/relationships/slide" Target="slide7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ypy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&amp;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</a:t>
            </a:r>
            <a:r>
              <a:rPr lang="en-US" i="1" dirty="0" smtClean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Never, ever </a:t>
            </a:r>
            <a:r>
              <a:rPr lang="en-US" sz="3600" dirty="0" smtClean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 err="1" smtClean="0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/>
            </p:nvPr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scipy</a:t>
            </a:r>
            <a:r>
              <a:rPr lang="en-US" sz="2400" dirty="0" smtClean="0"/>
              <a:t> on top</a:t>
            </a:r>
          </a:p>
          <a:p>
            <a:r>
              <a:rPr lang="en-US" sz="2400" dirty="0" smtClean="0"/>
              <a:t>of </a:t>
            </a:r>
            <a:r>
              <a:rPr lang="en-US" sz="2400" dirty="0" err="1" smtClean="0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sequence:</a:t>
            </a:r>
            <a:br>
              <a:rPr lang="en-US" dirty="0" smtClean="0"/>
            </a:br>
            <a:r>
              <a:rPr lang="en-US" dirty="0" smtClean="0"/>
              <a:t>how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 file name, start position, chunk size</a:t>
            </a:r>
          </a:p>
          <a:p>
            <a:r>
              <a:rPr lang="en-US" dirty="0" smtClean="0"/>
              <a:t>Return: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Throw'em</a:t>
            </a:r>
            <a:r>
              <a:rPr lang="en-US" dirty="0" smtClean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counters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counter[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as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pool of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concurrent</a:t>
              </a:r>
              <a:br>
                <a:rPr lang="en-US" dirty="0" smtClean="0"/>
              </a:br>
              <a:r>
                <a:rPr lang="en-US" dirty="0" smtClean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aggregating</a:t>
                </a:r>
                <a:br>
                  <a:rPr lang="en-US" dirty="0" smtClean="0"/>
                </a:br>
                <a:r>
                  <a:rPr lang="en-US" dirty="0" smtClean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cs typeface="Courier New" panose="02070309020205020404" pitchFamily="49" charset="0"/>
                </a:rPr>
                <a:t>nr</a:t>
              </a:r>
              <a:r>
                <a:rPr lang="en-US" dirty="0" smtClean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/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r>
                <a:rPr lang="en-US" baseline="30000" dirty="0" smtClean="0"/>
                <a:t>9</a:t>
              </a:r>
              <a:r>
                <a:rPr lang="en-US" dirty="0" smtClean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 smtClean="0"/>
              <a:t>: call function with single argument,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 smtClean="0"/>
              <a:t>: call function with single argument, non-blocking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non-blocking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itself </a:t>
            </a:r>
            <a:r>
              <a:rPr lang="en-US" dirty="0" err="1" smtClean="0"/>
              <a:t>iterables</a:t>
            </a:r>
            <a:r>
              <a:rPr lang="en-US" dirty="0" smtClean="0"/>
              <a:t> and unpacked as arguments,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 smtClean="0"/>
              <a:t>: </a:t>
            </a:r>
            <a:r>
              <a:rPr lang="en-US" dirty="0"/>
              <a:t>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 methods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 smtClean="0"/>
              <a:t> objects with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 smtClean="0"/>
              <a:t>blocks till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 smtClean="0"/>
              <a:t>: blocks till result is ready, then returns 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Explicitly work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 smtClean="0"/>
              <a:t>Processes can share</a:t>
            </a:r>
          </a:p>
          <a:p>
            <a:pPr lvl="1"/>
            <a:r>
              <a:rPr lang="en-US" dirty="0" smtClean="0"/>
              <a:t>Single value: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Array: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Syncronized</a:t>
            </a:r>
            <a:r>
              <a:rPr lang="en-US" dirty="0" smtClean="0"/>
              <a:t> FIFO queue: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 part of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</a:t>
              </a:r>
              <a:r>
                <a:rPr lang="en-US" dirty="0" smtClean="0">
                  <a:cs typeface="Courier New" panose="02070309020205020404" pitchFamily="49" charset="0"/>
                </a:rPr>
                <a:t>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</a:t>
              </a:r>
              <a:r>
                <a:rPr lang="en-US" dirty="0" smtClean="0">
                  <a:cs typeface="Courier New" panose="02070309020205020404" pitchFamily="49" charset="0"/>
                </a:rPr>
                <a:t>on-atomic update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</a:t>
              </a:r>
              <a:r>
                <a:rPr lang="en-US" dirty="0" smtClean="0">
                  <a:cs typeface="Courier New" panose="02070309020205020404" pitchFamily="49" charset="0"/>
                </a:rPr>
                <a:t>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23763" y="1981200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199" y="1295400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</a:t>
              </a:r>
              <a:r>
                <a:rPr lang="en-US" dirty="0" smtClean="0">
                  <a:cs typeface="Courier New" panose="02070309020205020404" pitchFamily="49" charset="0"/>
                </a:rPr>
                <a:t>reate a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6199" y="1981200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reate shared</a:t>
              </a:r>
              <a:br>
                <a:rPr lang="en-US" dirty="0" smtClean="0"/>
              </a:br>
              <a:r>
                <a:rPr lang="en-US" dirty="0" smtClean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198" y="3505200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199" y="2743200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6200" y="4724400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wait for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 smtClean="0">
                    <a:solidFill>
                      <a:srgbClr val="00B050"/>
                    </a:solidFill>
                  </a:rPr>
                </a:br>
                <a:r>
                  <a:rPr lang="en-US" dirty="0" smtClean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Very simple interface, asynchronous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Three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 smtClean="0"/>
              <a:t>: call function on single argument, returns Future object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  <a:r>
              <a:rPr lang="en-US" dirty="0" smtClean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 smtClean="0"/>
              <a:t>: waits for and returns result, takes optional time out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 smtClean="0"/>
              <a:t>: True when done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running and </a:t>
            </a:r>
            <a:r>
              <a:rPr lang="en-US" dirty="0" err="1" smtClean="0"/>
              <a:t>can not</a:t>
            </a:r>
            <a:r>
              <a:rPr lang="en-US" dirty="0" smtClean="0"/>
              <a:t> be cancelled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 smtClean="0"/>
              <a:t>: try to cancel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 smtClean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multithreading of libraries if available</a:t>
            </a:r>
          </a:p>
          <a:p>
            <a:r>
              <a:rPr lang="en-US" dirty="0" smtClean="0"/>
              <a:t>Considerations for multiprocessing</a:t>
            </a:r>
          </a:p>
          <a:p>
            <a:pPr lvl="1"/>
            <a:r>
              <a:rPr lang="en-US" dirty="0" smtClean="0"/>
              <a:t>Process creation is costly!</a:t>
            </a:r>
          </a:p>
          <a:p>
            <a:pPr lvl="2"/>
            <a:r>
              <a:rPr lang="en-US" dirty="0" smtClean="0"/>
              <a:t>Computational task should warrant it</a:t>
            </a:r>
          </a:p>
          <a:p>
            <a:pPr lvl="1"/>
            <a:r>
              <a:rPr lang="en-US" dirty="0" smtClean="0"/>
              <a:t>Locking takes time!</a:t>
            </a:r>
          </a:p>
          <a:p>
            <a:pPr lvl="2"/>
            <a:r>
              <a:rPr lang="en-US" dirty="0" smtClean="0"/>
              <a:t>Share as little as possible</a:t>
            </a:r>
          </a:p>
          <a:p>
            <a:pPr lvl="1"/>
            <a:r>
              <a:rPr lang="en-US" dirty="0" smtClean="0"/>
              <a:t>Best for coarse grained parallelism</a:t>
            </a:r>
          </a:p>
          <a:p>
            <a:pPr lvl="1"/>
            <a:r>
              <a:rPr lang="en-US" dirty="0" smtClean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5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arrays)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exchange of data, state</a:t>
            </a:r>
          </a:p>
          <a:p>
            <a:r>
              <a:rPr lang="en-US" dirty="0" smtClean="0"/>
              <a:t>Need for standardization: </a:t>
            </a:r>
            <a:r>
              <a:rPr lang="en-US" dirty="0" smtClean="0"/>
              <a:t>Message </a:t>
            </a:r>
            <a:r>
              <a:rPr lang="en-US" dirty="0" smtClean="0"/>
              <a:t>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MPI-3.1,</a:t>
            </a:r>
            <a:br>
              <a:rPr lang="en-US" dirty="0" smtClean="0"/>
            </a:br>
            <a:r>
              <a:rPr lang="en-US" dirty="0" smtClean="0"/>
              <a:t>implemented: most of MPI-3</a:t>
            </a:r>
          </a:p>
          <a:p>
            <a:pPr lvl="1"/>
            <a:r>
              <a:rPr lang="en-US" dirty="0" smtClean="0"/>
              <a:t>available for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 nothing</a:t>
            </a:r>
          </a:p>
          <a:p>
            <a:r>
              <a:rPr lang="en-US" dirty="0" smtClean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identification &amp; default communicator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2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 smtClean="0"/>
              <a:t>run: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7904728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 out of {1:d}'.format(rank, 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out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Rank of a process in communicator, between 0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- 1, inclusive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MPI.Get_rank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836854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0:d}'.format(rank)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processes'.format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of Python objects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58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 smtClean="0"/>
              <a:t>Process </a:t>
            </a:r>
            <a:r>
              <a:rPr lang="en-US" i="1" dirty="0" smtClean="0"/>
              <a:t>s</a:t>
            </a:r>
            <a:r>
              <a:rPr lang="en-US" dirty="0" smtClean="0"/>
              <a:t> sends message to process </a:t>
            </a:r>
            <a:r>
              <a:rPr lang="en-US" i="1" dirty="0" smtClean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 smtClean="0"/>
              <a:t>Message to be send/received can be any Python type that can be pickled</a:t>
            </a:r>
          </a:p>
          <a:p>
            <a:pPr lvl="1"/>
            <a:r>
              <a:rPr lang="en-US" dirty="0" smtClean="0"/>
              <a:t>Overhead: memory &amp; processing!</a:t>
            </a:r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match (optional)</a:t>
            </a:r>
          </a:p>
          <a:p>
            <a:r>
              <a:rPr lang="en-US" dirty="0" smtClean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source in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Tags can optionally be used to distinguish message types</a:t>
            </a:r>
          </a:p>
          <a:p>
            <a:pPr lvl="1"/>
            <a:r>
              <a:rPr lang="en-US" dirty="0" smtClean="0"/>
              <a:t>can be wildcard for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Involve </a:t>
            </a:r>
            <a:r>
              <a:rPr lang="en-US" b="1" i="1" dirty="0" smtClean="0"/>
              <a:t>all</a:t>
            </a:r>
            <a:r>
              <a:rPr lang="en-US" dirty="0" smtClean="0"/>
              <a:t> members of a communicator, </a:t>
            </a:r>
            <a:r>
              <a:rPr lang="en-US" b="1" i="1" dirty="0" smtClean="0"/>
              <a:t>all</a:t>
            </a:r>
            <a:r>
              <a:rPr lang="en-US" dirty="0" smtClean="0"/>
              <a:t> members must call</a:t>
            </a:r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 smtClean="0"/>
              <a:t>: send a possibly unique message from root to all members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 smtClean="0"/>
              <a:t>: root retrieves unique messages from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 smtClean="0"/>
              <a:t>: all processes communicate values to one another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Synchronizes processes, unless unblocking</a:t>
            </a:r>
          </a:p>
          <a:p>
            <a:r>
              <a:rPr lang="en-US" dirty="0" smtClean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134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135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136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137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 for all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r>
              <a:rPr lang="en-US" dirty="0" smtClean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does not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       </a:t>
            </a:r>
            <a:r>
              <a:rPr lang="nl-BE" dirty="0" err="1" smtClean="0"/>
              <a:t>scale</a:t>
            </a:r>
            <a:r>
              <a:rPr lang="nl-BE" dirty="0" smtClean="0"/>
              <a:t>!</a:t>
            </a:r>
            <a:endParaRPr lang="en-US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139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data[k]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calculate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(from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 smtClean="0"/>
              <a:t> 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at</a:t>
            </a:r>
            <a:br>
              <a:rPr lang="en-US" dirty="0" smtClean="0"/>
            </a:br>
            <a:r>
              <a:rPr lang="en-US" dirty="0" smtClean="0"/>
              <a:t>process 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for calculating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356227" cy="5262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[], []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root=root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print('pi = {0:.12f}'.format(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141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6"/>
            <a:ext cx="2267491" cy="2477729"/>
            <a:chOff x="6751763" y="2684206"/>
            <a:chExt cx="2267491" cy="2477729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6"/>
              <a:ext cx="248805" cy="2477729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handle parameters</a:t>
              </a:r>
              <a:br>
                <a:rPr lang="en-US" dirty="0" smtClean="0"/>
              </a:br>
              <a:r>
                <a:rPr lang="en-US" dirty="0" smtClean="0"/>
                <a:t>compute bounds</a:t>
              </a:r>
              <a:br>
                <a:rPr lang="en-US" dirty="0" smtClean="0"/>
              </a:br>
              <a:r>
                <a:rPr lang="en-US" dirty="0" smtClean="0"/>
                <a:t>(root)</a:t>
              </a:r>
            </a:p>
            <a:p>
              <a:r>
                <a:rPr lang="en-US" dirty="0" smtClean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147110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589630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612547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975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python object that can be pickled</a:t>
            </a:r>
          </a:p>
          <a:p>
            <a:pPr lvl="1"/>
            <a:r>
              <a:rPr lang="en-US" dirty="0" smtClean="0"/>
              <a:t>pros: versatile, simple</a:t>
            </a:r>
          </a:p>
          <a:p>
            <a:pPr lvl="1"/>
            <a:r>
              <a:rPr lang="en-US" dirty="0" smtClean="0"/>
              <a:t>cons: slow, memory/bandwidth overhead</a:t>
            </a:r>
          </a:p>
          <a:p>
            <a:r>
              <a:rPr lang="en-US" dirty="0" smtClean="0"/>
              <a:t>Any python object exporting single segment buffer interface, e.g., </a:t>
            </a:r>
            <a:r>
              <a:rPr lang="en-US" dirty="0" err="1" smtClean="0"/>
              <a:t>str</a:t>
            </a:r>
            <a:r>
              <a:rPr lang="en-US" dirty="0" smtClean="0"/>
              <a:t>, Python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pros: much faster, more memory/bandwidth efficient</a:t>
            </a:r>
          </a:p>
          <a:p>
            <a:pPr lvl="1"/>
            <a:r>
              <a:rPr lang="en-US" dirty="0" smtClean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Sending/receiving </a:t>
            </a:r>
            <a:r>
              <a:rPr lang="en-US" dirty="0" err="1" smtClean="0"/>
              <a:t>numpy</a:t>
            </a:r>
            <a:r>
              <a:rPr lang="en-US" dirty="0" smtClean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dirty="0" smtClean="0"/>
                <a:t>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077579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i: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initialized on </a:t>
              </a:r>
              <a:r>
                <a:rPr lang="en-US" dirty="0"/>
                <a:t>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user-defined types</a:t>
            </a:r>
          </a:p>
          <a:p>
            <a:r>
              <a:rPr lang="en-US" dirty="0" smtClean="0"/>
              <a:t>Data must be in type that exports single-segment buffer interface</a:t>
            </a:r>
          </a:p>
          <a:p>
            <a:r>
              <a:rPr lang="en-US" dirty="0" smtClean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Implication: for, e.g., 2D halo exchange,</a:t>
            </a:r>
            <a:br>
              <a:rPr lang="en-US" sz="2400" dirty="0" smtClean="0"/>
            </a:br>
            <a:r>
              <a:rPr lang="en-US" sz="2400" dirty="0" smtClean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20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"arrange" processes in 1D, 2D, 3D, … grids, i.e., Cartesian topology</a:t>
            </a:r>
          </a:p>
          <a:p>
            <a:pPr lvl="1"/>
            <a:r>
              <a:rPr lang="en-US" dirty="0" smtClean="0"/>
              <a:t>easy to determine neighbors</a:t>
            </a:r>
          </a:p>
          <a:p>
            <a:pPr lvl="1"/>
            <a:r>
              <a:rPr lang="en-US" dirty="0" smtClean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Rearrange processes into virtual grid, e.g., 2D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reorder=False)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identifies functions as hotspots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works on lines of code</a:t>
            </a:r>
          </a:p>
          <a:p>
            <a:pPr lvl="1"/>
            <a:r>
              <a:rPr lang="en-US" dirty="0" smtClean="0"/>
              <a:t>more detailed information</a:t>
            </a:r>
          </a:p>
          <a:p>
            <a:pPr lvl="1"/>
            <a:r>
              <a:rPr lang="en-US" dirty="0" smtClean="0"/>
              <a:t>(much) more overhead</a:t>
            </a:r>
          </a:p>
          <a:p>
            <a:r>
              <a:rPr lang="en-US" dirty="0" smtClean="0"/>
              <a:t>Optimization workflow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to identify target functions for optimization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only on those functions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 smtClean="0"/>
              <a:t> decorator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microbenchmarks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/>
              <a:t> to experiment</a:t>
            </a:r>
          </a:p>
          <a:p>
            <a:pPr lvl="1"/>
            <a:r>
              <a:rPr lang="en-US" dirty="0" smtClean="0"/>
              <a:t>run tests after each modification (use unit testing &amp; version control)!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rank, determine coordinates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rank of neighbors in 2D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150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E.g., for process 0: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information exchange required, i.e.,</a:t>
            </a:r>
            <a:br>
              <a:rPr lang="en-US" dirty="0" smtClean="0"/>
            </a:br>
            <a:r>
              <a:rPr lang="en-US" dirty="0" smtClean="0"/>
              <a:t>edges need to be sent</a:t>
            </a:r>
            <a:br>
              <a:rPr lang="en-US" dirty="0" smtClean="0"/>
            </a:br>
            <a:r>
              <a:rPr lang="en-US" dirty="0" smtClean="0"/>
              <a:t>to "neighbors"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either</a:t>
            </a:r>
          </a:p>
          <a:p>
            <a:pPr lvl="1"/>
            <a:r>
              <a:rPr lang="en-US" dirty="0" smtClean="0"/>
              <a:t>four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one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(whenever it gets implemented)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151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</a:t>
            </a:r>
            <a:r>
              <a:rPr lang="en-US" dirty="0"/>
              <a:t>exchange </a:t>
            </a:r>
            <a:r>
              <a:rPr lang="en-US" dirty="0" smtClean="0"/>
              <a:t>&amp; </a:t>
            </a:r>
            <a:r>
              <a:rPr lang="en-US" dirty="0" err="1" smtClean="0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0])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-1])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[-1,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0113" y="1444134"/>
            <a:ext cx="3515214" cy="616714"/>
            <a:chOff x="5580113" y="1444134"/>
            <a:chExt cx="3515214" cy="616714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580113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80113" y="2524254"/>
            <a:ext cx="3515215" cy="1048762"/>
            <a:chOff x="5580113" y="2524254"/>
            <a:chExt cx="3515215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583046" y="2524254"/>
              <a:ext cx="3512282" cy="616714"/>
              <a:chOff x="5580112" y="1444134"/>
              <a:chExt cx="3512282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5580112" y="1628800"/>
                <a:ext cx="2160242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 smtClean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1229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84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initiate communication</a:t>
            </a:r>
          </a:p>
          <a:p>
            <a:pPr lvl="1"/>
            <a:r>
              <a:rPr lang="en-US" dirty="0" smtClean="0"/>
              <a:t>do something else, i.e., compute</a:t>
            </a:r>
          </a:p>
          <a:p>
            <a:pPr lvl="1"/>
            <a:r>
              <a:rPr lang="en-US" dirty="0" smtClean="0"/>
              <a:t>check whether communication done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overlap communication &amp; computation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 smtClean="0"/>
              <a:t>Implemented for</a:t>
            </a:r>
          </a:p>
          <a:p>
            <a:pPr lvl="1"/>
            <a:r>
              <a:rPr lang="en-US" dirty="0" smtClean="0"/>
              <a:t>peer-to-peer communication</a:t>
            </a:r>
          </a:p>
          <a:p>
            <a:pPr lvl="1"/>
            <a:r>
              <a:rPr lang="en-US" dirty="0" smtClean="0"/>
              <a:t>collective communication (since MPI-3)</a:t>
            </a:r>
          </a:p>
          <a:p>
            <a:r>
              <a:rPr lang="en-US" dirty="0" smtClean="0"/>
              <a:t>In mpi4py, only peer-to-peer</a:t>
            </a:r>
          </a:p>
          <a:p>
            <a:pPr lvl="1"/>
            <a:r>
              <a:rPr lang="en-US" dirty="0" smtClean="0"/>
              <a:t>Python objects</a:t>
            </a:r>
          </a:p>
          <a:p>
            <a:pPr lvl="1"/>
            <a:r>
              <a:rPr lang="en-US" dirty="0" smtClean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154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depends on underlying</a:t>
              </a:r>
              <a:br>
                <a:rPr lang="en-US" dirty="0" smtClean="0"/>
              </a:br>
              <a:r>
                <a:rPr lang="en-US" dirty="0" smtClean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comm.isend</a:t>
            </a:r>
            <a:r>
              <a:rPr lang="en-US" dirty="0" smtClean="0"/>
              <a:t>/</a:t>
            </a:r>
            <a:r>
              <a:rPr lang="en-US" dirty="0" err="1" smtClean="0"/>
              <a:t>comm.irecv</a:t>
            </a:r>
            <a:r>
              <a:rPr lang="en-US" dirty="0" smtClean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communication done, save to</a:t>
              </a:r>
              <a:br>
                <a:rPr lang="en-US" dirty="0" smtClean="0"/>
              </a:br>
              <a:r>
                <a:rPr lang="en-US" dirty="0" smtClean="0"/>
                <a:t>    use </a:t>
              </a:r>
              <a:r>
                <a:rPr lang="en-US" dirty="0" err="1" smtClean="0"/>
                <a:t>recv_buffer</a:t>
              </a:r>
              <a:r>
                <a:rPr lang="en-US" dirty="0" smtClean="0"/>
                <a:t>,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smtClean="0"/>
                <a:t>    </a:t>
              </a:r>
              <a:r>
                <a:rPr lang="nl-BE" dirty="0" err="1" smtClean="0"/>
                <a:t>reuse</a:t>
              </a:r>
              <a:r>
                <a:rPr lang="nl-BE" dirty="0" smtClean="0"/>
                <a:t> </a:t>
              </a:r>
              <a:r>
                <a:rPr lang="nl-BE" dirty="0" err="1" smtClean="0"/>
                <a:t>recv_buffer</a:t>
              </a:r>
              <a:endParaRPr lang="en-US" dirty="0" smtClean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modify send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use receive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44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communicators &amp; groups</a:t>
            </a:r>
          </a:p>
          <a:p>
            <a:r>
              <a:rPr lang="en-US" dirty="0" smtClean="0"/>
              <a:t>Many more collectives</a:t>
            </a:r>
          </a:p>
          <a:p>
            <a:r>
              <a:rPr lang="en-US" dirty="0" smtClean="0"/>
              <a:t>MPI I/O</a:t>
            </a:r>
            <a:endParaRPr lang="en-US" dirty="0"/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 of scope for this presentation,</a:t>
            </a:r>
            <a:br>
              <a:rPr lang="en-US" sz="2800" dirty="0" smtClean="0"/>
            </a:br>
            <a:r>
              <a:rPr lang="en-US" sz="2800" dirty="0" smtClean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Blocking communication</a:t>
            </a:r>
          </a:p>
          <a:p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One-sided communication</a:t>
            </a:r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the specs</a:t>
            </a:r>
            <a:br>
              <a:rPr lang="en-US" sz="2800" dirty="0" smtClean="0"/>
            </a:br>
            <a:r>
              <a:rPr lang="en-US" sz="2800" dirty="0" smtClean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MPI in general</a:t>
            </a:r>
          </a:p>
          <a:p>
            <a:pPr lvl="1"/>
            <a:r>
              <a:rPr lang="en-US" dirty="0" smtClean="0"/>
              <a:t>Nice</a:t>
            </a:r>
            <a:r>
              <a:rPr lang="en-US" dirty="0"/>
              <a:t>, versatile programming model </a:t>
            </a:r>
            <a:endParaRPr lang="en-US" dirty="0" smtClean="0"/>
          </a:p>
          <a:p>
            <a:pPr lvl="1"/>
            <a:r>
              <a:rPr lang="en-US" dirty="0" smtClean="0"/>
              <a:t>MPI has very extensive specification</a:t>
            </a:r>
          </a:p>
          <a:p>
            <a:pPr lvl="2"/>
            <a:r>
              <a:rPr lang="en-US" dirty="0" smtClean="0"/>
              <a:t>Freely available as PDF</a:t>
            </a:r>
          </a:p>
          <a:p>
            <a:pPr lvl="2"/>
            <a:r>
              <a:rPr lang="en-US" dirty="0" smtClean="0"/>
              <a:t>Easy to read, many examples</a:t>
            </a:r>
          </a:p>
          <a:p>
            <a:pPr lvl="1"/>
            <a:r>
              <a:rPr lang="en-US" dirty="0" smtClean="0"/>
              <a:t>Many nitty-gritty details</a:t>
            </a:r>
          </a:p>
          <a:p>
            <a:pPr lvl="2"/>
            <a:r>
              <a:rPr lang="en-US" dirty="0" smtClean="0"/>
              <a:t>Important for efficiency</a:t>
            </a:r>
          </a:p>
          <a:p>
            <a:r>
              <a:rPr lang="en-US" dirty="0" smtClean="0"/>
              <a:t>mpi4py specific</a:t>
            </a:r>
          </a:p>
          <a:p>
            <a:pPr lvl="1"/>
            <a:r>
              <a:rPr lang="en-US" dirty="0" smtClean="0"/>
              <a:t>Nice when used well</a:t>
            </a:r>
          </a:p>
          <a:p>
            <a:pPr lvl="1"/>
            <a:r>
              <a:rPr lang="en-US" dirty="0" smtClean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Variety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Data will be analyzed by distributed computation</a:t>
            </a:r>
          </a:p>
          <a:p>
            <a:r>
              <a:rPr lang="en-US" dirty="0" smtClean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Mostly not that big, but well…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Simple computational model: MapReduce</a:t>
            </a:r>
          </a:p>
          <a:p>
            <a:pPr lvl="2"/>
            <a:r>
              <a:rPr lang="en-US" dirty="0" smtClean="0"/>
              <a:t>Sequence of map and reduce operations</a:t>
            </a:r>
          </a:p>
          <a:p>
            <a:pPr lvl="2"/>
            <a:r>
              <a:rPr lang="en-US" dirty="0" smtClean="0"/>
              <a:t>Data flow model: DAG</a:t>
            </a:r>
          </a:p>
          <a:p>
            <a:pPr lvl="1"/>
            <a:r>
              <a:rPr lang="en-US" dirty="0" smtClean="0"/>
              <a:t>Ecosystem</a:t>
            </a:r>
          </a:p>
          <a:p>
            <a:pPr lvl="2"/>
            <a:r>
              <a:rPr lang="en-US" dirty="0" smtClean="0"/>
              <a:t>File system: HDFS</a:t>
            </a:r>
          </a:p>
          <a:p>
            <a:pPr lvl="2"/>
            <a:r>
              <a:rPr lang="en-US" dirty="0" smtClean="0"/>
              <a:t>Scheduler: </a:t>
            </a:r>
            <a:r>
              <a:rPr lang="en-US" dirty="0" err="1" smtClean="0"/>
              <a:t>JobTracker</a:t>
            </a:r>
            <a:r>
              <a:rPr lang="en-US" dirty="0" smtClean="0"/>
              <a:t>/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2"/>
            <a:r>
              <a:rPr lang="en-US" dirty="0" smtClean="0"/>
              <a:t>Resource managers: Yarn, </a:t>
            </a:r>
            <a:r>
              <a:rPr lang="en-US" dirty="0" err="1" smtClean="0"/>
              <a:t>Mesos</a:t>
            </a:r>
            <a:endParaRPr lang="en-US" dirty="0" smtClean="0"/>
          </a:p>
          <a:p>
            <a:pPr lvl="2"/>
            <a:r>
              <a:rPr lang="en-US" dirty="0" smtClean="0"/>
              <a:t>Distributed databases: </a:t>
            </a:r>
            <a:r>
              <a:rPr lang="en-US" dirty="0" err="1" smtClean="0"/>
              <a:t>Hbase</a:t>
            </a:r>
            <a:r>
              <a:rPr lang="en-US" dirty="0" smtClean="0"/>
              <a:t>, Hive</a:t>
            </a:r>
          </a:p>
          <a:p>
            <a:pPr lvl="2"/>
            <a:r>
              <a:rPr lang="en-US" dirty="0" smtClean="0"/>
              <a:t>Machine learning library: Mahout</a:t>
            </a:r>
          </a:p>
          <a:p>
            <a:pPr lvl="1"/>
            <a:r>
              <a:rPr lang="en-US" dirty="0" smtClean="0"/>
              <a:t>Deployment on cluster</a:t>
            </a:r>
          </a:p>
          <a:p>
            <a:pPr lvl="2"/>
            <a:r>
              <a:rPr lang="en-US" dirty="0" smtClean="0"/>
              <a:t>Management nodes</a:t>
            </a:r>
          </a:p>
          <a:p>
            <a:pPr lvl="2"/>
            <a:r>
              <a:rPr lang="en-US" dirty="0" smtClean="0"/>
              <a:t>Storage nodes</a:t>
            </a:r>
          </a:p>
          <a:p>
            <a:pPr lvl="2"/>
            <a:r>
              <a:rPr lang="en-US" dirty="0" smtClean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Mostly same nodes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Communication via file system</a:t>
            </a:r>
          </a:p>
          <a:p>
            <a:pPr lvl="1"/>
            <a:r>
              <a:rPr lang="en-US" dirty="0" smtClean="0"/>
              <a:t>Not so smart scheduler: many data transfers between nodes</a:t>
            </a:r>
          </a:p>
          <a:p>
            <a:r>
              <a:rPr lang="en-US" dirty="0" smtClean="0"/>
              <a:t>Computational model: DAG</a:t>
            </a:r>
          </a:p>
          <a:p>
            <a:pPr lvl="1"/>
            <a:r>
              <a:rPr lang="en-US" dirty="0" smtClean="0"/>
              <a:t>No iterations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In-memory processing</a:t>
            </a:r>
          </a:p>
          <a:p>
            <a:pPr lvl="1"/>
            <a:r>
              <a:rPr lang="en-US" dirty="0" smtClean="0"/>
              <a:t>If not possible, </a:t>
            </a:r>
            <a:r>
              <a:rPr lang="en-US" dirty="0" smtClean="0">
                <a:solidFill>
                  <a:schemeClr val="accent6"/>
                </a:solidFill>
              </a:rPr>
              <a:t>efficient spill over to disk</a:t>
            </a:r>
          </a:p>
          <a:p>
            <a:r>
              <a:rPr lang="en-US" dirty="0" smtClean="0"/>
              <a:t>Richer computational model</a:t>
            </a:r>
          </a:p>
          <a:p>
            <a:pPr lvl="1"/>
            <a:r>
              <a:rPr lang="en-US" dirty="0" smtClean="0"/>
              <a:t>Do what you want… if you don’t care about performance</a:t>
            </a:r>
          </a:p>
          <a:p>
            <a:r>
              <a:rPr lang="en-US" dirty="0" smtClean="0"/>
              <a:t>Basic building block: RDDs</a:t>
            </a:r>
          </a:p>
          <a:p>
            <a:pPr lvl="1"/>
            <a:r>
              <a:rPr lang="en-US" dirty="0" smtClean="0"/>
              <a:t>Resilient Distributed Datasets</a:t>
            </a:r>
          </a:p>
          <a:p>
            <a:pPr lvl="1"/>
            <a:r>
              <a:rPr lang="en-US" dirty="0" smtClean="0"/>
              <a:t>Similar in spirit to </a:t>
            </a:r>
            <a:r>
              <a:rPr lang="en-US" dirty="0" err="1" smtClean="0"/>
              <a:t>dataframes</a:t>
            </a:r>
            <a:r>
              <a:rPr lang="en-US" dirty="0" smtClean="0"/>
              <a:t> in R or pandas</a:t>
            </a:r>
          </a:p>
          <a:p>
            <a:r>
              <a:rPr lang="en-US" dirty="0" smtClean="0"/>
              <a:t>Programming Spark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32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text file</a:t>
            </a:r>
          </a:p>
          <a:p>
            <a:pPr lvl="1"/>
            <a:r>
              <a:rPr lang="en-US" dirty="0" smtClean="0"/>
              <a:t>Each line is an item in RDD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list-like objects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sequence files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 smtClean="0"/>
              <a:t>: </a:t>
            </a:r>
            <a:r>
              <a:rPr lang="en-US" sz="2400" dirty="0" err="1" smtClean="0"/>
              <a:t>SparkContext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some values (as a list)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all values as list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many elements?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Save values to file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this blows up in your</a:t>
            </a:r>
            <a:br>
              <a:rPr lang="en-US" dirty="0" smtClean="0"/>
            </a:br>
            <a:r>
              <a:rPr lang="en-US" dirty="0" smtClean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function to each element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Filtering elements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Reductions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smtClean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local, little need</a:t>
            </a:r>
            <a:br>
              <a:rPr lang="en-US" dirty="0" smtClean="0"/>
            </a:br>
            <a:r>
              <a:rPr lang="en-US" dirty="0" smtClean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lazy evaluation, for transformations,</a:t>
            </a:r>
            <a:br>
              <a:rPr lang="en-US" dirty="0" smtClean="0"/>
            </a:br>
            <a:r>
              <a:rPr lang="en-US" dirty="0" smtClean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can be interpreted as sets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 smtClean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convenient (or necessary) to label data for aggregation: key/value tuples, e.g.,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Key/value based operations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non-local, lots of</a:t>
            </a:r>
            <a:br>
              <a:rPr lang="en-US" dirty="0" smtClean="0"/>
            </a:br>
            <a:r>
              <a:rPr lang="en-US" dirty="0" smtClean="0"/>
              <a:t>           communication between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</a:t>
            </a:r>
            <a:r>
              <a:rPr lang="en-US" dirty="0" smtClean="0"/>
              <a:t>key/value </a:t>
            </a:r>
            <a:r>
              <a:rPr lang="en-US" dirty="0"/>
              <a:t>pair </a:t>
            </a:r>
            <a:r>
              <a:rPr lang="en-US" dirty="0" smtClean="0"/>
              <a:t>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 smtClean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 smtClean="0"/>
              <a:t>: (K,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)), only common keys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 smtClean="0"/>
              <a:t>: </a:t>
            </a:r>
            <a:r>
              <a:rPr lang="en-US" dirty="0"/>
              <a:t>(K, 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21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Read-only</a:t>
            </a:r>
            <a:r>
              <a:rPr lang="en-US" dirty="0" smtClean="0"/>
              <a:t> variable cached on each worker, e.g.,</a:t>
            </a:r>
          </a:p>
          <a:p>
            <a:pPr lvl="1"/>
            <a:r>
              <a:rPr lang="en-US" dirty="0" smtClean="0"/>
              <a:t>parameter settings for algorithm</a:t>
            </a:r>
          </a:p>
          <a:p>
            <a:pPr lvl="1"/>
            <a:r>
              <a:rPr lang="en-US" dirty="0" smtClean="0"/>
              <a:t>input data for parameter sweep scenarios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[0.5, 12.3]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Never modify </a:t>
            </a:r>
            <a:r>
              <a:rPr lang="en-US" dirty="0" err="1" smtClean="0">
                <a:cs typeface="Courier New" panose="02070309020205020404" pitchFamily="49" charset="0"/>
              </a:rPr>
              <a:t>global_params</a:t>
            </a:r>
            <a:r>
              <a:rPr lang="en-US" dirty="0" smtClean="0">
                <a:cs typeface="Courier New" panose="02070309020205020404" pitchFamily="49" charset="0"/>
              </a:rPr>
              <a:t>, or even </a:t>
            </a:r>
            <a:r>
              <a:rPr lang="en-US" dirty="0" err="1" smtClean="0">
                <a:cs typeface="Courier New" panose="02070309020205020404" pitchFamily="49" charset="0"/>
              </a:rPr>
              <a:t>params</a:t>
            </a:r>
            <a:r>
              <a:rPr lang="en-US" dirty="0" smtClean="0">
                <a:cs typeface="Courier New" panose="02070309020205020404" pitchFamily="49" charset="0"/>
              </a:rPr>
              <a:t>!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value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Update-only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Used for counters</a:t>
            </a:r>
          </a:p>
          <a:p>
            <a:pPr lvl="1"/>
            <a:r>
              <a:rPr lang="en-US" dirty="0" smtClean="0"/>
              <a:t>Used for cumulative sums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Update value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 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Final result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accumulators,</a:t>
            </a:r>
          </a:p>
          <a:p>
            <a:r>
              <a:rPr lang="en-US" sz="2400" i="1" dirty="0" smtClean="0"/>
              <a:t>not</a:t>
            </a:r>
            <a:r>
              <a:rPr lang="en-US" sz="2400" dirty="0" smtClean="0"/>
              <a:t> closures!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caveats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1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model is rich</a:t>
            </a:r>
          </a:p>
          <a:p>
            <a:r>
              <a:rPr lang="en-US" dirty="0" smtClean="0"/>
              <a:t>Spark is fairly easy to use</a:t>
            </a:r>
          </a:p>
          <a:p>
            <a:r>
              <a:rPr lang="en-US" dirty="0" smtClean="0"/>
              <a:t>However… </a:t>
            </a:r>
            <a:r>
              <a:rPr lang="en-US" i="1" dirty="0" smtClean="0"/>
              <a:t>very slow </a:t>
            </a:r>
            <a:r>
              <a:rPr lang="en-US" dirty="0" smtClean="0"/>
              <a:t>when used unwisely</a:t>
            </a:r>
          </a:p>
          <a:p>
            <a:r>
              <a:rPr lang="en-US" dirty="0" smtClean="0"/>
              <a:t>Even then… lots of overhead with respect to worker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consist of partitions, distributed</a:t>
            </a:r>
          </a:p>
          <a:p>
            <a:r>
              <a:rPr lang="en-US" dirty="0" smtClean="0"/>
              <a:t>Some operation require non-local data,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Shuffle: data is transferred between workers</a:t>
            </a:r>
          </a:p>
          <a:p>
            <a:pPr lvl="1"/>
            <a:r>
              <a:rPr lang="en-US" dirty="0" smtClean="0"/>
              <a:t>Expensive operation in terms of performance</a:t>
            </a:r>
          </a:p>
          <a:p>
            <a:pPr lvl="1"/>
            <a:r>
              <a:rPr lang="en-US" dirty="0" smtClean="0"/>
              <a:t>Order of operations impacts performance</a:t>
            </a:r>
          </a:p>
          <a:p>
            <a:pPr lvl="2"/>
            <a:r>
              <a:rPr lang="en-US" dirty="0" smtClean="0"/>
              <a:t>Reduce data size as much as possible before shuffle</a:t>
            </a:r>
          </a:p>
          <a:p>
            <a:pPr lvl="1"/>
            <a:r>
              <a:rPr lang="en-US" dirty="0" smtClean="0"/>
              <a:t>RDDs can be repartitioned: causes shuffle, but may improve data locality</a:t>
            </a:r>
          </a:p>
          <a:p>
            <a:pPr lvl="1"/>
            <a:r>
              <a:rPr lang="en-US" dirty="0" smtClean="0"/>
              <a:t>RDDs can be coalesced: causes shuffle, but increases partition size, so more efficient computations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Partitions can be dropped to free memory</a:t>
            </a:r>
          </a:p>
          <a:p>
            <a:pPr lvl="1"/>
            <a:r>
              <a:rPr lang="en-US" dirty="0" smtClean="0"/>
              <a:t>Need to be recomputed when needed again</a:t>
            </a:r>
          </a:p>
          <a:p>
            <a:r>
              <a:rPr lang="en-US" dirty="0" smtClean="0"/>
              <a:t>Caching/persistence: indicate that RDD will be reused later during computation: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Several strategies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 smtClean="0"/>
              <a:t>: keep as much as possible in memory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 smtClean="0"/>
              <a:t>: overflow to disk storage if necessary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 smtClean="0">
                <a:cs typeface="Courier New" panose="02070309020205020404" pitchFamily="49" charset="0"/>
              </a:rPr>
              <a:t>, </a:t>
            </a:r>
            <a:r>
              <a:rPr lang="en-US" dirty="0" smtClean="0"/>
              <a:t>: better memory efficiency, CPU intensive reads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 smtClean="0"/>
              <a:t>, …: replication on two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92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details about Spark, RDDs</a:t>
            </a:r>
          </a:p>
          <a:p>
            <a:r>
              <a:rPr lang="en-US" dirty="0" err="1" smtClean="0"/>
              <a:t>SQLContext</a:t>
            </a:r>
            <a:endParaRPr lang="en-US" dirty="0" smtClean="0"/>
          </a:p>
          <a:p>
            <a:pPr lvl="1"/>
            <a:r>
              <a:rPr lang="en-US" dirty="0" err="1" smtClean="0"/>
              <a:t>dataframes</a:t>
            </a:r>
            <a:r>
              <a:rPr lang="en-US" dirty="0" smtClean="0"/>
              <a:t> from</a:t>
            </a:r>
          </a:p>
          <a:p>
            <a:pPr lvl="2"/>
            <a:r>
              <a:rPr lang="en-US" dirty="0" smtClean="0"/>
              <a:t>JSON files</a:t>
            </a:r>
          </a:p>
          <a:p>
            <a:pPr lvl="2"/>
            <a:r>
              <a:rPr lang="en-US" dirty="0" smtClean="0"/>
              <a:t>JDBC</a:t>
            </a:r>
          </a:p>
          <a:p>
            <a:pPr lvl="2"/>
            <a:r>
              <a:rPr lang="en-US" dirty="0" smtClean="0"/>
              <a:t>Hive</a:t>
            </a:r>
          </a:p>
          <a:p>
            <a:pPr lvl="2"/>
            <a:r>
              <a:rPr lang="en-US" dirty="0" smtClean="0"/>
              <a:t>Parquet files</a:t>
            </a:r>
          </a:p>
          <a:p>
            <a:r>
              <a:rPr lang="en-US" dirty="0" smtClean="0"/>
              <a:t>Machine learning library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statistics: hypothesis testing, significance testing</a:t>
            </a:r>
          </a:p>
          <a:p>
            <a:pPr lvl="1"/>
            <a:r>
              <a:rPr lang="en-US" dirty="0" smtClean="0"/>
              <a:t>linear models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decision trees, random forest</a:t>
            </a:r>
          </a:p>
          <a:p>
            <a:pPr lvl="1"/>
            <a:r>
              <a:rPr lang="en-US" dirty="0" smtClean="0"/>
              <a:t>SVD, PCA</a:t>
            </a:r>
          </a:p>
          <a:p>
            <a:pPr lvl="1"/>
            <a:r>
              <a:rPr lang="en-US" dirty="0" smtClean="0"/>
              <a:t>pattern mining</a:t>
            </a:r>
          </a:p>
          <a:p>
            <a:r>
              <a:rPr lang="en-US" dirty="0" smtClean="0"/>
              <a:t>Graph processing library </a:t>
            </a:r>
            <a:r>
              <a:rPr lang="en-US" dirty="0" err="1" smtClean="0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Lot of potential</a:t>
            </a:r>
          </a:p>
          <a:p>
            <a:r>
              <a:rPr lang="en-US" sz="2400" dirty="0" smtClean="0"/>
              <a:t>in data science!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(Relatively) rich programming paradigm</a:t>
            </a:r>
          </a:p>
          <a:p>
            <a:r>
              <a:rPr lang="en-US" dirty="0" smtClean="0"/>
              <a:t>Efficient when used well</a:t>
            </a:r>
          </a:p>
          <a:p>
            <a:r>
              <a:rPr lang="en-US" dirty="0" smtClean="0"/>
              <a:t>Support multiple models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Cython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code with type information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Shared library is </a:t>
            </a:r>
            <a:r>
              <a:rPr lang="en-US" dirty="0" smtClean="0"/>
              <a:t>built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Cython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6989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Motivating example:</a:t>
            </a:r>
            <a:br>
              <a:rPr lang="en-US" dirty="0" smtClean="0"/>
            </a:br>
            <a:r>
              <a:rPr lang="en-US" dirty="0" smtClean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Fairly painless,</a:t>
            </a:r>
            <a:br>
              <a:rPr lang="en-US" sz="2400" dirty="0" smtClean="0"/>
            </a:br>
            <a:r>
              <a:rPr lang="en-US" sz="2400" dirty="0" smtClean="0"/>
              <a:t>don't forget to</a:t>
            </a:r>
            <a:br>
              <a:rPr lang="en-US" sz="2400" dirty="0" smtClean="0"/>
            </a:br>
            <a:r>
              <a:rPr lang="en-US" sz="2400" dirty="0" smtClean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results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like any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other</a:t>
              </a:r>
              <a:r>
                <a:rPr lang="nl-BE" dirty="0" smtClean="0"/>
                <a:t> Python module</a:t>
              </a:r>
              <a:endParaRPr lang="en-US" dirty="0" smtClean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&amp; </a:t>
            </a:r>
            <a:r>
              <a:rPr lang="en-US" dirty="0" err="1" smtClean="0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Default: </a:t>
            </a:r>
            <a:r>
              <a:rPr lang="en-US" dirty="0" err="1" smtClean="0"/>
              <a:t>Cython</a:t>
            </a:r>
            <a:r>
              <a:rPr lang="en-US" dirty="0" smtClean="0"/>
              <a:t> function not visible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total += f(a +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 smtClean="0"/>
              <a:t> will show</a:t>
            </a:r>
            <a:br>
              <a:rPr lang="en-US" sz="24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 smtClean="0"/>
              <a:t>, not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whole file: compiler directive </a:t>
            </a:r>
            <a:r>
              <a:rPr lang="en-US" i="1" dirty="0" smtClean="0"/>
              <a:t>on first line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Caveat:</a:t>
            </a:r>
          </a:p>
          <a:p>
            <a:r>
              <a:rPr lang="en-US" dirty="0" smtClean="0"/>
              <a:t>Python functions</a:t>
            </a:r>
            <a:br>
              <a:rPr lang="en-US" dirty="0" smtClean="0"/>
            </a:br>
            <a:r>
              <a:rPr lang="en-US" dirty="0" smtClean="0"/>
              <a:t>sometimes disappear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Statically defined type: used at compile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keyword for declaration</a:t>
            </a:r>
          </a:p>
          <a:p>
            <a:pPr lvl="1"/>
            <a:r>
              <a:rPr lang="en-US" dirty="0" smtClean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Function parameters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types with C implementation:</a:t>
            </a:r>
            <a:r>
              <a:rPr lang="nl-BE" dirty="0" smtClean="0"/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 smtClean="0"/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 smtClean="0">
                <a:cs typeface="Courier New" panose="02070309020205020404" pitchFamily="49" charset="0"/>
              </a:rPr>
              <a:t>, e.g.,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of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 smtClean="0"/>
                <a:t>,</a:t>
              </a:r>
              <a:br>
                <a:rPr lang="en-US" dirty="0" smtClean="0"/>
              </a:br>
              <a:r>
                <a:rPr lang="en-US" dirty="0" smtClean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 allows</a:t>
              </a:r>
              <a:br>
                <a:rPr lang="en-US" dirty="0" smtClean="0"/>
              </a:br>
              <a:r>
                <a:rPr lang="en-US" dirty="0" smtClean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800317"/>
              </p:ext>
            </p:extLst>
          </p:nvPr>
        </p:nvGraphicFramePr>
        <p:xfrm>
          <a:off x="457200" y="1600200"/>
          <a:ext cx="8229600" cy="312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64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1504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no maximum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in Python,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casts &amp; </a:t>
            </a:r>
            <a:r>
              <a:rPr lang="en-US" dirty="0" err="1" smtClean="0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</a:p>
          <a:p>
            <a:pPr lvl="1"/>
            <a:r>
              <a:rPr lang="en-US" dirty="0" smtClean="0"/>
              <a:t>In 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 smtClean="0"/>
              <a:t>Type aliases</a:t>
            </a:r>
          </a:p>
          <a:p>
            <a:pPr lvl="1"/>
            <a:r>
              <a:rPr lang="en-US" dirty="0" smtClean="0"/>
              <a:t>In C: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struct</a:t>
            </a:r>
            <a:r>
              <a:rPr lang="en-US" dirty="0" smtClean="0"/>
              <a:t> type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Declare and use variables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Python-like </a:t>
              </a:r>
              <a:r>
                <a:rPr lang="en-US" dirty="0"/>
                <a:t>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distance(Particle p):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no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 smtClean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particle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pointer variable</a:t>
            </a:r>
          </a:p>
          <a:p>
            <a:endParaRPr lang="en-US" dirty="0"/>
          </a:p>
          <a:p>
            <a:r>
              <a:rPr lang="en-US" dirty="0" smtClean="0"/>
              <a:t>Address operator</a:t>
            </a:r>
          </a:p>
          <a:p>
            <a:endParaRPr lang="en-US" dirty="0"/>
          </a:p>
          <a:p>
            <a:r>
              <a:rPr lang="en-US" dirty="0" smtClean="0"/>
              <a:t>Dereferencing</a:t>
            </a:r>
          </a:p>
          <a:p>
            <a:endParaRPr lang="en-US" dirty="0"/>
          </a:p>
          <a:p>
            <a:pPr lvl="1"/>
            <a:r>
              <a:rPr lang="en-US" dirty="0" smtClean="0"/>
              <a:t>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pointer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/>
              <a:t> contains address of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 smtClean="0"/>
              <a:t> is value at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Python objects expose internal data through buffer protocol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For direct access, wrap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= compute(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n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Almost as fast as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 smtClean="0">
                <a:cs typeface="Courier New" panose="02070309020205020404" pitchFamily="49" charset="0"/>
              </a:rPr>
              <a:t>lots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faster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than</a:t>
            </a:r>
            <a:r>
              <a:rPr lang="nl-BE" sz="2000" dirty="0">
                <a:cs typeface="Courier New" panose="02070309020205020404" pitchFamily="49" charset="0"/>
              </a:rPr>
              <a:t/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 smtClean="0">
                <a:cs typeface="Courier New" panose="02070309020205020404" pitchFamily="49" charset="0"/>
              </a:rPr>
              <a:t>pure Python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2D array,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 smtClean="0"/>
              <a:t>    C-layout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 smtClean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Number of dimensions: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 smtClean="0"/>
              <a:t>Shape: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 smtClean="0"/>
              <a:t>Data 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Data 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 smtClean="0"/>
              <a:t>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 smtClean="0"/>
              <a:t>Strides: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Read only?: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Pure Python</a:t>
            </a:r>
          </a:p>
          <a:p>
            <a:pPr lvl="1"/>
            <a:r>
              <a:rPr lang="en-US" dirty="0" smtClean="0"/>
              <a:t>Can be called anywhere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low</a:t>
            </a:r>
          </a:p>
          <a:p>
            <a:r>
              <a:rPr lang="en-US" dirty="0" smtClean="0"/>
              <a:t>Pure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an only be called from within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Cython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 smtClean="0"/>
              <a:t>Fast, </a:t>
            </a:r>
            <a:r>
              <a:rPr lang="en-US" dirty="0" smtClean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 smtClean="0"/>
              <a:t>Python +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an be called anywhere</a:t>
            </a:r>
          </a:p>
          <a:p>
            <a:pPr lvl="1"/>
            <a:r>
              <a:rPr lang="en-US" dirty="0" smtClean="0"/>
              <a:t>Can have only Python or convertible return types (e.g., no pointers)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of input parameters</a:t>
            </a:r>
          </a:p>
          <a:p>
            <a:r>
              <a:rPr lang="en-US" dirty="0" smtClean="0"/>
              <a:t>Result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Optional, if applicable, inline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for simple functions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liminates function call overhead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Exception in </a:t>
            </a:r>
            <a:r>
              <a:rPr lang="en-US" dirty="0" err="1" smtClean="0">
                <a:solidFill>
                  <a:schemeClr val="accent6"/>
                </a:solidFill>
              </a:rPr>
              <a:t>Cython</a:t>
            </a:r>
            <a:r>
              <a:rPr lang="en-US" dirty="0" smtClean="0">
                <a:solidFill>
                  <a:schemeClr val="accent6"/>
                </a:solidFill>
              </a:rPr>
              <a:t> function is warning!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caught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 smtClean="0"/>
              <a:t> + nonsense value!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 smtClean="0"/>
              <a:t> clause to signature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 + 1)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Need not return</a:t>
              </a:r>
              <a:br>
                <a:rPr lang="en-US" dirty="0" smtClean="0"/>
              </a:br>
              <a:r>
                <a:rPr lang="en-US" dirty="0" smtClean="0"/>
                <a:t>that value to signal</a:t>
              </a:r>
              <a:br>
                <a:rPr lang="en-US" dirty="0" smtClean="0"/>
              </a:br>
              <a:r>
                <a:rPr lang="en-US" dirty="0" smtClean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'?' if value</a:t>
              </a:r>
              <a:br>
                <a:rPr lang="en-US" dirty="0" smtClean="0"/>
              </a:br>
              <a:r>
                <a:rPr lang="en-US" dirty="0" smtClean="0"/>
                <a:t>is valid return</a:t>
              </a:r>
              <a:br>
                <a:rPr lang="en-US" dirty="0" smtClean="0"/>
              </a:br>
              <a:r>
                <a:rPr lang="en-US" dirty="0" smtClean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br>
              <a:rPr lang="en-US" dirty="0" smtClean="0"/>
            </a:br>
            <a:r>
              <a:rPr lang="en-US" dirty="0" smtClean="0"/>
              <a:t>aka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access m, x, v</a:t>
            </a:r>
          </a:p>
          <a:p>
            <a:r>
              <a:rPr lang="en-US" dirty="0" smtClean="0"/>
              <a:t>Can add arbitrary object attributes</a:t>
            </a:r>
          </a:p>
          <a:p>
            <a:r>
              <a:rPr lang="en-US" dirty="0" smtClean="0"/>
              <a:t>Attributes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Can't access m, x, v</a:t>
            </a:r>
          </a:p>
          <a:p>
            <a:r>
              <a:rPr lang="en-US" dirty="0" smtClean="0"/>
              <a:t>Can't add object attributes</a:t>
            </a:r>
          </a:p>
          <a:p>
            <a:r>
              <a:rPr lang="en-US" dirty="0" smtClean="0"/>
              <a:t>Attributes in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by default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accessible outside class scope</a:t>
            </a:r>
          </a:p>
          <a:p>
            <a:endParaRPr lang="en-US" dirty="0" smtClean="0"/>
          </a:p>
          <a:p>
            <a:r>
              <a:rPr lang="en-US" dirty="0" smtClean="0"/>
              <a:t>Read only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used everywhere</a:t>
            </a:r>
          </a:p>
          <a:p>
            <a:endParaRPr lang="en-US" dirty="0" smtClean="0"/>
          </a:p>
          <a:p>
            <a:r>
              <a:rPr lang="en-US" dirty="0" smtClean="0"/>
              <a:t>Public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 smtClean="0"/>
              <a:t>: setter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 smtClean="0"/>
              <a:t>: setter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property momentum: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dynamic memory allocation (e.g.,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construction</a:t>
            </a:r>
          </a:p>
          <a:p>
            <a:pPr lvl="1"/>
            <a:r>
              <a:rPr lang="en-US" i="1" dirty="0" smtClean="0"/>
              <a:t>Don't </a:t>
            </a:r>
            <a:r>
              <a:rPr lang="en-US" dirty="0" smtClean="0"/>
              <a:t>allocate memory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Avoids memory leaks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memory deallocation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destruction</a:t>
            </a:r>
          </a:p>
          <a:p>
            <a:pPr lvl="1"/>
            <a:r>
              <a:rPr lang="en-US" dirty="0" smtClean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types can inherit from</a:t>
            </a:r>
          </a:p>
          <a:p>
            <a:pPr lvl="1"/>
            <a:r>
              <a:rPr lang="en-US" dirty="0" smtClean="0"/>
              <a:t>Single superclass only</a:t>
            </a:r>
          </a:p>
          <a:p>
            <a:pPr lvl="1"/>
            <a:r>
              <a:rPr lang="en-US" dirty="0" smtClean="0"/>
              <a:t>Superclass is build-in class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), or extension type</a:t>
            </a:r>
          </a:p>
          <a:p>
            <a:pPr lvl="1"/>
            <a:r>
              <a:rPr lang="en-US" dirty="0" smtClean="0"/>
              <a:t>Superclass can not be regular Python class</a:t>
            </a:r>
          </a:p>
          <a:p>
            <a:r>
              <a:rPr lang="en-US" dirty="0" smtClean="0"/>
              <a:t>Python classes can inherit from extension types</a:t>
            </a:r>
          </a:p>
          <a:p>
            <a:pPr lvl="1"/>
            <a:r>
              <a:rPr lang="en-US" dirty="0" smtClean="0"/>
              <a:t>Can not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</a:p>
          <a:p>
            <a:pPr lvl="1"/>
            <a:r>
              <a:rPr lang="en-US" dirty="0" smtClean="0"/>
              <a:t>Can not override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&amp; thread safety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Python interpreter </a:t>
            </a:r>
            <a:r>
              <a:rPr lang="en-US" dirty="0" err="1" smtClean="0"/>
              <a:t>CPython</a:t>
            </a:r>
            <a:endParaRPr lang="en-US" dirty="0" smtClean="0"/>
          </a:p>
          <a:p>
            <a:pPr lvl="1"/>
            <a:r>
              <a:rPr lang="en-US" b="1" i="1" dirty="0" smtClean="0"/>
              <a:t>not</a:t>
            </a:r>
            <a:r>
              <a:rPr lang="en-US" dirty="0" smtClean="0"/>
              <a:t> thread-safe!</a:t>
            </a:r>
          </a:p>
          <a:p>
            <a:pPr lvl="1"/>
            <a:r>
              <a:rPr lang="en-US" dirty="0" smtClean="0"/>
              <a:t>only one thread can access an object</a:t>
            </a:r>
          </a:p>
          <a:p>
            <a:pPr lvl="1"/>
            <a:r>
              <a:rPr lang="en-US" dirty="0" smtClean="0"/>
              <a:t>enforced by the GIL (Global Interpreter Lock)</a:t>
            </a:r>
          </a:p>
          <a:p>
            <a:pPr lvl="2"/>
            <a:r>
              <a:rPr lang="en-US" dirty="0" smtClean="0"/>
              <a:t>Okay for operations with high latency</a:t>
            </a:r>
          </a:p>
          <a:p>
            <a:pPr lvl="3"/>
            <a:r>
              <a:rPr lang="en-US" dirty="0" smtClean="0"/>
              <a:t>I/O</a:t>
            </a:r>
          </a:p>
          <a:p>
            <a:pPr lvl="3"/>
            <a:r>
              <a:rPr lang="en-US" dirty="0" smtClean="0"/>
              <a:t>networking</a:t>
            </a:r>
          </a:p>
          <a:p>
            <a:pPr lvl="2"/>
            <a:r>
              <a:rPr lang="en-US" b="1" i="1" dirty="0" smtClean="0">
                <a:solidFill>
                  <a:srgbClr val="C00000"/>
                </a:solidFill>
              </a:rPr>
              <a:t>Not okay</a:t>
            </a:r>
            <a:r>
              <a:rPr lang="en-US" dirty="0" smtClean="0"/>
              <a:t> for computationally intensive 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GIL is problematic for scientific computing!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in </a:t>
            </a:r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under the hood</a:t>
            </a:r>
          </a:p>
          <a:p>
            <a:r>
              <a:rPr lang="en-US" dirty="0" smtClean="0"/>
              <a:t>Single construct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implemented using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 smtClean="0"/>
              <a:t>Restrictions</a:t>
            </a:r>
          </a:p>
          <a:p>
            <a:pPr lvl="1"/>
            <a:r>
              <a:rPr lang="en-US" dirty="0" smtClean="0"/>
              <a:t>No use of Python objects in loop body!</a:t>
            </a:r>
          </a:p>
          <a:p>
            <a:pPr lvl="1"/>
            <a:r>
              <a:rPr lang="en-US" dirty="0" smtClean="0"/>
              <a:t>Iterations must be independent</a:t>
            </a:r>
          </a:p>
          <a:p>
            <a:pPr lvl="1"/>
            <a:r>
              <a:rPr lang="en-US" dirty="0" smtClean="0"/>
              <a:t>No break in loop 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</a:p>
          <a:p>
            <a:r>
              <a:rPr lang="en-US" dirty="0" smtClean="0"/>
              <a:t>Pandas: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hlinkClick r:id="rId3"/>
              </a:rPr>
              <a:t>http://scipy.org/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julia_set(double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complex[:] domain, int[:]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complex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300 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Context with</a:t>
                </a:r>
                <a:br>
                  <a:rPr lang="en-US" dirty="0" smtClean="0"/>
                </a:br>
                <a:r>
                  <a:rPr lang="en-US" dirty="0" smtClean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" name="Equation" r:id="rId6" imgW="609480" imgH="431640" progId="Equation.3">
                    <p:embed/>
                  </p:oleObj>
                </mc:Choice>
                <mc:Fallback>
                  <p:oleObj name="Equation" r:id="rId6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" name="Equation" r:id="rId9" imgW="1231560" imgH="431640" progId="Equation.3">
                    <p:embed/>
                  </p:oleObj>
                </mc:Choice>
                <mc:Fallback>
                  <p:oleObj name="Equation" r:id="rId9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Pure python: 2350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schedules supported</a:t>
            </a:r>
          </a:p>
          <a:p>
            <a:pPr lvl="1"/>
            <a:r>
              <a:rPr lang="en-US" dirty="0" smtClean="0"/>
              <a:t>static: work divided equally among threads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dynamic: work assigned to threads requesting it, default chunk size = 1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guided: work assigned to threads requesting it, decreasing over time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runtime: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 smtClean="0"/>
              <a:t> environment variable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Cfr</a:t>
            </a:r>
            <a:r>
              <a:rPr lang="en-US" sz="2400" dirty="0" smtClean="0"/>
              <a:t>. </a:t>
            </a:r>
            <a:r>
              <a:rPr lang="en-US" sz="2400" dirty="0" err="1" smtClean="0"/>
              <a:t>OpenMP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Inferred automatically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Reduction on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 smtClean="0"/>
                <a:t> thread-private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 smtClean="0"/>
              <a:t> for specifying extra options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'],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compile and</a:t>
              </a:r>
            </a:p>
            <a:p>
              <a:r>
                <a:rPr lang="en-US" dirty="0" smtClean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needed when C-level access is required!</a:t>
            </a:r>
          </a:p>
          <a:p>
            <a:r>
              <a:rPr lang="en-US" dirty="0" smtClean="0"/>
              <a:t>Implementation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Implementation of all functions, except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 smtClean="0"/>
              <a:t>Class definitions, but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attributes</a:t>
            </a:r>
            <a:endParaRPr lang="en-US" dirty="0"/>
          </a:p>
          <a:p>
            <a:r>
              <a:rPr lang="en-US" dirty="0" smtClean="0"/>
              <a:t>Declarations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C-level declarations: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Implementation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Declaration file + implementation file</a:t>
            </a:r>
            <a:br>
              <a:rPr lang="en-US" dirty="0" smtClean="0"/>
            </a:br>
            <a:r>
              <a:rPr lang="en-US" dirty="0" smtClean="0"/>
              <a:t>              = one namespace!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</a:p>
            <a:p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Fairly simple to use</a:t>
            </a:r>
          </a:p>
          <a:p>
            <a:pPr lvl="2"/>
            <a:r>
              <a:rPr lang="en-US" dirty="0" smtClean="0"/>
              <a:t>Offers excellent speedups when </a:t>
            </a:r>
            <a:r>
              <a:rPr lang="en-US" dirty="0" smtClean="0"/>
              <a:t>used </a:t>
            </a:r>
            <a:r>
              <a:rPr lang="en-US" dirty="0" smtClean="0"/>
              <a:t>wisely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Good understanding of Python and C/C++</a:t>
            </a:r>
          </a:p>
          <a:p>
            <a:pPr lvl="2"/>
            <a:r>
              <a:rPr lang="en-US" dirty="0" smtClean="0"/>
              <a:t>Python only!</a:t>
            </a:r>
          </a:p>
          <a:p>
            <a:r>
              <a:rPr lang="en-US" dirty="0" smtClean="0"/>
              <a:t>Features not covered here: wrapping C/C++ code</a:t>
            </a:r>
          </a:p>
          <a:p>
            <a:pPr lvl="1"/>
            <a:r>
              <a:rPr lang="en-US" dirty="0" smtClean="0"/>
              <a:t>Pro: low overhead compared to, e.g., SWIG</a:t>
            </a:r>
          </a:p>
          <a:p>
            <a:pPr lvl="1"/>
            <a:r>
              <a:rPr lang="en-US" dirty="0" smtClean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/>
              <a:t> </a:t>
            </a:r>
            <a:r>
              <a:rPr lang="en-US" dirty="0" smtClean="0"/>
              <a:t>website: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://cython.org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Cython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Smith, Kurt (2015) </a:t>
            </a:r>
            <a:r>
              <a:rPr lang="en-US" i="1" dirty="0" err="1" smtClean="0"/>
              <a:t>Cython</a:t>
            </a:r>
            <a:r>
              <a:rPr lang="en-US" dirty="0" smtClean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Interfacing Python and C/C++/Fortran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typically much slower than C/C++/Fortran</a:t>
            </a:r>
          </a:p>
          <a:p>
            <a:pPr lvl="1"/>
            <a:r>
              <a:rPr lang="en-US" dirty="0" smtClean="0"/>
              <a:t>Implement </a:t>
            </a:r>
            <a:r>
              <a:rPr lang="en-US" i="1" dirty="0" smtClean="0">
                <a:solidFill>
                  <a:srgbClr val="FF0000"/>
                </a:solidFill>
              </a:rPr>
              <a:t>performance critical code </a:t>
            </a:r>
            <a:r>
              <a:rPr lang="en-US" dirty="0" smtClean="0"/>
              <a:t>in C/C++/Fortran</a:t>
            </a:r>
          </a:p>
          <a:p>
            <a:r>
              <a:rPr lang="en-US" dirty="0" smtClean="0"/>
              <a:t>Python is excellent glue language/prototyping environment</a:t>
            </a:r>
          </a:p>
          <a:p>
            <a:pPr lvl="1"/>
            <a:r>
              <a:rPr lang="en-US" dirty="0" smtClean="0"/>
              <a:t>Use existing shared libraries</a:t>
            </a:r>
          </a:p>
          <a:p>
            <a:pPr lvl="1"/>
            <a:r>
              <a:rPr lang="en-US" dirty="0" smtClean="0"/>
              <a:t>Wrap your own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3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in Python standard library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Quite straightforward</a:t>
            </a:r>
          </a:p>
          <a:p>
            <a:pPr lvl="1"/>
            <a:r>
              <a:rPr lang="en-US" dirty="0" smtClean="0"/>
              <a:t>Part of standard distribution, so readily available</a:t>
            </a:r>
          </a:p>
          <a:p>
            <a:r>
              <a:rPr lang="en-US" dirty="0" smtClean="0">
                <a:hlinkClick r:id="rId4" action="ppaction://hlinksldjump"/>
              </a:rPr>
              <a:t>SWIG</a:t>
            </a:r>
            <a:r>
              <a:rPr lang="en-US" dirty="0" smtClean="0"/>
              <a:t> (</a:t>
            </a:r>
            <a:r>
              <a:rPr lang="en-US" dirty="0"/>
              <a:t>Simplified Wrapper and Interface </a:t>
            </a:r>
            <a:r>
              <a:rPr lang="en-US" dirty="0" smtClean="0"/>
              <a:t>Generator)</a:t>
            </a:r>
          </a:p>
          <a:p>
            <a:pPr lvl="1"/>
            <a:r>
              <a:rPr lang="en-US" dirty="0" smtClean="0"/>
              <a:t>More complex</a:t>
            </a:r>
          </a:p>
          <a:p>
            <a:pPr lvl="1"/>
            <a:r>
              <a:rPr lang="en-US" dirty="0" smtClean="0"/>
              <a:t>Supports C++</a:t>
            </a:r>
          </a:p>
          <a:p>
            <a:pPr lvl="1"/>
            <a:r>
              <a:rPr lang="en-US" dirty="0" smtClean="0"/>
              <a:t>Can make many languages interface with C/C++, e.g., Perl, Ruby, </a:t>
            </a:r>
            <a:r>
              <a:rPr lang="en-US" dirty="0" err="1" smtClean="0"/>
              <a:t>Tcl</a:t>
            </a:r>
            <a:r>
              <a:rPr lang="en-US" dirty="0" smtClean="0"/>
              <a:t>, </a:t>
            </a:r>
            <a:r>
              <a:rPr lang="en-US" dirty="0" err="1" smtClean="0"/>
              <a:t>Lua</a:t>
            </a:r>
            <a:r>
              <a:rPr lang="en-US" dirty="0" smtClean="0"/>
              <a:t>, Octave, R, Java,…</a:t>
            </a:r>
          </a:p>
          <a:p>
            <a:r>
              <a:rPr lang="en-US" dirty="0" smtClean="0">
                <a:hlinkClick r:id="rId5" action="ppaction://hlinksldjump"/>
              </a:rPr>
              <a:t>f2py</a:t>
            </a:r>
            <a:endParaRPr lang="en-US" dirty="0" smtClean="0"/>
          </a:p>
          <a:p>
            <a:pPr lvl="1"/>
            <a:r>
              <a:rPr lang="en-US" dirty="0" smtClean="0"/>
              <a:t>Fortran 90/95, some 2003</a:t>
            </a:r>
          </a:p>
          <a:p>
            <a:pPr lvl="1"/>
            <a:r>
              <a:rPr lang="en-US" dirty="0" smtClean="0"/>
              <a:t>Quite straightforward</a:t>
            </a:r>
          </a:p>
          <a:p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Two-way integration between C++ and Python</a:t>
            </a:r>
          </a:p>
          <a:p>
            <a:pPr lvl="1"/>
            <a:r>
              <a:rPr lang="en-US" dirty="0" smtClean="0"/>
              <a:t>May be overkill, harder to use, let's not go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map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logistic map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shared library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ibmy_stuff.so: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</a:t>
            </a:r>
            <a:r>
              <a:rPr lang="en-US" sz="2000" dirty="0" err="1" smtClean="0"/>
              <a:t>gcc</a:t>
            </a:r>
            <a:r>
              <a:rPr lang="en-US" sz="2000" dirty="0" smtClean="0"/>
              <a:t> 4.6+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 smtClean="0"/>
              <a:t>Best to do with C main function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Better: write some unit test (</a:t>
            </a:r>
            <a:r>
              <a:rPr lang="en-US" sz="2400" dirty="0" err="1" smtClean="0"/>
              <a:t>CUnit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done in C!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library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option: using </a:t>
            </a:r>
            <a:r>
              <a:rPr lang="en-US" dirty="0" err="1" smtClean="0"/>
              <a:t>ctypes</a:t>
            </a:r>
            <a:r>
              <a:rPr lang="en-US" dirty="0" smtClean="0"/>
              <a:t> in 4 easy steps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ctypes</a:t>
            </a:r>
            <a:r>
              <a:rPr lang="en-US" dirty="0" smtClean="0"/>
              <a:t> module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Load shared library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(0.5, 3.2, 1000))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&amp;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 distribution for Python</a:t>
            </a:r>
          </a:p>
          <a:p>
            <a:pPr lvl="1"/>
            <a:r>
              <a:rPr lang="en-US" dirty="0" smtClean="0"/>
              <a:t>stand-alone installer</a:t>
            </a:r>
          </a:p>
          <a:p>
            <a:pPr lvl="1"/>
            <a:r>
              <a:rPr lang="en-US" dirty="0" err="1" smtClean="0"/>
              <a:t>conda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Optimized libraries, e.g.,</a:t>
            </a:r>
          </a:p>
          <a:p>
            <a:pPr lvl="1"/>
            <a:r>
              <a:rPr lang="en-US" dirty="0" err="1" smtClean="0"/>
              <a:t>numpy</a:t>
            </a:r>
            <a:r>
              <a:rPr lang="en-US" dirty="0" smtClean="0"/>
              <a:t> optimization/extensions, e.g., </a:t>
            </a:r>
            <a:r>
              <a:rPr lang="en-US" dirty="0" err="1" smtClean="0"/>
              <a:t>numpy.random_intel</a:t>
            </a:r>
            <a:endParaRPr lang="en-US" dirty="0" smtClean="0"/>
          </a:p>
          <a:p>
            <a:pPr lvl="1"/>
            <a:r>
              <a:rPr lang="en-US" dirty="0" smtClean="0"/>
              <a:t>thread scheduling with TBB</a:t>
            </a:r>
          </a:p>
          <a:p>
            <a:pPr lvl="1"/>
            <a:r>
              <a:rPr lang="en-US" dirty="0" smtClean="0"/>
              <a:t>optimized mpi4py using Intel MPI</a:t>
            </a:r>
          </a:p>
          <a:p>
            <a:pPr lvl="1"/>
            <a:r>
              <a:rPr lang="en-US" dirty="0" smtClean="0"/>
              <a:t>optimized </a:t>
            </a:r>
            <a:r>
              <a:rPr lang="en-US" dirty="0" err="1" smtClean="0"/>
              <a:t>scikit</a:t>
            </a:r>
            <a:r>
              <a:rPr lang="en-US" dirty="0" smtClean="0"/>
              <a:t>-learn through </a:t>
            </a:r>
            <a:r>
              <a:rPr lang="en-US" dirty="0" err="1" smtClean="0"/>
              <a:t>pyDAAL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2989736"/>
            <a:ext cx="583264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--add channels  intel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install  intelpython3_full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log_map.py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 smtClean="0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structures: points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(p1.y - p2.y)*(p1.y - p2.y));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structures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arrays: statistics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arrays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lib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Varies with data size,</a:t>
            </a:r>
            <a:br>
              <a:rPr lang="en-US" sz="2000" dirty="0" smtClean="0"/>
            </a:br>
            <a:r>
              <a:rPr lang="en-US" sz="2000" dirty="0" smtClean="0"/>
              <a:t>hence wrapper function</a:t>
            </a:r>
            <a:br>
              <a:rPr lang="en-US" sz="2000" dirty="0" smtClean="0"/>
            </a:br>
            <a:r>
              <a:rPr lang="en-US" sz="2000" dirty="0" smtClean="0"/>
              <a:t>to set type to right size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* n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math…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8331127" cy="3539430"/>
            <a:chOff x="691677" y="1252504"/>
            <a:chExt cx="8331127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8331127" cy="3539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2142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types</a:t>
            </a:r>
            <a:r>
              <a:rPr lang="en-US" dirty="0" smtClean="0"/>
              <a:t>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C and C shared libraries is relatively straightforward</a:t>
            </a:r>
          </a:p>
          <a:p>
            <a:r>
              <a:rPr lang="en-US" dirty="0" smtClean="0"/>
              <a:t>Proper data type mapping helps a lot</a:t>
            </a:r>
          </a:p>
          <a:p>
            <a:pPr lvl="1"/>
            <a:r>
              <a:rPr lang="en-US" dirty="0" smtClean="0"/>
              <a:t>Map C structures to Python classes (inherit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Arrays are a nuisance</a:t>
            </a:r>
          </a:p>
          <a:p>
            <a:pPr lvl="1"/>
            <a:r>
              <a:rPr lang="en-US" dirty="0" smtClean="0"/>
              <a:t>Write wrapper function that constructs and assigns the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&amp;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class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3305824"/>
            <a:ext cx="6939720" cy="3416320"/>
            <a:chOff x="691677" y="1541691"/>
            <a:chExt cx="6939720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939720" cy="3416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Point::Point(double x, double y)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this-&gt;x =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this-&gt;y =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q)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));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8898" y="4604931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point.cxx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9592" y="1394360"/>
            <a:ext cx="6939720" cy="1754326"/>
            <a:chOff x="691677" y="1412776"/>
            <a:chExt cx="6939720" cy="175432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93972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q);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47823" y="281180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PyPy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http://pypy.org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Just-in-time compilation: faster than python</a:t>
            </a:r>
          </a:p>
          <a:p>
            <a:pPr lvl="2"/>
            <a:r>
              <a:rPr lang="en-US" dirty="0" smtClean="0"/>
              <a:t>Programs must run for considerable time</a:t>
            </a:r>
          </a:p>
          <a:p>
            <a:pPr lvl="2"/>
            <a:r>
              <a:rPr lang="en-US" dirty="0" smtClean="0"/>
              <a:t>Programs mostly in Python, little use of external libraries (C,…)</a:t>
            </a:r>
          </a:p>
          <a:p>
            <a:pPr lvl="1"/>
            <a:r>
              <a:rPr lang="en-US" dirty="0" smtClean="0"/>
              <a:t>Saves memory</a:t>
            </a:r>
          </a:p>
          <a:p>
            <a:pPr lvl="1"/>
            <a:r>
              <a:rPr lang="en-US" dirty="0" smtClean="0"/>
              <a:t>Python 2.7.x compatible</a:t>
            </a:r>
          </a:p>
          <a:p>
            <a:pPr lvl="2"/>
            <a:r>
              <a:rPr lang="en-US" dirty="0" smtClean="0"/>
              <a:t>Supports most of standard library</a:t>
            </a:r>
          </a:p>
          <a:p>
            <a:pPr lvl="2"/>
            <a:r>
              <a:rPr lang="en-US" dirty="0" smtClean="0"/>
              <a:t>Supports many third party libraries</a:t>
            </a:r>
          </a:p>
          <a:p>
            <a:pPr lvl="1"/>
            <a:r>
              <a:rPr lang="en-US" dirty="0" smtClean="0"/>
              <a:t>Python 3.3.x support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494566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When lucky, may be 10 </a:t>
            </a:r>
            <a:r>
              <a:rPr lang="en-US" sz="2000" dirty="0" smtClean="0">
                <a:sym typeface="Symbol" panose="05050102010706020507" pitchFamily="18" charset="2"/>
              </a:rPr>
              <a:t></a:t>
            </a:r>
            <a:r>
              <a:rPr lang="en-US" sz="2000" dirty="0" smtClean="0"/>
              <a:t> faster, free lunch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interface file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interface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module name: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Needs not be identical</a:t>
              </a:r>
              <a:br>
                <a:rPr lang="en-US" dirty="0" smtClean="0"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to C++ class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swig  -python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Creates: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shared library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g++  -O2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/include/python2.7 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242040"/>
            <a:ext cx="8731878" cy="5355312"/>
            <a:chOff x="441028" y="1233494"/>
            <a:chExt cx="873187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873187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/include/python2.7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-lpython2.7 -lm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$(CXX) $(CXXFLAGS)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: point_wrap.cxx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$(CXX) $(CXXFLAGS) -c $&lt;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swig -python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8188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Stats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 smtClean="0"/>
                <a:t> Python function</a:t>
              </a:r>
              <a:br>
                <a:rPr lang="en-US" sz="2000" dirty="0" smtClean="0"/>
              </a:br>
              <a:r>
                <a:rPr lang="en-US" sz="2000" dirty="0" smtClean="0"/>
                <a:t>creates array of C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range(n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SWIG is somewhat more complex</a:t>
            </a:r>
          </a:p>
          <a:p>
            <a:pPr lvl="1"/>
            <a:r>
              <a:rPr lang="en-US" dirty="0" smtClean="0"/>
              <a:t>Interface file must be created</a:t>
            </a:r>
          </a:p>
          <a:p>
            <a:r>
              <a:rPr lang="en-US" dirty="0"/>
              <a:t>D</a:t>
            </a:r>
            <a:r>
              <a:rPr lang="en-US" dirty="0" smtClean="0"/>
              <a:t>ata type mapping is taken care of by SWIG</a:t>
            </a:r>
          </a:p>
          <a:p>
            <a:pPr lvl="1"/>
            <a:r>
              <a:rPr lang="en-US" dirty="0" smtClean="0"/>
              <a:t>No fiddling with wrapper functions required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 smtClean="0"/>
              <a:t> library for dealing with C arrays</a:t>
            </a:r>
          </a:p>
          <a:p>
            <a:r>
              <a:rPr lang="en-US" dirty="0" smtClean="0"/>
              <a:t>Use of classes is transparent</a:t>
            </a:r>
          </a:p>
          <a:p>
            <a:r>
              <a:rPr lang="en-US" dirty="0" smtClean="0"/>
              <a:t>Interfacing from other languages is similar</a:t>
            </a:r>
          </a:p>
          <a:p>
            <a:r>
              <a:rPr lang="en-US" dirty="0" smtClean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integer, intent(in) ::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real(kind=8) :: pi, x,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y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 :: 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if (x**2.0D00 + y**2.0D00 &lt;= 1.0D00)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then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pi +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1.0D00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4.0D00*pi/n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pi.f90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shared library from the Fortran file</a:t>
            </a:r>
          </a:p>
          <a:p>
            <a:endParaRPr lang="en-US" dirty="0"/>
          </a:p>
          <a:p>
            <a:r>
              <a:rPr lang="en-US" dirty="0" smtClean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32041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pi.f90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generates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(n))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compute_pi.py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array_utils.f95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list/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with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used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range(1, n + 1)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+ 1.0)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Import Python module</a:t>
              </a:r>
              <a:br>
                <a:rPr lang="en-US" sz="2000" dirty="0" smtClean="0"/>
              </a:br>
              <a:r>
                <a:rPr lang="en-US" sz="2000" dirty="0" smtClean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ARRAY_LIB = array_utils.cpython-35m-x86_64-linux-gnu.so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 is quite simple, part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distribution</a:t>
            </a:r>
            <a:endParaRPr lang="en-US" dirty="0"/>
          </a:p>
          <a:p>
            <a:r>
              <a:rPr lang="en-US" dirty="0" smtClean="0"/>
              <a:t>Data type mapping is taken care of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, including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Core code is C/C++/Fortran in shared object</a:t>
            </a:r>
          </a:p>
          <a:p>
            <a:pPr lvl="2"/>
            <a:r>
              <a:rPr lang="en-US" dirty="0" smtClean="0"/>
              <a:t>Can be wrapped for other languages, besides Python</a:t>
            </a:r>
          </a:p>
          <a:p>
            <a:pPr lvl="2"/>
            <a:r>
              <a:rPr lang="en-US" dirty="0" smtClean="0"/>
              <a:t>Can be part of C/C++/Fortran programs</a:t>
            </a:r>
          </a:p>
          <a:p>
            <a:pPr lvl="1"/>
            <a:r>
              <a:rPr lang="en-US" dirty="0" smtClean="0"/>
              <a:t>Not a Python lock-in</a:t>
            </a:r>
          </a:p>
          <a:p>
            <a:pPr lvl="2"/>
            <a:r>
              <a:rPr lang="en-US" dirty="0" smtClean="0"/>
              <a:t>Better long term prospects</a:t>
            </a:r>
          </a:p>
          <a:p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"Boundary" between C/C++/Fortran should be sharp</a:t>
            </a:r>
          </a:p>
          <a:p>
            <a:pPr lvl="1"/>
            <a:r>
              <a:rPr lang="en-US" dirty="0" smtClean="0"/>
              <a:t>Type conversions should be controlled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for distribution will be more complex</a:t>
            </a:r>
          </a:p>
          <a:p>
            <a:pPr lvl="1"/>
            <a:r>
              <a:rPr lang="en-US" dirty="0" smtClean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Multicore programming</a:t>
            </a:r>
            <a:br>
              <a:rPr lang="en-US" dirty="0" smtClean="0"/>
            </a:br>
            <a:r>
              <a:rPr lang="en-US" dirty="0" smtClean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Use explicit threading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Use higher level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 smtClean="0"/>
              <a:t> module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big success</a:t>
            </a:r>
          </a:p>
          <a:p>
            <a:pPr lvl="1"/>
            <a:r>
              <a:rPr lang="en-US" dirty="0" smtClean="0"/>
              <a:t>Global Interpreter Lock (GIL)</a:t>
            </a:r>
          </a:p>
          <a:p>
            <a:r>
              <a:rPr lang="en-US" dirty="0" smtClean="0"/>
              <a:t>Does not influence 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build on top of BLAS (</a:t>
            </a:r>
            <a:r>
              <a:rPr lang="en-US" b="1" dirty="0" smtClean="0"/>
              <a:t>B</a:t>
            </a:r>
            <a:r>
              <a:rPr lang="en-US" dirty="0" smtClean="0"/>
              <a:t>asic </a:t>
            </a:r>
            <a:r>
              <a:rPr lang="en-US" b="1" dirty="0" smtClean="0"/>
              <a:t>L</a:t>
            </a:r>
            <a:r>
              <a:rPr lang="en-US" dirty="0" smtClean="0"/>
              <a:t>inear </a:t>
            </a:r>
            <a:r>
              <a:rPr lang="en-US" b="1" dirty="0" smtClean="0"/>
              <a:t>A</a:t>
            </a:r>
            <a:r>
              <a:rPr lang="en-US" dirty="0" smtClean="0"/>
              <a:t>lgebra </a:t>
            </a:r>
            <a:r>
              <a:rPr lang="en-US" b="1" dirty="0" err="1" smtClean="0"/>
              <a:t>S</a:t>
            </a:r>
            <a:r>
              <a:rPr lang="en-US" dirty="0" err="1" smtClean="0"/>
              <a:t>ubpackage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Good BLAS implementation are multithreaded</a:t>
            </a:r>
          </a:p>
          <a:p>
            <a:pPr lvl="1"/>
            <a:r>
              <a:rPr lang="en-US" dirty="0" err="1" smtClean="0"/>
              <a:t>OpenBLAS</a:t>
            </a:r>
            <a:endParaRPr lang="en-US" dirty="0" smtClean="0"/>
          </a:p>
          <a:p>
            <a:pPr lvl="1"/>
            <a:r>
              <a:rPr lang="en-US" dirty="0" smtClean="0"/>
              <a:t>Intel MKL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operations scale on multiple cores</a:t>
            </a:r>
          </a:p>
          <a:p>
            <a:pPr lvl="1"/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/>
              <a:t>solving sets of linear equations</a:t>
            </a:r>
          </a:p>
          <a:p>
            <a:pPr lvl="1"/>
            <a:r>
              <a:rPr lang="en-US" dirty="0" smtClean="0"/>
              <a:t>singular value decomposition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packages build on top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>
              <p:extLst/>
            </p:nvPr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>
              <p:extLst/>
            </p:nvPr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</a:t>
            </a:r>
            <a:br>
              <a:rPr lang="en-US" sz="2400" dirty="0" smtClean="0"/>
            </a:br>
            <a:r>
              <a:rPr lang="en-US" sz="2400" dirty="0" smtClean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numpy</a:t>
            </a:r>
            <a:r>
              <a:rPr lang="en-US" sz="2400" dirty="0" smtClean="0"/>
              <a:t> on top</a:t>
            </a:r>
            <a:br>
              <a:rPr lang="en-US" sz="2400" dirty="0" smtClean="0"/>
            </a:br>
            <a:r>
              <a:rPr lang="en-US" sz="2400" dirty="0" smtClean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4224</TotalTime>
  <Words>8814</Words>
  <Application>Microsoft Office PowerPoint</Application>
  <PresentationFormat>On-screen Show (4:3)</PresentationFormat>
  <Paragraphs>2286</Paragraphs>
  <Slides>183</Slides>
  <Notes>37</Notes>
  <HiddenSlides>14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183</vt:i4>
      </vt:variant>
    </vt:vector>
  </HeadingPairs>
  <TitlesOfParts>
    <vt:vector size="192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Office Theme</vt:lpstr>
      <vt:lpstr>Equation</vt:lpstr>
      <vt:lpstr>Python &amp; HPC</vt:lpstr>
      <vt:lpstr>General considerations</vt:lpstr>
      <vt:lpstr>Out of the box</vt:lpstr>
      <vt:lpstr>Python performance</vt:lpstr>
      <vt:lpstr>Libraries for numeric computation</vt:lpstr>
      <vt:lpstr>Python using numpy</vt:lpstr>
      <vt:lpstr>Intel &amp; Python</vt:lpstr>
      <vt:lpstr>Alternative interpreter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Cython to speed up Python</vt:lpstr>
      <vt:lpstr>Motivating example</vt:lpstr>
      <vt:lpstr>Motivation</vt:lpstr>
      <vt:lpstr>Cython</vt:lpstr>
      <vt:lpstr>Motivating example: timings</vt:lpstr>
      <vt:lpstr>Motivating example: code</vt:lpstr>
      <vt:lpstr>Motivating example: setup.py, building &amp; using</vt:lpstr>
      <vt:lpstr>Profiling</vt:lpstr>
      <vt:lpstr>Cython &amp; cProfile</vt:lpstr>
      <vt:lpstr>Switching on profiling</vt:lpstr>
      <vt:lpstr>Where to start?</vt:lpstr>
      <vt:lpstr>Types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Functions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Multithreading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Code organization</vt:lpstr>
      <vt:lpstr>File types and import</vt:lpstr>
      <vt:lpstr>Declaration/implementation</vt:lpstr>
      <vt:lpstr>Conclusions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futures</vt:lpstr>
      <vt:lpstr>Pools again</vt:lpstr>
      <vt:lpstr>Future objects</vt:lpstr>
      <vt:lpstr> from the future</vt:lpstr>
      <vt:lpstr>Conclusions</vt:lpstr>
      <vt:lpstr>Multicore conclusions</vt:lpstr>
      <vt:lpstr>Distributed programming with Python using mpi4py</vt:lpstr>
      <vt:lpstr>Introduction</vt:lpstr>
      <vt:lpstr>Motivation</vt:lpstr>
      <vt:lpstr>What is MPI?</vt:lpstr>
      <vt:lpstr>Usage of MPI</vt:lpstr>
      <vt:lpstr>Hardware characteristics</vt:lpstr>
      <vt:lpstr>Programming model</vt:lpstr>
      <vt:lpstr>Process identification &amp; default communicator</vt:lpstr>
      <vt:lpstr>Hello world</vt:lpstr>
      <vt:lpstr>Communicators</vt:lpstr>
      <vt:lpstr>Hello again</vt:lpstr>
      <vt:lpstr>Communication of Python objects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Efficient communication</vt:lpstr>
      <vt:lpstr>Data types</vt:lpstr>
      <vt:lpstr>comm.Ssend/comm.Recv</vt:lpstr>
      <vt:lpstr>comm.Reduce</vt:lpstr>
      <vt:lpstr>Limitations</vt:lpstr>
      <vt:lpstr>Topology</vt:lpstr>
      <vt:lpstr>Topology</vt:lpstr>
      <vt:lpstr>comm.Create_cart</vt:lpstr>
      <vt:lpstr>Coordinates</vt:lpstr>
      <vt:lpstr>Halo exchange</vt:lpstr>
      <vt:lpstr>Halo exchange &amp; comm.Sendrecv</vt:lpstr>
      <vt:lpstr>Non-blocking communication</vt:lpstr>
      <vt:lpstr>Why the wait?</vt:lpstr>
      <vt:lpstr>comm.isend/comm.irecv &amp; wait</vt:lpstr>
      <vt:lpstr>Outlook &amp; conclusions</vt:lpstr>
      <vt:lpstr>Much more…</vt:lpstr>
      <vt:lpstr>Pitfalls</vt:lpstr>
      <vt:lpstr>mpi4py Conclusions</vt:lpstr>
      <vt:lpstr>pyspark</vt:lpstr>
      <vt:lpstr>Introduction</vt:lpstr>
      <vt:lpstr>The issue…</vt:lpstr>
      <vt:lpstr>The solution, take 1: Hadoop</vt:lpstr>
      <vt:lpstr>Problems</vt:lpstr>
      <vt:lpstr>The solution, take 2: Spark</vt:lpstr>
      <vt:lpstr>Architecture</vt:lpstr>
      <vt:lpstr>RDDs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Shared variables</vt:lpstr>
      <vt:lpstr>Broadcast variables</vt:lpstr>
      <vt:lpstr>Accumulators</vt:lpstr>
      <vt:lpstr>Performance caveats</vt:lpstr>
      <vt:lpstr>Seems simple?</vt:lpstr>
      <vt:lpstr>Shuffle</vt:lpstr>
      <vt:lpstr>Caching</vt:lpstr>
      <vt:lpstr>Outlook &amp; conclusions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Bram van der Heijde</cp:lastModifiedBy>
  <cp:revision>107</cp:revision>
  <dcterms:created xsi:type="dcterms:W3CDTF">2016-03-16T14:21:03Z</dcterms:created>
  <dcterms:modified xsi:type="dcterms:W3CDTF">2017-04-18T15:41:12Z</dcterms:modified>
</cp:coreProperties>
</file>