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3" r:id="rId7"/>
    <p:sldId id="281" r:id="rId8"/>
    <p:sldId id="280" r:id="rId9"/>
    <p:sldId id="275" r:id="rId10"/>
    <p:sldId id="276" r:id="rId11"/>
    <p:sldId id="285" r:id="rId12"/>
    <p:sldId id="277" r:id="rId13"/>
    <p:sldId id="282" r:id="rId14"/>
    <p:sldId id="283" r:id="rId15"/>
    <p:sldId id="284" r:id="rId16"/>
    <p:sldId id="278" r:id="rId17"/>
    <p:sldId id="27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72" y="12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network-based audio effect emulation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Brijee Rana</a:t>
            </a:r>
          </a:p>
          <a:p>
            <a:r>
              <a:rPr lang="en-US" dirty="0"/>
              <a:t>Br1e21</a:t>
            </a:r>
          </a:p>
          <a:p>
            <a:endParaRPr lang="en-US" dirty="0"/>
          </a:p>
          <a:p>
            <a:r>
              <a:rPr lang="en-US" dirty="0" err="1"/>
              <a:t>Msc</a:t>
            </a:r>
            <a:r>
              <a:rPr lang="en-US" dirty="0"/>
              <a:t>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4B477B-4601-4340-94C4-47B3502F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1" y="382037"/>
            <a:ext cx="8896242" cy="6093926"/>
          </a:xfrm>
          <a:noFill/>
        </p:spPr>
      </p:pic>
    </p:spTree>
    <p:extLst>
      <p:ext uri="{BB962C8B-B14F-4D97-AF65-F5344CB8AC3E}">
        <p14:creationId xmlns:p14="http://schemas.microsoft.com/office/powerpoint/2010/main" val="40666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writing implement, stationary&#10;&#10;Description automatically generated">
            <a:extLst>
              <a:ext uri="{FF2B5EF4-FFF2-40B4-BE49-F238E27FC236}">
                <a16:creationId xmlns:a16="http://schemas.microsoft.com/office/drawing/2014/main" id="{F1EC302B-035B-4E63-9DFD-C965418E8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97199"/>
            <a:ext cx="6588342" cy="4463601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04CF18-C10F-47C6-B1BA-F21FC357F3EC}"/>
              </a:ext>
            </a:extLst>
          </p:cNvPr>
          <p:cNvSpPr txBox="1">
            <a:spLocks/>
          </p:cNvSpPr>
          <p:nvPr/>
        </p:nvSpPr>
        <p:spPr>
          <a:xfrm>
            <a:off x="7246540" y="739999"/>
            <a:ext cx="3528393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800" b="0" kern="1200" cap="all" spc="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Results (CHORUS):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F12CF3-2B99-4F09-ACDE-E07F9146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6938" y="1809750"/>
            <a:ext cx="4319587" cy="385127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Very poor performance, difficult to hear the audio effect applied.</a:t>
            </a:r>
          </a:p>
          <a:p>
            <a:r>
              <a:rPr lang="en-GB" sz="2400" dirty="0"/>
              <a:t>Test loss = 0.291</a:t>
            </a:r>
          </a:p>
          <a:p>
            <a:r>
              <a:rPr lang="en-GB" sz="2400" dirty="0"/>
              <a:t>Validation loss = 0.695</a:t>
            </a:r>
          </a:p>
          <a:p>
            <a:r>
              <a:rPr lang="en-GB" sz="2400" dirty="0"/>
              <a:t>{"</a:t>
            </a:r>
            <a:r>
              <a:rPr lang="en-GB" sz="2400" dirty="0" err="1"/>
              <a:t>hidden_size</a:t>
            </a:r>
            <a:r>
              <a:rPr lang="en-GB" sz="2400" dirty="0"/>
              <a:t>": 64, "</a:t>
            </a:r>
            <a:r>
              <a:rPr lang="en-GB" sz="2400" dirty="0" err="1"/>
              <a:t>unit_type</a:t>
            </a:r>
            <a:r>
              <a:rPr lang="en-GB" sz="2400" dirty="0"/>
              <a:t>": "GRU", "</a:t>
            </a:r>
            <a:r>
              <a:rPr lang="en-GB" sz="2400" dirty="0" err="1"/>
              <a:t>loss_fcns</a:t>
            </a:r>
            <a:r>
              <a:rPr lang="en-GB" sz="2400" dirty="0"/>
              <a:t>": {"ESR": 0.75, "DC": 0.25}, "</a:t>
            </a:r>
            <a:r>
              <a:rPr lang="en-GB" sz="2400" dirty="0" err="1"/>
              <a:t>pre_filt</a:t>
            </a:r>
            <a:r>
              <a:rPr lang="en-GB" sz="2400" dirty="0"/>
              <a:t>": "None“}</a:t>
            </a:r>
          </a:p>
          <a:p>
            <a:r>
              <a:rPr lang="en-GB" sz="2400" dirty="0"/>
              <a:t>Early stopping at 74 epochs.</a:t>
            </a:r>
          </a:p>
          <a:p>
            <a:r>
              <a:rPr lang="en-GB" sz="2400" dirty="0"/>
              <a:t>13 minutes to train.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2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84A385A-DFA8-472A-A45D-1E833DC6A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350313"/>
            <a:ext cx="9001000" cy="6157373"/>
          </a:xfrm>
        </p:spPr>
      </p:pic>
    </p:spTree>
    <p:extLst>
      <p:ext uri="{BB962C8B-B14F-4D97-AF65-F5344CB8AC3E}">
        <p14:creationId xmlns:p14="http://schemas.microsoft.com/office/powerpoint/2010/main" val="2286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73D6-40A0-4FAA-91A9-00F4D036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5269-74E8-446E-8FCD-034A0A60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GRU take shorter time than LSTM but perform slightly worser.</a:t>
            </a:r>
          </a:p>
          <a:p>
            <a:r>
              <a:rPr lang="en-GB" dirty="0"/>
              <a:t>Network can model fuzz and by extension most non-linear audio effects.</a:t>
            </a:r>
          </a:p>
          <a:p>
            <a:r>
              <a:rPr lang="en-GB" dirty="0"/>
              <a:t>Was very unsuccessful at replicating chorus. Model could not replicator any other type of time-varying audio effect.</a:t>
            </a:r>
          </a:p>
          <a:p>
            <a:r>
              <a:rPr lang="en-GB" dirty="0"/>
              <a:t>Increasing the hidden size layer slightly increases performance but takes longer for the network to be trained – computational cost.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78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C47-007C-4DBE-813B-FAA9983A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E31F-044F-4975-BAC2-1ADB5572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RNN can definitely be used to model non-linear audio effects to a believable degree but not complex time-varying audio effects, further experiments and approaches would have to be explored.</a:t>
            </a:r>
          </a:p>
          <a:p>
            <a:r>
              <a:rPr lang="en-GB" dirty="0"/>
              <a:t>I can see this method of modelling audio effects be further developed and used in the future.</a:t>
            </a:r>
          </a:p>
          <a:p>
            <a:r>
              <a:rPr lang="en-GB" dirty="0"/>
              <a:t>In the future:</a:t>
            </a:r>
          </a:p>
          <a:p>
            <a:pPr lvl="1"/>
            <a:r>
              <a:rPr lang="en-GB" dirty="0"/>
              <a:t>Make the model work in real time.</a:t>
            </a:r>
          </a:p>
          <a:p>
            <a:pPr lvl="1"/>
            <a:r>
              <a:rPr lang="en-GB" dirty="0"/>
              <a:t>Investigate different models, </a:t>
            </a:r>
            <a:r>
              <a:rPr lang="en-GB" dirty="0" err="1"/>
              <a:t>i.e</a:t>
            </a:r>
            <a:r>
              <a:rPr lang="en-GB" dirty="0"/>
              <a:t> autoencoders.</a:t>
            </a:r>
          </a:p>
          <a:p>
            <a:pPr lvl="1"/>
            <a:r>
              <a:rPr lang="en-GB" dirty="0"/>
              <a:t>Add parameters </a:t>
            </a:r>
            <a:r>
              <a:rPr lang="en-GB" dirty="0" err="1"/>
              <a:t>i.e</a:t>
            </a:r>
            <a:r>
              <a:rPr lang="en-GB" dirty="0"/>
              <a:t> volume, equalizations.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7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F6B8-0300-4E37-A9EA-CC27632D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DE4C-FA7F-4873-A6A1-917184A4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Replicate audio effects</a:t>
            </a:r>
          </a:p>
          <a:p>
            <a:r>
              <a:rPr lang="en-GB" dirty="0"/>
              <a:t>End-to-end black box method</a:t>
            </a:r>
          </a:p>
          <a:p>
            <a:r>
              <a:rPr lang="en-GB" dirty="0"/>
              <a:t>Recurrent Neural networks (LSTM/GRU)</a:t>
            </a:r>
          </a:p>
          <a:p>
            <a:r>
              <a:rPr lang="en-GB" dirty="0"/>
              <a:t>Music producers and guitar players often use audio effects for artist/creative endeavours.</a:t>
            </a:r>
          </a:p>
          <a:p>
            <a:r>
              <a:rPr lang="en-GB" dirty="0"/>
              <a:t>Analog devices are expensive, scare and fragile</a:t>
            </a:r>
          </a:p>
          <a:p>
            <a:r>
              <a:rPr lang="en-GB" dirty="0"/>
              <a:t>Contemporary digital audio effect model do perform as well as these </a:t>
            </a:r>
            <a:r>
              <a:rPr lang="en-GB" dirty="0" err="1"/>
              <a:t>analog</a:t>
            </a:r>
            <a:r>
              <a:rPr lang="en-GB" dirty="0"/>
              <a:t> devices.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13C3-0AE0-4C66-897F-91850DC3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1645-3FB3-4864-965A-CC3EEF10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methods currently use grey/white box modelling e.g. circuit simulation, complex mathematical algorithms</a:t>
            </a:r>
          </a:p>
          <a:p>
            <a:r>
              <a:rPr lang="en-GB" dirty="0"/>
              <a:t>Investigate the performance of RNN’s with non-linear effect (fuzz) and time-varying effect(chorus).</a:t>
            </a:r>
          </a:p>
          <a:p>
            <a:r>
              <a:rPr lang="en-GB" dirty="0"/>
              <a:t>Find suitable network architecture.</a:t>
            </a:r>
          </a:p>
          <a:p>
            <a:r>
              <a:rPr lang="en-GB" dirty="0"/>
              <a:t>Explore parameters and network structure.</a:t>
            </a:r>
          </a:p>
          <a:p>
            <a:r>
              <a:rPr lang="en-GB" dirty="0"/>
              <a:t>Implement and produce sounds with the audio effect from a given input.</a:t>
            </a:r>
          </a:p>
        </p:txBody>
      </p:sp>
    </p:spTree>
    <p:extLst>
      <p:ext uri="{BB962C8B-B14F-4D97-AF65-F5344CB8AC3E}">
        <p14:creationId xmlns:p14="http://schemas.microsoft.com/office/powerpoint/2010/main" val="27825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41F6-4BA3-49FA-B2EE-3756ACF7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12" y="660677"/>
            <a:ext cx="10360501" cy="1223963"/>
          </a:xfrm>
        </p:spPr>
        <p:txBody>
          <a:bodyPr/>
          <a:lstStyle/>
          <a:p>
            <a:r>
              <a:rPr lang="en-GB" dirty="0"/>
              <a:t>Fuzz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A78F-88D6-4EA1-AF57-39795A5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82" y="4141630"/>
            <a:ext cx="10360501" cy="2095682"/>
          </a:xfrm>
        </p:spPr>
        <p:txBody>
          <a:bodyPr>
            <a:normAutofit/>
          </a:bodyPr>
          <a:lstStyle/>
          <a:p>
            <a:r>
              <a:rPr lang="en-GB" dirty="0"/>
              <a:t>Mimics a choir.</a:t>
            </a:r>
          </a:p>
          <a:p>
            <a:r>
              <a:rPr lang="en-GB" dirty="0"/>
              <a:t>Modulation, time-varying audio effect.</a:t>
            </a:r>
          </a:p>
          <a:p>
            <a:r>
              <a:rPr lang="en-GB" dirty="0"/>
              <a:t>Duplicates the audio wave, plays it alongside it at different pitches and speeds.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596CE8-8D65-4939-8FFA-77C2A68282BC}"/>
              </a:ext>
            </a:extLst>
          </p:cNvPr>
          <p:cNvSpPr txBox="1">
            <a:spLocks/>
          </p:cNvSpPr>
          <p:nvPr/>
        </p:nvSpPr>
        <p:spPr>
          <a:xfrm>
            <a:off x="1208512" y="2924944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Chorus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B41C80-55CE-4C81-B199-FD7536F6E309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10360501" cy="1430787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Aggressive distortion sound.</a:t>
            </a:r>
          </a:p>
          <a:p>
            <a:r>
              <a:rPr lang="en-GB" dirty="0"/>
              <a:t>Distorts audio waves non-linearly into square waves, adding complex overtones as the volume is increased and waves are clipped.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8A1-0D5E-42DC-B326-9FEEC1F7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5772-6073-4996-ABB0-9FDA8F6B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Similar to feedforward neural networks but has feedback connections. Useful for sequential data </a:t>
            </a:r>
            <a:r>
              <a:rPr lang="en-GB" dirty="0" err="1"/>
              <a:t>e.g</a:t>
            </a:r>
            <a:r>
              <a:rPr lang="en-GB" dirty="0"/>
              <a:t> discrete time series data like audio waves.</a:t>
            </a:r>
          </a:p>
          <a:p>
            <a:r>
              <a:rPr lang="en-GB" dirty="0"/>
              <a:t>RNNs commonly have vanishing/exploding gradients when doing backpropagation through time. </a:t>
            </a:r>
          </a:p>
          <a:p>
            <a:r>
              <a:rPr lang="en-GB" dirty="0"/>
              <a:t>LSTM used to solve this issue with its unique gated structure and ability to store memory in its cells, thus learning long-term dependencies.</a:t>
            </a:r>
          </a:p>
          <a:p>
            <a:r>
              <a:rPr lang="en-GB" dirty="0"/>
              <a:t>Gated Recurrent Units are LSTMs without an output gate, so it fully  writes the contents from its memory cell to the larger network at each time step.</a:t>
            </a:r>
          </a:p>
        </p:txBody>
      </p:sp>
    </p:spTree>
    <p:extLst>
      <p:ext uri="{BB962C8B-B14F-4D97-AF65-F5344CB8AC3E}">
        <p14:creationId xmlns:p14="http://schemas.microsoft.com/office/powerpoint/2010/main" val="367295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AA4-ED1F-40FC-B25D-D8950B8B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data 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479A-9733-44B7-9943-D6125212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IDMT-SMT-Audio-Effects dataset, contains 55044 audio files with 11 different audio effects.</a:t>
            </a:r>
          </a:p>
          <a:p>
            <a:r>
              <a:rPr lang="en-GB" dirty="0"/>
              <a:t>Concatenated unprocessed audio files then used my own DAW and audio effect system to apply fuzz and chorus effect.</a:t>
            </a:r>
          </a:p>
          <a:p>
            <a:r>
              <a:rPr lang="en-GB" dirty="0"/>
              <a:t>Normalised the amplitude of this long audio file so that the sensitive network does not get affected by differences in volume, and graph plotting is simpler.</a:t>
            </a:r>
          </a:p>
          <a:p>
            <a:r>
              <a:rPr lang="en-GB" dirty="0"/>
              <a:t>Split ½ into training, ¼ each into testing and validation set. </a:t>
            </a:r>
          </a:p>
        </p:txBody>
      </p:sp>
    </p:spTree>
    <p:extLst>
      <p:ext uri="{BB962C8B-B14F-4D97-AF65-F5344CB8AC3E}">
        <p14:creationId xmlns:p14="http://schemas.microsoft.com/office/powerpoint/2010/main" val="22588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4FD1-A08D-473B-AFA6-B796D12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GB" dirty="0"/>
              <a:t>Neural network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254D4D-BDF6-4ED4-89CC-B511CDBFC7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12" y="1706880"/>
            <a:ext cx="4296419" cy="44653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932DBE-3734-604F-6339-A99F6D48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3" y="1706880"/>
            <a:ext cx="5484971" cy="44653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Found RNN network architecture from a paper by the Aalto University Acoustics Lab, Finland, which explored tube amplifier emulation.</a:t>
            </a:r>
          </a:p>
          <a:p>
            <a:r>
              <a:rPr lang="en-US" dirty="0"/>
              <a:t>Used their network to train my data, investigate RNN structures and performance as well as plot graphs.</a:t>
            </a:r>
          </a:p>
          <a:p>
            <a:r>
              <a:rPr lang="en-US" dirty="0"/>
              <a:t>Network contains LSTM layer followed by dense layer, skip connected used so that network can learn difference between input and target.</a:t>
            </a:r>
          </a:p>
        </p:txBody>
      </p:sp>
    </p:spTree>
    <p:extLst>
      <p:ext uri="{BB962C8B-B14F-4D97-AF65-F5344CB8AC3E}">
        <p14:creationId xmlns:p14="http://schemas.microsoft.com/office/powerpoint/2010/main" val="31171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5A79-E7F8-464D-AA28-FBAA8EE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20" y="2420888"/>
            <a:ext cx="5031909" cy="1079947"/>
          </a:xfrm>
        </p:spPr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724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674E-3DA6-46AD-952C-606DC8ED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98321"/>
            <a:ext cx="3507378" cy="495176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Results (FUZZ):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9A3D-F9E9-4857-8E89-B87531C2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84784"/>
            <a:ext cx="4062942" cy="456101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Relatively good performance, sonically convincing.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Test loss = 0.113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Validation loss = 0.147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{"</a:t>
            </a:r>
            <a:r>
              <a:rPr lang="en-GB" sz="2400" dirty="0" err="1"/>
              <a:t>hidden_size</a:t>
            </a:r>
            <a:r>
              <a:rPr lang="en-GB" sz="2400" dirty="0"/>
              <a:t>": 32, "</a:t>
            </a:r>
            <a:r>
              <a:rPr lang="en-GB" sz="2400" dirty="0" err="1"/>
              <a:t>unit_type</a:t>
            </a:r>
            <a:r>
              <a:rPr lang="en-GB" sz="2400" dirty="0"/>
              <a:t>": "LSTM", "</a:t>
            </a:r>
            <a:r>
              <a:rPr lang="en-GB" sz="2400" dirty="0" err="1"/>
              <a:t>loss_fcns</a:t>
            </a:r>
            <a:r>
              <a:rPr lang="en-GB" sz="2400" dirty="0"/>
              <a:t>": {"ESR": 0.75, "DC": 0.25}, "</a:t>
            </a:r>
            <a:r>
              <a:rPr lang="en-GB" sz="2400" dirty="0" err="1"/>
              <a:t>pre_filt</a:t>
            </a:r>
            <a:r>
              <a:rPr lang="en-GB" sz="2400" dirty="0"/>
              <a:t>": "None“}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Early stopping at 130 epochs,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23 minutes to train.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F96311CB-DFD0-46C1-BDA0-40D0A236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1" y="1313718"/>
            <a:ext cx="6094413" cy="4128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1810</TotalTime>
  <Words>713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Neural network-based audio effect emulation </vt:lpstr>
      <vt:lpstr>Introduction </vt:lpstr>
      <vt:lpstr>Aims and objectives</vt:lpstr>
      <vt:lpstr>Fuzz </vt:lpstr>
      <vt:lpstr>Recurrent neural networks</vt:lpstr>
      <vt:lpstr>Data and data pre-processing </vt:lpstr>
      <vt:lpstr>Neural network architecture</vt:lpstr>
      <vt:lpstr>Demonstration</vt:lpstr>
      <vt:lpstr>Results (FUZZ):</vt:lpstr>
      <vt:lpstr>PowerPoint Presentation</vt:lpstr>
      <vt:lpstr>PowerPoint Presentation</vt:lpstr>
      <vt:lpstr>PowerPoint Presentation</vt:lpstr>
      <vt:lpstr>Discussion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audio effect emulation </dc:title>
  <dc:creator>Brijee Rana</dc:creator>
  <cp:lastModifiedBy>Brijee Rana</cp:lastModifiedBy>
  <cp:revision>19</cp:revision>
  <dcterms:created xsi:type="dcterms:W3CDTF">2022-09-11T12:55:21Z</dcterms:created>
  <dcterms:modified xsi:type="dcterms:W3CDTF">2022-09-15T00:02:06Z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