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9" r:id="rId4"/>
    <p:sldId id="265" r:id="rId5"/>
    <p:sldId id="277" r:id="rId6"/>
    <p:sldId id="267" r:id="rId7"/>
    <p:sldId id="266" r:id="rId8"/>
    <p:sldId id="278" r:id="rId9"/>
    <p:sldId id="273" r:id="rId10"/>
    <p:sldId id="271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A43DA-5E77-473A-AA67-D4127A434F0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B16B5-0810-4012-AAF2-B7FF1AFDE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7C0E-6E01-756D-E08D-8171D2695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358B5-9E4D-0072-FCC2-652CEC893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BBA4-6D06-C0AF-73A8-1F9C37F1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ABF8-9882-49A6-A892-DA78E9AA22A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0C8E-84F8-C481-9531-438F5E0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69B0-FDF4-929F-AA30-DE8A801D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2CA-866C-446E-8DB5-82D223E3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7915-A495-DE5A-729E-EED39BBB3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05E-F9EB-06BD-61CB-5F1E8400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014B-B7E2-47ED-9849-0822E2DD41E0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D8B4-F56E-5E07-AC11-863EB01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63F4-8E85-0FAA-63AB-3D6C82D6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D4CD6-3D69-F74E-874D-2A9931F7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6C559-0142-55D1-BCD4-6015FC61A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ED1E-84FB-CCCB-635B-93121F5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E8CD-91D1-4CDE-832B-590D2B42A12C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C1EE-F396-DDFA-91A7-3A312DA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42D4-0778-B02B-8877-0CB63727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BB14-5FC6-0F3F-A464-2B8F2AE7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661E-6C76-BF23-FEC6-C2B6DB3A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AD83-2891-D28C-3296-82E79646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D78D-AF60-4202-AB9D-37B2BCBE54D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C614-AF97-D203-B4B5-7C87B39C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4935-1085-2933-632A-382D0CFF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0F75-A720-4720-4302-71CBA867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F4FE-3D9C-721C-299A-3D68DD48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08C2-0C2E-4223-BCE9-FE6C38E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BFC-7307-4A84-B449-395ADC5E0B8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897A-1AD5-5F32-B9F1-E9CE3BC5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CA45-CF2B-2CAF-DB24-A3D900F3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0E58-19F2-6C4D-C1D7-925265EF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46A8-652C-AB72-AF53-C452A134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AE10B-9DA5-CD66-F390-DD4CB256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50160-B6A1-83D4-AB67-FDCC1AC1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AE63-0824-4CEE-9221-9EE8F8F3167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7093-3152-72CD-F76A-976F2BB4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D101-C995-10CC-1183-1AF8F2BB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48FF-8962-1B9A-F843-D86C4602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2DA8-7A3F-7856-3564-F10010C3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DE5D-24CC-DDE7-DC7D-232EB757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9002B-CE64-4ECA-E83D-E8575CCF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DF3FB-0742-F620-F2EC-E661093C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6EAA2-C370-85CA-D76D-CECB0795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D0C-5B71-4437-BAA1-801CBDD04106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B621F-FED4-5C7D-B60E-C13D5B33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D990F-9D73-CE71-F7E1-3D90FC5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8D3A-9BD1-6CBF-441C-7A811DAA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ECB27-DBEA-12C7-2991-44BD17BB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0A80-4807-4713-A2AD-CAEB23AFA53F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3635F-0A38-9C9F-2FA8-D290405B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457C2-0D0A-15FB-A022-FCFD0210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C8805-3F40-1774-C6F9-2EE72A2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250D-5FCB-4379-A461-56BF500BADC6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ADB35-5899-0403-7B15-A9E5D0C1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5ABF4-965E-78CF-5A26-F99811A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50AA-ACF0-E7CE-F4B6-AD91DE27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30DD-8BD1-90EB-7A03-0F427065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A4D5-D853-CC5F-EE41-E1765E91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C973-7DCE-C641-B97E-969AB4D7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D32-946C-4C4A-8353-22FED2AAEBC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F142-5492-4385-E853-FFF0C6DE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7EF5-A69D-324F-EC33-C9768582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D823-4891-B8ED-7337-39E35A50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7352C-7F16-A71E-5774-8F860C45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A513-6339-9EA0-08E0-E4CC29D4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74678-5F9C-DA03-458B-5EA03D65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023-675F-4932-B522-C7C30008677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E836-2A32-8455-AAE9-2EC818CC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A12A-B064-5D11-E7D2-FF859454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669E0-29DE-526A-21C2-FDB60C02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088C-0259-770B-2578-AE42E1A4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9491-F7E6-3523-3116-48D2177EC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54AC-16A6-4252-A2D4-D3553ECA2C7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1BA2-AD45-F046-ACC1-20A3447FC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C688-885B-D7B4-4E87-5313BE74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7BCC-B06A-3EED-490E-9E8A59CAC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4400" dirty="0"/>
              <a:t>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Analyst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3ED4E-2028-A099-BC15-C1033DA7E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Brandon Bullard</a:t>
            </a:r>
          </a:p>
        </p:txBody>
      </p:sp>
    </p:spTree>
    <p:extLst>
      <p:ext uri="{BB962C8B-B14F-4D97-AF65-F5344CB8AC3E}">
        <p14:creationId xmlns:p14="http://schemas.microsoft.com/office/powerpoint/2010/main" val="423628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Insights: Crank arm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9D4D6-5A27-DC69-EF76-2A487DDC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99" y="1175047"/>
            <a:ext cx="3105318" cy="2313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5987A-AEF4-1CB5-6A7A-AFC721C2B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36" y="1175047"/>
            <a:ext cx="3166576" cy="2313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E1589-5889-EC19-8AFC-BBB168039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41" y="3563535"/>
            <a:ext cx="3166576" cy="2313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429E9A-70BD-8C49-ABB9-D1807FAB1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736" y="3563535"/>
            <a:ext cx="3166576" cy="2313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2B2FB-761E-FAD0-994A-59C3F657C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16" y="1617787"/>
            <a:ext cx="3946006" cy="29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37A8E-070A-D4D2-4D10-450E9D6A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2348"/>
            <a:ext cx="5987132" cy="3429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CBB50-E671-2E33-11B2-FF367DA1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5" y="1117419"/>
            <a:ext cx="5794466" cy="43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Limitations and Future Work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FA547-C7D7-CAB0-9D85-726697879E52}"/>
              </a:ext>
            </a:extLst>
          </p:cNvPr>
          <p:cNvSpPr txBox="1"/>
          <p:nvPr/>
        </p:nvSpPr>
        <p:spPr>
          <a:xfrm>
            <a:off x="160494" y="1191285"/>
            <a:ext cx="11871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Road segment is the only category included. Chainrings + crankarms are shared across categories.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Get data across categories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data is not necessarily reflective of consumer demand. Given simultaneous supply and demand shocks after 2020, net volume is likely skewed towards higher margin/priced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Understand if and how tier 4 is underserved (external data/customers)</a:t>
            </a:r>
          </a:p>
          <a:p>
            <a:pPr lvl="1"/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Production decisions should be made in confluence with more stakeholders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Understand customer priorities, especially for existing large volume customers (&gt; 5000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net_volume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customers)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Involve more functional groups to prioritization table. (part risk, customer survey 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8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4" y="294997"/>
            <a:ext cx="11763799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3F11D-0FDE-35A8-5C00-0DF748EA6C04}"/>
              </a:ext>
            </a:extLst>
          </p:cNvPr>
          <p:cNvSpPr txBox="1"/>
          <p:nvPr/>
        </p:nvSpPr>
        <p:spPr>
          <a:xfrm>
            <a:off x="340178" y="1007558"/>
            <a:ext cx="1051560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processing and cleaning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5610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Processing and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D43AF-1A9A-434D-AF59-927DE62F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3"/>
          <a:stretch/>
        </p:blipFill>
        <p:spPr>
          <a:xfrm>
            <a:off x="417712" y="1646509"/>
            <a:ext cx="10286603" cy="1269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977AA-09B2-10C4-0627-A546E9B0B62B}"/>
              </a:ext>
            </a:extLst>
          </p:cNvPr>
          <p:cNvSpPr txBox="1"/>
          <p:nvPr/>
        </p:nvSpPr>
        <p:spPr>
          <a:xfrm>
            <a:off x="293337" y="1261476"/>
            <a:ext cx="743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Excel, impute the missing data by running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vlookup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against key. 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61DA8-9772-E17F-6306-5CF198B0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411" y="3893045"/>
            <a:ext cx="5704207" cy="2099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5CE69-D7A4-E553-17DE-15787DA06E40}"/>
              </a:ext>
            </a:extLst>
          </p:cNvPr>
          <p:cNvSpPr txBox="1"/>
          <p:nvPr/>
        </p:nvSpPr>
        <p:spPr>
          <a:xfrm>
            <a:off x="293337" y="3072378"/>
            <a:ext cx="1009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observations with no rings and no arms. No ring acceptable for crank arm analysis, no arm acceptable for chainring. However, this data pollutes both.</a:t>
            </a:r>
          </a:p>
        </p:txBody>
      </p:sp>
    </p:spTree>
    <p:extLst>
      <p:ext uri="{BB962C8B-B14F-4D97-AF65-F5344CB8AC3E}">
        <p14:creationId xmlns:p14="http://schemas.microsoft.com/office/powerpoint/2010/main" val="40619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Processing and Cleaning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04AAA-ECA7-C23B-AF3E-B0D69DA111CC}"/>
              </a:ext>
            </a:extLst>
          </p:cNvPr>
          <p:cNvSpPr txBox="1"/>
          <p:nvPr/>
        </p:nvSpPr>
        <p:spPr>
          <a:xfrm>
            <a:off x="293338" y="1261475"/>
            <a:ext cx="268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 string to numeric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AC5CC-CDCA-A13C-F4D7-63F0B4BF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37" y="998266"/>
            <a:ext cx="7238215" cy="1337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D9E68-B9A3-7343-EA5F-5785E2B8BE46}"/>
              </a:ext>
            </a:extLst>
          </p:cNvPr>
          <p:cNvSpPr txBox="1"/>
          <p:nvPr/>
        </p:nvSpPr>
        <p:spPr>
          <a:xfrm>
            <a:off x="293338" y="2791557"/>
            <a:ext cx="258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absolute value of negative values, remove ‘0’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B5971-7E84-0B21-0D01-FB0F4BD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74" b="30830"/>
          <a:stretch/>
        </p:blipFill>
        <p:spPr>
          <a:xfrm>
            <a:off x="4236982" y="2791557"/>
            <a:ext cx="2715462" cy="2848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2823B-EB44-EDDA-F470-BB272B14863B}"/>
              </a:ext>
            </a:extLst>
          </p:cNvPr>
          <p:cNvSpPr txBox="1"/>
          <p:nvPr/>
        </p:nvSpPr>
        <p:spPr>
          <a:xfrm>
            <a:off x="293338" y="4644728"/>
            <a:ext cx="278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Remaining null values for 1x/2x are crank arms (836)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66ABF8-3DFE-BE1B-89DC-0C252DB8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976" y="2726243"/>
            <a:ext cx="2734576" cy="27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E9FCB-49B4-46CF-506E-7CB4848B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5" y="2181564"/>
            <a:ext cx="3467098" cy="2488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B69C5-9DCD-9146-9F5B-34B0F546AF73}"/>
              </a:ext>
            </a:extLst>
          </p:cNvPr>
          <p:cNvSpPr txBox="1"/>
          <p:nvPr/>
        </p:nvSpPr>
        <p:spPr>
          <a:xfrm>
            <a:off x="197771" y="1006533"/>
            <a:ext cx="1179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Given the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wide dataset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plotting each categorical variable against ‘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net_volume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helps build understanding of the data.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A1732B-601B-ED56-D9D5-8831D4D7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1" y="2187628"/>
            <a:ext cx="3241220" cy="2482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CE618-A994-5EC5-BCBF-46A04DF6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16" y="2187627"/>
            <a:ext cx="3241221" cy="24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977AA-09B2-10C4-0627-A546E9B0B62B}"/>
              </a:ext>
            </a:extLst>
          </p:cNvPr>
          <p:cNvSpPr txBox="1"/>
          <p:nvPr/>
        </p:nvSpPr>
        <p:spPr>
          <a:xfrm>
            <a:off x="188715" y="981788"/>
            <a:ext cx="9869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What level of aggregation should be used? Sales Year Group Pro/Con</a:t>
            </a:r>
          </a:p>
          <a:p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Bicycle industry is highly seasonal. Using sales year group allows for long run impacts to be assessed.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Combining years can hide some information. EX: 2019 “normal” sales year--combined with 2020 can dilute major trends.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48FC2-8498-93DC-4F29-80469DA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43" y="3136623"/>
            <a:ext cx="3592272" cy="2874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F192F-5755-791D-A2EB-9C910D4D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65" y="3136623"/>
            <a:ext cx="3928469" cy="2880142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46E68A2-5032-4F18-4891-2C5A790BEC62}"/>
              </a:ext>
            </a:extLst>
          </p:cNvPr>
          <p:cNvSpPr/>
          <p:nvPr/>
        </p:nvSpPr>
        <p:spPr>
          <a:xfrm>
            <a:off x="5785450" y="2757335"/>
            <a:ext cx="621100" cy="56333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E4D6-52CB-9E30-4A0D-560862974260}"/>
              </a:ext>
            </a:extLst>
          </p:cNvPr>
          <p:cNvSpPr txBox="1"/>
          <p:nvPr/>
        </p:nvSpPr>
        <p:spPr>
          <a:xfrm>
            <a:off x="188713" y="3218103"/>
            <a:ext cx="743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 volume per order is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Count of orders is stable around ~1800.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589B2-6C45-7E62-9032-14C2E021DC72}"/>
              </a:ext>
            </a:extLst>
          </p:cNvPr>
          <p:cNvSpPr txBox="1"/>
          <p:nvPr/>
        </p:nvSpPr>
        <p:spPr>
          <a:xfrm>
            <a:off x="197771" y="1006533"/>
            <a:ext cx="1179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distribution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net_volume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heavily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right-skewed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Large volume orders (outliers) are mostly concentrated in tiers 3 + 4.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8957E-B630-AA00-FE40-ED25D5E3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71" y="1418789"/>
            <a:ext cx="4767944" cy="1773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384073-EA93-B17A-D1B0-289AA1915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24" y="1446305"/>
            <a:ext cx="4429105" cy="172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08191-F72F-1F89-CD9C-9BDBF1572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529" y="3751899"/>
            <a:ext cx="3150671" cy="226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4C7F-B711-3D51-C3AE-661CB9F4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942" y="3749813"/>
            <a:ext cx="2855243" cy="22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1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Insights: 2x Chainring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95C75-57EE-C042-EB07-8F4473D3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81" y="1021695"/>
            <a:ext cx="2805825" cy="205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7E653-2694-D3B4-6838-478A39F4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091" y="1021695"/>
            <a:ext cx="2805825" cy="205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C1D51-6053-A37E-532D-BD8D9C794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081" y="3745140"/>
            <a:ext cx="2805825" cy="205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284B9-ECEC-0A59-EF30-5D169EA56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091" y="3745140"/>
            <a:ext cx="2805825" cy="2050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F5AF0-EAEF-82E6-AFCD-2CDD239F8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89" y="995725"/>
            <a:ext cx="3926164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Insights: 1x Chainring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C24C00-7F7F-774A-F9D9-F9E745DB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333" y="1112614"/>
            <a:ext cx="3108960" cy="22715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CE5E9-75CB-444F-201A-2CB06AA45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367" y="1090208"/>
            <a:ext cx="3108960" cy="2316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0B764E-F8DD-B5DD-0691-AD8699E3E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67" y="3542300"/>
            <a:ext cx="3108960" cy="2271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073099-A9B0-8551-C156-A4A2DF8C3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333" y="3542300"/>
            <a:ext cx="3108960" cy="2271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9EC002-839A-F21E-F9EF-43BD9C48E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92" y="1301249"/>
            <a:ext cx="465837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6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388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Product Analyst Case Study </vt:lpstr>
      <vt:lpstr>Outline</vt:lpstr>
      <vt:lpstr>Data Processing and Cleaning</vt:lpstr>
      <vt:lpstr>Data Processing and Cleaning</vt:lpstr>
      <vt:lpstr>Exploratory Data Analysis</vt:lpstr>
      <vt:lpstr>Exploratory Data Analysis</vt:lpstr>
      <vt:lpstr>Exploratory Data Analysis</vt:lpstr>
      <vt:lpstr>Relationships and Insights: 2x Chainring</vt:lpstr>
      <vt:lpstr>Relationships and Insights: 1x Chainring</vt:lpstr>
      <vt:lpstr>Relationships and Insights: Crank arm Length</vt:lpstr>
      <vt:lpstr>Recommendations</vt:lpstr>
      <vt:lpstr>Limitations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Analyst Case Study </dc:title>
  <dc:creator>Brandon Bullard</dc:creator>
  <cp:lastModifiedBy>Brandon Bullard</cp:lastModifiedBy>
  <cp:revision>18</cp:revision>
  <dcterms:created xsi:type="dcterms:W3CDTF">2023-03-06T03:55:17Z</dcterms:created>
  <dcterms:modified xsi:type="dcterms:W3CDTF">2023-03-09T16:56:04Z</dcterms:modified>
</cp:coreProperties>
</file>