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85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929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868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319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394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1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449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10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35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141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143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A615-FE3C-4A94-997B-8B0C3F236E90}" type="datetimeFigureOut">
              <a:rPr lang="hr-HR" smtClean="0"/>
              <a:t>20.1.2016.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91C0-EE27-4BE8-80A0-634CCFB9A6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10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r.wikipedia.org/wiki/Datoteka:Sierpinski_pyramid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"/>
            <a:ext cx="86106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04900" y="1405235"/>
            <a:ext cx="9131300" cy="30469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r-HR" sz="9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</a:t>
            </a:r>
            <a:r>
              <a:rPr lang="en-US" sz="96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ierpinskijev</a:t>
            </a:r>
            <a:r>
              <a:rPr lang="en-US" sz="9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96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trokut</a:t>
            </a:r>
            <a:endParaRPr 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9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35" y="1656168"/>
            <a:ext cx="4324350" cy="3747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946" y="805935"/>
            <a:ext cx="318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/>
              <a:t>Trokut Sierpińskog</a:t>
            </a:r>
            <a:r>
              <a:rPr lang="hr-HR" sz="2000" dirty="0" smtClean="0"/>
              <a:t> je fraktal...</a:t>
            </a:r>
            <a:endParaRPr lang="hr-HR" sz="2000" dirty="0"/>
          </a:p>
        </p:txBody>
      </p:sp>
      <p:sp>
        <p:nvSpPr>
          <p:cNvPr id="2" name="Rectangle 1"/>
          <p:cNvSpPr/>
          <p:nvPr/>
        </p:nvSpPr>
        <p:spPr>
          <a:xfrm>
            <a:off x="6865313" y="2153203"/>
            <a:ext cx="4279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b="1" dirty="0"/>
              <a:t>Fraktali</a:t>
            </a:r>
            <a:r>
              <a:rPr lang="hr-HR" sz="2000" dirty="0"/>
              <a:t> su geometrijski objekti koji daju jednaku razinu detalja neovisno o razlučivosti koju </a:t>
            </a:r>
            <a:r>
              <a:rPr lang="hr-HR" sz="2000" dirty="0" smtClean="0"/>
              <a:t>koristimo i zato je njih moguće povećavati beskonačno.</a:t>
            </a:r>
            <a:endParaRPr lang="hr-HR" sz="2000" dirty="0"/>
          </a:p>
        </p:txBody>
      </p:sp>
      <p:sp>
        <p:nvSpPr>
          <p:cNvPr id="3" name="Rectangle 2"/>
          <p:cNvSpPr/>
          <p:nvPr/>
        </p:nvSpPr>
        <p:spPr>
          <a:xfrm>
            <a:off x="1207589" y="1077163"/>
            <a:ext cx="3898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Opisao ga je </a:t>
            </a:r>
            <a:r>
              <a:rPr lang="hr-HR" sz="2000" dirty="0"/>
              <a:t>poljski matematičar Wacław Franciszek Sierpiński 1915. godine.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7796" y="3896417"/>
            <a:ext cx="146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L-sustav</a:t>
            </a:r>
            <a:endParaRPr lang="hr-HR" sz="2000" dirty="0"/>
          </a:p>
        </p:txBody>
      </p:sp>
      <p:sp>
        <p:nvSpPr>
          <p:cNvPr id="7" name="Rectangle 6"/>
          <p:cNvSpPr/>
          <p:nvPr/>
        </p:nvSpPr>
        <p:spPr>
          <a:xfrm>
            <a:off x="1067985" y="2814922"/>
            <a:ext cx="243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sz="2000" dirty="0"/>
              <a:t>Tetraedar Sierpińskog</a:t>
            </a:r>
          </a:p>
        </p:txBody>
      </p:sp>
      <p:sp>
        <p:nvSpPr>
          <p:cNvPr id="8" name="Rectangle 7"/>
          <p:cNvSpPr/>
          <p:nvPr/>
        </p:nvSpPr>
        <p:spPr>
          <a:xfrm>
            <a:off x="8319242" y="4615843"/>
            <a:ext cx="1372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/>
              <a:t>IFS </a:t>
            </a:r>
            <a:r>
              <a:rPr lang="hr-HR" sz="2000" dirty="0" smtClean="0"/>
              <a:t>iteracija</a:t>
            </a:r>
            <a:endParaRPr lang="hr-HR" sz="2000" dirty="0"/>
          </a:p>
        </p:txBody>
      </p:sp>
      <p:sp>
        <p:nvSpPr>
          <p:cNvPr id="10" name="Rectangle 9"/>
          <p:cNvSpPr/>
          <p:nvPr/>
        </p:nvSpPr>
        <p:spPr>
          <a:xfrm>
            <a:off x="605734" y="4039875"/>
            <a:ext cx="199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/>
              <a:t>Tepih Sierpińskog</a:t>
            </a:r>
          </a:p>
        </p:txBody>
      </p:sp>
    </p:spTree>
    <p:extLst>
      <p:ext uri="{BB962C8B-B14F-4D97-AF65-F5344CB8AC3E}">
        <p14:creationId xmlns:p14="http://schemas.microsoft.com/office/powerpoint/2010/main" val="37395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" y="1068386"/>
            <a:ext cx="12059998" cy="1636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" y="3400466"/>
            <a:ext cx="1218696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100" y="5715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b="1" dirty="0" smtClean="0"/>
              <a:t>L- sustav</a:t>
            </a:r>
            <a:endParaRPr lang="hr-HR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95300" y="209034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000" b="1" dirty="0" smtClean="0"/>
              <a:t>Značenje</a:t>
            </a:r>
            <a:r>
              <a:rPr lang="hr-HR" sz="2000" b="1" dirty="0"/>
              <a:t>:</a:t>
            </a:r>
            <a:r>
              <a:rPr lang="hr-HR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000" b="1" dirty="0"/>
              <a:t>A</a:t>
            </a:r>
            <a:r>
              <a:rPr lang="hr-HR" sz="2000" dirty="0"/>
              <a:t>, </a:t>
            </a:r>
            <a:r>
              <a:rPr lang="hr-HR" sz="2000" b="1" dirty="0"/>
              <a:t>B</a:t>
            </a:r>
            <a:r>
              <a:rPr lang="hr-HR" sz="2000" dirty="0"/>
              <a:t> = </a:t>
            </a:r>
            <a:r>
              <a:rPr lang="hr-HR" sz="2000" dirty="0" smtClean="0"/>
              <a:t>crta unaprijed</a:t>
            </a:r>
            <a:endParaRPr lang="hr-H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000" b="1" dirty="0"/>
              <a:t>-</a:t>
            </a:r>
            <a:r>
              <a:rPr lang="hr-HR" sz="2000" dirty="0"/>
              <a:t> = "zakreni u smjeru kazaljke na satu za 60°"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000" b="1" dirty="0"/>
              <a:t>+</a:t>
            </a:r>
            <a:r>
              <a:rPr lang="hr-HR" sz="2000" dirty="0"/>
              <a:t> = "zakreni u smjeru suprotnom od smjera kazaljke na satu za 60</a:t>
            </a:r>
            <a:r>
              <a:rPr lang="hr-HR" sz="2000" dirty="0" smtClean="0"/>
              <a:t>°„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sz="2000" dirty="0" smtClean="0"/>
          </a:p>
          <a:p>
            <a:pPr lvl="1"/>
            <a:r>
              <a:rPr lang="hr-HR" sz="2000" dirty="0" smtClean="0"/>
              <a:t>ITERACIJE: </a:t>
            </a:r>
          </a:p>
          <a:p>
            <a:pPr>
              <a:buFont typeface="+mj-lt"/>
              <a:buAutoNum type="arabicPeriod"/>
            </a:pPr>
            <a:r>
              <a:rPr lang="hr-HR" sz="2000" dirty="0" smtClean="0"/>
              <a:t>nulta </a:t>
            </a:r>
            <a:r>
              <a:rPr lang="hr-HR" sz="2000" dirty="0"/>
              <a:t>iteracija: A</a:t>
            </a:r>
          </a:p>
          <a:p>
            <a:pPr>
              <a:buFont typeface="+mj-lt"/>
              <a:buAutoNum type="arabicPeriod"/>
            </a:pPr>
            <a:r>
              <a:rPr lang="hr-HR" sz="2000" dirty="0"/>
              <a:t>prva iteracija: B - A − B</a:t>
            </a:r>
          </a:p>
          <a:p>
            <a:pPr>
              <a:buFont typeface="+mj-lt"/>
              <a:buAutoNum type="arabicPeriod"/>
            </a:pPr>
            <a:r>
              <a:rPr lang="hr-HR" sz="2000" dirty="0"/>
              <a:t>druga iteracija: A + B + A - B - A − B - A + B +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82" y="2235905"/>
            <a:ext cx="4005018" cy="3428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1182" y="24246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7839991" y="3034268"/>
            <a:ext cx="2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+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7501182" y="3358634"/>
            <a:ext cx="2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+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7710732" y="218426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1332" y="27069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4618" y="34036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8006923" y="2112650"/>
            <a:ext cx="3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7545632" y="2943509"/>
            <a:ext cx="3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</a:t>
            </a:r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7251273" y="3358634"/>
            <a:ext cx="3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8635146" y="27196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214" y="218426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0905" y="3378200"/>
            <a:ext cx="3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8442386" y="2958637"/>
            <a:ext cx="41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8493338" y="3684566"/>
            <a:ext cx="2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+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8126657" y="3063120"/>
            <a:ext cx="2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+</a:t>
            </a:r>
            <a:endParaRPr lang="hr-HR" dirty="0"/>
          </a:p>
        </p:txBody>
      </p:sp>
      <p:sp>
        <p:nvSpPr>
          <p:cNvPr id="30" name="TextBox 29"/>
          <p:cNvSpPr txBox="1"/>
          <p:nvPr/>
        </p:nvSpPr>
        <p:spPr>
          <a:xfrm>
            <a:off x="8246391" y="33782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8476823" y="24246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39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210311"/>
            <a:ext cx="5127625" cy="3199638"/>
          </a:xfrm>
          <a:prstGeom prst="rect">
            <a:avLst/>
          </a:prstGeom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880262"/>
            <a:ext cx="106299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Tetraedar Sierpińskog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 </a:t>
            </a:r>
            <a:endParaRPr kumimoji="0" 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"normalni" i "izvrnuti" tetraedar Sierpińskog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Nastaje analogijom trokuta Sierpińskog kojom se trokuti jednostavno zamijene tetraedrima,</a:t>
            </a:r>
            <a:r>
              <a:rPr kumimoji="0" lang="sr-Latn-R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ali</a:t>
            </a:r>
            <a:r>
              <a:rPr kumimoji="0" lang="sr-Latn-R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konstruira se oduzimanjem jednog manjeg, "naopakog" tetraedra iz sredine (jer se onda izvana ne bi vidjelo ništa osim početnog tetraedra), nego ostavljanjem četiri manja tetraedra i oduzimanjem svega ostalog. </a:t>
            </a:r>
            <a:r>
              <a:rPr lang="sr-Latn-RS" dirty="0">
                <a:latin typeface="Arial" panose="020B0604020202020204" pitchFamily="34" charset="0"/>
              </a:rPr>
              <a:t>F</a:t>
            </a:r>
            <a:r>
              <a:rPr kumimoji="0" lang="sr-Latn-R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raktalna dimenzija: pri svakoj iteraciji nastaju četiri nova dijela dvostruko manje duljine stranice. </a:t>
            </a:r>
            <a:endParaRPr kumimoji="0" lang="sr-Latn-R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\frac{\log 4}{\log 2} =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6" y="6158939"/>
            <a:ext cx="944699" cy="5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987" y="210311"/>
            <a:ext cx="2986585" cy="4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3930" y="602734"/>
            <a:ext cx="2404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b="1" dirty="0"/>
              <a:t>Tepih Sierpińskog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2" y="1948564"/>
            <a:ext cx="2853175" cy="285927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5200" y="1409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Vrlo je sličan istoimenom trokutu, ali ima veću fraktalnu dimenziju,   </a:t>
            </a:r>
            <a:r>
              <a:rPr kumimoji="0" lang="sr-Latn-R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\frac{\log 8}{\log3} \approx 1.89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1195387"/>
            <a:ext cx="1152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05121" y="2778035"/>
            <a:ext cx="703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/>
              <a:t>Počinje se od kvadrata (nulta iteracija) koji se podijeli u 9 sukladnih kvadrata (duljine stranice 1/3 početnog). </a:t>
            </a:r>
            <a:r>
              <a:rPr lang="hr-HR" sz="2000" dirty="0" smtClean="0"/>
              <a:t>Srednji kvadrat se </a:t>
            </a:r>
            <a:r>
              <a:rPr lang="hr-HR" sz="2000" dirty="0"/>
              <a:t>oduzme (prva iteracija), a postupak se ponavlja s preostalih 8. Tepih Sierpińskog nastaje nakon beskonačnog broja iteracija.</a:t>
            </a:r>
          </a:p>
        </p:txBody>
      </p:sp>
    </p:spTree>
    <p:extLst>
      <p:ext uri="{BB962C8B-B14F-4D97-AF65-F5344CB8AC3E}">
        <p14:creationId xmlns:p14="http://schemas.microsoft.com/office/powerpoint/2010/main" val="28007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2428" y="628134"/>
            <a:ext cx="2571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b="1" dirty="0"/>
              <a:t>Mengerova spužva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422400"/>
            <a:ext cx="802005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71699" y="4041001"/>
            <a:ext cx="77422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/>
              <a:t>Trodimenzionalni analogon tepihu Sierpińskog naziva se Mengerova spužva. Dobiva se jednostavnom analogijom gdje se umjesto kvadrata uzimaju kocke. No, ne oduzima se samo središnja od 27 kocaka prve iteracije, nego i još 6 kocaka u središtima strana početne kocke.</a:t>
            </a:r>
          </a:p>
        </p:txBody>
      </p:sp>
      <p:sp>
        <p:nvSpPr>
          <p:cNvPr id="7" name="Rectangle 6"/>
          <p:cNvSpPr/>
          <p:nvPr/>
        </p:nvSpPr>
        <p:spPr>
          <a:xfrm>
            <a:off x="9795745" y="2103735"/>
            <a:ext cx="2396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O</a:t>
            </a:r>
            <a:r>
              <a:rPr lang="hr-HR" dirty="0" smtClean="0"/>
              <a:t>pisao ga je </a:t>
            </a:r>
            <a:r>
              <a:rPr lang="hr-HR" dirty="0"/>
              <a:t>austrijski matematičar Karl Menger 1926. godine</a:t>
            </a:r>
          </a:p>
        </p:txBody>
      </p:sp>
      <p:pic>
        <p:nvPicPr>
          <p:cNvPr id="3098" name="Picture 26" descr="\frac{\log 20}{\log 3} \approx 2.72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5364440"/>
            <a:ext cx="1561219" cy="53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3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4150"/>
            <a:ext cx="4762500" cy="613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0" y="1550987"/>
            <a:ext cx="5905500" cy="3933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431800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Practical use: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7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999" y="1519535"/>
            <a:ext cx="92220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9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Hvala na pažnji </a:t>
            </a:r>
            <a:r>
              <a:rPr lang="hr-HR" sz="9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5999" y="4737100"/>
            <a:ext cx="217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Izradili:</a:t>
            </a:r>
          </a:p>
          <a:p>
            <a:r>
              <a:rPr lang="hr-HR" dirty="0" smtClean="0"/>
              <a:t>-Branimir Ričko</a:t>
            </a:r>
          </a:p>
          <a:p>
            <a:r>
              <a:rPr lang="hr-HR" dirty="0" smtClean="0"/>
              <a:t>-Tin Dvorski</a:t>
            </a:r>
          </a:p>
          <a:p>
            <a:r>
              <a:rPr lang="hr-HR" dirty="0" smtClean="0"/>
              <a:t>-Antonio Dubovečak</a:t>
            </a:r>
          </a:p>
          <a:p>
            <a:r>
              <a:rPr lang="hr-HR" dirty="0" smtClean="0"/>
              <a:t>-Dominik Kavur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652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Kavur</dc:creator>
  <cp:lastModifiedBy>Kavur</cp:lastModifiedBy>
  <cp:revision>12</cp:revision>
  <dcterms:created xsi:type="dcterms:W3CDTF">2016-01-18T00:58:59Z</dcterms:created>
  <dcterms:modified xsi:type="dcterms:W3CDTF">2016-01-20T22:29:12Z</dcterms:modified>
</cp:coreProperties>
</file>