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9" r:id="rId8"/>
    <p:sldId id="270" r:id="rId9"/>
    <p:sldId id="263" r:id="rId10"/>
    <p:sldId id="267" r:id="rId11"/>
    <p:sldId id="266" r:id="rId12"/>
    <p:sldId id="264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40BB-94FC-D739-0F3F-BE31BF3AF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0515D-9878-A239-E073-F2ADFB706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81E1-A72B-E749-DE79-83E99924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2045-0FFE-4E4E-8308-AF54D4838AF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72E44-262F-FC17-9124-2546B04A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0614-78F3-2022-06CE-962D37F6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D7AB-D9CC-4405-A6BA-B186A6AFB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05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5CF5-FC27-DD6F-B508-AD61F049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8B741-75BC-C4A4-5503-B88AF6147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6CFA-CE6E-80A4-08B1-6D65203D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2045-0FFE-4E4E-8308-AF54D4838AF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504B-800B-DE7F-CB6E-F5FC1F0A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5BFB2-9715-9E10-9E97-EA3E0AD7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D7AB-D9CC-4405-A6BA-B186A6AFB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29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7E87B-8E3F-D273-637E-8A9E4B70B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2C834-D659-C114-E4A3-25D2543F1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E2C46-8BFC-0601-7049-250C64ED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2045-0FFE-4E4E-8308-AF54D4838AF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AC93C-7A51-106E-963E-47AE58DB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7A6B5-E3EE-E05A-DD99-E1F1C7A4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D7AB-D9CC-4405-A6BA-B186A6AFB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0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B23-33F9-F432-52E2-56C3B153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4528B-CA07-948F-60ED-902844877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ED319-48D1-7942-EA8A-53ECDC0F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2045-0FFE-4E4E-8308-AF54D4838AF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BE62B-7F40-CBB1-7D71-2D8C7AE6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E6281-22F1-768D-1BDB-373E9EE6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D7AB-D9CC-4405-A6BA-B186A6AFB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36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0F7E-CFB0-AD61-EDEA-FEBB5A33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2DC7A-8099-9AE6-1B6F-B8E2E78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DC2FF-305B-C10A-F3E3-34E85FA5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2045-0FFE-4E4E-8308-AF54D4838AF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99264-FA1F-43E0-A960-80AD4674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DF933-5117-6D4A-64CB-298B1ACC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D7AB-D9CC-4405-A6BA-B186A6AFB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84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B805-F4BC-111C-DB2D-6DD39EE3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50AD2-23A1-FB60-8E9B-F0C2054E5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F4242-B5F4-3890-761D-6B36820E5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0A551-9614-05C4-1679-712311C8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2045-0FFE-4E4E-8308-AF54D4838AF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6D9EA-FC6E-F618-F21F-37FA6AF0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36B55-39E2-7B62-113F-4C0952F1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D7AB-D9CC-4405-A6BA-B186A6AFB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49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91E1-AF36-DFCA-34F1-64CE7524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72A57-DF10-9E55-B7E9-680A5888D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AD93A-6400-F7D2-43C2-707A33C28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4EC9F-C88A-4D20-89A7-44D96B08B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34023-0143-D3C6-D57C-861E3BC15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20827-91C0-CF86-D823-DEAB126A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2045-0FFE-4E4E-8308-AF54D4838AF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41AA0-2B8F-D421-23A0-BB076B16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7A19B-9C51-B7D8-17A7-DC7459EB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D7AB-D9CC-4405-A6BA-B186A6AFB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28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E40F-4768-1F80-24BB-309A1C8F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5930D-7313-E1D7-E489-A94655A1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2045-0FFE-4E4E-8308-AF54D4838AF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5273D-06AC-84F8-4B6C-23CD2DF7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07FF3-2437-422E-0DDD-41AD522D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D7AB-D9CC-4405-A6BA-B186A6AFB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55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A1F1F-B500-E36D-B1ED-45A385F3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2045-0FFE-4E4E-8308-AF54D4838AF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39A18-96CC-4373-33B2-AEA688A1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8A2D8-8D43-14F2-0B86-6F21B4AE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D7AB-D9CC-4405-A6BA-B186A6AFB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62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EB60-3E8B-DE93-BC14-B0855737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323A-58EC-7E04-E8BE-FDD55AEEA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F2418-BE02-D11C-33A0-2E5A5C8B7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0991A-EABB-F541-B498-31150E89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2045-0FFE-4E4E-8308-AF54D4838AF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6356E-B4BA-DB63-7A93-54D15124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04FAF-5980-94B7-239D-37548FC1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D7AB-D9CC-4405-A6BA-B186A6AFB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32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D5AC-6820-5749-51B8-5C9DCAEB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9A33E-24F5-94A3-5090-8177F0C33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518AE-E9D4-087D-2C6E-D65AFB795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DEEC4-88BC-192E-3EF9-C485D843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2045-0FFE-4E4E-8308-AF54D4838AF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E37DA-51AD-4DCE-97E0-090796FC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B3E7F-3274-A1AB-1C3C-B28DA2DB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D7AB-D9CC-4405-A6BA-B186A6AFB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13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37532-5EC7-F0B8-EA94-FA89AB25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8DCAC-16EF-04DD-AD79-7276FFA2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E581A-58EF-3C4F-974D-82B46445E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72045-0FFE-4E4E-8308-AF54D4838AF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B6DC2-BEFF-F97E-5232-C417C5DF8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7985B-D6AA-7417-36B6-DE7D3F39A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1D7AB-D9CC-4405-A6BA-B186A6AFB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31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629C-F2D7-CD15-3588-0CA0F88E4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8537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15A01-80DA-4437-F037-EE126F5E9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5850"/>
            <a:ext cx="9144000" cy="3752850"/>
          </a:xfrm>
        </p:spPr>
        <p:txBody>
          <a:bodyPr/>
          <a:lstStyle/>
          <a:p>
            <a:r>
              <a:rPr lang="en-IN" dirty="0"/>
              <a:t>To study the ECG Signal using various Signal Processing Algorithms and later use a suitable Deep Learning Model to build a disease classifier based on the inputs received in the form of ECG Signal.</a:t>
            </a:r>
          </a:p>
          <a:p>
            <a:endParaRPr lang="en-IN" dirty="0"/>
          </a:p>
          <a:p>
            <a:r>
              <a:rPr lang="en-IN" dirty="0"/>
              <a:t>In our case, we would try to classify the ECG Signals as that of Arrythmia(ARR), Congestive Heart Failure(CHF) or Normal Sinus Rhythm(NSR).</a:t>
            </a:r>
          </a:p>
        </p:txBody>
      </p:sp>
    </p:spTree>
    <p:extLst>
      <p:ext uri="{BB962C8B-B14F-4D97-AF65-F5344CB8AC3E}">
        <p14:creationId xmlns:p14="http://schemas.microsoft.com/office/powerpoint/2010/main" val="79878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3053B8-EB72-A6AC-BF18-F6B77C04F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6" y="1555750"/>
            <a:ext cx="11549147" cy="375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C8186-87D8-151E-6C87-266C16896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7" y="600054"/>
            <a:ext cx="11658685" cy="56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6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E66441-4745-500F-EDEC-0C5597E13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37" y="833418"/>
            <a:ext cx="10229925" cy="51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4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4A9FA-73DC-5556-40AF-A5E01BE8E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292" y="333352"/>
            <a:ext cx="5667416" cy="61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8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3DE0A6-CB74-B892-0890-A71DD9EDE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2" y="1007251"/>
            <a:ext cx="11792036" cy="48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9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400F-56CC-6EE5-FB72-D04783EA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98DE-F701-1764-5144-E73F76F23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 lvl="2"/>
            <a:r>
              <a:rPr lang="en-IN" dirty="0"/>
              <a:t>MATLAB</a:t>
            </a:r>
          </a:p>
          <a:p>
            <a:pPr lvl="2"/>
            <a:r>
              <a:rPr lang="en-IN" dirty="0"/>
              <a:t>WAVELET TRANSFORM – ANALYTIC MORLET</a:t>
            </a:r>
          </a:p>
          <a:p>
            <a:pPr lvl="2"/>
            <a:r>
              <a:rPr lang="en-IN" dirty="0"/>
              <a:t>ALEXNET – FOR OUR DEEP LEARNING MODEL</a:t>
            </a:r>
          </a:p>
          <a:p>
            <a:pPr lvl="2"/>
            <a:r>
              <a:rPr lang="en-IN" dirty="0"/>
              <a:t>PHYSIONET -  FOR GETTING DATA FOR TRAINING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95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B179-AFA0-C151-87D0-F44F7E71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2325"/>
          </a:xfrm>
        </p:spPr>
        <p:txBody>
          <a:bodyPr/>
          <a:lstStyle/>
          <a:p>
            <a:r>
              <a:rPr lang="en-IN" dirty="0"/>
              <a:t>	ECG SIGNAL AND HUMAN HEART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109CB-5D8C-5EFE-2AF0-332614788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1188"/>
            <a:ext cx="10515600" cy="2314575"/>
          </a:xfrm>
        </p:spPr>
        <p:txBody>
          <a:bodyPr/>
          <a:lstStyle/>
          <a:p>
            <a:pPr lvl="1"/>
            <a:r>
              <a:rPr lang="en-IN" dirty="0"/>
              <a:t>ECG Signal has PQRST Complex.</a:t>
            </a:r>
          </a:p>
          <a:p>
            <a:pPr lvl="1"/>
            <a:r>
              <a:rPr lang="en-IN" dirty="0"/>
              <a:t>Each part of the wave corresponds to some movement of a section of heart muscles.</a:t>
            </a:r>
          </a:p>
          <a:p>
            <a:pPr lvl="1"/>
            <a:r>
              <a:rPr lang="en-IN" dirty="0"/>
              <a:t>For the sake of our analysis, study of QRS Peak is most important.</a:t>
            </a:r>
          </a:p>
        </p:txBody>
      </p:sp>
    </p:spTree>
    <p:extLst>
      <p:ext uri="{BB962C8B-B14F-4D97-AF65-F5344CB8AC3E}">
        <p14:creationId xmlns:p14="http://schemas.microsoft.com/office/powerpoint/2010/main" val="72879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3D3F-7B42-E65C-BDB6-163B5C5B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76475"/>
          </a:xfrm>
        </p:spPr>
        <p:txBody>
          <a:bodyPr/>
          <a:lstStyle/>
          <a:p>
            <a:r>
              <a:rPr lang="en-IN" dirty="0"/>
              <a:t>BASIC IDEA OF ECG SIGNALS FOR ARR,CHF 					AND NSR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4385-2EE5-D080-16BE-CB158F9D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2803525"/>
            <a:ext cx="10515600" cy="2619375"/>
          </a:xfrm>
        </p:spPr>
        <p:txBody>
          <a:bodyPr/>
          <a:lstStyle/>
          <a:p>
            <a:pPr lvl="1"/>
            <a:r>
              <a:rPr lang="en-IN" dirty="0"/>
              <a:t>ARR – Arrythmia is a situation where heartbeat becomes irregular. There will be uneven gap between different pairs of QRS peaks.</a:t>
            </a:r>
          </a:p>
          <a:p>
            <a:pPr lvl="1"/>
            <a:r>
              <a:rPr lang="en-IN" dirty="0"/>
              <a:t>CHF – This situation occurs when the heart becomes too weak or too stiff to pump blood.</a:t>
            </a:r>
          </a:p>
          <a:p>
            <a:pPr lvl="1"/>
            <a:r>
              <a:rPr lang="en-IN" dirty="0"/>
              <a:t>NSR – This is the case of a normal functioning human heart. </a:t>
            </a:r>
          </a:p>
        </p:txBody>
      </p:sp>
    </p:spTree>
    <p:extLst>
      <p:ext uri="{BB962C8B-B14F-4D97-AF65-F5344CB8AC3E}">
        <p14:creationId xmlns:p14="http://schemas.microsoft.com/office/powerpoint/2010/main" val="73097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E407A-9D4F-8F15-2324-5B13CAB86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614" y="864375"/>
            <a:ext cx="7986771" cy="51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592B-BFAD-C12A-1785-9723B1A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WAVELET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010F9-A775-AA4E-3CB1-158DD3E4F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Wavelet transform provides information about both frequency as well as time aspects about the wave.</a:t>
            </a:r>
          </a:p>
          <a:p>
            <a:r>
              <a:rPr lang="en-IN" dirty="0"/>
              <a:t>Wavelet is a part of a wave with an average value 0.</a:t>
            </a:r>
          </a:p>
          <a:p>
            <a:r>
              <a:rPr lang="en-IN" dirty="0"/>
              <a:t>It forms a scalogram, which is a 2D image which carries information in both time domain and frequency domain.</a:t>
            </a:r>
          </a:p>
          <a:p>
            <a:r>
              <a:rPr lang="en-IN" dirty="0"/>
              <a:t>Scalogram consists of plot of 2 coefficients – a and b, where a (Dilation parameter) carries the information about frequency and b(Translation parameter) carries the information about time.</a:t>
            </a:r>
          </a:p>
          <a:p>
            <a:r>
              <a:rPr lang="en-IN" dirty="0"/>
              <a:t>It can be of 2 types : Continuous and Discrete</a:t>
            </a:r>
          </a:p>
          <a:p>
            <a:r>
              <a:rPr lang="en-IN" dirty="0"/>
              <a:t>For our analysis, we are using a type of continuous wavelet transform known as Analytic </a:t>
            </a:r>
            <a:r>
              <a:rPr lang="en-IN" dirty="0" err="1"/>
              <a:t>Morlet</a:t>
            </a:r>
            <a:r>
              <a:rPr lang="en-IN" dirty="0"/>
              <a:t> Transform.</a:t>
            </a:r>
          </a:p>
        </p:txBody>
      </p:sp>
    </p:spTree>
    <p:extLst>
      <p:ext uri="{BB962C8B-B14F-4D97-AF65-F5344CB8AC3E}">
        <p14:creationId xmlns:p14="http://schemas.microsoft.com/office/powerpoint/2010/main" val="317500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029917-04CE-6B23-3BB2-40EE8045F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28" y="2157403"/>
            <a:ext cx="11168144" cy="254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2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F2D204-121B-4701-3B46-535BE82E2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" y="600054"/>
            <a:ext cx="12101601" cy="56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9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B75B-0CF2-D562-B36A-9D934859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</a:t>
            </a:r>
            <a:r>
              <a:rPr lang="en-IN" dirty="0" err="1"/>
              <a:t>AlexNet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0A08-BEC6-22B9-73D7-1181B910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our project we have used </a:t>
            </a:r>
            <a:r>
              <a:rPr lang="en-IN" dirty="0" err="1"/>
              <a:t>AlexNet</a:t>
            </a:r>
            <a:r>
              <a:rPr lang="en-IN" dirty="0"/>
              <a:t> as our DEEP LEARNING MODEL for making prediction.</a:t>
            </a:r>
          </a:p>
          <a:p>
            <a:r>
              <a:rPr lang="en-IN" dirty="0"/>
              <a:t>It is a pre-trained model with the capability of classifying </a:t>
            </a:r>
            <a:r>
              <a:rPr lang="en-IN" dirty="0" err="1"/>
              <a:t>upto</a:t>
            </a:r>
            <a:r>
              <a:rPr lang="en-IN" dirty="0"/>
              <a:t> 1000 different objects</a:t>
            </a:r>
          </a:p>
          <a:p>
            <a:r>
              <a:rPr lang="en-IN" dirty="0"/>
              <a:t>It has </a:t>
            </a:r>
            <a:r>
              <a:rPr lang="en-IN" dirty="0" err="1"/>
              <a:t>upto</a:t>
            </a:r>
            <a:r>
              <a:rPr lang="en-IN" dirty="0"/>
              <a:t> 60 million parameters and to deal with the problem of overfitting, it uses drop-out.</a:t>
            </a:r>
          </a:p>
          <a:p>
            <a:r>
              <a:rPr lang="en-IN" dirty="0"/>
              <a:t>It has 5 convolution layer, 3 fully connected layer, including 1 </a:t>
            </a:r>
            <a:r>
              <a:rPr lang="en-IN" dirty="0" err="1"/>
              <a:t>softmax</a:t>
            </a:r>
            <a:r>
              <a:rPr lang="en-IN" dirty="0"/>
              <a:t> layer.</a:t>
            </a:r>
          </a:p>
          <a:p>
            <a:r>
              <a:rPr lang="en-IN" dirty="0"/>
              <a:t>It takes input in the form of a 227 X 227 image.</a:t>
            </a:r>
          </a:p>
        </p:txBody>
      </p:sp>
    </p:spTree>
    <p:extLst>
      <p:ext uri="{BB962C8B-B14F-4D97-AF65-F5344CB8AC3E}">
        <p14:creationId xmlns:p14="http://schemas.microsoft.com/office/powerpoint/2010/main" val="124951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404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Problem Statement</vt:lpstr>
      <vt:lpstr>   REQUIREMENTS</vt:lpstr>
      <vt:lpstr> ECG SIGNAL AND HUMAN HEART</vt:lpstr>
      <vt:lpstr>BASIC IDEA OF ECG SIGNALS FOR ARR,CHF      AND NSR</vt:lpstr>
      <vt:lpstr>PowerPoint Presentation</vt:lpstr>
      <vt:lpstr>              WAVELET TRANSFORM</vt:lpstr>
      <vt:lpstr>PowerPoint Presentation</vt:lpstr>
      <vt:lpstr>PowerPoint Presentation</vt:lpstr>
      <vt:lpstr>                                AlexNet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Anjaney Srinivas</dc:creator>
  <cp:lastModifiedBy>Anjaney Srinivas</cp:lastModifiedBy>
  <cp:revision>4</cp:revision>
  <dcterms:created xsi:type="dcterms:W3CDTF">2023-04-11T13:27:25Z</dcterms:created>
  <dcterms:modified xsi:type="dcterms:W3CDTF">2023-04-11T14:54:58Z</dcterms:modified>
</cp:coreProperties>
</file>