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6"/>
  </p:notesMasterIdLst>
  <p:sldIdLst>
    <p:sldId id="278" r:id="rId5"/>
    <p:sldId id="279" r:id="rId6"/>
    <p:sldId id="300" r:id="rId7"/>
    <p:sldId id="290" r:id="rId8"/>
    <p:sldId id="287" r:id="rId9"/>
    <p:sldId id="298" r:id="rId10"/>
    <p:sldId id="295" r:id="rId11"/>
    <p:sldId id="297" r:id="rId12"/>
    <p:sldId id="289" r:id="rId13"/>
    <p:sldId id="299" r:id="rId14"/>
    <p:sldId id="291" r:id="rId15"/>
    <p:sldId id="292" r:id="rId16"/>
    <p:sldId id="282" r:id="rId17"/>
    <p:sldId id="283" r:id="rId18"/>
    <p:sldId id="288" r:id="rId19"/>
    <p:sldId id="286" r:id="rId20"/>
    <p:sldId id="280" r:id="rId21"/>
    <p:sldId id="281" r:id="rId22"/>
    <p:sldId id="296" r:id="rId23"/>
    <p:sldId id="293"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25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62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52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325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86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27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093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5525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49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34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026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95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776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435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5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8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692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95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60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D38747-4367-4BD2-8D51-C97E202738E2}"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94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5519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6256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11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53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96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80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440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43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4683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10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ED0CC-082F-4160-86E5-0D6041F12778}" type="datetime1">
              <a:rPr lang="en-US" smtClean="0"/>
              <a:t>6/2/2021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041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4.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0.JP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2.JP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bumjunkoo/us-vaccination-progres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United states progress in vaccination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Grant Bauer</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DC4540F-0C95-4DFC-93E9-9BAFDF901E0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The united states broken down into regions</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following graph is a representation of the US broken down into five distinct regions based on geography. This map is also what the following section is based off. </a:t>
            </a:r>
          </a:p>
        </p:txBody>
      </p:sp>
      <p:pic>
        <p:nvPicPr>
          <p:cNvPr id="7" name="Content Placeholder 6" descr="Map&#10;&#10;Description automatically generated">
            <a:extLst>
              <a:ext uri="{FF2B5EF4-FFF2-40B4-BE49-F238E27FC236}">
                <a16:creationId xmlns:a16="http://schemas.microsoft.com/office/drawing/2014/main" id="{623A9FA7-6119-43CC-9FA3-CDC6EA12D470}"/>
              </a:ext>
            </a:extLst>
          </p:cNvPr>
          <p:cNvPicPr>
            <a:picLocks noGrp="1" noChangeAspect="1"/>
          </p:cNvPicPr>
          <p:nvPr>
            <p:ph idx="1"/>
          </p:nvPr>
        </p:nvPicPr>
        <p:blipFill>
          <a:blip r:embed="rId4"/>
          <a:stretch>
            <a:fillRect/>
          </a:stretch>
        </p:blipFill>
        <p:spPr>
          <a:xfrm>
            <a:off x="5424984" y="1537252"/>
            <a:ext cx="6695052" cy="3525078"/>
          </a:xfrm>
        </p:spPr>
      </p:pic>
    </p:spTree>
    <p:extLst>
      <p:ext uri="{BB962C8B-B14F-4D97-AF65-F5344CB8AC3E}">
        <p14:creationId xmlns:p14="http://schemas.microsoft.com/office/powerpoint/2010/main" val="337494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2E242E2-CE6E-45A4-82DF-AC889CB742C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Break down of regions by percent of vaccinated</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following graph represents each region’s percent of the population vaccinated. While northeast has only a small lead to remain number in the top spot, it has a significant lead on the least vaccinated region, which is the southeast.</a:t>
            </a:r>
          </a:p>
        </p:txBody>
      </p:sp>
      <p:pic>
        <p:nvPicPr>
          <p:cNvPr id="12" name="Picture 11" descr="Graphical user interface, table&#10;&#10;Description automatically generated with medium confidence">
            <a:extLst>
              <a:ext uri="{FF2B5EF4-FFF2-40B4-BE49-F238E27FC236}">
                <a16:creationId xmlns:a16="http://schemas.microsoft.com/office/drawing/2014/main" id="{D7399FE4-FBA8-43B8-9F8E-5AC09F37EAB6}"/>
              </a:ext>
            </a:extLst>
          </p:cNvPr>
          <p:cNvPicPr>
            <a:picLocks noChangeAspect="1"/>
          </p:cNvPicPr>
          <p:nvPr/>
        </p:nvPicPr>
        <p:blipFill>
          <a:blip r:embed="rId4"/>
          <a:stretch>
            <a:fillRect/>
          </a:stretch>
        </p:blipFill>
        <p:spPr>
          <a:xfrm>
            <a:off x="5657944" y="1575231"/>
            <a:ext cx="1576107" cy="1364549"/>
          </a:xfrm>
          <a:prstGeom prst="rect">
            <a:avLst/>
          </a:prstGeom>
        </p:spPr>
      </p:pic>
      <p:pic>
        <p:nvPicPr>
          <p:cNvPr id="15" name="Content Placeholder 14" descr="Chart, bar chart&#10;&#10;Description automatically generated">
            <a:extLst>
              <a:ext uri="{FF2B5EF4-FFF2-40B4-BE49-F238E27FC236}">
                <a16:creationId xmlns:a16="http://schemas.microsoft.com/office/drawing/2014/main" id="{E40D0B0D-63B6-4A25-A4AE-E03DC5E9AE1C}"/>
              </a:ext>
            </a:extLst>
          </p:cNvPr>
          <p:cNvPicPr>
            <a:picLocks noGrp="1" noChangeAspect="1"/>
          </p:cNvPicPr>
          <p:nvPr>
            <p:ph idx="1"/>
          </p:nvPr>
        </p:nvPicPr>
        <p:blipFill>
          <a:blip r:embed="rId5"/>
          <a:stretch>
            <a:fillRect/>
          </a:stretch>
        </p:blipFill>
        <p:spPr>
          <a:xfrm>
            <a:off x="7224286" y="1049727"/>
            <a:ext cx="4967714" cy="5165543"/>
          </a:xfrm>
        </p:spPr>
      </p:pic>
    </p:spTree>
    <p:extLst>
      <p:ext uri="{BB962C8B-B14F-4D97-AF65-F5344CB8AC3E}">
        <p14:creationId xmlns:p14="http://schemas.microsoft.com/office/powerpoint/2010/main" val="18281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34" descr="Map&#10;&#10;Description automatically generated">
            <a:extLst>
              <a:ext uri="{FF2B5EF4-FFF2-40B4-BE49-F238E27FC236}">
                <a16:creationId xmlns:a16="http://schemas.microsoft.com/office/drawing/2014/main" id="{900A03E6-82C0-4833-ABA5-5DA47DE84FD8}"/>
              </a:ext>
            </a:extLst>
          </p:cNvPr>
          <p:cNvPicPr>
            <a:picLocks noGrp="1" noChangeAspect="1"/>
          </p:cNvPicPr>
          <p:nvPr>
            <p:ph idx="1"/>
          </p:nvPr>
        </p:nvPicPr>
        <p:blipFill>
          <a:blip r:embed="rId3"/>
          <a:stretch>
            <a:fillRect/>
          </a:stretch>
        </p:blipFill>
        <p:spPr>
          <a:xfrm>
            <a:off x="6006582" y="1928444"/>
            <a:ext cx="5911010" cy="3183582"/>
          </a:xfrm>
        </p:spPr>
      </p:pic>
      <p:pic>
        <p:nvPicPr>
          <p:cNvPr id="31" name="Picture 30">
            <a:extLst>
              <a:ext uri="{FF2B5EF4-FFF2-40B4-BE49-F238E27FC236}">
                <a16:creationId xmlns:a16="http://schemas.microsoft.com/office/drawing/2014/main" id="{06B413E3-1E8C-4A29-84DE-61A408A6069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Daily vaccination rate per million by region</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rate of daily vaccination per million differs slightly from the percent of each region vaccinated. The southwest region jumps the northwest region slightly. This signals that while the southwest region might have a slightly lower percent of people vaccinated as time goes on that may switch. </a:t>
            </a:r>
          </a:p>
        </p:txBody>
      </p:sp>
      <p:sp>
        <p:nvSpPr>
          <p:cNvPr id="10" name="Rectangle 9">
            <a:extLst>
              <a:ext uri="{FF2B5EF4-FFF2-40B4-BE49-F238E27FC236}">
                <a16:creationId xmlns:a16="http://schemas.microsoft.com/office/drawing/2014/main" id="{C78D1C42-E932-48FB-9A9C-6E3691623F4F}"/>
              </a:ext>
            </a:extLst>
          </p:cNvPr>
          <p:cNvSpPr/>
          <p:nvPr/>
        </p:nvSpPr>
        <p:spPr>
          <a:xfrm>
            <a:off x="10588487" y="1245704"/>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Northeast</a:t>
            </a:r>
          </a:p>
        </p:txBody>
      </p:sp>
      <p:sp>
        <p:nvSpPr>
          <p:cNvPr id="13" name="Rectangle 12">
            <a:extLst>
              <a:ext uri="{FF2B5EF4-FFF2-40B4-BE49-F238E27FC236}">
                <a16:creationId xmlns:a16="http://schemas.microsoft.com/office/drawing/2014/main" id="{AF8D68F3-9545-4A4A-922A-C5215EE08E15}"/>
              </a:ext>
            </a:extLst>
          </p:cNvPr>
          <p:cNvSpPr/>
          <p:nvPr/>
        </p:nvSpPr>
        <p:spPr>
          <a:xfrm>
            <a:off x="10452254" y="5459896"/>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Southeast</a:t>
            </a:r>
          </a:p>
        </p:txBody>
      </p:sp>
      <p:sp>
        <p:nvSpPr>
          <p:cNvPr id="14" name="Rectangle 13">
            <a:extLst>
              <a:ext uri="{FF2B5EF4-FFF2-40B4-BE49-F238E27FC236}">
                <a16:creationId xmlns:a16="http://schemas.microsoft.com/office/drawing/2014/main" id="{D374306D-8DF5-4139-A2E0-1ED0F09EBEBF}"/>
              </a:ext>
            </a:extLst>
          </p:cNvPr>
          <p:cNvSpPr/>
          <p:nvPr/>
        </p:nvSpPr>
        <p:spPr>
          <a:xfrm>
            <a:off x="6632713" y="5489713"/>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Southwest</a:t>
            </a:r>
          </a:p>
        </p:txBody>
      </p:sp>
      <p:sp>
        <p:nvSpPr>
          <p:cNvPr id="15" name="Rectangle 14">
            <a:extLst>
              <a:ext uri="{FF2B5EF4-FFF2-40B4-BE49-F238E27FC236}">
                <a16:creationId xmlns:a16="http://schemas.microsoft.com/office/drawing/2014/main" id="{A418168C-BC94-47A3-B85E-AE327DD936E7}"/>
              </a:ext>
            </a:extLst>
          </p:cNvPr>
          <p:cNvSpPr/>
          <p:nvPr/>
        </p:nvSpPr>
        <p:spPr>
          <a:xfrm>
            <a:off x="6632712" y="1245703"/>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Northwest</a:t>
            </a:r>
          </a:p>
        </p:txBody>
      </p:sp>
      <p:sp>
        <p:nvSpPr>
          <p:cNvPr id="16" name="Rectangle 15">
            <a:extLst>
              <a:ext uri="{FF2B5EF4-FFF2-40B4-BE49-F238E27FC236}">
                <a16:creationId xmlns:a16="http://schemas.microsoft.com/office/drawing/2014/main" id="{360C7C36-E2D8-4710-A8B8-F7436F26996C}"/>
              </a:ext>
            </a:extLst>
          </p:cNvPr>
          <p:cNvSpPr/>
          <p:nvPr/>
        </p:nvSpPr>
        <p:spPr>
          <a:xfrm>
            <a:off x="8845826" y="1245703"/>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Midwest</a:t>
            </a:r>
          </a:p>
        </p:txBody>
      </p:sp>
      <p:cxnSp>
        <p:nvCxnSpPr>
          <p:cNvPr id="18" name="Straight Arrow Connector 17">
            <a:extLst>
              <a:ext uri="{FF2B5EF4-FFF2-40B4-BE49-F238E27FC236}">
                <a16:creationId xmlns:a16="http://schemas.microsoft.com/office/drawing/2014/main" id="{F14BE498-4E1B-48AA-BED7-42F832D91D55}"/>
              </a:ext>
            </a:extLst>
          </p:cNvPr>
          <p:cNvCxnSpPr/>
          <p:nvPr/>
        </p:nvCxnSpPr>
        <p:spPr>
          <a:xfrm flipH="1">
            <a:off x="11304104" y="1775790"/>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6780EF0-BC9D-4335-AE3B-F38A4828C55C}"/>
              </a:ext>
            </a:extLst>
          </p:cNvPr>
          <p:cNvCxnSpPr>
            <a:cxnSpLocks/>
          </p:cNvCxnSpPr>
          <p:nvPr/>
        </p:nvCxnSpPr>
        <p:spPr>
          <a:xfrm flipV="1">
            <a:off x="6851374" y="4138653"/>
            <a:ext cx="268754" cy="1245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BE8E800-44E1-4B1F-ADF0-2FF6A9DC5CF5}"/>
              </a:ext>
            </a:extLst>
          </p:cNvPr>
          <p:cNvCxnSpPr/>
          <p:nvPr/>
        </p:nvCxnSpPr>
        <p:spPr>
          <a:xfrm flipH="1">
            <a:off x="9525000" y="1802292"/>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B8759FA-532B-40D5-A535-B88D106E0E9E}"/>
              </a:ext>
            </a:extLst>
          </p:cNvPr>
          <p:cNvCxnSpPr/>
          <p:nvPr/>
        </p:nvCxnSpPr>
        <p:spPr>
          <a:xfrm flipH="1">
            <a:off x="7282760" y="1775790"/>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1832BA0-7F7D-4DAE-8AC0-08585BB73372}"/>
              </a:ext>
            </a:extLst>
          </p:cNvPr>
          <p:cNvCxnSpPr>
            <a:cxnSpLocks/>
          </p:cNvCxnSpPr>
          <p:nvPr/>
        </p:nvCxnSpPr>
        <p:spPr>
          <a:xfrm flipH="1" flipV="1">
            <a:off x="10589860" y="4812194"/>
            <a:ext cx="343183" cy="800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124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DC4540F-0C95-4DFC-93E9-9BAFDF901E0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fontScale="90000"/>
          </a:bodyPr>
          <a:lstStyle/>
          <a:p>
            <a:pPr algn="l"/>
            <a:r>
              <a:rPr lang="en-US" sz="4000" dirty="0"/>
              <a:t>Break down of regions with each state’s percent of vaccines distributed</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However, the distribution of vaccines falls almost perfectly in line with the percent of each region vaccinated. </a:t>
            </a:r>
          </a:p>
        </p:txBody>
      </p:sp>
      <p:pic>
        <p:nvPicPr>
          <p:cNvPr id="23" name="Content Placeholder 22" descr="Map&#10;&#10;Description automatically generated">
            <a:extLst>
              <a:ext uri="{FF2B5EF4-FFF2-40B4-BE49-F238E27FC236}">
                <a16:creationId xmlns:a16="http://schemas.microsoft.com/office/drawing/2014/main" id="{11945515-42DE-4FF9-BA12-6832522AC50D}"/>
              </a:ext>
            </a:extLst>
          </p:cNvPr>
          <p:cNvPicPr>
            <a:picLocks noGrp="1" noChangeAspect="1"/>
          </p:cNvPicPr>
          <p:nvPr>
            <p:ph idx="1"/>
          </p:nvPr>
        </p:nvPicPr>
        <p:blipFill>
          <a:blip r:embed="rId4"/>
          <a:stretch>
            <a:fillRect/>
          </a:stretch>
        </p:blipFill>
        <p:spPr>
          <a:xfrm>
            <a:off x="6020593" y="1711841"/>
            <a:ext cx="6040357" cy="3179135"/>
          </a:xfrm>
        </p:spPr>
      </p:pic>
      <p:sp>
        <p:nvSpPr>
          <p:cNvPr id="24" name="Rectangle 23">
            <a:extLst>
              <a:ext uri="{FF2B5EF4-FFF2-40B4-BE49-F238E27FC236}">
                <a16:creationId xmlns:a16="http://schemas.microsoft.com/office/drawing/2014/main" id="{A0B0C07E-1F3A-4B93-A300-AFD014516058}"/>
              </a:ext>
            </a:extLst>
          </p:cNvPr>
          <p:cNvSpPr/>
          <p:nvPr/>
        </p:nvSpPr>
        <p:spPr>
          <a:xfrm>
            <a:off x="10588487" y="1054310"/>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Northeast</a:t>
            </a:r>
          </a:p>
        </p:txBody>
      </p:sp>
      <p:sp>
        <p:nvSpPr>
          <p:cNvPr id="25" name="Rectangle 24">
            <a:extLst>
              <a:ext uri="{FF2B5EF4-FFF2-40B4-BE49-F238E27FC236}">
                <a16:creationId xmlns:a16="http://schemas.microsoft.com/office/drawing/2014/main" id="{5C2B35F1-7DC6-4303-90E9-622EBD9BCC87}"/>
              </a:ext>
            </a:extLst>
          </p:cNvPr>
          <p:cNvSpPr/>
          <p:nvPr/>
        </p:nvSpPr>
        <p:spPr>
          <a:xfrm>
            <a:off x="10452254" y="5268502"/>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Southeast</a:t>
            </a:r>
          </a:p>
        </p:txBody>
      </p:sp>
      <p:sp>
        <p:nvSpPr>
          <p:cNvPr id="26" name="Rectangle 25">
            <a:extLst>
              <a:ext uri="{FF2B5EF4-FFF2-40B4-BE49-F238E27FC236}">
                <a16:creationId xmlns:a16="http://schemas.microsoft.com/office/drawing/2014/main" id="{51470BE8-B91E-488B-AAEF-8447F783B466}"/>
              </a:ext>
            </a:extLst>
          </p:cNvPr>
          <p:cNvSpPr/>
          <p:nvPr/>
        </p:nvSpPr>
        <p:spPr>
          <a:xfrm>
            <a:off x="6632713" y="5298319"/>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Southwest</a:t>
            </a:r>
          </a:p>
        </p:txBody>
      </p:sp>
      <p:sp>
        <p:nvSpPr>
          <p:cNvPr id="27" name="Rectangle 26">
            <a:extLst>
              <a:ext uri="{FF2B5EF4-FFF2-40B4-BE49-F238E27FC236}">
                <a16:creationId xmlns:a16="http://schemas.microsoft.com/office/drawing/2014/main" id="{45A2716B-9108-4940-B35B-165347E2BE5E}"/>
              </a:ext>
            </a:extLst>
          </p:cNvPr>
          <p:cNvSpPr/>
          <p:nvPr/>
        </p:nvSpPr>
        <p:spPr>
          <a:xfrm>
            <a:off x="6632712" y="1054309"/>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Northwest</a:t>
            </a:r>
          </a:p>
        </p:txBody>
      </p:sp>
      <p:sp>
        <p:nvSpPr>
          <p:cNvPr id="28" name="Rectangle 27">
            <a:extLst>
              <a:ext uri="{FF2B5EF4-FFF2-40B4-BE49-F238E27FC236}">
                <a16:creationId xmlns:a16="http://schemas.microsoft.com/office/drawing/2014/main" id="{0F2B2A8C-F3AE-444A-B7D1-7F0BA5A8A04E}"/>
              </a:ext>
            </a:extLst>
          </p:cNvPr>
          <p:cNvSpPr/>
          <p:nvPr/>
        </p:nvSpPr>
        <p:spPr>
          <a:xfrm>
            <a:off x="8845826" y="1054309"/>
            <a:ext cx="1431235" cy="53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Midwest</a:t>
            </a:r>
          </a:p>
        </p:txBody>
      </p:sp>
      <p:cxnSp>
        <p:nvCxnSpPr>
          <p:cNvPr id="29" name="Straight Arrow Connector 28">
            <a:extLst>
              <a:ext uri="{FF2B5EF4-FFF2-40B4-BE49-F238E27FC236}">
                <a16:creationId xmlns:a16="http://schemas.microsoft.com/office/drawing/2014/main" id="{1401DD2C-52EA-4F26-AF5D-254B15D01A3C}"/>
              </a:ext>
            </a:extLst>
          </p:cNvPr>
          <p:cNvCxnSpPr/>
          <p:nvPr/>
        </p:nvCxnSpPr>
        <p:spPr>
          <a:xfrm flipH="1">
            <a:off x="11304104" y="1584396"/>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C67780F-8BE6-499B-BD63-8354EDA371B1}"/>
              </a:ext>
            </a:extLst>
          </p:cNvPr>
          <p:cNvCxnSpPr>
            <a:cxnSpLocks/>
          </p:cNvCxnSpPr>
          <p:nvPr/>
        </p:nvCxnSpPr>
        <p:spPr>
          <a:xfrm flipV="1">
            <a:off x="6851374" y="3947259"/>
            <a:ext cx="268754" cy="1245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53A01ED-AB63-455B-8A0A-6C49CBECF454}"/>
              </a:ext>
            </a:extLst>
          </p:cNvPr>
          <p:cNvCxnSpPr/>
          <p:nvPr/>
        </p:nvCxnSpPr>
        <p:spPr>
          <a:xfrm flipH="1">
            <a:off x="9525000" y="1610898"/>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AF15ADD-A6F3-48F6-9175-FD0FBB74DA2F}"/>
              </a:ext>
            </a:extLst>
          </p:cNvPr>
          <p:cNvCxnSpPr/>
          <p:nvPr/>
        </p:nvCxnSpPr>
        <p:spPr>
          <a:xfrm flipH="1">
            <a:off x="7282760" y="1584396"/>
            <a:ext cx="159026" cy="84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52610D5-973D-4D95-A717-358B00E393FD}"/>
              </a:ext>
            </a:extLst>
          </p:cNvPr>
          <p:cNvCxnSpPr>
            <a:cxnSpLocks/>
          </p:cNvCxnSpPr>
          <p:nvPr/>
        </p:nvCxnSpPr>
        <p:spPr>
          <a:xfrm flipH="1" flipV="1">
            <a:off x="10589860" y="4620800"/>
            <a:ext cx="343183" cy="800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022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E59C087-043A-4F2E-B041-1DA0EA7F16A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dirty="0"/>
              <a:t>Daily vax forecast by region </a:t>
            </a:r>
            <a:endParaRPr lang="en-US" sz="4000" dirty="0"/>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Even though the Northeast region leads in percent of population vaccinated it’s projected to keep decreasing in vaccines given. However, the southwest and southeast are projected to grow. This makes sense as the Southeast has more room to grow, but the Midwest is an outlier. The Midwest ranks 4</a:t>
            </a:r>
            <a:r>
              <a:rPr lang="en-US" sz="2000" b="1" baseline="30000" dirty="0"/>
              <a:t>th</a:t>
            </a:r>
            <a:r>
              <a:rPr lang="en-US" sz="2000" b="1" dirty="0"/>
              <a:t> of all the regions in percentile vaccinated but is projected to keep decreasing.</a:t>
            </a:r>
          </a:p>
        </p:txBody>
      </p:sp>
      <p:pic>
        <p:nvPicPr>
          <p:cNvPr id="12" name="Picture 11" descr="Graphical user interface, table&#10;&#10;Description automatically generated with medium confidence">
            <a:extLst>
              <a:ext uri="{FF2B5EF4-FFF2-40B4-BE49-F238E27FC236}">
                <a16:creationId xmlns:a16="http://schemas.microsoft.com/office/drawing/2014/main" id="{FF91D2A3-A600-49BA-BEDB-B5AB83AF12B0}"/>
              </a:ext>
            </a:extLst>
          </p:cNvPr>
          <p:cNvPicPr>
            <a:picLocks noChangeAspect="1"/>
          </p:cNvPicPr>
          <p:nvPr/>
        </p:nvPicPr>
        <p:blipFill>
          <a:blip r:embed="rId4"/>
          <a:stretch>
            <a:fillRect/>
          </a:stretch>
        </p:blipFill>
        <p:spPr>
          <a:xfrm>
            <a:off x="10071166" y="128992"/>
            <a:ext cx="1875773" cy="1623991"/>
          </a:xfrm>
          <a:prstGeom prst="rect">
            <a:avLst/>
          </a:prstGeom>
        </p:spPr>
      </p:pic>
      <p:pic>
        <p:nvPicPr>
          <p:cNvPr id="15" name="Content Placeholder 14" descr="Chart, line chart&#10;&#10;Description automatically generated">
            <a:extLst>
              <a:ext uri="{FF2B5EF4-FFF2-40B4-BE49-F238E27FC236}">
                <a16:creationId xmlns:a16="http://schemas.microsoft.com/office/drawing/2014/main" id="{19F7C744-CA94-471C-A82A-84B82B96BD8B}"/>
              </a:ext>
            </a:extLst>
          </p:cNvPr>
          <p:cNvPicPr>
            <a:picLocks noGrp="1" noChangeAspect="1"/>
          </p:cNvPicPr>
          <p:nvPr>
            <p:ph idx="1"/>
          </p:nvPr>
        </p:nvPicPr>
        <p:blipFill>
          <a:blip r:embed="rId5"/>
          <a:stretch>
            <a:fillRect/>
          </a:stretch>
        </p:blipFill>
        <p:spPr>
          <a:xfrm>
            <a:off x="5714999" y="1843759"/>
            <a:ext cx="6439781" cy="3563127"/>
          </a:xfrm>
        </p:spPr>
      </p:pic>
    </p:spTree>
    <p:extLst>
      <p:ext uri="{BB962C8B-B14F-4D97-AF65-F5344CB8AC3E}">
        <p14:creationId xmlns:p14="http://schemas.microsoft.com/office/powerpoint/2010/main" val="263387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B4D487-69DC-488F-AB14-C9EF093EFD75}"/>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State level perspective </a:t>
            </a:r>
          </a:p>
        </p:txBody>
      </p:sp>
      <p:sp>
        <p:nvSpPr>
          <p:cNvPr id="5" name="Text Placeholder 4">
            <a:extLst>
              <a:ext uri="{FF2B5EF4-FFF2-40B4-BE49-F238E27FC236}">
                <a16:creationId xmlns:a16="http://schemas.microsoft.com/office/drawing/2014/main" id="{A5C1ADB2-B3BA-4134-BC4C-E26CFF09D90E}"/>
              </a:ext>
            </a:extLst>
          </p:cNvPr>
          <p:cNvSpPr>
            <a:spLocks noGrp="1"/>
          </p:cNvSpPr>
          <p:nvPr>
            <p:ph type="body" idx="1"/>
          </p:nvPr>
        </p:nvSpPr>
        <p:spPr/>
        <p:txBody>
          <a:bodyPr/>
          <a:lstStyle/>
          <a:p>
            <a:r>
              <a:rPr lang="en-US" dirty="0"/>
              <a:t>January –  May</a:t>
            </a:r>
          </a:p>
        </p:txBody>
      </p:sp>
    </p:spTree>
    <p:extLst>
      <p:ext uri="{BB962C8B-B14F-4D97-AF65-F5344CB8AC3E}">
        <p14:creationId xmlns:p14="http://schemas.microsoft.com/office/powerpoint/2010/main" val="128033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A7FA9B6-07EB-410A-BBFB-A43E76BAD27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Percent of each state vaccinated </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lstStyle/>
          <a:p>
            <a:r>
              <a:rPr lang="en-US" sz="2000" b="1" dirty="0"/>
              <a:t>The states performing the best with the percent of their population vaccinated has a concentration in the Northeast with other states following closely spread out. However, the states doing the worst have a clear concentration in the southeast part of the country. </a:t>
            </a:r>
          </a:p>
          <a:p>
            <a:endParaRPr lang="en-US" dirty="0"/>
          </a:p>
        </p:txBody>
      </p:sp>
      <p:sp>
        <p:nvSpPr>
          <p:cNvPr id="7" name="TextBox 6">
            <a:extLst>
              <a:ext uri="{FF2B5EF4-FFF2-40B4-BE49-F238E27FC236}">
                <a16:creationId xmlns:a16="http://schemas.microsoft.com/office/drawing/2014/main" id="{A7BA4A28-A2AC-4F2C-BB8D-806902EB1273}"/>
              </a:ext>
            </a:extLst>
          </p:cNvPr>
          <p:cNvSpPr txBox="1"/>
          <p:nvPr/>
        </p:nvSpPr>
        <p:spPr>
          <a:xfrm>
            <a:off x="6766560" y="4909625"/>
            <a:ext cx="3516923" cy="646331"/>
          </a:xfrm>
          <a:prstGeom prst="rect">
            <a:avLst/>
          </a:prstGeom>
          <a:noFill/>
        </p:spPr>
        <p:txBody>
          <a:bodyPr wrap="square" rtlCol="0">
            <a:spAutoFit/>
          </a:bodyPr>
          <a:lstStyle/>
          <a:p>
            <a:r>
              <a:rPr lang="en-US" dirty="0"/>
              <a:t>Alaska -  41.94</a:t>
            </a:r>
          </a:p>
          <a:p>
            <a:r>
              <a:rPr lang="en-US" dirty="0"/>
              <a:t>Hawaii – 36.87</a:t>
            </a:r>
          </a:p>
        </p:txBody>
      </p:sp>
      <p:pic>
        <p:nvPicPr>
          <p:cNvPr id="10" name="Content Placeholder 9" descr="Map&#10;&#10;Description automatically generated">
            <a:extLst>
              <a:ext uri="{FF2B5EF4-FFF2-40B4-BE49-F238E27FC236}">
                <a16:creationId xmlns:a16="http://schemas.microsoft.com/office/drawing/2014/main" id="{3D5D9B03-4FE9-4AAA-9B9D-B2A4E738C528}"/>
              </a:ext>
            </a:extLst>
          </p:cNvPr>
          <p:cNvPicPr>
            <a:picLocks noGrp="1" noChangeAspect="1"/>
          </p:cNvPicPr>
          <p:nvPr>
            <p:ph idx="1"/>
          </p:nvPr>
        </p:nvPicPr>
        <p:blipFill>
          <a:blip r:embed="rId4"/>
          <a:stretch>
            <a:fillRect/>
          </a:stretch>
        </p:blipFill>
        <p:spPr>
          <a:xfrm>
            <a:off x="5715000" y="1537252"/>
            <a:ext cx="6410564" cy="3370064"/>
          </a:xfrm>
        </p:spPr>
      </p:pic>
    </p:spTree>
    <p:extLst>
      <p:ext uri="{BB962C8B-B14F-4D97-AF65-F5344CB8AC3E}">
        <p14:creationId xmlns:p14="http://schemas.microsoft.com/office/powerpoint/2010/main" val="237349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275949F-615B-4BED-983A-A12E5B7A281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Number of daily vaccinations per state</a:t>
            </a:r>
          </a:p>
        </p:txBody>
      </p:sp>
      <p:pic>
        <p:nvPicPr>
          <p:cNvPr id="6" name="Content Placeholder 5" descr="Map&#10;&#10;Description automatically generated">
            <a:extLst>
              <a:ext uri="{FF2B5EF4-FFF2-40B4-BE49-F238E27FC236}">
                <a16:creationId xmlns:a16="http://schemas.microsoft.com/office/drawing/2014/main" id="{DCF271A6-926A-4922-BB35-FAB5E320BEBD}"/>
              </a:ext>
            </a:extLst>
          </p:cNvPr>
          <p:cNvPicPr>
            <a:picLocks noGrp="1" noChangeAspect="1"/>
          </p:cNvPicPr>
          <p:nvPr>
            <p:ph idx="1"/>
          </p:nvPr>
        </p:nvPicPr>
        <p:blipFill rotWithShape="1">
          <a:blip r:embed="rId4"/>
          <a:srcRect l="3334" t="3336" r="3447" b="3022"/>
          <a:stretch/>
        </p:blipFill>
        <p:spPr>
          <a:xfrm>
            <a:off x="6055086" y="1322362"/>
            <a:ext cx="6046123" cy="3263705"/>
          </a:xfrm>
        </p:spPr>
      </p:pic>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states with the highest average number of daily vaccines given is nearly a mirror image of the previous map. However, it is easy to see the northeast has an even higher concentration of positive results when it comes to daily vaccinations than percent vaccinated.</a:t>
            </a:r>
          </a:p>
        </p:txBody>
      </p:sp>
      <p:sp>
        <p:nvSpPr>
          <p:cNvPr id="7" name="TextBox 6">
            <a:extLst>
              <a:ext uri="{FF2B5EF4-FFF2-40B4-BE49-F238E27FC236}">
                <a16:creationId xmlns:a16="http://schemas.microsoft.com/office/drawing/2014/main" id="{A7BA4A28-A2AC-4F2C-BB8D-806902EB1273}"/>
              </a:ext>
            </a:extLst>
          </p:cNvPr>
          <p:cNvSpPr txBox="1"/>
          <p:nvPr/>
        </p:nvSpPr>
        <p:spPr>
          <a:xfrm>
            <a:off x="6096000" y="4586067"/>
            <a:ext cx="3516923" cy="646331"/>
          </a:xfrm>
          <a:prstGeom prst="rect">
            <a:avLst/>
          </a:prstGeom>
          <a:noFill/>
        </p:spPr>
        <p:txBody>
          <a:bodyPr wrap="square" rtlCol="0">
            <a:spAutoFit/>
          </a:bodyPr>
          <a:lstStyle/>
          <a:p>
            <a:r>
              <a:rPr lang="en-US" dirty="0"/>
              <a:t>Alaska -  6531</a:t>
            </a:r>
          </a:p>
          <a:p>
            <a:r>
              <a:rPr lang="en-US" dirty="0"/>
              <a:t>Hawaii - 7644</a:t>
            </a:r>
          </a:p>
        </p:txBody>
      </p:sp>
    </p:spTree>
    <p:extLst>
      <p:ext uri="{BB962C8B-B14F-4D97-AF65-F5344CB8AC3E}">
        <p14:creationId xmlns:p14="http://schemas.microsoft.com/office/powerpoint/2010/main" val="45210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4B964A1-C277-49D2-99E4-02197300FAD6}"/>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Highest performing states by daily vaccination</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Vermont has a narrow lead for the highest daily vaccination rate per 100 thousand. Vermont is followed closely by Massachusetts, Connecticut, Hawaii and several other smaller states. Though the top 5 states are smaller in geographic size their overall populations are not. This combination leads to a higher population density, which is most likely a factor in their efficiency. </a:t>
            </a:r>
          </a:p>
        </p:txBody>
      </p:sp>
      <p:pic>
        <p:nvPicPr>
          <p:cNvPr id="10" name="Content Placeholder 9" descr="Background pattern&#10;&#10;Description automatically generated">
            <a:extLst>
              <a:ext uri="{FF2B5EF4-FFF2-40B4-BE49-F238E27FC236}">
                <a16:creationId xmlns:a16="http://schemas.microsoft.com/office/drawing/2014/main" id="{D74FE467-8307-4997-8ED4-C615BE4A803D}"/>
              </a:ext>
            </a:extLst>
          </p:cNvPr>
          <p:cNvPicPr>
            <a:picLocks noGrp="1" noChangeAspect="1"/>
          </p:cNvPicPr>
          <p:nvPr>
            <p:ph idx="1"/>
          </p:nvPr>
        </p:nvPicPr>
        <p:blipFill rotWithShape="1">
          <a:blip r:embed="rId4"/>
          <a:srcRect t="5868" r="420"/>
          <a:stretch/>
        </p:blipFill>
        <p:spPr>
          <a:xfrm>
            <a:off x="5481876" y="1846588"/>
            <a:ext cx="6604107" cy="3625744"/>
          </a:xfrm>
        </p:spPr>
      </p:pic>
    </p:spTree>
    <p:extLst>
      <p:ext uri="{BB962C8B-B14F-4D97-AF65-F5344CB8AC3E}">
        <p14:creationId xmlns:p14="http://schemas.microsoft.com/office/powerpoint/2010/main" val="336942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E7E6FC-0F62-4727-B476-12DC772A7AF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Average distribution by state</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Alaska has the highest rate of distribution by state and the lead is significant. Somewhat surprisingly even though each of the top performing states have small populations their geographic size varies widely. </a:t>
            </a:r>
          </a:p>
        </p:txBody>
      </p:sp>
      <p:pic>
        <p:nvPicPr>
          <p:cNvPr id="14" name="Content Placeholder 13" descr="Background pattern&#10;&#10;Description automatically generated">
            <a:extLst>
              <a:ext uri="{FF2B5EF4-FFF2-40B4-BE49-F238E27FC236}">
                <a16:creationId xmlns:a16="http://schemas.microsoft.com/office/drawing/2014/main" id="{31F9A16F-C49D-4608-9BC4-ECE885D42B2D}"/>
              </a:ext>
            </a:extLst>
          </p:cNvPr>
          <p:cNvPicPr>
            <a:picLocks noGrp="1" noChangeAspect="1"/>
          </p:cNvPicPr>
          <p:nvPr>
            <p:ph idx="1"/>
          </p:nvPr>
        </p:nvPicPr>
        <p:blipFill>
          <a:blip r:embed="rId4"/>
          <a:stretch>
            <a:fillRect/>
          </a:stretch>
        </p:blipFill>
        <p:spPr>
          <a:xfrm>
            <a:off x="5459149" y="2518116"/>
            <a:ext cx="6744457" cy="1885071"/>
          </a:xfrm>
        </p:spPr>
      </p:pic>
    </p:spTree>
    <p:extLst>
      <p:ext uri="{BB962C8B-B14F-4D97-AF65-F5344CB8AC3E}">
        <p14:creationId xmlns:p14="http://schemas.microsoft.com/office/powerpoint/2010/main" val="262625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How is America handling covid vaccinations?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 look at the</a:t>
            </a:r>
          </a:p>
          <a:p>
            <a:pPr marL="379800" indent="-342900"/>
            <a:r>
              <a:rPr lang="en-US" sz="2400" dirty="0"/>
              <a:t>National level</a:t>
            </a:r>
          </a:p>
          <a:p>
            <a:pPr marL="379800" indent="-342900"/>
            <a:r>
              <a:rPr lang="en-US" sz="2400" dirty="0"/>
              <a:t>Regional level</a:t>
            </a:r>
          </a:p>
          <a:p>
            <a:pPr marL="379800" indent="-342900"/>
            <a:r>
              <a:rPr lang="en-US" sz="2400" dirty="0"/>
              <a:t>State level</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06CC97-E91E-4BAD-B5D7-F75C50521B5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States with the highest projected vaccinated population</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states with the highest number of vaccines per 100k are Alaska, Connecticut, New Mexico, South Dakota and Vermont. If these trends continue by June all of these states will be above 60%.</a:t>
            </a:r>
          </a:p>
        </p:txBody>
      </p:sp>
      <p:pic>
        <p:nvPicPr>
          <p:cNvPr id="15" name="Content Placeholder 14" descr="Chart, line chart&#10;&#10;Description automatically generated">
            <a:extLst>
              <a:ext uri="{FF2B5EF4-FFF2-40B4-BE49-F238E27FC236}">
                <a16:creationId xmlns:a16="http://schemas.microsoft.com/office/drawing/2014/main" id="{3BF7D318-6A89-4863-B168-BFE2E3D9BBB1}"/>
              </a:ext>
            </a:extLst>
          </p:cNvPr>
          <p:cNvPicPr>
            <a:picLocks noGrp="1" noChangeAspect="1"/>
          </p:cNvPicPr>
          <p:nvPr>
            <p:ph idx="1"/>
          </p:nvPr>
        </p:nvPicPr>
        <p:blipFill>
          <a:blip r:embed="rId4"/>
          <a:stretch>
            <a:fillRect/>
          </a:stretch>
        </p:blipFill>
        <p:spPr>
          <a:xfrm>
            <a:off x="5467979" y="1520456"/>
            <a:ext cx="6569694" cy="3572539"/>
          </a:xfrm>
        </p:spPr>
      </p:pic>
      <p:pic>
        <p:nvPicPr>
          <p:cNvPr id="17" name="Picture 16" descr="Graphical user interface, application, table&#10;&#10;Description automatically generated">
            <a:extLst>
              <a:ext uri="{FF2B5EF4-FFF2-40B4-BE49-F238E27FC236}">
                <a16:creationId xmlns:a16="http://schemas.microsoft.com/office/drawing/2014/main" id="{5F1925F3-DE91-4AA3-ABB8-BCD75B2280B1}"/>
              </a:ext>
            </a:extLst>
          </p:cNvPr>
          <p:cNvPicPr>
            <a:picLocks noChangeAspect="1"/>
          </p:cNvPicPr>
          <p:nvPr/>
        </p:nvPicPr>
        <p:blipFill>
          <a:blip r:embed="rId5"/>
          <a:stretch>
            <a:fillRect/>
          </a:stretch>
        </p:blipFill>
        <p:spPr>
          <a:xfrm>
            <a:off x="10647023" y="214423"/>
            <a:ext cx="1390650" cy="1219200"/>
          </a:xfrm>
          <a:prstGeom prst="rect">
            <a:avLst/>
          </a:prstGeom>
        </p:spPr>
      </p:pic>
    </p:spTree>
    <p:extLst>
      <p:ext uri="{BB962C8B-B14F-4D97-AF65-F5344CB8AC3E}">
        <p14:creationId xmlns:p14="http://schemas.microsoft.com/office/powerpoint/2010/main" val="279704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9C07113-CA6B-4692-8124-E62F974DBB4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States with the lowest projected vaccinated population	</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states with the lowest number of vaccines per 100k are Alabama, Arkansas, Georgia, Mississippi and Tennessee. If these trends continue by June all of these states will still be below 60%.</a:t>
            </a:r>
          </a:p>
        </p:txBody>
      </p:sp>
      <p:pic>
        <p:nvPicPr>
          <p:cNvPr id="21" name="Content Placeholder 20" descr="Chart, line chart&#10;&#10;Description automatically generated">
            <a:extLst>
              <a:ext uri="{FF2B5EF4-FFF2-40B4-BE49-F238E27FC236}">
                <a16:creationId xmlns:a16="http://schemas.microsoft.com/office/drawing/2014/main" id="{9D841844-B8FC-4133-8C06-C0A3A3A382C4}"/>
              </a:ext>
            </a:extLst>
          </p:cNvPr>
          <p:cNvPicPr>
            <a:picLocks noGrp="1" noChangeAspect="1"/>
          </p:cNvPicPr>
          <p:nvPr>
            <p:ph idx="1"/>
          </p:nvPr>
        </p:nvPicPr>
        <p:blipFill>
          <a:blip r:embed="rId4"/>
          <a:stretch>
            <a:fillRect/>
          </a:stretch>
        </p:blipFill>
        <p:spPr>
          <a:xfrm>
            <a:off x="5427479" y="1637414"/>
            <a:ext cx="6546321" cy="3402419"/>
          </a:xfrm>
        </p:spPr>
      </p:pic>
      <p:pic>
        <p:nvPicPr>
          <p:cNvPr id="23" name="Picture 22" descr="A picture containing table&#10;&#10;Description automatically generated">
            <a:extLst>
              <a:ext uri="{FF2B5EF4-FFF2-40B4-BE49-F238E27FC236}">
                <a16:creationId xmlns:a16="http://schemas.microsoft.com/office/drawing/2014/main" id="{33B415EE-55E1-4912-A4B9-06B77AC89900}"/>
              </a:ext>
            </a:extLst>
          </p:cNvPr>
          <p:cNvPicPr>
            <a:picLocks noChangeAspect="1"/>
          </p:cNvPicPr>
          <p:nvPr/>
        </p:nvPicPr>
        <p:blipFill>
          <a:blip r:embed="rId5"/>
          <a:stretch>
            <a:fillRect/>
          </a:stretch>
        </p:blipFill>
        <p:spPr>
          <a:xfrm>
            <a:off x="10926050" y="329559"/>
            <a:ext cx="1047750" cy="1219200"/>
          </a:xfrm>
          <a:prstGeom prst="rect">
            <a:avLst/>
          </a:prstGeom>
        </p:spPr>
      </p:pic>
    </p:spTree>
    <p:extLst>
      <p:ext uri="{BB962C8B-B14F-4D97-AF65-F5344CB8AC3E}">
        <p14:creationId xmlns:p14="http://schemas.microsoft.com/office/powerpoint/2010/main" val="263944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49485" y="651477"/>
            <a:ext cx="9720072" cy="1499616"/>
          </a:xfrm>
        </p:spPr>
        <p:txBody>
          <a:bodyPr anchor="b">
            <a:normAutofit/>
          </a:bodyPr>
          <a:lstStyle/>
          <a:p>
            <a:pPr algn="l"/>
            <a:r>
              <a:rPr lang="en-US" sz="4000" dirty="0"/>
              <a:t>Project Questions</a:t>
            </a:r>
          </a:p>
        </p:txBody>
      </p:sp>
      <p:sp>
        <p:nvSpPr>
          <p:cNvPr id="5" name="Content Placeholder 4">
            <a:extLst>
              <a:ext uri="{FF2B5EF4-FFF2-40B4-BE49-F238E27FC236}">
                <a16:creationId xmlns:a16="http://schemas.microsoft.com/office/drawing/2014/main" id="{66BB3C90-FE09-4654-AE87-568F68C8A46B}"/>
              </a:ext>
            </a:extLst>
          </p:cNvPr>
          <p:cNvSpPr>
            <a:spLocks noGrp="1"/>
          </p:cNvSpPr>
          <p:nvPr>
            <p:ph idx="1"/>
          </p:nvPr>
        </p:nvSpPr>
        <p:spPr>
          <a:xfrm>
            <a:off x="6281530" y="344557"/>
            <a:ext cx="5738192" cy="6228521"/>
          </a:xfrm>
        </p:spPr>
        <p:txBody>
          <a:bodyPr>
            <a:normAutofit lnSpcReduction="10000"/>
          </a:bodyPr>
          <a:lstStyle/>
          <a:p>
            <a:r>
              <a:rPr lang="en-US" sz="2000" dirty="0"/>
              <a:t>What is the subject you are analyzing?</a:t>
            </a:r>
          </a:p>
          <a:p>
            <a:r>
              <a:rPr lang="en-US" sz="2000" dirty="0"/>
              <a:t>- The subject is the vaccination rate of the US on a national and state level.</a:t>
            </a:r>
          </a:p>
          <a:p>
            <a:r>
              <a:rPr lang="en-US" sz="2000" dirty="0"/>
              <a:t>What data will you use?</a:t>
            </a:r>
          </a:p>
          <a:p>
            <a:r>
              <a:rPr lang="en-US" sz="2000" dirty="0"/>
              <a:t>- I used data on vaccinations rate from state by state from January to May.</a:t>
            </a:r>
          </a:p>
          <a:p>
            <a:r>
              <a:rPr lang="en-US" sz="2000" dirty="0"/>
              <a:t>How did you collect the data?</a:t>
            </a:r>
          </a:p>
          <a:p>
            <a:r>
              <a:rPr lang="en-US" sz="2000" dirty="0"/>
              <a:t>- I found the data on Kaggle. </a:t>
            </a:r>
            <a:r>
              <a:rPr lang="en-US" sz="2000" dirty="0">
                <a:hlinkClick r:id="rId4"/>
              </a:rPr>
              <a:t>Source</a:t>
            </a:r>
            <a:endParaRPr lang="en-US" sz="2000" dirty="0"/>
          </a:p>
          <a:p>
            <a:r>
              <a:rPr lang="en-US" sz="2000" dirty="0"/>
              <a:t>What work did you do in the project?</a:t>
            </a:r>
          </a:p>
          <a:p>
            <a:r>
              <a:rPr lang="en-US" sz="2000" dirty="0"/>
              <a:t>- I combined different sets and categories of data to get National, Regional and State level.</a:t>
            </a:r>
          </a:p>
          <a:p>
            <a:r>
              <a:rPr lang="en-US" sz="2000" dirty="0"/>
              <a:t>What tools did you use to accomplish your output?</a:t>
            </a:r>
          </a:p>
          <a:p>
            <a:r>
              <a:rPr lang="en-US" sz="2000" dirty="0"/>
              <a:t>- I used calculated field and trajectory tools.</a:t>
            </a:r>
          </a:p>
          <a:p>
            <a:r>
              <a:rPr lang="en-US" sz="2000" dirty="0"/>
              <a:t>What is the story your project is telling?</a:t>
            </a:r>
          </a:p>
          <a:p>
            <a:r>
              <a:rPr lang="en-US" sz="2000" dirty="0"/>
              <a:t>- The story I’m telling is how the US is doing with vaccinations and where it can improve.</a:t>
            </a:r>
          </a:p>
          <a:p>
            <a:endParaRPr lang="en-US" dirty="0"/>
          </a:p>
        </p:txBody>
      </p:sp>
    </p:spTree>
    <p:extLst>
      <p:ext uri="{BB962C8B-B14F-4D97-AF65-F5344CB8AC3E}">
        <p14:creationId xmlns:p14="http://schemas.microsoft.com/office/powerpoint/2010/main" val="120209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The national level perspective 	</a:t>
            </a:r>
          </a:p>
        </p:txBody>
      </p:sp>
      <p:sp>
        <p:nvSpPr>
          <p:cNvPr id="7" name="Text Placeholder 6">
            <a:extLst>
              <a:ext uri="{FF2B5EF4-FFF2-40B4-BE49-F238E27FC236}">
                <a16:creationId xmlns:a16="http://schemas.microsoft.com/office/drawing/2014/main" id="{706BB4BF-6F3B-4820-8B1D-BD30B8E503FB}"/>
              </a:ext>
            </a:extLst>
          </p:cNvPr>
          <p:cNvSpPr>
            <a:spLocks noGrp="1"/>
          </p:cNvSpPr>
          <p:nvPr>
            <p:ph type="body" idx="1"/>
          </p:nvPr>
        </p:nvSpPr>
        <p:spPr/>
        <p:txBody>
          <a:bodyPr/>
          <a:lstStyle/>
          <a:p>
            <a:r>
              <a:rPr lang="en-US" dirty="0"/>
              <a:t>January - May</a:t>
            </a:r>
          </a:p>
        </p:txBody>
      </p:sp>
    </p:spTree>
    <p:extLst>
      <p:ext uri="{BB962C8B-B14F-4D97-AF65-F5344CB8AC3E}">
        <p14:creationId xmlns:p14="http://schemas.microsoft.com/office/powerpoint/2010/main" val="177030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National trajectory of vaccinations</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a:xfrm>
            <a:off x="918111" y="2208869"/>
            <a:ext cx="4389120" cy="3762294"/>
          </a:xfrm>
        </p:spPr>
        <p:txBody>
          <a:bodyPr>
            <a:normAutofit/>
          </a:bodyPr>
          <a:lstStyle/>
          <a:p>
            <a:r>
              <a:rPr lang="en-US" sz="2000" b="1" dirty="0"/>
              <a:t>The United States is currently on a downward trajectory and, according to Tableau, is bound to stay that way. The country peaked at just over 3.3 million doses given in one day and since then has been on a sharp decline.</a:t>
            </a:r>
          </a:p>
        </p:txBody>
      </p:sp>
      <p:pic>
        <p:nvPicPr>
          <p:cNvPr id="9" name="Content Placeholder 8" descr="Chart, line chart&#10;&#10;Description automatically generated">
            <a:extLst>
              <a:ext uri="{FF2B5EF4-FFF2-40B4-BE49-F238E27FC236}">
                <a16:creationId xmlns:a16="http://schemas.microsoft.com/office/drawing/2014/main" id="{1EA96A95-8F23-44EF-8A32-CA3057F90345}"/>
              </a:ext>
            </a:extLst>
          </p:cNvPr>
          <p:cNvPicPr>
            <a:picLocks noGrp="1" noChangeAspect="1"/>
          </p:cNvPicPr>
          <p:nvPr>
            <p:ph idx="1"/>
          </p:nvPr>
        </p:nvPicPr>
        <p:blipFill>
          <a:blip r:embed="rId4"/>
          <a:stretch>
            <a:fillRect/>
          </a:stretch>
        </p:blipFill>
        <p:spPr>
          <a:xfrm>
            <a:off x="5452811" y="1303401"/>
            <a:ext cx="6732321" cy="4381782"/>
          </a:xfrm>
        </p:spPr>
      </p:pic>
    </p:spTree>
    <p:extLst>
      <p:ext uri="{BB962C8B-B14F-4D97-AF65-F5344CB8AC3E}">
        <p14:creationId xmlns:p14="http://schemas.microsoft.com/office/powerpoint/2010/main" val="428466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National Vaccination rate compared to individual states</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a:xfrm>
            <a:off x="851850" y="2208869"/>
            <a:ext cx="4389120" cy="3762294"/>
          </a:xfrm>
        </p:spPr>
        <p:txBody>
          <a:bodyPr>
            <a:normAutofit/>
          </a:bodyPr>
          <a:lstStyle/>
          <a:p>
            <a:r>
              <a:rPr lang="en-US" sz="2000" b="1" dirty="0"/>
              <a:t>The national vaccine rate compares poorly when shown against individual states. In fact, the rate if the United States rate of vaccination was a state it would be near the bottom.</a:t>
            </a:r>
          </a:p>
        </p:txBody>
      </p:sp>
      <p:pic>
        <p:nvPicPr>
          <p:cNvPr id="8" name="Content Placeholder 13" descr="Background pattern&#10;&#10;Description automatically generated">
            <a:extLst>
              <a:ext uri="{FF2B5EF4-FFF2-40B4-BE49-F238E27FC236}">
                <a16:creationId xmlns:a16="http://schemas.microsoft.com/office/drawing/2014/main" id="{D73AC412-2968-43F4-AF8B-F73825E794D0}"/>
              </a:ext>
            </a:extLst>
          </p:cNvPr>
          <p:cNvPicPr>
            <a:picLocks noChangeAspect="1"/>
          </p:cNvPicPr>
          <p:nvPr/>
        </p:nvPicPr>
        <p:blipFill>
          <a:blip r:embed="rId4"/>
          <a:stretch>
            <a:fillRect/>
          </a:stretch>
        </p:blipFill>
        <p:spPr>
          <a:xfrm>
            <a:off x="5479489" y="2067339"/>
            <a:ext cx="6684231" cy="2716696"/>
          </a:xfrm>
          <a:prstGeom prst="rect">
            <a:avLst/>
          </a:prstGeom>
        </p:spPr>
      </p:pic>
      <p:sp>
        <p:nvSpPr>
          <p:cNvPr id="10" name="Rectangle 9">
            <a:extLst>
              <a:ext uri="{FF2B5EF4-FFF2-40B4-BE49-F238E27FC236}">
                <a16:creationId xmlns:a16="http://schemas.microsoft.com/office/drawing/2014/main" id="{B8D7EC5C-AC50-40B7-9DE4-9292A8CFB331}"/>
              </a:ext>
            </a:extLst>
          </p:cNvPr>
          <p:cNvSpPr/>
          <p:nvPr/>
        </p:nvSpPr>
        <p:spPr>
          <a:xfrm flipV="1">
            <a:off x="5597993" y="3783259"/>
            <a:ext cx="6565707" cy="20538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59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4D6C3BE-D4DB-4EC1-84F3-A2234598C45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National Distribution rate per 100 compared to states</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The United States distribution rate is even farther down the list than the actual rate of vaccination when compared to other states. The US would rank 25</a:t>
            </a:r>
            <a:r>
              <a:rPr lang="en-US" sz="2000" b="1" baseline="30000" dirty="0"/>
              <a:t>th</a:t>
            </a:r>
            <a:r>
              <a:rPr lang="en-US" sz="2000" b="1" dirty="0"/>
              <a:t> in the country if it was a state.</a:t>
            </a:r>
          </a:p>
        </p:txBody>
      </p:sp>
      <p:pic>
        <p:nvPicPr>
          <p:cNvPr id="14" name="Content Placeholder 13" descr="Background pattern&#10;&#10;Description automatically generated">
            <a:extLst>
              <a:ext uri="{FF2B5EF4-FFF2-40B4-BE49-F238E27FC236}">
                <a16:creationId xmlns:a16="http://schemas.microsoft.com/office/drawing/2014/main" id="{274A0686-D70B-42A1-BDBD-2EB00D77379C}"/>
              </a:ext>
            </a:extLst>
          </p:cNvPr>
          <p:cNvPicPr>
            <a:picLocks noGrp="1" noChangeAspect="1"/>
          </p:cNvPicPr>
          <p:nvPr>
            <p:ph idx="1"/>
          </p:nvPr>
        </p:nvPicPr>
        <p:blipFill>
          <a:blip r:embed="rId4"/>
          <a:stretch>
            <a:fillRect/>
          </a:stretch>
        </p:blipFill>
        <p:spPr>
          <a:xfrm>
            <a:off x="5715000" y="2372139"/>
            <a:ext cx="6438742" cy="2107096"/>
          </a:xfrm>
        </p:spPr>
      </p:pic>
      <p:sp>
        <p:nvSpPr>
          <p:cNvPr id="10" name="Rectangle 9">
            <a:extLst>
              <a:ext uri="{FF2B5EF4-FFF2-40B4-BE49-F238E27FC236}">
                <a16:creationId xmlns:a16="http://schemas.microsoft.com/office/drawing/2014/main" id="{E30602BB-E3B5-4649-A561-03261EB09A6F}"/>
              </a:ext>
            </a:extLst>
          </p:cNvPr>
          <p:cNvSpPr/>
          <p:nvPr/>
        </p:nvSpPr>
        <p:spPr>
          <a:xfrm>
            <a:off x="5883965" y="4272125"/>
            <a:ext cx="6308035" cy="20772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944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4148C6-3FE5-445C-A87C-750A3B53B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National daily vax rate per million compared to state</a:t>
            </a:r>
          </a:p>
        </p:txBody>
      </p:sp>
      <p:sp>
        <p:nvSpPr>
          <p:cNvPr id="4" name="Text Placeholder 3">
            <a:extLst>
              <a:ext uri="{FF2B5EF4-FFF2-40B4-BE49-F238E27FC236}">
                <a16:creationId xmlns:a16="http://schemas.microsoft.com/office/drawing/2014/main" id="{43726950-CFB2-40DB-9B30-C212B229129E}"/>
              </a:ext>
            </a:extLst>
          </p:cNvPr>
          <p:cNvSpPr>
            <a:spLocks noGrp="1"/>
          </p:cNvSpPr>
          <p:nvPr>
            <p:ph type="body" sz="half" idx="2"/>
          </p:nvPr>
        </p:nvSpPr>
        <p:spPr/>
        <p:txBody>
          <a:bodyPr>
            <a:normAutofit/>
          </a:bodyPr>
          <a:lstStyle/>
          <a:p>
            <a:r>
              <a:rPr lang="en-US" sz="2000" b="1" dirty="0"/>
              <a:t>Despite the color change the US is even further down the list of vaccinations per million. If it were a state, the US would rank 40</a:t>
            </a:r>
            <a:r>
              <a:rPr lang="en-US" sz="2000" b="1" baseline="30000" dirty="0"/>
              <a:t>th</a:t>
            </a:r>
            <a:r>
              <a:rPr lang="en-US" sz="2000" b="1" dirty="0"/>
              <a:t> on rate of vaccination. </a:t>
            </a:r>
          </a:p>
        </p:txBody>
      </p:sp>
      <p:pic>
        <p:nvPicPr>
          <p:cNvPr id="15" name="Content Placeholder 14" descr="Background pattern&#10;&#10;Description automatically generated">
            <a:extLst>
              <a:ext uri="{FF2B5EF4-FFF2-40B4-BE49-F238E27FC236}">
                <a16:creationId xmlns:a16="http://schemas.microsoft.com/office/drawing/2014/main" id="{D23423E4-9C4A-461B-8F6B-336D04795F0D}"/>
              </a:ext>
            </a:extLst>
          </p:cNvPr>
          <p:cNvPicPr>
            <a:picLocks noGrp="1" noChangeAspect="1"/>
          </p:cNvPicPr>
          <p:nvPr>
            <p:ph idx="1"/>
          </p:nvPr>
        </p:nvPicPr>
        <p:blipFill>
          <a:blip r:embed="rId4"/>
          <a:stretch>
            <a:fillRect/>
          </a:stretch>
        </p:blipFill>
        <p:spPr>
          <a:xfrm>
            <a:off x="5384375" y="2009552"/>
            <a:ext cx="6778179" cy="2639579"/>
          </a:xfrm>
        </p:spPr>
      </p:pic>
      <p:sp>
        <p:nvSpPr>
          <p:cNvPr id="10" name="Rectangle 9">
            <a:extLst>
              <a:ext uri="{FF2B5EF4-FFF2-40B4-BE49-F238E27FC236}">
                <a16:creationId xmlns:a16="http://schemas.microsoft.com/office/drawing/2014/main" id="{E30602BB-E3B5-4649-A561-03261EB09A6F}"/>
              </a:ext>
            </a:extLst>
          </p:cNvPr>
          <p:cNvSpPr/>
          <p:nvPr/>
        </p:nvSpPr>
        <p:spPr>
          <a:xfrm>
            <a:off x="5505098" y="4159919"/>
            <a:ext cx="6565606" cy="23703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859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F07FC0-B54C-4F00-91B3-6496E581372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542187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dirty="0"/>
              <a:t>Regional Level Perspective</a:t>
            </a:r>
          </a:p>
        </p:txBody>
      </p:sp>
      <p:sp>
        <p:nvSpPr>
          <p:cNvPr id="7" name="Text Placeholder 6">
            <a:extLst>
              <a:ext uri="{FF2B5EF4-FFF2-40B4-BE49-F238E27FC236}">
                <a16:creationId xmlns:a16="http://schemas.microsoft.com/office/drawing/2014/main" id="{706BB4BF-6F3B-4820-8B1D-BD30B8E503FB}"/>
              </a:ext>
            </a:extLst>
          </p:cNvPr>
          <p:cNvSpPr>
            <a:spLocks noGrp="1"/>
          </p:cNvSpPr>
          <p:nvPr>
            <p:ph type="body" idx="1"/>
          </p:nvPr>
        </p:nvSpPr>
        <p:spPr/>
        <p:txBody>
          <a:bodyPr/>
          <a:lstStyle/>
          <a:p>
            <a:r>
              <a:rPr lang="en-US" dirty="0"/>
              <a:t>January - May</a:t>
            </a:r>
          </a:p>
        </p:txBody>
      </p:sp>
    </p:spTree>
    <p:extLst>
      <p:ext uri="{BB962C8B-B14F-4D97-AF65-F5344CB8AC3E}">
        <p14:creationId xmlns:p14="http://schemas.microsoft.com/office/powerpoint/2010/main" val="140167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1632</TotalTime>
  <Words>955</Words>
  <Application>Microsoft Office PowerPoint</Application>
  <PresentationFormat>Widescreen</PresentationFormat>
  <Paragraphs>90</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Tw Cen MT</vt:lpstr>
      <vt:lpstr>Tw Cen MT Condensed</vt:lpstr>
      <vt:lpstr>Wingdings 3</vt:lpstr>
      <vt:lpstr>Integral</vt:lpstr>
      <vt:lpstr>United states progress in vaccination </vt:lpstr>
      <vt:lpstr>How is America handling covid vaccinations?</vt:lpstr>
      <vt:lpstr>Project Questions</vt:lpstr>
      <vt:lpstr>The national level perspective  </vt:lpstr>
      <vt:lpstr>National trajectory of vaccinations</vt:lpstr>
      <vt:lpstr>National Vaccination rate compared to individual states</vt:lpstr>
      <vt:lpstr>National Distribution rate per 100 compared to states</vt:lpstr>
      <vt:lpstr>National daily vax rate per million compared to state</vt:lpstr>
      <vt:lpstr>Regional Level Perspective</vt:lpstr>
      <vt:lpstr>The united states broken down into regions</vt:lpstr>
      <vt:lpstr>Break down of regions by percent of vaccinated</vt:lpstr>
      <vt:lpstr>Daily vaccination rate per million by region</vt:lpstr>
      <vt:lpstr>Break down of regions with each state’s percent of vaccines distributed</vt:lpstr>
      <vt:lpstr>Daily vax forecast by region </vt:lpstr>
      <vt:lpstr>State level perspective </vt:lpstr>
      <vt:lpstr>Percent of each state vaccinated </vt:lpstr>
      <vt:lpstr>Number of daily vaccinations per state</vt:lpstr>
      <vt:lpstr>Highest performing states by daily vaccination</vt:lpstr>
      <vt:lpstr>Average distribution by state</vt:lpstr>
      <vt:lpstr>States with the highest projected vaccinated population</vt:lpstr>
      <vt:lpstr>States with the lowest projected vaccinated population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Bauer, Grant</dc:creator>
  <cp:lastModifiedBy>Bauer, Grant D.</cp:lastModifiedBy>
  <cp:revision>33</cp:revision>
  <dcterms:created xsi:type="dcterms:W3CDTF">2021-05-06T17:01:45Z</dcterms:created>
  <dcterms:modified xsi:type="dcterms:W3CDTF">2021-06-03T03:30:10Z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