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lear Sans Regular Bold" panose="020B0604020202020204" charset="0"/>
      <p:regular r:id="rId18"/>
    </p:embeddedFont>
    <p:embeddedFont>
      <p:font typeface="Georgia" panose="02040502050405020303" pitchFamily="18" charset="0"/>
      <p:regular r:id="rId19"/>
      <p:bold r:id="rId20"/>
      <p:italic r:id="rId21"/>
      <p:boldItalic r:id="rId22"/>
    </p:embeddedFont>
    <p:embeddedFont>
      <p:font typeface="Open Sans" panose="020B0606030504020204" pitchFamily="3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fi Brandful" initials="KB" lastIdx="1" clrIdx="0">
    <p:extLst>
      <p:ext uri="{19B8F6BF-5375-455C-9EA6-DF929625EA0E}">
        <p15:presenceInfo xmlns:p15="http://schemas.microsoft.com/office/powerpoint/2012/main" userId="6a66b2f7a29049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AFF"/>
    <a:srgbClr val="A100FF"/>
    <a:srgbClr val="883C84"/>
    <a:srgbClr val="461B49"/>
    <a:srgbClr val="963488"/>
    <a:srgbClr val="2831A2"/>
    <a:srgbClr val="2086AA"/>
    <a:srgbClr val="1994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73146" autoAdjust="0"/>
  </p:normalViewPr>
  <p:slideViewPr>
    <p:cSldViewPr>
      <p:cViewPr varScale="1">
        <p:scale>
          <a:sx n="46" d="100"/>
          <a:sy n="46" d="100"/>
        </p:scale>
        <p:origin x="6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ay%20B\Desktop\GetAnalysed\Forage_Accenture\Reactions.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ay%20B\Desktop\GetAnalysed\Forage_Accenture\Reactions.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ay%20B\Desktop\GetAnalysed\Forage_Accenture\Reactions.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Jay%20B\Desktop\GetAnalysed\Forage_Accenture\Reactions.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Jay%20B\Desktop\GetAnalysed\Forage_Accenture\Reactions.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Jay%20B\Desktop\GetAnalysed\Forage_Accenture\Reactions.csv"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2400" b="1" i="0" u="none" strike="noStrike" kern="1200" baseline="0">
                <a:solidFill>
                  <a:schemeClr val="dk1">
                    <a:lumMod val="75000"/>
                    <a:lumOff val="25000"/>
                  </a:schemeClr>
                </a:solidFill>
                <a:latin typeface="+mn-lt"/>
                <a:ea typeface="+mn-ea"/>
                <a:cs typeface="+mn-cs"/>
              </a:defRPr>
            </a:pPr>
            <a:r>
              <a:rPr lang="en-US" sz="2400"/>
              <a:t>Total score of top 5 Categories</a:t>
            </a:r>
          </a:p>
        </c:rich>
      </c:tx>
      <c:overlay val="0"/>
      <c:spPr>
        <a:noFill/>
        <a:ln>
          <a:noFill/>
        </a:ln>
        <a:effectLst/>
      </c:spPr>
      <c:txPr>
        <a:bodyPr rot="0" spcFirstLastPara="1" vertOverflow="ellipsis" vert="horz" wrap="square" anchor="ctr" anchorCtr="1"/>
        <a:lstStyle/>
        <a:p>
          <a:pPr>
            <a:defRPr sz="24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22329460513587795"/>
          <c:y val="8.4476040169192676E-2"/>
          <c:w val="0.74131309459374095"/>
          <c:h val="0.5076472033909597"/>
        </c:manualLayout>
      </c:layout>
      <c:barChart>
        <c:barDir val="col"/>
        <c:grouping val="clustered"/>
        <c:varyColors val="0"/>
        <c:ser>
          <c:idx val="0"/>
          <c:order val="0"/>
          <c:tx>
            <c:strRef>
              <c:f>Sheet1!$K$1</c:f>
              <c:strCache>
                <c:ptCount val="1"/>
                <c:pt idx="0">
                  <c:v>Total</c:v>
                </c:pt>
              </c:strCache>
            </c:strRef>
          </c:tx>
          <c:spPr>
            <a:solidFill>
              <a:schemeClr val="accent5">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rgbClr val="FF0000"/>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Sheet1!$J$2:$J$6</c:f>
              <c:strCache>
                <c:ptCount val="5"/>
                <c:pt idx="0">
                  <c:v>Animals</c:v>
                </c:pt>
                <c:pt idx="1">
                  <c:v>science</c:v>
                </c:pt>
                <c:pt idx="2">
                  <c:v>healthy eating</c:v>
                </c:pt>
                <c:pt idx="3">
                  <c:v>technology</c:v>
                </c:pt>
                <c:pt idx="4">
                  <c:v>food</c:v>
                </c:pt>
              </c:strCache>
            </c:strRef>
          </c:cat>
          <c:val>
            <c:numRef>
              <c:f>Sheet1!$K$2:$K$6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9918-4809-821A-967E3E4DE290}"/>
            </c:ext>
          </c:extLst>
        </c:ser>
        <c:dLbls>
          <c:dLblPos val="inEnd"/>
          <c:showLegendKey val="0"/>
          <c:showVal val="1"/>
          <c:showCatName val="0"/>
          <c:showSerName val="0"/>
          <c:showPercent val="0"/>
          <c:showBubbleSize val="0"/>
        </c:dLbls>
        <c:gapWidth val="65"/>
        <c:axId val="1244643632"/>
        <c:axId val="1244642800"/>
      </c:barChart>
      <c:catAx>
        <c:axId val="1244643632"/>
        <c:scaling>
          <c:orientation val="minMax"/>
        </c:scaling>
        <c:delete val="0"/>
        <c:axPos val="b"/>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rPr lang="en-US" sz="1800" dirty="0">
                    <a:solidFill>
                      <a:schemeClr val="tx1"/>
                    </a:solidFill>
                  </a:rPr>
                  <a:t>Category</a:t>
                </a:r>
              </a:p>
            </c:rich>
          </c:tx>
          <c:layout>
            <c:manualLayout>
              <c:xMode val="edge"/>
              <c:yMode val="edge"/>
              <c:x val="0.45241671309026976"/>
              <c:y val="0.79210241811292659"/>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low"/>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800" b="0" i="0" u="none" strike="noStrike" kern="1200" cap="small" normalizeH="1" baseline="0">
                <a:solidFill>
                  <a:schemeClr val="tx1"/>
                </a:solidFill>
                <a:latin typeface="+mn-lt"/>
                <a:ea typeface="+mn-ea"/>
                <a:cs typeface="+mn-cs"/>
              </a:defRPr>
            </a:pPr>
            <a:endParaRPr lang="en-US"/>
          </a:p>
        </c:txPr>
        <c:crossAx val="1244642800"/>
        <c:crosses val="autoZero"/>
        <c:auto val="0"/>
        <c:lblAlgn val="ctr"/>
        <c:lblOffset val="100"/>
        <c:tickLblSkip val="1"/>
        <c:noMultiLvlLbl val="0"/>
      </c:catAx>
      <c:valAx>
        <c:axId val="1244642800"/>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800"/>
                  <a:t>Total Score</a:t>
                </a:r>
              </a:p>
            </c:rich>
          </c:tx>
          <c:overlay val="0"/>
          <c:spPr>
            <a:noFill/>
            <a:ln>
              <a:noFill/>
            </a:ln>
            <a:effectLst/>
          </c:spPr>
          <c:txPr>
            <a:bodyPr rot="-540000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244643632"/>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400" b="0" i="0" u="none" strike="noStrike" kern="1200" spc="0" baseline="0">
                <a:solidFill>
                  <a:schemeClr val="dk1"/>
                </a:solidFill>
                <a:latin typeface="+mn-lt"/>
                <a:ea typeface="+mn-ea"/>
                <a:cs typeface="+mn-cs"/>
              </a:defRPr>
            </a:pPr>
            <a:r>
              <a:rPr lang="en-US" sz="2400" b="0" i="0" u="none" strike="noStrike" kern="1200" baseline="0">
                <a:solidFill>
                  <a:schemeClr val="dk1"/>
                </a:solidFill>
                <a:latin typeface="+mn-lt"/>
                <a:ea typeface="+mn-ea"/>
                <a:cs typeface="+mn-cs"/>
              </a:rPr>
              <a:t>Reaction For Most Popular Categories</a:t>
            </a:r>
          </a:p>
        </c:rich>
      </c:tx>
      <c:overlay val="0"/>
      <c:spPr>
        <a:noFill/>
        <a:ln>
          <a:noFill/>
        </a:ln>
        <a:effectLst/>
      </c:spPr>
      <c:txPr>
        <a:bodyPr rot="0" spcFirstLastPara="1" vertOverflow="ellipsis" vert="horz" wrap="square" anchor="ctr" anchorCtr="1"/>
        <a:lstStyle/>
        <a:p>
          <a:pPr>
            <a:defRPr lang="en-US" sz="2400" b="0" i="0" u="none" strike="noStrike" kern="1200" spc="0" baseline="0">
              <a:solidFill>
                <a:schemeClr val="dk1"/>
              </a:solidFill>
              <a:latin typeface="+mn-lt"/>
              <a:ea typeface="+mn-ea"/>
              <a:cs typeface="+mn-cs"/>
            </a:defRPr>
          </a:pPr>
          <a:endParaRPr lang="en-US"/>
        </a:p>
      </c:txPr>
    </c:title>
    <c:autoTitleDeleted val="0"/>
    <c:plotArea>
      <c:layout>
        <c:manualLayout>
          <c:layoutTarget val="inner"/>
          <c:xMode val="edge"/>
          <c:yMode val="edge"/>
          <c:x val="9.5186783158954472E-2"/>
          <c:y val="0.10689811500835122"/>
          <c:w val="0.87753018372703417"/>
          <c:h val="0.72088764946048411"/>
        </c:manualLayout>
      </c:layout>
      <c:barChart>
        <c:barDir val="col"/>
        <c:grouping val="clustered"/>
        <c:varyColors val="0"/>
        <c:ser>
          <c:idx val="0"/>
          <c:order val="0"/>
          <c:spPr>
            <a:solidFill>
              <a:schemeClr val="accent1"/>
            </a:solidFill>
            <a:ln>
              <a:noFill/>
            </a:ln>
            <a:effectLst/>
          </c:spPr>
          <c:invertIfNegative val="0"/>
          <c:cat>
            <c:strRef>
              <c:f>Sheet2!$C$58:$C$62</c:f>
              <c:strCache>
                <c:ptCount val="5"/>
                <c:pt idx="0">
                  <c:v>Animals</c:v>
                </c:pt>
                <c:pt idx="1">
                  <c:v>food</c:v>
                </c:pt>
                <c:pt idx="2">
                  <c:v>healthy eating</c:v>
                </c:pt>
                <c:pt idx="3">
                  <c:v>science</c:v>
                </c:pt>
                <c:pt idx="4">
                  <c:v>technology</c:v>
                </c:pt>
              </c:strCache>
            </c:strRef>
          </c:cat>
          <c:val>
            <c:numRef>
              <c:f>Sheet2!$D$58:$D$62</c:f>
              <c:numCache>
                <c:formatCode>General</c:formatCode>
                <c:ptCount val="5"/>
                <c:pt idx="0">
                  <c:v>1897</c:v>
                </c:pt>
                <c:pt idx="1">
                  <c:v>1699</c:v>
                </c:pt>
                <c:pt idx="2">
                  <c:v>1717</c:v>
                </c:pt>
                <c:pt idx="3">
                  <c:v>1796</c:v>
                </c:pt>
                <c:pt idx="4">
                  <c:v>1698</c:v>
                </c:pt>
              </c:numCache>
            </c:numRef>
          </c:val>
          <c:extLst>
            <c:ext xmlns:c16="http://schemas.microsoft.com/office/drawing/2014/chart" uri="{C3380CC4-5D6E-409C-BE32-E72D297353CC}">
              <c16:uniqueId val="{00000000-0853-4619-B015-94D539A6E590}"/>
            </c:ext>
          </c:extLst>
        </c:ser>
        <c:dLbls>
          <c:showLegendKey val="0"/>
          <c:showVal val="0"/>
          <c:showCatName val="0"/>
          <c:showSerName val="0"/>
          <c:showPercent val="0"/>
          <c:showBubbleSize val="0"/>
        </c:dLbls>
        <c:gapWidth val="219"/>
        <c:overlap val="-27"/>
        <c:axId val="1251704272"/>
        <c:axId val="1251705104"/>
      </c:barChart>
      <c:catAx>
        <c:axId val="1251704272"/>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Category</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251705104"/>
        <c:crosses val="autoZero"/>
        <c:auto val="1"/>
        <c:lblAlgn val="ctr"/>
        <c:lblOffset val="100"/>
        <c:noMultiLvlLbl val="0"/>
      </c:catAx>
      <c:valAx>
        <c:axId val="12517051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a:t>Number of reactions</a:t>
                </a:r>
              </a:p>
            </c:rich>
          </c:tx>
          <c:layout>
            <c:manualLayout>
              <c:xMode val="edge"/>
              <c:yMode val="edge"/>
              <c:x val="0.11816365757310639"/>
              <c:y val="0.25202958426492983"/>
            </c:manualLayout>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2517042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layout>
        <c:manualLayout>
          <c:xMode val="edge"/>
          <c:yMode val="edge"/>
          <c:x val="0.69384611826295417"/>
          <c:y val="2.5003071243396825E-2"/>
        </c:manualLayout>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Sheet1!$L$1</c:f>
              <c:strCache>
                <c:ptCount val="1"/>
                <c:pt idx="0">
                  <c:v>Category Count</c:v>
                </c:pt>
              </c:strCache>
            </c:strRef>
          </c:tx>
          <c:spPr>
            <a:solidFill>
              <a:schemeClr val="accent6"/>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Sheet1!$J$2:$J$17</c:f>
              <c:strCache>
                <c:ptCount val="16"/>
                <c:pt idx="0">
                  <c:v>Animals</c:v>
                </c:pt>
                <c:pt idx="1">
                  <c:v>science</c:v>
                </c:pt>
                <c:pt idx="2">
                  <c:v>healthy eating</c:v>
                </c:pt>
                <c:pt idx="3">
                  <c:v>technology</c:v>
                </c:pt>
                <c:pt idx="4">
                  <c:v>food</c:v>
                </c:pt>
                <c:pt idx="5">
                  <c:v>culture</c:v>
                </c:pt>
                <c:pt idx="6">
                  <c:v>travel</c:v>
                </c:pt>
                <c:pt idx="7">
                  <c:v>cooking</c:v>
                </c:pt>
                <c:pt idx="8">
                  <c:v>soccer</c:v>
                </c:pt>
                <c:pt idx="9">
                  <c:v>education</c:v>
                </c:pt>
                <c:pt idx="10">
                  <c:v>fitness</c:v>
                </c:pt>
                <c:pt idx="11">
                  <c:v>Studying</c:v>
                </c:pt>
                <c:pt idx="12">
                  <c:v>dogs</c:v>
                </c:pt>
                <c:pt idx="13">
                  <c:v>tennis</c:v>
                </c:pt>
                <c:pt idx="14">
                  <c:v>veganism</c:v>
                </c:pt>
                <c:pt idx="15">
                  <c:v>public speaking</c:v>
                </c:pt>
              </c:strCache>
            </c:strRef>
          </c:cat>
          <c:val>
            <c:numRef>
              <c:f>Sheet1!$L$2:$L$17</c:f>
              <c:numCache>
                <c:formatCode>General</c:formatCode>
                <c:ptCount val="16"/>
                <c:pt idx="0">
                  <c:v>1897</c:v>
                </c:pt>
                <c:pt idx="1">
                  <c:v>1796</c:v>
                </c:pt>
                <c:pt idx="2">
                  <c:v>1717</c:v>
                </c:pt>
                <c:pt idx="3">
                  <c:v>1698</c:v>
                </c:pt>
                <c:pt idx="4">
                  <c:v>1699</c:v>
                </c:pt>
                <c:pt idx="5">
                  <c:v>1676</c:v>
                </c:pt>
                <c:pt idx="6">
                  <c:v>1647</c:v>
                </c:pt>
                <c:pt idx="7">
                  <c:v>1664</c:v>
                </c:pt>
                <c:pt idx="8">
                  <c:v>1457</c:v>
                </c:pt>
                <c:pt idx="9">
                  <c:v>1433</c:v>
                </c:pt>
                <c:pt idx="10">
                  <c:v>1395</c:v>
                </c:pt>
                <c:pt idx="11">
                  <c:v>1363</c:v>
                </c:pt>
                <c:pt idx="12">
                  <c:v>1338</c:v>
                </c:pt>
                <c:pt idx="13">
                  <c:v>1328</c:v>
                </c:pt>
                <c:pt idx="14">
                  <c:v>1248</c:v>
                </c:pt>
                <c:pt idx="15">
                  <c:v>1217</c:v>
                </c:pt>
              </c:numCache>
            </c:numRef>
          </c:val>
          <c:extLst>
            <c:ext xmlns:c16="http://schemas.microsoft.com/office/drawing/2014/chart" uri="{C3380CC4-5D6E-409C-BE32-E72D297353CC}">
              <c16:uniqueId val="{00000000-F7A6-4663-9EF8-08F392DBA783}"/>
            </c:ext>
          </c:extLst>
        </c:ser>
        <c:dLbls>
          <c:dLblPos val="outEnd"/>
          <c:showLegendKey val="0"/>
          <c:showVal val="1"/>
          <c:showCatName val="0"/>
          <c:showSerName val="0"/>
          <c:showPercent val="0"/>
          <c:showBubbleSize val="0"/>
        </c:dLbls>
        <c:gapWidth val="444"/>
        <c:overlap val="-90"/>
        <c:axId val="1116693792"/>
        <c:axId val="1116700448"/>
      </c:barChart>
      <c:catAx>
        <c:axId val="11166937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cap="all" baseline="0">
                    <a:solidFill>
                      <a:schemeClr val="tx1">
                        <a:lumMod val="65000"/>
                        <a:lumOff val="35000"/>
                      </a:schemeClr>
                    </a:solidFill>
                    <a:latin typeface="+mn-lt"/>
                    <a:ea typeface="+mn-ea"/>
                    <a:cs typeface="+mn-cs"/>
                  </a:defRPr>
                </a:pPr>
                <a:r>
                  <a:rPr lang="en-US" sz="1800"/>
                  <a:t>Category</a:t>
                </a:r>
              </a:p>
            </c:rich>
          </c:tx>
          <c:layout>
            <c:manualLayout>
              <c:xMode val="edge"/>
              <c:yMode val="edge"/>
              <c:x val="0.44524067176154219"/>
              <c:y val="0.8925492028942138"/>
            </c:manualLayout>
          </c:layout>
          <c:overlay val="0"/>
          <c:spPr>
            <a:noFill/>
            <a:ln>
              <a:noFill/>
            </a:ln>
            <a:effectLst/>
          </c:spPr>
          <c:txPr>
            <a:bodyPr rot="0" spcFirstLastPara="1" vertOverflow="ellipsis" vert="horz" wrap="square" anchor="ctr" anchorCtr="1"/>
            <a:lstStyle/>
            <a:p>
              <a:pPr>
                <a:defRPr sz="18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cap="all" spc="120" normalizeH="0" baseline="0">
                <a:solidFill>
                  <a:schemeClr val="tx1"/>
                </a:solidFill>
                <a:latin typeface="+mn-lt"/>
                <a:ea typeface="+mn-ea"/>
                <a:cs typeface="+mn-cs"/>
              </a:defRPr>
            </a:pPr>
            <a:endParaRPr lang="en-US"/>
          </a:p>
        </c:txPr>
        <c:crossAx val="1116700448"/>
        <c:crosses val="autoZero"/>
        <c:auto val="1"/>
        <c:lblAlgn val="ctr"/>
        <c:lblOffset val="100"/>
        <c:noMultiLvlLbl val="0"/>
      </c:catAx>
      <c:valAx>
        <c:axId val="1116700448"/>
        <c:scaling>
          <c:orientation val="minMax"/>
        </c:scaling>
        <c:delete val="1"/>
        <c:axPos val="l"/>
        <c:title>
          <c:tx>
            <c:rich>
              <a:bodyPr rot="-5400000" spcFirstLastPara="1" vertOverflow="ellipsis" vert="horz" wrap="square" anchor="ctr" anchorCtr="1"/>
              <a:lstStyle/>
              <a:p>
                <a:pPr>
                  <a:defRPr sz="1800" b="0" i="0" u="none" strike="noStrike" kern="1200" cap="all" baseline="0">
                    <a:solidFill>
                      <a:schemeClr val="tx1"/>
                    </a:solidFill>
                    <a:latin typeface="+mn-lt"/>
                    <a:ea typeface="+mn-ea"/>
                    <a:cs typeface="+mn-cs"/>
                  </a:defRPr>
                </a:pPr>
                <a:r>
                  <a:rPr lang="en-US" sz="1800">
                    <a:solidFill>
                      <a:schemeClr val="tx1"/>
                    </a:solidFill>
                  </a:rPr>
                  <a:t>Category Total Count</a:t>
                </a:r>
              </a:p>
            </c:rich>
          </c:tx>
          <c:overlay val="0"/>
          <c:spPr>
            <a:noFill/>
            <a:ln>
              <a:noFill/>
            </a:ln>
            <a:effectLst/>
          </c:spPr>
          <c:txPr>
            <a:bodyPr rot="-5400000" spcFirstLastPara="1" vertOverflow="ellipsis" vert="horz" wrap="square" anchor="ctr" anchorCtr="1"/>
            <a:lstStyle/>
            <a:p>
              <a:pPr>
                <a:defRPr sz="1800" b="0" i="0" u="none" strike="noStrike" kern="1200" cap="all" baseline="0">
                  <a:solidFill>
                    <a:schemeClr val="tx1"/>
                  </a:solidFill>
                  <a:latin typeface="+mn-lt"/>
                  <a:ea typeface="+mn-ea"/>
                  <a:cs typeface="+mn-cs"/>
                </a:defRPr>
              </a:pPr>
              <a:endParaRPr lang="en-US"/>
            </a:p>
          </c:txPr>
        </c:title>
        <c:numFmt formatCode="General" sourceLinked="1"/>
        <c:majorTickMark val="none"/>
        <c:minorTickMark val="none"/>
        <c:tickLblPos val="nextTo"/>
        <c:crossAx val="11166937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Sheet2!$O$19</c:f>
              <c:strCache>
                <c:ptCount val="1"/>
                <c:pt idx="0">
                  <c:v>Count of Reaction Type</c:v>
                </c:pt>
              </c:strCache>
            </c:strRef>
          </c:tx>
          <c:explosion val="5"/>
          <c:dPt>
            <c:idx val="0"/>
            <c:bubble3D val="0"/>
            <c:explosion val="23"/>
            <c:spPr>
              <a:solidFill>
                <a:schemeClr val="tx1">
                  <a:lumMod val="65000"/>
                  <a:lumOff val="35000"/>
                </a:schemeClr>
              </a:solidFill>
              <a:ln>
                <a:solidFill>
                  <a:srgbClr val="00BA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2-C3DB-455F-ADDA-1A6EDAC5F5CE}"/>
              </c:ext>
            </c:extLst>
          </c:dPt>
          <c:dPt>
            <c:idx val="1"/>
            <c:bubble3D val="0"/>
            <c:explosion val="0"/>
            <c:spPr>
              <a:solidFill>
                <a:srgbClr val="00B05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4-C3DB-455F-ADDA-1A6EDAC5F5CE}"/>
              </c:ext>
            </c:extLst>
          </c:dPt>
          <c:dPt>
            <c:idx val="2"/>
            <c:bubble3D val="0"/>
            <c:explosion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C3DB-455F-ADDA-1A6EDAC5F5CE}"/>
              </c:ext>
            </c:extLst>
          </c:dPt>
          <c:dPt>
            <c:idx val="3"/>
            <c:bubble3D val="0"/>
            <c:explosion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C3DB-455F-ADDA-1A6EDAC5F5CE}"/>
              </c:ext>
            </c:extLst>
          </c:dPt>
          <c:dPt>
            <c:idx val="4"/>
            <c:bubble3D val="0"/>
            <c:explosion val="0"/>
            <c:spPr>
              <a:solidFill>
                <a:srgbClr val="C00000"/>
              </a:solidFill>
              <a:ln>
                <a:solidFill>
                  <a:srgbClr val="FFC000"/>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C3DB-455F-ADDA-1A6EDAC5F5CE}"/>
              </c:ext>
            </c:extLst>
          </c:dPt>
          <c:dLbls>
            <c:dLbl>
              <c:idx val="3"/>
              <c:layout>
                <c:manualLayout>
                  <c:x val="2.3000302833008617E-2"/>
                  <c:y val="-5.0355775733840619E-2"/>
                </c:manualLayout>
              </c:layout>
              <c:dLblPos val="bestFi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C3DB-455F-ADDA-1A6EDAC5F5CE}"/>
                </c:ext>
              </c:extLst>
            </c:dLbl>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Sheet2!$N$20:$N$24</c:f>
              <c:strCache>
                <c:ptCount val="5"/>
                <c:pt idx="0">
                  <c:v>Animals</c:v>
                </c:pt>
                <c:pt idx="1">
                  <c:v>Food</c:v>
                </c:pt>
                <c:pt idx="2">
                  <c:v>Healthy eating</c:v>
                </c:pt>
                <c:pt idx="3">
                  <c:v>Science</c:v>
                </c:pt>
                <c:pt idx="4">
                  <c:v>Technology</c:v>
                </c:pt>
              </c:strCache>
            </c:strRef>
          </c:cat>
          <c:val>
            <c:numRef>
              <c:f>Sheet2!$O$20:$O$24</c:f>
              <c:numCache>
                <c:formatCode>General</c:formatCode>
                <c:ptCount val="5"/>
                <c:pt idx="0">
                  <c:v>1897</c:v>
                </c:pt>
                <c:pt idx="1">
                  <c:v>1699</c:v>
                </c:pt>
                <c:pt idx="2">
                  <c:v>1717</c:v>
                </c:pt>
                <c:pt idx="3">
                  <c:v>1796</c:v>
                </c:pt>
                <c:pt idx="4">
                  <c:v>1698</c:v>
                </c:pt>
              </c:numCache>
            </c:numRef>
          </c:val>
          <c:extLst>
            <c:ext xmlns:c16="http://schemas.microsoft.com/office/drawing/2014/chart" uri="{C3380CC4-5D6E-409C-BE32-E72D297353CC}">
              <c16:uniqueId val="{00000000-C3DB-455F-ADDA-1A6EDAC5F5C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solidFill>
            <a:srgbClr val="FF0000"/>
          </a:solid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gradFill>
        <a:gsLst>
          <a:gs pos="0">
            <a:schemeClr val="accent1">
              <a:lumMod val="5000"/>
              <a:lumOff val="95000"/>
            </a:schemeClr>
          </a:gs>
          <a:gs pos="3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8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Sheet4!$E$2</c:f>
              <c:strCache>
                <c:ptCount val="1"/>
                <c:pt idx="0">
                  <c:v>Number of Posts</c:v>
                </c:pt>
              </c:strCache>
            </c:strRef>
          </c:tx>
          <c:spPr>
            <a:ln w="34925" cap="rnd">
              <a:solidFill>
                <a:schemeClr val="accent1"/>
              </a:solidFill>
              <a:round/>
            </a:ln>
            <a:effectLst>
              <a:outerShdw blurRad="40000" dist="23000" dir="5400000" rotWithShape="0">
                <a:srgbClr val="000000">
                  <a:alpha val="35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Sheet4!$D$3:$D$14</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Sheet4!$E$3:$E$14</c:f>
              <c:numCache>
                <c:formatCode>General</c:formatCode>
                <c:ptCount val="12"/>
                <c:pt idx="0">
                  <c:v>2126</c:v>
                </c:pt>
                <c:pt idx="1">
                  <c:v>1914</c:v>
                </c:pt>
                <c:pt idx="2">
                  <c:v>2012</c:v>
                </c:pt>
                <c:pt idx="3">
                  <c:v>1974</c:v>
                </c:pt>
                <c:pt idx="4">
                  <c:v>2138</c:v>
                </c:pt>
                <c:pt idx="5">
                  <c:v>2021</c:v>
                </c:pt>
                <c:pt idx="6">
                  <c:v>2070</c:v>
                </c:pt>
                <c:pt idx="7">
                  <c:v>2114</c:v>
                </c:pt>
                <c:pt idx="8">
                  <c:v>2022</c:v>
                </c:pt>
                <c:pt idx="9">
                  <c:v>2056</c:v>
                </c:pt>
                <c:pt idx="10">
                  <c:v>2034</c:v>
                </c:pt>
                <c:pt idx="11">
                  <c:v>2092</c:v>
                </c:pt>
              </c:numCache>
            </c:numRef>
          </c:val>
          <c:smooth val="0"/>
          <c:extLst>
            <c:ext xmlns:c16="http://schemas.microsoft.com/office/drawing/2014/chart" uri="{C3380CC4-5D6E-409C-BE32-E72D297353CC}">
              <c16:uniqueId val="{00000000-E18E-461B-84FF-78592171A0F4}"/>
            </c:ext>
          </c:extLst>
        </c:ser>
        <c:dLbls>
          <c:dLblPos val="ctr"/>
          <c:showLegendKey val="0"/>
          <c:showVal val="1"/>
          <c:showCatName val="0"/>
          <c:showSerName val="0"/>
          <c:showPercent val="0"/>
          <c:showBubbleSize val="0"/>
        </c:dLbls>
        <c:smooth val="0"/>
        <c:axId val="1244679408"/>
        <c:axId val="1244665264"/>
      </c:lineChart>
      <c:catAx>
        <c:axId val="1244679408"/>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2800" b="0" i="0" u="none" strike="noStrike" kern="1200" baseline="0">
                <a:solidFill>
                  <a:schemeClr val="lt1">
                    <a:lumMod val="85000"/>
                  </a:schemeClr>
                </a:solidFill>
                <a:latin typeface="+mn-lt"/>
                <a:ea typeface="+mn-ea"/>
                <a:cs typeface="+mn-cs"/>
              </a:defRPr>
            </a:pPr>
            <a:endParaRPr lang="en-US"/>
          </a:p>
        </c:txPr>
        <c:crossAx val="1244665264"/>
        <c:crosses val="autoZero"/>
        <c:auto val="1"/>
        <c:lblAlgn val="ctr"/>
        <c:lblOffset val="100"/>
        <c:noMultiLvlLbl val="0"/>
      </c:catAx>
      <c:valAx>
        <c:axId val="124466526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lt1">
                    <a:lumMod val="85000"/>
                  </a:schemeClr>
                </a:solidFill>
                <a:latin typeface="+mn-lt"/>
                <a:ea typeface="+mn-ea"/>
                <a:cs typeface="+mn-cs"/>
              </a:defRPr>
            </a:pPr>
            <a:endParaRPr lang="en-US"/>
          </a:p>
        </c:txPr>
        <c:crossAx val="1244679408"/>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GB"/>
              <a:t>Count of Reaction Type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Sheet3!$H$21</c:f>
              <c:strCache>
                <c:ptCount val="1"/>
                <c:pt idx="0">
                  <c:v>Count</c:v>
                </c:pt>
              </c:strCache>
            </c:strRef>
          </c:tx>
          <c:spPr>
            <a:ln w="60325" cap="rnd">
              <a:solidFill>
                <a:schemeClr val="accent1"/>
              </a:solidFill>
              <a:round/>
            </a:ln>
            <a:effectLst>
              <a:outerShdw blurRad="40000" dist="23000" dir="5400000" rotWithShape="0">
                <a:srgbClr val="000000">
                  <a:alpha val="35000"/>
                </a:srgbClr>
              </a:outerShdw>
            </a:effectLst>
          </c:spPr>
          <c:marker>
            <c:symbol val="none"/>
          </c:marker>
          <c:dLbls>
            <c:delete val="1"/>
          </c:dLbls>
          <c:errBars>
            <c:errDir val="y"/>
            <c:errBarType val="both"/>
            <c:errValType val="stdErr"/>
            <c:noEndCap val="0"/>
            <c:spPr>
              <a:noFill/>
              <a:ln w="9525" cap="flat" cmpd="sng" algn="ctr">
                <a:solidFill>
                  <a:schemeClr val="tx1">
                    <a:lumMod val="65000"/>
                    <a:lumOff val="35000"/>
                  </a:schemeClr>
                </a:solidFill>
                <a:round/>
              </a:ln>
              <a:effectLst/>
            </c:spPr>
          </c:errBars>
          <c:cat>
            <c:strRef>
              <c:f>Sheet3!$G$22:$G$37</c:f>
              <c:strCache>
                <c:ptCount val="16"/>
                <c:pt idx="0">
                  <c:v>heart</c:v>
                </c:pt>
                <c:pt idx="1">
                  <c:v>scared</c:v>
                </c:pt>
                <c:pt idx="2">
                  <c:v>peeking</c:v>
                </c:pt>
                <c:pt idx="3">
                  <c:v>hate</c:v>
                </c:pt>
                <c:pt idx="4">
                  <c:v>interested</c:v>
                </c:pt>
                <c:pt idx="5">
                  <c:v>dislike</c:v>
                </c:pt>
                <c:pt idx="6">
                  <c:v>adore</c:v>
                </c:pt>
                <c:pt idx="7">
                  <c:v>want</c:v>
                </c:pt>
                <c:pt idx="8">
                  <c:v>love</c:v>
                </c:pt>
                <c:pt idx="9">
                  <c:v>disgust</c:v>
                </c:pt>
                <c:pt idx="10">
                  <c:v>like</c:v>
                </c:pt>
                <c:pt idx="11">
                  <c:v>super love</c:v>
                </c:pt>
                <c:pt idx="12">
                  <c:v>indifferent</c:v>
                </c:pt>
                <c:pt idx="13">
                  <c:v>cherish</c:v>
                </c:pt>
                <c:pt idx="14">
                  <c:v>worried</c:v>
                </c:pt>
                <c:pt idx="15">
                  <c:v>intrigued</c:v>
                </c:pt>
              </c:strCache>
            </c:strRef>
          </c:cat>
          <c:val>
            <c:numRef>
              <c:f>Sheet3!$H$22:$H$37</c:f>
              <c:numCache>
                <c:formatCode>General</c:formatCode>
                <c:ptCount val="16"/>
                <c:pt idx="0">
                  <c:v>1622</c:v>
                </c:pt>
                <c:pt idx="1">
                  <c:v>1572</c:v>
                </c:pt>
                <c:pt idx="2">
                  <c:v>1559</c:v>
                </c:pt>
                <c:pt idx="3">
                  <c:v>1552</c:v>
                </c:pt>
                <c:pt idx="4">
                  <c:v>1549</c:v>
                </c:pt>
                <c:pt idx="5">
                  <c:v>1548</c:v>
                </c:pt>
                <c:pt idx="6">
                  <c:v>1548</c:v>
                </c:pt>
                <c:pt idx="7">
                  <c:v>1539</c:v>
                </c:pt>
                <c:pt idx="8">
                  <c:v>1534</c:v>
                </c:pt>
                <c:pt idx="9">
                  <c:v>1526</c:v>
                </c:pt>
                <c:pt idx="10">
                  <c:v>1520</c:v>
                </c:pt>
                <c:pt idx="11">
                  <c:v>1519</c:v>
                </c:pt>
                <c:pt idx="12">
                  <c:v>1512</c:v>
                </c:pt>
                <c:pt idx="13">
                  <c:v>1501</c:v>
                </c:pt>
                <c:pt idx="14">
                  <c:v>1497</c:v>
                </c:pt>
                <c:pt idx="15">
                  <c:v>1475</c:v>
                </c:pt>
              </c:numCache>
            </c:numRef>
          </c:val>
          <c:smooth val="0"/>
          <c:extLst>
            <c:ext xmlns:c16="http://schemas.microsoft.com/office/drawing/2014/chart" uri="{C3380CC4-5D6E-409C-BE32-E72D297353CC}">
              <c16:uniqueId val="{00000000-D229-4521-BED6-29ED9E03EAE9}"/>
            </c:ext>
          </c:extLst>
        </c:ser>
        <c:dLbls>
          <c:dLblPos val="t"/>
          <c:showLegendKey val="0"/>
          <c:showVal val="1"/>
          <c:showCatName val="0"/>
          <c:showSerName val="0"/>
          <c:showPercent val="0"/>
          <c:showBubbleSize val="0"/>
        </c:dLbls>
        <c:smooth val="0"/>
        <c:axId val="1116979552"/>
        <c:axId val="1116979968"/>
      </c:lineChart>
      <c:catAx>
        <c:axId val="111697955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116979968"/>
        <c:crosses val="autoZero"/>
        <c:auto val="1"/>
        <c:lblAlgn val="ctr"/>
        <c:lblOffset val="100"/>
        <c:noMultiLvlLbl val="0"/>
      </c:catAx>
      <c:valAx>
        <c:axId val="1116979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116979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9">
  <a:schemeClr val="accent6"/>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13.12.2022</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13.12.2022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13.12.2022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13.12.2022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13.12.2022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13.12.2022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13.12.2022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b="0" i="0" dirty="0">
                <a:solidFill>
                  <a:srgbClr val="383845"/>
                </a:solidFill>
                <a:effectLst/>
                <a:latin typeface="Open Sans" panose="020B0606030504020204" pitchFamily="34" charset="0"/>
              </a:rPr>
              <a:t>Social Buzz wants to know which of their various content are top five of all the content. This is based on the score reaction of the various categories. Through this analysis, it would be revealed to them which of content are top performing based on their criteria given</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13.12.2022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13.12.2022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13.12.2022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13.12.2022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13.12.2022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image" Target="../media/image7.png"/><Relationship Id="rId7"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3" name="Group 3"/>
          <p:cNvGrpSpPr/>
          <p:nvPr/>
        </p:nvGrpSpPr>
        <p:grpSpPr>
          <a:xfrm>
            <a:off x="5450003" y="98440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79446" y="984404"/>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6727994" y="2196968"/>
            <a:ext cx="9829800" cy="4271106"/>
          </a:xfrm>
          <a:prstGeom prst="rect">
            <a:avLst/>
          </a:prstGeom>
        </p:spPr>
        <p:txBody>
          <a:bodyPr wrap="square"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Analysis of Top 5 Content Categories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spect="1"/>
          </p:cNvPicPr>
          <p:nvPr/>
        </p:nvPicPr>
        <p:blipFill>
          <a:blip r:embed="rId3"/>
          <a:srcRect l="4069" t="1617" r="4069" b="1617"/>
          <a:stretch>
            <a:fillRect/>
          </a:stretch>
        </p:blipFill>
        <p:spPr>
          <a:xfrm>
            <a:off x="14249399" y="-84996"/>
            <a:ext cx="4011707" cy="5079021"/>
          </a:xfrm>
          <a:prstGeom prst="rect">
            <a:avLst/>
          </a:prstGeom>
        </p:spPr>
      </p:pic>
      <p:sp>
        <p:nvSpPr>
          <p:cNvPr id="6" name="TextBox 6"/>
          <p:cNvSpPr txBox="1"/>
          <p:nvPr/>
        </p:nvSpPr>
        <p:spPr>
          <a:xfrm>
            <a:off x="619568" y="1905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grpSp>
        <p:nvGrpSpPr>
          <p:cNvPr id="12" name="Group 12"/>
          <p:cNvGrpSpPr/>
          <p:nvPr/>
        </p:nvGrpSpPr>
        <p:grpSpPr>
          <a:xfrm>
            <a:off x="5791200" y="-1211026"/>
            <a:ext cx="9711338" cy="2017079"/>
            <a:chOff x="0" y="0"/>
            <a:chExt cx="12948451" cy="2689439"/>
          </a:xfrm>
        </p:grpSpPr>
        <p:pic>
          <p:nvPicPr>
            <p:cNvPr id="13" name="Picture 1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sp>
        <p:nvSpPr>
          <p:cNvPr id="19" name="TextBox 18">
            <a:extLst>
              <a:ext uri="{FF2B5EF4-FFF2-40B4-BE49-F238E27FC236}">
                <a16:creationId xmlns:a16="http://schemas.microsoft.com/office/drawing/2014/main" id="{FE54BA16-405B-C735-E5CD-DE9FDB3E8FAD}"/>
              </a:ext>
            </a:extLst>
          </p:cNvPr>
          <p:cNvSpPr txBox="1"/>
          <p:nvPr/>
        </p:nvSpPr>
        <p:spPr>
          <a:xfrm>
            <a:off x="26894" y="1638300"/>
            <a:ext cx="13306742" cy="9571851"/>
          </a:xfrm>
          <a:prstGeom prst="rect">
            <a:avLst/>
          </a:prstGeom>
          <a:noFill/>
        </p:spPr>
        <p:txBody>
          <a:bodyPr wrap="square" rtlCol="0">
            <a:spAutoFit/>
          </a:bodyPr>
          <a:lstStyle/>
          <a:p>
            <a:r>
              <a:rPr lang="en-GB" sz="2800" dirty="0">
                <a:latin typeface="Georgia" panose="02040502050405020303" pitchFamily="18" charset="0"/>
              </a:rPr>
              <a:t>ANALYSIS</a:t>
            </a:r>
          </a:p>
          <a:p>
            <a:r>
              <a:rPr lang="en-GB" sz="2800" dirty="0">
                <a:latin typeface="Georgia" panose="02040502050405020303" pitchFamily="18" charset="0"/>
              </a:rPr>
              <a:t>The analysis reaved that the top 5 performing categories were Animal, Science, healthy living, technology and food. This shows people are usually keen on personal lifestyle and nature. Over all, there are 17 unique categories.</a:t>
            </a:r>
          </a:p>
          <a:p>
            <a:endParaRPr lang="en-GB" sz="2800" dirty="0">
              <a:latin typeface="Georgia" panose="02040502050405020303" pitchFamily="18" charset="0"/>
            </a:endParaRPr>
          </a:p>
          <a:p>
            <a:r>
              <a:rPr lang="en-GB" sz="2800" dirty="0">
                <a:latin typeface="Georgia" panose="02040502050405020303" pitchFamily="18" charset="0"/>
              </a:rPr>
              <a:t>KEY INSIGHT</a:t>
            </a:r>
          </a:p>
          <a:p>
            <a:r>
              <a:rPr lang="en-GB" sz="2800" dirty="0">
                <a:latin typeface="Georgia" panose="02040502050405020303" pitchFamily="18" charset="0"/>
              </a:rPr>
              <a:t>These top 5 categories had a corresponding higher number of posts than the other categories as well. The reactions graph also reveals that, the reaction counts for the top 5 categories were in respective order of animal, science, healthy living, technology and food. </a:t>
            </a:r>
          </a:p>
          <a:p>
            <a:endParaRPr lang="en-GB" sz="2800" dirty="0">
              <a:latin typeface="Georgia" panose="02040502050405020303" pitchFamily="18" charset="0"/>
            </a:endParaRPr>
          </a:p>
          <a:p>
            <a:r>
              <a:rPr lang="en-GB" sz="2800" dirty="0">
                <a:latin typeface="Georgia" panose="02040502050405020303" pitchFamily="18" charset="0"/>
              </a:rPr>
              <a:t>The top 5 categories accounted for 8807 of reactions, out of the total 24573.This means the top 5 categories accounted for 35.8% of all reaction types.</a:t>
            </a:r>
          </a:p>
          <a:p>
            <a:endParaRPr lang="en-GB" sz="2800" dirty="0">
              <a:latin typeface="Georgia" panose="02040502050405020303" pitchFamily="18" charset="0"/>
            </a:endParaRPr>
          </a:p>
          <a:p>
            <a:r>
              <a:rPr lang="en-GB" sz="2800" dirty="0">
                <a:latin typeface="Georgia" panose="02040502050405020303" pitchFamily="18" charset="0"/>
              </a:rPr>
              <a:t>The months of May had the most number of posts with 2138 posts, whiles February recorded the least number of post, with 1914 posts. This could be strategic in timing when to run a campaign and when not</a:t>
            </a:r>
          </a:p>
          <a:p>
            <a:endParaRPr lang="en-GB" sz="2800" dirty="0">
              <a:latin typeface="Georgia" panose="02040502050405020303" pitchFamily="18" charset="0"/>
            </a:endParaRPr>
          </a:p>
          <a:p>
            <a:r>
              <a:rPr lang="en-GB" sz="2800" dirty="0">
                <a:latin typeface="Georgia" panose="02040502050405020303" pitchFamily="18" charset="0"/>
              </a:rPr>
              <a:t>For the reaction types, the heart is the most used whiles intrigued is the least used.</a:t>
            </a:r>
          </a:p>
          <a:p>
            <a:r>
              <a:rPr lang="en-GB" sz="2800" dirty="0">
                <a:latin typeface="Georgia" panose="02040502050405020303" pitchFamily="18" charset="0"/>
              </a:rPr>
              <a:t>Over all, more real time data need to be ran to reveal other details that can help scale the business, and this we are ready to work with you on. </a:t>
            </a:r>
          </a:p>
          <a:p>
            <a:endParaRPr lang="en-GB" sz="2800" dirty="0">
              <a:latin typeface="Georgia" panose="020405020504050203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809296" y="1576929"/>
            <a:ext cx="13166055" cy="6852595"/>
            <a:chOff x="0" y="0"/>
            <a:chExt cx="11564591" cy="5258232"/>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960065"/>
            </a:xfrm>
            <a:prstGeom prst="rect">
              <a:avLst/>
            </a:prstGeom>
          </p:spPr>
          <p:txBody>
            <a:bodyPr lIns="0" tIns="0" rIns="0" bIns="0" rtlCol="0" anchor="t">
              <a:spAutoFit/>
            </a:bodyPr>
            <a:lstStyle/>
            <a:p>
              <a:pPr>
                <a:lnSpc>
                  <a:spcPts val="2660"/>
                </a:lnSpc>
              </a:pPr>
              <a:r>
                <a:rPr lang="en-US" sz="4000" spc="-19" dirty="0">
                  <a:solidFill>
                    <a:srgbClr val="000000"/>
                  </a:solidFill>
                  <a:latin typeface="Graphik Regular" panose="020B0503030202060203" pitchFamily="34" charset="0"/>
                </a:rPr>
                <a:t>Project recap</a:t>
              </a:r>
            </a:p>
            <a:p>
              <a:pPr>
                <a:lnSpc>
                  <a:spcPts val="2660"/>
                </a:lnSpc>
              </a:pPr>
              <a:endParaRPr lang="en-US" sz="4000" spc="-19" dirty="0">
                <a:solidFill>
                  <a:srgbClr val="000000"/>
                </a:solidFill>
                <a:latin typeface="Graphik Regular" panose="020B0503030202060203" pitchFamily="34" charset="0"/>
              </a:endParaRPr>
            </a:p>
            <a:p>
              <a:pPr>
                <a:lnSpc>
                  <a:spcPts val="2660"/>
                </a:lnSpc>
              </a:pPr>
              <a:r>
                <a:rPr lang="en-US" sz="4000" spc="-19" dirty="0">
                  <a:solidFill>
                    <a:srgbClr val="000000"/>
                  </a:solidFill>
                  <a:latin typeface="Graphik Regular" panose="020B0503030202060203" pitchFamily="34" charset="0"/>
                </a:rPr>
                <a:t>Problem</a:t>
              </a:r>
            </a:p>
            <a:p>
              <a:pPr>
                <a:lnSpc>
                  <a:spcPts val="2660"/>
                </a:lnSpc>
              </a:pPr>
              <a:endParaRPr lang="en-US" sz="4000" spc="-19" dirty="0">
                <a:solidFill>
                  <a:srgbClr val="000000"/>
                </a:solidFill>
                <a:latin typeface="Graphik Regular" panose="020B0503030202060203" pitchFamily="34" charset="0"/>
              </a:endParaRPr>
            </a:p>
            <a:p>
              <a:pPr>
                <a:lnSpc>
                  <a:spcPts val="2660"/>
                </a:lnSpc>
              </a:pPr>
              <a:r>
                <a:rPr lang="en-US" sz="4000" spc="-19" dirty="0">
                  <a:solidFill>
                    <a:srgbClr val="000000"/>
                  </a:solidFill>
                  <a:latin typeface="Graphik Regular" panose="020B0503030202060203" pitchFamily="34" charset="0"/>
                </a:rPr>
                <a:t>The Analytics team</a:t>
              </a:r>
            </a:p>
            <a:p>
              <a:pPr>
                <a:lnSpc>
                  <a:spcPts val="2660"/>
                </a:lnSpc>
              </a:pPr>
              <a:endParaRPr lang="en-US" sz="4000" spc="-19" dirty="0">
                <a:solidFill>
                  <a:srgbClr val="000000"/>
                </a:solidFill>
                <a:latin typeface="Graphik Regular" panose="020B0503030202060203" pitchFamily="34" charset="0"/>
              </a:endParaRPr>
            </a:p>
            <a:p>
              <a:pPr>
                <a:lnSpc>
                  <a:spcPts val="2660"/>
                </a:lnSpc>
              </a:pPr>
              <a:r>
                <a:rPr lang="en-US" sz="4000" spc="-19" dirty="0">
                  <a:solidFill>
                    <a:srgbClr val="000000"/>
                  </a:solidFill>
                  <a:latin typeface="Graphik Regular" panose="020B0503030202060203" pitchFamily="34" charset="0"/>
                </a:rPr>
                <a:t>Process</a:t>
              </a:r>
            </a:p>
            <a:p>
              <a:pPr>
                <a:lnSpc>
                  <a:spcPts val="2660"/>
                </a:lnSpc>
              </a:pPr>
              <a:endParaRPr lang="en-US" sz="4000" spc="-19" dirty="0">
                <a:solidFill>
                  <a:srgbClr val="000000"/>
                </a:solidFill>
                <a:latin typeface="Graphik Regular" panose="020B0503030202060203" pitchFamily="34" charset="0"/>
              </a:endParaRPr>
            </a:p>
            <a:p>
              <a:pPr>
                <a:lnSpc>
                  <a:spcPts val="2660"/>
                </a:lnSpc>
              </a:pPr>
              <a:r>
                <a:rPr lang="en-US" sz="4000" spc="-19" dirty="0">
                  <a:solidFill>
                    <a:srgbClr val="000000"/>
                  </a:solidFill>
                  <a:latin typeface="Graphik Regular" panose="020B0503030202060203" pitchFamily="34" charset="0"/>
                </a:rPr>
                <a:t>Insights</a:t>
              </a:r>
            </a:p>
            <a:p>
              <a:pPr>
                <a:lnSpc>
                  <a:spcPts val="2660"/>
                </a:lnSpc>
              </a:pPr>
              <a:endParaRPr lang="en-US" sz="4000" spc="-19" dirty="0">
                <a:solidFill>
                  <a:srgbClr val="000000"/>
                </a:solidFill>
                <a:latin typeface="Graphik Regular" panose="020B0503030202060203" pitchFamily="34" charset="0"/>
              </a:endParaRPr>
            </a:p>
            <a:p>
              <a:pPr>
                <a:lnSpc>
                  <a:spcPts val="2660"/>
                </a:lnSpc>
              </a:pPr>
              <a:r>
                <a:rPr lang="en-US" sz="40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7179087"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5083508" y="584600"/>
            <a:ext cx="12912127" cy="8826100"/>
          </a:xfrm>
          <a:prstGeom prst="rect">
            <a:avLst/>
          </a:prstGeom>
          <a:solidFill>
            <a:schemeClr val="bg1"/>
          </a:solidFill>
        </p:spPr>
        <p:txBody>
          <a:bodyPr/>
          <a:lstStyle/>
          <a:p>
            <a:pPr algn="ctr"/>
            <a:r>
              <a:rPr lang="en-GB" sz="4400" dirty="0"/>
              <a:t>Social Buzz is rapidly growing and </a:t>
            </a:r>
          </a:p>
          <a:p>
            <a:pPr algn="ctr"/>
            <a:r>
              <a:rPr lang="en-GB" sz="4400" dirty="0"/>
              <a:t>need to scale up to match their demand.</a:t>
            </a:r>
          </a:p>
          <a:p>
            <a:endParaRPr lang="en-GB" sz="4400" dirty="0"/>
          </a:p>
          <a:p>
            <a:pPr algn="ctr"/>
            <a:r>
              <a:rPr lang="en-GB" sz="4400" dirty="0"/>
              <a:t>The team at Accenture is currently doing a 3 month POC with focus  on these 3 areas:</a:t>
            </a:r>
          </a:p>
          <a:p>
            <a:pPr algn="ctr"/>
            <a:endParaRPr lang="en-GB" sz="4400" dirty="0"/>
          </a:p>
          <a:p>
            <a:pPr algn="ctr"/>
            <a:r>
              <a:rPr lang="en-GB" sz="4400" dirty="0"/>
              <a:t>  An audit of Social Buzz big data  practice.</a:t>
            </a:r>
          </a:p>
          <a:p>
            <a:pPr algn="ctr"/>
            <a:endParaRPr lang="en-GB" sz="4400" dirty="0"/>
          </a:p>
          <a:p>
            <a:pPr algn="ctr"/>
            <a:r>
              <a:rPr lang="en-GB" sz="4400" dirty="0"/>
              <a:t> Recommendation for successful IPO.</a:t>
            </a:r>
          </a:p>
          <a:p>
            <a:pPr algn="ctr"/>
            <a:endParaRPr lang="en-GB" sz="4400" dirty="0"/>
          </a:p>
          <a:p>
            <a:pPr algn="ctr"/>
            <a:r>
              <a:rPr lang="en-GB" sz="4400" dirty="0"/>
              <a:t>            Analysis to find Social Buzz’s top 5 most popular content categories.</a:t>
            </a:r>
          </a:p>
          <a:p>
            <a:pPr algn="ctr"/>
            <a:endParaRPr lang="en-GB" sz="4400"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292366" y="2857003"/>
            <a:ext cx="5477777" cy="5489456"/>
          </a:xfrm>
          <a:prstGeom prst="rect">
            <a:avLst/>
          </a:prstGeom>
        </p:spPr>
      </p:pic>
      <p:sp>
        <p:nvSpPr>
          <p:cNvPr id="33" name="TextBox 33"/>
          <p:cNvSpPr txBox="1"/>
          <p:nvPr/>
        </p:nvSpPr>
        <p:spPr>
          <a:xfrm>
            <a:off x="790269" y="4087306"/>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p:cNvSpPr/>
          <p:nvPr/>
        </p:nvSpPr>
        <p:spPr>
          <a:xfrm>
            <a:off x="-146279" y="268046"/>
            <a:ext cx="7155873" cy="3837709"/>
          </a:xfrm>
          <a:prstGeom prst="rect">
            <a:avLst/>
          </a:prstGeom>
          <a:solidFill>
            <a:srgbClr val="A100FF"/>
          </a:solidFill>
          <a:ln>
            <a:solidFill>
              <a:srgbClr val="A100FF"/>
            </a:solidFill>
          </a:ln>
        </p:spPr>
        <p:txBody>
          <a:bodyPr/>
          <a:lstStyle/>
          <a:p>
            <a:pPr algn="r"/>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grpSp>
      <p:grpSp>
        <p:nvGrpSpPr>
          <p:cNvPr id="12" name="Group 12"/>
          <p:cNvGrpSpPr/>
          <p:nvPr/>
        </p:nvGrpSpPr>
        <p:grpSpPr>
          <a:xfrm>
            <a:off x="1564759" y="559145"/>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a:off x="0" y="0"/>
              <a:ext cx="4083272" cy="4091977"/>
            </a:xfrm>
            <a:prstGeom prst="rect">
              <a:avLst/>
            </a:prstGeom>
          </p:spPr>
        </p:pic>
      </p:grpSp>
      <p:sp>
        <p:nvSpPr>
          <p:cNvPr id="21" name="TextBox 21"/>
          <p:cNvSpPr txBox="1"/>
          <p:nvPr/>
        </p:nvSpPr>
        <p:spPr>
          <a:xfrm>
            <a:off x="2824866" y="1571347"/>
            <a:ext cx="4652316" cy="1231106"/>
          </a:xfrm>
          <a:prstGeom prst="rect">
            <a:avLst/>
          </a:prstGeom>
        </p:spPr>
        <p:txBody>
          <a:bodyPr wrap="square"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3" name="TextBox 22">
            <a:extLst>
              <a:ext uri="{FF2B5EF4-FFF2-40B4-BE49-F238E27FC236}">
                <a16:creationId xmlns:a16="http://schemas.microsoft.com/office/drawing/2014/main" id="{F97FEE01-5FB6-1A12-F64E-362CDFA57606}"/>
              </a:ext>
            </a:extLst>
          </p:cNvPr>
          <p:cNvSpPr txBox="1"/>
          <p:nvPr/>
        </p:nvSpPr>
        <p:spPr>
          <a:xfrm>
            <a:off x="228600" y="4635049"/>
            <a:ext cx="10287001" cy="5078313"/>
          </a:xfrm>
          <a:prstGeom prst="rect">
            <a:avLst/>
          </a:prstGeom>
          <a:noFill/>
        </p:spPr>
        <p:txBody>
          <a:bodyPr wrap="square">
            <a:spAutoFit/>
          </a:bodyPr>
          <a:lstStyle/>
          <a:p>
            <a:pPr lvl="0"/>
            <a:r>
              <a:rPr lang="en-US" sz="4000" dirty="0">
                <a:solidFill>
                  <a:srgbClr val="383845"/>
                </a:solidFill>
                <a:latin typeface="Open Sans" panose="020B0606030504020204" pitchFamily="34" charset="0"/>
              </a:rPr>
              <a:t>Over 100,000 posts per day</a:t>
            </a:r>
          </a:p>
          <a:p>
            <a:pPr lvl="0"/>
            <a:r>
              <a:rPr lang="en-US" sz="4000" b="0" i="0" dirty="0">
                <a:solidFill>
                  <a:srgbClr val="383845"/>
                </a:solidFill>
                <a:effectLst/>
                <a:latin typeface="Open Sans" panose="020B0606030504020204" pitchFamily="34" charset="0"/>
              </a:rPr>
              <a:t>36,500,000 post per year.</a:t>
            </a:r>
          </a:p>
          <a:p>
            <a:pPr lvl="0"/>
            <a:endParaRPr lang="en-US" sz="4000" b="0" i="0" dirty="0">
              <a:solidFill>
                <a:srgbClr val="383845"/>
              </a:solidFill>
              <a:effectLst/>
              <a:latin typeface="Open Sans" panose="020B0606030504020204" pitchFamily="34" charset="0"/>
            </a:endParaRPr>
          </a:p>
          <a:p>
            <a:pPr lvl="0"/>
            <a:r>
              <a:rPr lang="en-US" sz="4000" dirty="0">
                <a:solidFill>
                  <a:srgbClr val="383845"/>
                </a:solidFill>
                <a:latin typeface="Open Sans" panose="020B0606030504020204" pitchFamily="34" charset="0"/>
              </a:rPr>
              <a:t>How do they prioritize  these posts?</a:t>
            </a:r>
          </a:p>
          <a:p>
            <a:pPr lvl="0"/>
            <a:endParaRPr lang="en-US" sz="4400" dirty="0">
              <a:solidFill>
                <a:srgbClr val="383845"/>
              </a:solidFill>
              <a:latin typeface="Open Sans" panose="020B0606030504020204" pitchFamily="34" charset="0"/>
            </a:endParaRPr>
          </a:p>
          <a:p>
            <a:pPr lvl="0"/>
            <a:r>
              <a:rPr lang="en-US" sz="4000" b="0" i="0" dirty="0">
                <a:solidFill>
                  <a:srgbClr val="383845"/>
                </a:solidFill>
                <a:effectLst/>
                <a:latin typeface="Open Sans" panose="020B0606030504020204" pitchFamily="34" charset="0"/>
              </a:rPr>
              <a:t>Social Buzz wants to know which of their various content are top 5 performing based on content popularity</a:t>
            </a:r>
            <a:endParaRPr lang="en-US" sz="4000" dirty="0"/>
          </a:p>
        </p:txBody>
      </p:sp>
      <p:sp>
        <p:nvSpPr>
          <p:cNvPr id="24" name="AutoShape 6">
            <a:extLst>
              <a:ext uri="{FF2B5EF4-FFF2-40B4-BE49-F238E27FC236}">
                <a16:creationId xmlns:a16="http://schemas.microsoft.com/office/drawing/2014/main" id="{5D241BE9-E37E-6F57-DD26-5C6D091A7A08}"/>
              </a:ext>
            </a:extLst>
          </p:cNvPr>
          <p:cNvSpPr/>
          <p:nvPr/>
        </p:nvSpPr>
        <p:spPr>
          <a:xfrm>
            <a:off x="10652355" y="5325260"/>
            <a:ext cx="7787359" cy="4761658"/>
          </a:xfrm>
          <a:prstGeom prst="rect">
            <a:avLst/>
          </a:prstGeom>
          <a:solidFill>
            <a:srgbClr val="A100FF"/>
          </a:solidFill>
          <a:ln>
            <a:solidFill>
              <a:srgbClr val="A100FF"/>
            </a:solidFill>
          </a:ln>
        </p:spPr>
        <p:txBody>
          <a:bodyPr/>
          <a:lstStyle/>
          <a:p>
            <a:pPr algn="r"/>
            <a:endParaRPr lang="en-AU" dirty="0"/>
          </a:p>
        </p:txBody>
      </p:sp>
      <p:grpSp>
        <p:nvGrpSpPr>
          <p:cNvPr id="2" name="Group 16">
            <a:extLst>
              <a:ext uri="{FF2B5EF4-FFF2-40B4-BE49-F238E27FC236}">
                <a16:creationId xmlns:a16="http://schemas.microsoft.com/office/drawing/2014/main" id="{03CCFB45-EFBB-420D-9520-6174AB687DCF}"/>
              </a:ext>
            </a:extLst>
          </p:cNvPr>
          <p:cNvGrpSpPr/>
          <p:nvPr/>
        </p:nvGrpSpPr>
        <p:grpSpPr>
          <a:xfrm rot="9592297">
            <a:off x="10987229" y="5468867"/>
            <a:ext cx="3545508" cy="3370302"/>
            <a:chOff x="0" y="0"/>
            <a:chExt cx="4727344" cy="4493736"/>
          </a:xfrm>
        </p:grpSpPr>
        <p:grpSp>
          <p:nvGrpSpPr>
            <p:cNvPr id="3" name="Group 17">
              <a:extLst>
                <a:ext uri="{FF2B5EF4-FFF2-40B4-BE49-F238E27FC236}">
                  <a16:creationId xmlns:a16="http://schemas.microsoft.com/office/drawing/2014/main" id="{A2C739D9-0077-610D-AE14-315AF9BE2E5C}"/>
                </a:ext>
              </a:extLst>
            </p:cNvPr>
            <p:cNvGrpSpPr>
              <a:grpSpLocks noChangeAspect="1"/>
            </p:cNvGrpSpPr>
            <p:nvPr/>
          </p:nvGrpSpPr>
          <p:grpSpPr>
            <a:xfrm>
              <a:off x="644072" y="410464"/>
              <a:ext cx="4083272" cy="4083272"/>
              <a:chOff x="0" y="0"/>
              <a:chExt cx="6350000" cy="6350000"/>
            </a:xfrm>
          </p:grpSpPr>
          <p:sp>
            <p:nvSpPr>
              <p:cNvPr id="5" name="Freeform 18">
                <a:extLst>
                  <a:ext uri="{FF2B5EF4-FFF2-40B4-BE49-F238E27FC236}">
                    <a16:creationId xmlns:a16="http://schemas.microsoft.com/office/drawing/2014/main" id="{B92C8FD5-9557-08B1-2080-D015575EC1FA}"/>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4" name="Picture 19">
              <a:extLst>
                <a:ext uri="{FF2B5EF4-FFF2-40B4-BE49-F238E27FC236}">
                  <a16:creationId xmlns:a16="http://schemas.microsoft.com/office/drawing/2014/main" id="{EFF4DDAE-08A2-A0DF-6DCA-E279291121C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a:off x="0" y="0"/>
              <a:ext cx="4083272" cy="4091977"/>
            </a:xfrm>
            <a:prstGeom prst="rect">
              <a:avLst/>
            </a:prstGeom>
          </p:spPr>
        </p:pic>
      </p:grpSp>
      <p:grpSp>
        <p:nvGrpSpPr>
          <p:cNvPr id="20" name="Group 7">
            <a:extLst>
              <a:ext uri="{FF2B5EF4-FFF2-40B4-BE49-F238E27FC236}">
                <a16:creationId xmlns:a16="http://schemas.microsoft.com/office/drawing/2014/main" id="{002F0F76-5DA7-1E6E-0C12-070D52A6A2DB}"/>
              </a:ext>
            </a:extLst>
          </p:cNvPr>
          <p:cNvGrpSpPr/>
          <p:nvPr/>
        </p:nvGrpSpPr>
        <p:grpSpPr>
          <a:xfrm>
            <a:off x="15424853" y="3595942"/>
            <a:ext cx="2253799" cy="9474693"/>
            <a:chOff x="0" y="0"/>
            <a:chExt cx="3005065" cy="12632924"/>
          </a:xfrm>
        </p:grpSpPr>
        <p:pic>
          <p:nvPicPr>
            <p:cNvPr id="22" name="Picture 8">
              <a:extLst>
                <a:ext uri="{FF2B5EF4-FFF2-40B4-BE49-F238E27FC236}">
                  <a16:creationId xmlns:a16="http://schemas.microsoft.com/office/drawing/2014/main" id="{C36AC43F-CA68-75E4-54B4-9675B507CBF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25" name="Picture 9">
              <a:extLst>
                <a:ext uri="{FF2B5EF4-FFF2-40B4-BE49-F238E27FC236}">
                  <a16:creationId xmlns:a16="http://schemas.microsoft.com/office/drawing/2014/main" id="{5163D036-8FC9-AD26-FAC3-9C29F9854B0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26" name="Picture 10">
              <a:extLst>
                <a:ext uri="{FF2B5EF4-FFF2-40B4-BE49-F238E27FC236}">
                  <a16:creationId xmlns:a16="http://schemas.microsoft.com/office/drawing/2014/main" id="{DCB9F1AC-89D8-FDA4-ECBC-1BE54B58478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27" name="Picture 11">
              <a:extLst>
                <a:ext uri="{FF2B5EF4-FFF2-40B4-BE49-F238E27FC236}">
                  <a16:creationId xmlns:a16="http://schemas.microsoft.com/office/drawing/2014/main" id="{1D4963D5-EE28-860E-D60B-C3687D89D2B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624253" y="1143453"/>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945B7827-A988-709F-B038-C9FEFFD02F13}"/>
              </a:ext>
            </a:extLst>
          </p:cNvPr>
          <p:cNvSpPr txBox="1"/>
          <p:nvPr/>
        </p:nvSpPr>
        <p:spPr>
          <a:xfrm>
            <a:off x="13910934" y="1344241"/>
            <a:ext cx="4044256" cy="1569660"/>
          </a:xfrm>
          <a:prstGeom prst="rect">
            <a:avLst/>
          </a:prstGeom>
          <a:noFill/>
        </p:spPr>
        <p:txBody>
          <a:bodyPr wrap="square" rtlCol="0">
            <a:spAutoFit/>
          </a:bodyPr>
          <a:lstStyle/>
          <a:p>
            <a:r>
              <a:rPr lang="en-GB" sz="3200" b="1" i="0" dirty="0">
                <a:solidFill>
                  <a:srgbClr val="333333"/>
                </a:solidFill>
                <a:effectLst/>
                <a:latin typeface="Open Sans" panose="020B0606030504020204" pitchFamily="34" charset="0"/>
              </a:rPr>
              <a:t>Andrew Fleming</a:t>
            </a:r>
          </a:p>
          <a:p>
            <a:r>
              <a:rPr lang="en-GB" sz="3200" dirty="0">
                <a:solidFill>
                  <a:srgbClr val="333333"/>
                </a:solidFill>
                <a:latin typeface="Open Sans" panose="020B0606030504020204" pitchFamily="34" charset="0"/>
              </a:rPr>
              <a:t>Chief Technical Architect</a:t>
            </a:r>
            <a:endParaRPr lang="en-GB" sz="3200" dirty="0"/>
          </a:p>
        </p:txBody>
      </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3" name="TextBox 32">
            <a:extLst>
              <a:ext uri="{FF2B5EF4-FFF2-40B4-BE49-F238E27FC236}">
                <a16:creationId xmlns:a16="http://schemas.microsoft.com/office/drawing/2014/main" id="{44554959-ECD8-645B-57FE-9C1CD99B8DC1}"/>
              </a:ext>
            </a:extLst>
          </p:cNvPr>
          <p:cNvSpPr txBox="1"/>
          <p:nvPr/>
        </p:nvSpPr>
        <p:spPr>
          <a:xfrm>
            <a:off x="14250104" y="4886070"/>
            <a:ext cx="4044256" cy="1077218"/>
          </a:xfrm>
          <a:prstGeom prst="rect">
            <a:avLst/>
          </a:prstGeom>
          <a:noFill/>
        </p:spPr>
        <p:txBody>
          <a:bodyPr wrap="square" rtlCol="0">
            <a:spAutoFit/>
          </a:bodyPr>
          <a:lstStyle/>
          <a:p>
            <a:r>
              <a:rPr lang="en-GB" sz="3200" b="1" i="0" dirty="0">
                <a:solidFill>
                  <a:srgbClr val="333333"/>
                </a:solidFill>
                <a:effectLst/>
                <a:latin typeface="Open Sans" panose="020B0606030504020204" pitchFamily="34" charset="0"/>
              </a:rPr>
              <a:t>Marcus </a:t>
            </a:r>
            <a:r>
              <a:rPr lang="en-GB" sz="3200" b="1" i="0" dirty="0" err="1">
                <a:solidFill>
                  <a:srgbClr val="333333"/>
                </a:solidFill>
                <a:effectLst/>
                <a:latin typeface="Open Sans" panose="020B0606030504020204" pitchFamily="34" charset="0"/>
              </a:rPr>
              <a:t>Rompton</a:t>
            </a:r>
            <a:endParaRPr lang="en-GB" sz="3200" b="1" i="0" dirty="0">
              <a:solidFill>
                <a:srgbClr val="333333"/>
              </a:solidFill>
              <a:effectLst/>
              <a:latin typeface="Open Sans" panose="020B0606030504020204" pitchFamily="34" charset="0"/>
            </a:endParaRPr>
          </a:p>
          <a:p>
            <a:r>
              <a:rPr lang="en-GB" sz="3200" dirty="0">
                <a:solidFill>
                  <a:srgbClr val="333333"/>
                </a:solidFill>
                <a:latin typeface="Open Sans" panose="020B0606030504020204" pitchFamily="34" charset="0"/>
              </a:rPr>
              <a:t>Senior Principal</a:t>
            </a:r>
            <a:endParaRPr lang="en-GB" sz="3200" dirty="0"/>
          </a:p>
        </p:txBody>
      </p:sp>
      <p:sp>
        <p:nvSpPr>
          <p:cNvPr id="34" name="TextBox 33">
            <a:extLst>
              <a:ext uri="{FF2B5EF4-FFF2-40B4-BE49-F238E27FC236}">
                <a16:creationId xmlns:a16="http://schemas.microsoft.com/office/drawing/2014/main" id="{4A7ACE9F-4842-1F5B-9874-83266457E57F}"/>
              </a:ext>
            </a:extLst>
          </p:cNvPr>
          <p:cNvSpPr txBox="1"/>
          <p:nvPr/>
        </p:nvSpPr>
        <p:spPr>
          <a:xfrm>
            <a:off x="13868400" y="7845524"/>
            <a:ext cx="4730056" cy="1077218"/>
          </a:xfrm>
          <a:prstGeom prst="rect">
            <a:avLst/>
          </a:prstGeom>
          <a:noFill/>
        </p:spPr>
        <p:txBody>
          <a:bodyPr wrap="square" rtlCol="0">
            <a:spAutoFit/>
          </a:bodyPr>
          <a:lstStyle/>
          <a:p>
            <a:r>
              <a:rPr lang="en-GB" sz="3200" b="1" dirty="0">
                <a:solidFill>
                  <a:srgbClr val="333333"/>
                </a:solidFill>
                <a:latin typeface="Open Sans" panose="020B0606030504020204" pitchFamily="34" charset="0"/>
              </a:rPr>
              <a:t>Rutherford  Brandful</a:t>
            </a:r>
          </a:p>
          <a:p>
            <a:r>
              <a:rPr lang="en-GB" sz="3200" dirty="0">
                <a:solidFill>
                  <a:srgbClr val="333333"/>
                </a:solidFill>
                <a:latin typeface="Open Sans" panose="020B0606030504020204" pitchFamily="34" charset="0"/>
              </a:rPr>
              <a:t>Data Analyst</a:t>
            </a:r>
          </a:p>
        </p:txBody>
      </p:sp>
      <p:grpSp>
        <p:nvGrpSpPr>
          <p:cNvPr id="23" name="Group 23"/>
          <p:cNvGrpSpPr>
            <a:grpSpLocks noChangeAspect="1"/>
          </p:cNvGrpSpPr>
          <p:nvPr/>
        </p:nvGrpSpPr>
        <p:grpSpPr>
          <a:xfrm>
            <a:off x="11939350" y="4257297"/>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pic>
        <p:nvPicPr>
          <p:cNvPr id="19" name="Picture 18">
            <a:extLst>
              <a:ext uri="{FF2B5EF4-FFF2-40B4-BE49-F238E27FC236}">
                <a16:creationId xmlns:a16="http://schemas.microsoft.com/office/drawing/2014/main" id="{22747F2C-F2D1-F7A5-E8BB-C59186B93BFF}"/>
              </a:ext>
            </a:extLst>
          </p:cNvPr>
          <p:cNvPicPr>
            <a:picLocks noChangeAspect="1"/>
          </p:cNvPicPr>
          <p:nvPr/>
        </p:nvPicPr>
        <p:blipFill>
          <a:blip r:embed="rId7" cstate="print">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1843946" y="7395580"/>
            <a:ext cx="1777460" cy="18627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133835" y="638138"/>
            <a:ext cx="9355182"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391805" y="22585"/>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40" name="TextBox 33">
            <a:extLst>
              <a:ext uri="{FF2B5EF4-FFF2-40B4-BE49-F238E27FC236}">
                <a16:creationId xmlns:a16="http://schemas.microsoft.com/office/drawing/2014/main" id="{3C0BA360-8DA4-AAFD-15DE-83C0B38FF9B1}"/>
              </a:ext>
            </a:extLst>
          </p:cNvPr>
          <p:cNvSpPr txBox="1"/>
          <p:nvPr/>
        </p:nvSpPr>
        <p:spPr>
          <a:xfrm>
            <a:off x="5329976" y="1048869"/>
            <a:ext cx="7658074" cy="1058751"/>
          </a:xfrm>
          <a:prstGeom prst="rect">
            <a:avLst/>
          </a:prstGeom>
        </p:spPr>
        <p:txBody>
          <a:bodyPr wrap="square" lIns="0" tIns="0" rIns="0" bIns="0" rtlCol="0" anchor="t">
            <a:spAutoFit/>
          </a:bodyPr>
          <a:lstStyle/>
          <a:p>
            <a:pPr>
              <a:lnSpc>
                <a:spcPts val="9600"/>
              </a:lnSpc>
            </a:pPr>
            <a:r>
              <a:rPr lang="en-US" sz="4000" spc="-80" dirty="0">
                <a:solidFill>
                  <a:srgbClr val="FFFFFF"/>
                </a:solidFill>
                <a:latin typeface="Graphik Regular" panose="020B0503030202060203" pitchFamily="34" charset="0"/>
              </a:rPr>
              <a:t>Data Review</a:t>
            </a:r>
          </a:p>
        </p:txBody>
      </p:sp>
      <p:sp>
        <p:nvSpPr>
          <p:cNvPr id="41" name="TextBox 33">
            <a:extLst>
              <a:ext uri="{FF2B5EF4-FFF2-40B4-BE49-F238E27FC236}">
                <a16:creationId xmlns:a16="http://schemas.microsoft.com/office/drawing/2014/main" id="{28E6283B-2C37-0A47-6201-29F8BA3804F3}"/>
              </a:ext>
            </a:extLst>
          </p:cNvPr>
          <p:cNvSpPr txBox="1"/>
          <p:nvPr/>
        </p:nvSpPr>
        <p:spPr>
          <a:xfrm>
            <a:off x="7527894" y="2460242"/>
            <a:ext cx="6642545" cy="1058751"/>
          </a:xfrm>
          <a:prstGeom prst="rect">
            <a:avLst/>
          </a:prstGeom>
        </p:spPr>
        <p:txBody>
          <a:bodyPr lIns="0" tIns="0" rIns="0" bIns="0" rtlCol="0" anchor="t">
            <a:spAutoFit/>
          </a:bodyPr>
          <a:lstStyle/>
          <a:p>
            <a:pPr>
              <a:lnSpc>
                <a:spcPts val="9600"/>
              </a:lnSpc>
            </a:pPr>
            <a:r>
              <a:rPr lang="en-US" sz="4000" spc="-80" dirty="0">
                <a:solidFill>
                  <a:srgbClr val="FFFFFF"/>
                </a:solidFill>
                <a:latin typeface="Graphik Regular" panose="020B0503030202060203" pitchFamily="34" charset="0"/>
              </a:rPr>
              <a:t>Cleaning of Data</a:t>
            </a:r>
          </a:p>
        </p:txBody>
      </p:sp>
      <p:sp>
        <p:nvSpPr>
          <p:cNvPr id="42" name="TextBox 33">
            <a:extLst>
              <a:ext uri="{FF2B5EF4-FFF2-40B4-BE49-F238E27FC236}">
                <a16:creationId xmlns:a16="http://schemas.microsoft.com/office/drawing/2014/main" id="{A5E7FF9F-09B9-5B7D-2766-CF3ADB4A0F13}"/>
              </a:ext>
            </a:extLst>
          </p:cNvPr>
          <p:cNvSpPr txBox="1"/>
          <p:nvPr/>
        </p:nvSpPr>
        <p:spPr>
          <a:xfrm>
            <a:off x="8993804" y="3958480"/>
            <a:ext cx="6642545" cy="1058751"/>
          </a:xfrm>
          <a:prstGeom prst="rect">
            <a:avLst/>
          </a:prstGeom>
        </p:spPr>
        <p:txBody>
          <a:bodyPr lIns="0" tIns="0" rIns="0" bIns="0" rtlCol="0" anchor="t">
            <a:spAutoFit/>
          </a:bodyPr>
          <a:lstStyle/>
          <a:p>
            <a:pPr>
              <a:lnSpc>
                <a:spcPts val="9600"/>
              </a:lnSpc>
            </a:pPr>
            <a:r>
              <a:rPr lang="en-US" sz="4000" spc="-80" dirty="0">
                <a:solidFill>
                  <a:srgbClr val="FFFFFF"/>
                </a:solidFill>
                <a:latin typeface="Graphik Regular" panose="020B0503030202060203" pitchFamily="34" charset="0"/>
              </a:rPr>
              <a:t>Modelling of Data</a:t>
            </a:r>
          </a:p>
        </p:txBody>
      </p:sp>
      <p:sp>
        <p:nvSpPr>
          <p:cNvPr id="43" name="TextBox 33">
            <a:extLst>
              <a:ext uri="{FF2B5EF4-FFF2-40B4-BE49-F238E27FC236}">
                <a16:creationId xmlns:a16="http://schemas.microsoft.com/office/drawing/2014/main" id="{03CB8517-52BA-F789-D56F-8BA160981A6B}"/>
              </a:ext>
            </a:extLst>
          </p:cNvPr>
          <p:cNvSpPr txBox="1"/>
          <p:nvPr/>
        </p:nvSpPr>
        <p:spPr>
          <a:xfrm>
            <a:off x="9961000" y="5568653"/>
            <a:ext cx="7881704" cy="1058751"/>
          </a:xfrm>
          <a:prstGeom prst="rect">
            <a:avLst/>
          </a:prstGeom>
        </p:spPr>
        <p:txBody>
          <a:bodyPr wrap="square" lIns="0" tIns="0" rIns="0" bIns="0" rtlCol="0" anchor="t">
            <a:spAutoFit/>
          </a:bodyPr>
          <a:lstStyle/>
          <a:p>
            <a:pPr>
              <a:lnSpc>
                <a:spcPts val="9600"/>
              </a:lnSpc>
            </a:pPr>
            <a:r>
              <a:rPr lang="en-US" sz="4000" spc="-80" dirty="0">
                <a:solidFill>
                  <a:srgbClr val="FFFFFF"/>
                </a:solidFill>
                <a:latin typeface="Graphik Regular" panose="020B0503030202060203" pitchFamily="34" charset="0"/>
              </a:rPr>
              <a:t>Data Analysis</a:t>
            </a:r>
          </a:p>
        </p:txBody>
      </p:sp>
      <p:sp>
        <p:nvSpPr>
          <p:cNvPr id="44" name="TextBox 33">
            <a:extLst>
              <a:ext uri="{FF2B5EF4-FFF2-40B4-BE49-F238E27FC236}">
                <a16:creationId xmlns:a16="http://schemas.microsoft.com/office/drawing/2014/main" id="{C60A5B8C-E35E-206C-129E-744708C08443}"/>
              </a:ext>
            </a:extLst>
          </p:cNvPr>
          <p:cNvSpPr txBox="1"/>
          <p:nvPr/>
        </p:nvSpPr>
        <p:spPr>
          <a:xfrm>
            <a:off x="11645455" y="7767159"/>
            <a:ext cx="6642545" cy="1058751"/>
          </a:xfrm>
          <a:prstGeom prst="rect">
            <a:avLst/>
          </a:prstGeom>
        </p:spPr>
        <p:txBody>
          <a:bodyPr lIns="0" tIns="0" rIns="0" bIns="0" rtlCol="0" anchor="t">
            <a:spAutoFit/>
          </a:bodyPr>
          <a:lstStyle/>
          <a:p>
            <a:pPr>
              <a:lnSpc>
                <a:spcPts val="9600"/>
              </a:lnSpc>
            </a:pPr>
            <a:r>
              <a:rPr lang="en-US" sz="4000" spc="-80" dirty="0">
                <a:solidFill>
                  <a:srgbClr val="FFFFFF"/>
                </a:solidFill>
                <a:latin typeface="Graphik Regular" panose="020B0503030202060203" pitchFamily="34" charset="0"/>
              </a:rPr>
              <a:t>Creating Visualizations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367950" y="0"/>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aphicFrame>
        <p:nvGraphicFramePr>
          <p:cNvPr id="17" name="Chart 16">
            <a:extLst>
              <a:ext uri="{FF2B5EF4-FFF2-40B4-BE49-F238E27FC236}">
                <a16:creationId xmlns:a16="http://schemas.microsoft.com/office/drawing/2014/main" id="{42329527-5964-0A2B-3A7A-5F5AFE507DB5}"/>
              </a:ext>
            </a:extLst>
          </p:cNvPr>
          <p:cNvGraphicFramePr>
            <a:graphicFrameLocks/>
          </p:cNvGraphicFramePr>
          <p:nvPr>
            <p:extLst>
              <p:ext uri="{D42A27DB-BD31-4B8C-83A1-F6EECF244321}">
                <p14:modId xmlns:p14="http://schemas.microsoft.com/office/powerpoint/2010/main" val="3407983966"/>
              </p:ext>
            </p:extLst>
          </p:nvPr>
        </p:nvGraphicFramePr>
        <p:xfrm>
          <a:off x="-1682" y="1485900"/>
          <a:ext cx="9289474" cy="866694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17">
            <a:extLst>
              <a:ext uri="{FF2B5EF4-FFF2-40B4-BE49-F238E27FC236}">
                <a16:creationId xmlns:a16="http://schemas.microsoft.com/office/drawing/2014/main" id="{8028B363-189C-3A6E-53AD-7E816DED1351}"/>
              </a:ext>
            </a:extLst>
          </p:cNvPr>
          <p:cNvGraphicFramePr>
            <a:graphicFrameLocks/>
          </p:cNvGraphicFramePr>
          <p:nvPr>
            <p:extLst>
              <p:ext uri="{D42A27DB-BD31-4B8C-83A1-F6EECF244321}">
                <p14:modId xmlns:p14="http://schemas.microsoft.com/office/powerpoint/2010/main" val="2485479627"/>
              </p:ext>
            </p:extLst>
          </p:nvPr>
        </p:nvGraphicFramePr>
        <p:xfrm>
          <a:off x="10058400" y="1714500"/>
          <a:ext cx="7543800" cy="6172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4" name="Group 14"/>
          <p:cNvGrpSpPr/>
          <p:nvPr/>
        </p:nvGrpSpPr>
        <p:grpSpPr>
          <a:xfrm>
            <a:off x="622619" y="-483470"/>
            <a:ext cx="17253775" cy="1074896"/>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1420358" cy="10287000"/>
          </a:xfrm>
          <a:prstGeom prst="rect">
            <a:avLst/>
          </a:prstGeom>
          <a:solidFill>
            <a:srgbClr val="A100FF"/>
          </a:solidFill>
        </p:spPr>
      </p:sp>
      <p:graphicFrame>
        <p:nvGraphicFramePr>
          <p:cNvPr id="29" name="Chart 28">
            <a:extLst>
              <a:ext uri="{FF2B5EF4-FFF2-40B4-BE49-F238E27FC236}">
                <a16:creationId xmlns:a16="http://schemas.microsoft.com/office/drawing/2014/main" id="{D51382EA-9516-DBE5-58A0-BD5A304E6C78}"/>
              </a:ext>
            </a:extLst>
          </p:cNvPr>
          <p:cNvGraphicFramePr>
            <a:graphicFrameLocks/>
          </p:cNvGraphicFramePr>
          <p:nvPr>
            <p:extLst>
              <p:ext uri="{D42A27DB-BD31-4B8C-83A1-F6EECF244321}">
                <p14:modId xmlns:p14="http://schemas.microsoft.com/office/powerpoint/2010/main" val="3267797196"/>
              </p:ext>
            </p:extLst>
          </p:nvPr>
        </p:nvGraphicFramePr>
        <p:xfrm>
          <a:off x="1617812" y="1314248"/>
          <a:ext cx="6642935" cy="763841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0" name="Chart 29">
            <a:extLst>
              <a:ext uri="{FF2B5EF4-FFF2-40B4-BE49-F238E27FC236}">
                <a16:creationId xmlns:a16="http://schemas.microsoft.com/office/drawing/2014/main" id="{97A7C495-BFCC-83CE-1902-8C35F4F1A6FF}"/>
              </a:ext>
            </a:extLst>
          </p:cNvPr>
          <p:cNvGraphicFramePr>
            <a:graphicFrameLocks/>
          </p:cNvGraphicFramePr>
          <p:nvPr>
            <p:extLst>
              <p:ext uri="{D42A27DB-BD31-4B8C-83A1-F6EECF244321}">
                <p14:modId xmlns:p14="http://schemas.microsoft.com/office/powerpoint/2010/main" val="1572457042"/>
              </p:ext>
            </p:extLst>
          </p:nvPr>
        </p:nvGraphicFramePr>
        <p:xfrm>
          <a:off x="9719467" y="1602580"/>
          <a:ext cx="7730333" cy="7061752"/>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35232" y="-1702469"/>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1380666"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152319D6-CD89-5873-6FBF-5A495C745933}"/>
              </a:ext>
            </a:extLst>
          </p:cNvPr>
          <p:cNvGraphicFramePr>
            <a:graphicFrameLocks/>
          </p:cNvGraphicFramePr>
          <p:nvPr>
            <p:extLst>
              <p:ext uri="{D42A27DB-BD31-4B8C-83A1-F6EECF244321}">
                <p14:modId xmlns:p14="http://schemas.microsoft.com/office/powerpoint/2010/main" val="4184047657"/>
              </p:ext>
            </p:extLst>
          </p:nvPr>
        </p:nvGraphicFramePr>
        <p:xfrm>
          <a:off x="1513734" y="960374"/>
          <a:ext cx="8560464" cy="7020235"/>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9" name="Chart 28">
            <a:extLst>
              <a:ext uri="{FF2B5EF4-FFF2-40B4-BE49-F238E27FC236}">
                <a16:creationId xmlns:a16="http://schemas.microsoft.com/office/drawing/2014/main" id="{019B6509-AE77-26F5-C75C-F17316537D99}"/>
              </a:ext>
            </a:extLst>
          </p:cNvPr>
          <p:cNvGraphicFramePr>
            <a:graphicFrameLocks/>
          </p:cNvGraphicFramePr>
          <p:nvPr>
            <p:extLst>
              <p:ext uri="{D42A27DB-BD31-4B8C-83A1-F6EECF244321}">
                <p14:modId xmlns:p14="http://schemas.microsoft.com/office/powerpoint/2010/main" val="978096433"/>
              </p:ext>
            </p:extLst>
          </p:nvPr>
        </p:nvGraphicFramePr>
        <p:xfrm>
          <a:off x="10346573" y="1401149"/>
          <a:ext cx="7789028" cy="6579459"/>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1139</TotalTime>
  <Words>487</Words>
  <Application>Microsoft Office PowerPoint</Application>
  <PresentationFormat>Custom</PresentationFormat>
  <Paragraphs>101</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Open Sans</vt:lpstr>
      <vt:lpstr>Arial</vt:lpstr>
      <vt:lpstr>Clear Sans Regular Bold</vt:lpstr>
      <vt:lpstr>Georgia</vt:lpstr>
      <vt:lpstr>Calibri</vt:lpstr>
      <vt:lpstr>Graphik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Kofi Brandful</cp:lastModifiedBy>
  <cp:revision>12</cp:revision>
  <dcterms:created xsi:type="dcterms:W3CDTF">2006-08-16T00:00:00Z</dcterms:created>
  <dcterms:modified xsi:type="dcterms:W3CDTF">2022-12-14T10:15:45Z</dcterms:modified>
  <dc:identifier>DAEhDyfaYKE</dc:identifier>
</cp:coreProperties>
</file>