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7" r:id="rId2"/>
    <p:sldId id="268" r:id="rId3"/>
    <p:sldId id="269" r:id="rId4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AF30-AB76-4C48-B5D5-C87CA6BD9E43}" type="datetimeFigureOut">
              <a:rPr lang="zh-HK" altLang="en-US" smtClean="0"/>
              <a:t>14/1/2021</a:t>
            </a:fld>
            <a:endParaRPr lang="zh-HK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49A2FB-A531-47FD-A654-A99C227B5C4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95642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274EA-8CA2-4CEC-81AC-18E14F4ACAA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559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274EA-8CA2-4CEC-81AC-18E14F4ACAA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670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274EA-8CA2-4CEC-81AC-18E14F4ACAA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811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DFACE6-0EF0-48B2-8DD3-9D0A4C2D7F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319112F-B861-4AEB-90C9-90CE94F129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E1A517-B8AB-4EC7-A11E-CFFA17375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61399-29B6-45A9-B2D9-0111E44766B1}" type="datetimeFigureOut">
              <a:rPr lang="zh-HK" altLang="en-US" smtClean="0"/>
              <a:t>14/1/2021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1B509B-6052-4994-B3B4-E7D9A60B2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CD766A-881D-4BA1-AFC7-B89DB1ACB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F78A-BD1C-4B09-A125-3C0264FBB6E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47101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58AA88-A294-419E-A6A2-5A4CE1F46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FA92D9E-D975-4A31-9696-9FDCB7D19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45CD9D-6452-4912-A2B5-AC61D9040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61399-29B6-45A9-B2D9-0111E44766B1}" type="datetimeFigureOut">
              <a:rPr lang="zh-HK" altLang="en-US" smtClean="0"/>
              <a:t>14/1/2021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DDDA99-E271-40AB-A257-2E37CDAAB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54CE7B-A73F-4A80-958F-908DD282A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F78A-BD1C-4B09-A125-3C0264FBB6E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08587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22BDE66-CB67-4F0B-B0BC-04929ED170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3C3E160-C730-44D5-A261-C1095B28B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0C76DF-1433-4429-BBFE-68DFEC1D9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61399-29B6-45A9-B2D9-0111E44766B1}" type="datetimeFigureOut">
              <a:rPr lang="zh-HK" altLang="en-US" smtClean="0"/>
              <a:t>14/1/2021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981F7D6-A1D3-439B-A0A7-CE27BDC9F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185F4F-8264-4E04-B22E-624208881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F78A-BD1C-4B09-A125-3C0264FBB6E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34212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4586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BF0233-F24A-4F4D-A3D0-1FC8D07E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308C5E-88A0-4FEE-9720-E5E8C9001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D38E5C-1B7A-4CA6-B518-3381CA36F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61399-29B6-45A9-B2D9-0111E44766B1}" type="datetimeFigureOut">
              <a:rPr lang="zh-HK" altLang="en-US" smtClean="0"/>
              <a:t>14/1/2021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5B5740-B602-4B18-92AC-D67AE543D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39AB1B-3A09-44CA-8058-CC4AC0E3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F78A-BD1C-4B09-A125-3C0264FBB6E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17703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0D531E-E009-44BD-B05D-AE8627748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F586F73-05C5-4AC5-B5BE-4C634D797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6A7460-A02E-4D9E-9A27-3641FFA95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61399-29B6-45A9-B2D9-0111E44766B1}" type="datetimeFigureOut">
              <a:rPr lang="zh-HK" altLang="en-US" smtClean="0"/>
              <a:t>14/1/2021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24091E-FE31-453A-AF23-524715013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62F5CE-7784-4D32-9AEF-823B3295E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F78A-BD1C-4B09-A125-3C0264FBB6E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78426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487D3D-36C0-4805-8BFD-675427922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7D0326-B073-41F1-B8AA-A0078A363F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02DC723-6A1E-46EF-BFE2-C108E1927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377FF5D-C354-48B5-BE55-F7788FAD7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61399-29B6-45A9-B2D9-0111E44766B1}" type="datetimeFigureOut">
              <a:rPr lang="zh-HK" altLang="en-US" smtClean="0"/>
              <a:t>14/1/2021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B2D5EB6-30B1-47CF-9569-A6D53066B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89BD988-6344-4C8D-9CB0-E9017DA8C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F78A-BD1C-4B09-A125-3C0264FBB6E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7071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E15B48-FB2C-438D-935B-AD225D3AC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4BE051-B77F-41A5-B161-3CFE496D4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A3A8E5E-5EB0-4AFD-A77F-8091DE885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B612972-E9E5-4E0E-95E0-858A5B39D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FC3A9EA-6E99-483A-BD8D-835DAAD7DB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09DE52A-44F7-42CB-86CE-5D05CAE3A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61399-29B6-45A9-B2D9-0111E44766B1}" type="datetimeFigureOut">
              <a:rPr lang="zh-HK" altLang="en-US" smtClean="0"/>
              <a:t>14/1/2021</a:t>
            </a:fld>
            <a:endParaRPr lang="zh-HK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108BEBE-B320-4767-842A-8AC76584F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21DD063-C032-4F6E-8D9A-26C8A3BBF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F78A-BD1C-4B09-A125-3C0264FBB6E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916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BA8ED4-853E-41F7-AE75-D6981146F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2F58181-19BF-4C34-9354-067281BCC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61399-29B6-45A9-B2D9-0111E44766B1}" type="datetimeFigureOut">
              <a:rPr lang="zh-HK" altLang="en-US" smtClean="0"/>
              <a:t>14/1/2021</a:t>
            </a:fld>
            <a:endParaRPr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FADF3F2-99A0-45BB-B242-5CDC94812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D2B21FE-2846-4AFC-9F90-7DB0EDB62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F78A-BD1C-4B09-A125-3C0264FBB6E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8780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86F3F45-B0C9-44AF-8141-E02C5500A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61399-29B6-45A9-B2D9-0111E44766B1}" type="datetimeFigureOut">
              <a:rPr lang="zh-HK" altLang="en-US" smtClean="0"/>
              <a:t>14/1/2021</a:t>
            </a:fld>
            <a:endParaRPr lang="zh-HK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6580965-75E7-4270-B799-C7CB21B14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D9CF267-8C5C-4765-AF7E-C146A9436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F78A-BD1C-4B09-A125-3C0264FBB6E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9388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4428F4-533A-4EA9-B14A-ADBAF0963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69B999-20F1-4041-918E-E6B3D441A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8047EB3-AEAE-4787-9C49-DE2D6AD3F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7CBB18A-FF34-4D2F-A17C-3CDA4DE66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61399-29B6-45A9-B2D9-0111E44766B1}" type="datetimeFigureOut">
              <a:rPr lang="zh-HK" altLang="en-US" smtClean="0"/>
              <a:t>14/1/2021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AA60FD6-29AD-4523-8FDB-B1C2584AB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FE75B7A-FD46-477D-B1BE-C51601320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F78A-BD1C-4B09-A125-3C0264FBB6E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08629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815A62-4C76-4119-9874-DABF9855F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47542A9-E497-4F3A-A857-00A86C239B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790624B-DD6E-4949-9A89-0E7B78865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54FC4FF-98A9-4E84-BFD4-BA2950975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61399-29B6-45A9-B2D9-0111E44766B1}" type="datetimeFigureOut">
              <a:rPr lang="zh-HK" altLang="en-US" smtClean="0"/>
              <a:t>14/1/2021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4A7583B-3D91-47CF-A127-89C33A0C4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08A9A38-1780-4F79-8CA7-2A191C4B1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F78A-BD1C-4B09-A125-3C0264FBB6E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50266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1CC2159-C104-4026-AB8A-E482D2B56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0E93673-EAA4-4E24-A478-472B831D6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5E4150-264D-4107-8816-480A1F094E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61399-29B6-45A9-B2D9-0111E44766B1}" type="datetimeFigureOut">
              <a:rPr lang="zh-HK" altLang="en-US" smtClean="0"/>
              <a:t>14/1/2021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114723-5E95-4B25-AEC5-0A71E98C1B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1FCF92-4F8B-4A7D-B5BF-6ACE7474E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9F78A-BD1C-4B09-A125-3C0264FBB6E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492605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211072" y="314841"/>
            <a:ext cx="5817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資雅晴個人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SWOT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分析</a:t>
            </a:r>
            <a:endParaRPr lang="en-US" altLang="zh-CN" sz="36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 flipV="1">
            <a:off x="5477876" y="942197"/>
            <a:ext cx="1236248" cy="75524"/>
            <a:chOff x="4023692" y="4894277"/>
            <a:chExt cx="1964495" cy="120014"/>
          </a:xfrm>
        </p:grpSpPr>
        <p:sp>
          <p:nvSpPr>
            <p:cNvPr id="9" name="矩形 8"/>
            <p:cNvSpPr/>
            <p:nvPr/>
          </p:nvSpPr>
          <p:spPr>
            <a:xfrm>
              <a:off x="4023692" y="4894277"/>
              <a:ext cx="263884" cy="120014"/>
            </a:xfrm>
            <a:prstGeom prst="rect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4704135" y="4894277"/>
              <a:ext cx="263884" cy="120014"/>
            </a:xfrm>
            <a:prstGeom prst="rect">
              <a:avLst/>
            </a:pr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044191" y="4894277"/>
              <a:ext cx="263884" cy="120014"/>
            </a:xfrm>
            <a:prstGeom prst="rect">
              <a:avLst/>
            </a:prstGeom>
            <a:solidFill>
              <a:srgbClr val="C8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384247" y="4894277"/>
              <a:ext cx="263884" cy="120014"/>
            </a:xfrm>
            <a:prstGeom prst="rect">
              <a:avLst/>
            </a:pr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5724303" y="4894277"/>
              <a:ext cx="263884" cy="120014"/>
            </a:xfrm>
            <a:prstGeom prst="rect">
              <a:avLst/>
            </a:prstGeom>
            <a:solidFill>
              <a:srgbClr val="C9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364079" y="4894277"/>
              <a:ext cx="263884" cy="120014"/>
            </a:xfrm>
            <a:prstGeom prst="rect">
              <a:avLst/>
            </a:pr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任意多边形 2"/>
          <p:cNvSpPr/>
          <p:nvPr/>
        </p:nvSpPr>
        <p:spPr>
          <a:xfrm rot="5400000">
            <a:off x="3903845" y="1567957"/>
            <a:ext cx="1974897" cy="2002489"/>
          </a:xfrm>
          <a:custGeom>
            <a:avLst/>
            <a:gdLst>
              <a:gd name="connsiteX0" fmla="*/ 0 w 1659836"/>
              <a:gd name="connsiteY0" fmla="*/ 1683026 h 1683026"/>
              <a:gd name="connsiteX1" fmla="*/ 0 w 1659836"/>
              <a:gd name="connsiteY1" fmla="*/ 848139 h 1683026"/>
              <a:gd name="connsiteX2" fmla="*/ 347 w 1659836"/>
              <a:gd name="connsiteY2" fmla="*/ 848486 h 1683026"/>
              <a:gd name="connsiteX3" fmla="*/ 0 w 1659836"/>
              <a:gd name="connsiteY3" fmla="*/ 841513 h 1683026"/>
              <a:gd name="connsiteX4" fmla="*/ 829918 w 1659836"/>
              <a:gd name="connsiteY4" fmla="*/ 0 h 1683026"/>
              <a:gd name="connsiteX5" fmla="*/ 887533 w 1659836"/>
              <a:gd name="connsiteY5" fmla="*/ 2950 h 1683026"/>
              <a:gd name="connsiteX6" fmla="*/ 884583 w 1659836"/>
              <a:gd name="connsiteY6" fmla="*/ 0 h 1683026"/>
              <a:gd name="connsiteX7" fmla="*/ 1659835 w 1659836"/>
              <a:gd name="connsiteY7" fmla="*/ 0 h 1683026"/>
              <a:gd name="connsiteX8" fmla="*/ 1659835 w 1659836"/>
              <a:gd name="connsiteY8" fmla="*/ 775252 h 1683026"/>
              <a:gd name="connsiteX9" fmla="*/ 1656363 w 1659836"/>
              <a:gd name="connsiteY9" fmla="*/ 771780 h 1683026"/>
              <a:gd name="connsiteX10" fmla="*/ 1659836 w 1659836"/>
              <a:gd name="connsiteY10" fmla="*/ 841513 h 1683026"/>
              <a:gd name="connsiteX11" fmla="*/ 914772 w 1659836"/>
              <a:gd name="connsiteY11" fmla="*/ 1678682 h 1683026"/>
              <a:gd name="connsiteX12" fmla="*/ 834645 w 1659836"/>
              <a:gd name="connsiteY12" fmla="*/ 1682784 h 1683026"/>
              <a:gd name="connsiteX13" fmla="*/ 834887 w 1659836"/>
              <a:gd name="connsiteY13" fmla="*/ 1683026 h 1683026"/>
              <a:gd name="connsiteX14" fmla="*/ 829918 w 1659836"/>
              <a:gd name="connsiteY14" fmla="*/ 1683026 h 1683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59836" h="1683026">
                <a:moveTo>
                  <a:pt x="0" y="1683026"/>
                </a:moveTo>
                <a:lnTo>
                  <a:pt x="0" y="848139"/>
                </a:lnTo>
                <a:lnTo>
                  <a:pt x="347" y="848486"/>
                </a:lnTo>
                <a:lnTo>
                  <a:pt x="0" y="841513"/>
                </a:lnTo>
                <a:cubicBezTo>
                  <a:pt x="0" y="376758"/>
                  <a:pt x="371567" y="0"/>
                  <a:pt x="829918" y="0"/>
                </a:cubicBezTo>
                <a:lnTo>
                  <a:pt x="887533" y="2950"/>
                </a:lnTo>
                <a:lnTo>
                  <a:pt x="884583" y="0"/>
                </a:lnTo>
                <a:lnTo>
                  <a:pt x="1659835" y="0"/>
                </a:lnTo>
                <a:lnTo>
                  <a:pt x="1659835" y="775252"/>
                </a:lnTo>
                <a:lnTo>
                  <a:pt x="1656363" y="771780"/>
                </a:lnTo>
                <a:lnTo>
                  <a:pt x="1659836" y="841513"/>
                </a:lnTo>
                <a:cubicBezTo>
                  <a:pt x="1659836" y="1277221"/>
                  <a:pt x="1333264" y="1635588"/>
                  <a:pt x="914772" y="1678682"/>
                </a:cubicBezTo>
                <a:lnTo>
                  <a:pt x="834645" y="1682784"/>
                </a:lnTo>
                <a:lnTo>
                  <a:pt x="834887" y="1683026"/>
                </a:lnTo>
                <a:lnTo>
                  <a:pt x="829918" y="1683026"/>
                </a:lnTo>
                <a:close/>
              </a:path>
            </a:pathLst>
          </a:custGeom>
          <a:solidFill>
            <a:srgbClr val="1CA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 rot="10800000">
            <a:off x="3837633" y="3906294"/>
            <a:ext cx="1974897" cy="2002489"/>
          </a:xfrm>
          <a:custGeom>
            <a:avLst/>
            <a:gdLst>
              <a:gd name="connsiteX0" fmla="*/ 0 w 1659836"/>
              <a:gd name="connsiteY0" fmla="*/ 1683026 h 1683026"/>
              <a:gd name="connsiteX1" fmla="*/ 0 w 1659836"/>
              <a:gd name="connsiteY1" fmla="*/ 848139 h 1683026"/>
              <a:gd name="connsiteX2" fmla="*/ 347 w 1659836"/>
              <a:gd name="connsiteY2" fmla="*/ 848486 h 1683026"/>
              <a:gd name="connsiteX3" fmla="*/ 0 w 1659836"/>
              <a:gd name="connsiteY3" fmla="*/ 841513 h 1683026"/>
              <a:gd name="connsiteX4" fmla="*/ 829918 w 1659836"/>
              <a:gd name="connsiteY4" fmla="*/ 0 h 1683026"/>
              <a:gd name="connsiteX5" fmla="*/ 887533 w 1659836"/>
              <a:gd name="connsiteY5" fmla="*/ 2950 h 1683026"/>
              <a:gd name="connsiteX6" fmla="*/ 884583 w 1659836"/>
              <a:gd name="connsiteY6" fmla="*/ 0 h 1683026"/>
              <a:gd name="connsiteX7" fmla="*/ 1659835 w 1659836"/>
              <a:gd name="connsiteY7" fmla="*/ 0 h 1683026"/>
              <a:gd name="connsiteX8" fmla="*/ 1659835 w 1659836"/>
              <a:gd name="connsiteY8" fmla="*/ 775252 h 1683026"/>
              <a:gd name="connsiteX9" fmla="*/ 1656363 w 1659836"/>
              <a:gd name="connsiteY9" fmla="*/ 771780 h 1683026"/>
              <a:gd name="connsiteX10" fmla="*/ 1659836 w 1659836"/>
              <a:gd name="connsiteY10" fmla="*/ 841513 h 1683026"/>
              <a:gd name="connsiteX11" fmla="*/ 914772 w 1659836"/>
              <a:gd name="connsiteY11" fmla="*/ 1678682 h 1683026"/>
              <a:gd name="connsiteX12" fmla="*/ 834645 w 1659836"/>
              <a:gd name="connsiteY12" fmla="*/ 1682784 h 1683026"/>
              <a:gd name="connsiteX13" fmla="*/ 834887 w 1659836"/>
              <a:gd name="connsiteY13" fmla="*/ 1683026 h 1683026"/>
              <a:gd name="connsiteX14" fmla="*/ 829918 w 1659836"/>
              <a:gd name="connsiteY14" fmla="*/ 1683026 h 1683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59836" h="1683026">
                <a:moveTo>
                  <a:pt x="0" y="1683026"/>
                </a:moveTo>
                <a:lnTo>
                  <a:pt x="0" y="848139"/>
                </a:lnTo>
                <a:lnTo>
                  <a:pt x="347" y="848486"/>
                </a:lnTo>
                <a:lnTo>
                  <a:pt x="0" y="841513"/>
                </a:lnTo>
                <a:cubicBezTo>
                  <a:pt x="0" y="376758"/>
                  <a:pt x="371567" y="0"/>
                  <a:pt x="829918" y="0"/>
                </a:cubicBezTo>
                <a:lnTo>
                  <a:pt x="887533" y="2950"/>
                </a:lnTo>
                <a:lnTo>
                  <a:pt x="884583" y="0"/>
                </a:lnTo>
                <a:lnTo>
                  <a:pt x="1659835" y="0"/>
                </a:lnTo>
                <a:lnTo>
                  <a:pt x="1659835" y="775252"/>
                </a:lnTo>
                <a:lnTo>
                  <a:pt x="1656363" y="771780"/>
                </a:lnTo>
                <a:lnTo>
                  <a:pt x="1659836" y="841513"/>
                </a:lnTo>
                <a:cubicBezTo>
                  <a:pt x="1659836" y="1277221"/>
                  <a:pt x="1333264" y="1635588"/>
                  <a:pt x="914772" y="1678682"/>
                </a:cubicBezTo>
                <a:lnTo>
                  <a:pt x="834645" y="1682784"/>
                </a:lnTo>
                <a:lnTo>
                  <a:pt x="834887" y="1683026"/>
                </a:lnTo>
                <a:lnTo>
                  <a:pt x="829918" y="1683026"/>
                </a:lnTo>
                <a:close/>
              </a:path>
            </a:pathLst>
          </a:custGeom>
          <a:solidFill>
            <a:srgbClr val="F6A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 rot="5400000">
            <a:off x="6130361" y="3892498"/>
            <a:ext cx="1974897" cy="2002489"/>
          </a:xfrm>
          <a:custGeom>
            <a:avLst/>
            <a:gdLst>
              <a:gd name="connsiteX0" fmla="*/ 0 w 1659836"/>
              <a:gd name="connsiteY0" fmla="*/ 1683026 h 1683026"/>
              <a:gd name="connsiteX1" fmla="*/ 0 w 1659836"/>
              <a:gd name="connsiteY1" fmla="*/ 848139 h 1683026"/>
              <a:gd name="connsiteX2" fmla="*/ 347 w 1659836"/>
              <a:gd name="connsiteY2" fmla="*/ 848486 h 1683026"/>
              <a:gd name="connsiteX3" fmla="*/ 0 w 1659836"/>
              <a:gd name="connsiteY3" fmla="*/ 841513 h 1683026"/>
              <a:gd name="connsiteX4" fmla="*/ 829918 w 1659836"/>
              <a:gd name="connsiteY4" fmla="*/ 0 h 1683026"/>
              <a:gd name="connsiteX5" fmla="*/ 887533 w 1659836"/>
              <a:gd name="connsiteY5" fmla="*/ 2950 h 1683026"/>
              <a:gd name="connsiteX6" fmla="*/ 884583 w 1659836"/>
              <a:gd name="connsiteY6" fmla="*/ 0 h 1683026"/>
              <a:gd name="connsiteX7" fmla="*/ 1659835 w 1659836"/>
              <a:gd name="connsiteY7" fmla="*/ 0 h 1683026"/>
              <a:gd name="connsiteX8" fmla="*/ 1659835 w 1659836"/>
              <a:gd name="connsiteY8" fmla="*/ 775252 h 1683026"/>
              <a:gd name="connsiteX9" fmla="*/ 1656363 w 1659836"/>
              <a:gd name="connsiteY9" fmla="*/ 771780 h 1683026"/>
              <a:gd name="connsiteX10" fmla="*/ 1659836 w 1659836"/>
              <a:gd name="connsiteY10" fmla="*/ 841513 h 1683026"/>
              <a:gd name="connsiteX11" fmla="*/ 914772 w 1659836"/>
              <a:gd name="connsiteY11" fmla="*/ 1678682 h 1683026"/>
              <a:gd name="connsiteX12" fmla="*/ 834645 w 1659836"/>
              <a:gd name="connsiteY12" fmla="*/ 1682784 h 1683026"/>
              <a:gd name="connsiteX13" fmla="*/ 834887 w 1659836"/>
              <a:gd name="connsiteY13" fmla="*/ 1683026 h 1683026"/>
              <a:gd name="connsiteX14" fmla="*/ 829918 w 1659836"/>
              <a:gd name="connsiteY14" fmla="*/ 1683026 h 1683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59836" h="1683026">
                <a:moveTo>
                  <a:pt x="0" y="1683026"/>
                </a:moveTo>
                <a:lnTo>
                  <a:pt x="0" y="848139"/>
                </a:lnTo>
                <a:lnTo>
                  <a:pt x="347" y="848486"/>
                </a:lnTo>
                <a:lnTo>
                  <a:pt x="0" y="841513"/>
                </a:lnTo>
                <a:cubicBezTo>
                  <a:pt x="0" y="376758"/>
                  <a:pt x="371567" y="0"/>
                  <a:pt x="829918" y="0"/>
                </a:cubicBezTo>
                <a:lnTo>
                  <a:pt x="887533" y="2950"/>
                </a:lnTo>
                <a:lnTo>
                  <a:pt x="884583" y="0"/>
                </a:lnTo>
                <a:lnTo>
                  <a:pt x="1659835" y="0"/>
                </a:lnTo>
                <a:lnTo>
                  <a:pt x="1659835" y="775252"/>
                </a:lnTo>
                <a:lnTo>
                  <a:pt x="1656363" y="771780"/>
                </a:lnTo>
                <a:lnTo>
                  <a:pt x="1659836" y="841513"/>
                </a:lnTo>
                <a:cubicBezTo>
                  <a:pt x="1659836" y="1277221"/>
                  <a:pt x="1333264" y="1635588"/>
                  <a:pt x="914772" y="1678682"/>
                </a:cubicBezTo>
                <a:lnTo>
                  <a:pt x="834645" y="1682784"/>
                </a:lnTo>
                <a:lnTo>
                  <a:pt x="834887" y="1683026"/>
                </a:lnTo>
                <a:lnTo>
                  <a:pt x="829918" y="1683026"/>
                </a:lnTo>
                <a:close/>
              </a:path>
            </a:pathLst>
          </a:custGeom>
          <a:solidFill>
            <a:srgbClr val="CB4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10800000">
            <a:off x="6072137" y="1561475"/>
            <a:ext cx="1974897" cy="2002489"/>
          </a:xfrm>
          <a:custGeom>
            <a:avLst/>
            <a:gdLst>
              <a:gd name="connsiteX0" fmla="*/ 0 w 1659836"/>
              <a:gd name="connsiteY0" fmla="*/ 1683026 h 1683026"/>
              <a:gd name="connsiteX1" fmla="*/ 0 w 1659836"/>
              <a:gd name="connsiteY1" fmla="*/ 848139 h 1683026"/>
              <a:gd name="connsiteX2" fmla="*/ 347 w 1659836"/>
              <a:gd name="connsiteY2" fmla="*/ 848486 h 1683026"/>
              <a:gd name="connsiteX3" fmla="*/ 0 w 1659836"/>
              <a:gd name="connsiteY3" fmla="*/ 841513 h 1683026"/>
              <a:gd name="connsiteX4" fmla="*/ 829918 w 1659836"/>
              <a:gd name="connsiteY4" fmla="*/ 0 h 1683026"/>
              <a:gd name="connsiteX5" fmla="*/ 887533 w 1659836"/>
              <a:gd name="connsiteY5" fmla="*/ 2950 h 1683026"/>
              <a:gd name="connsiteX6" fmla="*/ 884583 w 1659836"/>
              <a:gd name="connsiteY6" fmla="*/ 0 h 1683026"/>
              <a:gd name="connsiteX7" fmla="*/ 1659835 w 1659836"/>
              <a:gd name="connsiteY7" fmla="*/ 0 h 1683026"/>
              <a:gd name="connsiteX8" fmla="*/ 1659835 w 1659836"/>
              <a:gd name="connsiteY8" fmla="*/ 775252 h 1683026"/>
              <a:gd name="connsiteX9" fmla="*/ 1656363 w 1659836"/>
              <a:gd name="connsiteY9" fmla="*/ 771780 h 1683026"/>
              <a:gd name="connsiteX10" fmla="*/ 1659836 w 1659836"/>
              <a:gd name="connsiteY10" fmla="*/ 841513 h 1683026"/>
              <a:gd name="connsiteX11" fmla="*/ 914772 w 1659836"/>
              <a:gd name="connsiteY11" fmla="*/ 1678682 h 1683026"/>
              <a:gd name="connsiteX12" fmla="*/ 834645 w 1659836"/>
              <a:gd name="connsiteY12" fmla="*/ 1682784 h 1683026"/>
              <a:gd name="connsiteX13" fmla="*/ 834887 w 1659836"/>
              <a:gd name="connsiteY13" fmla="*/ 1683026 h 1683026"/>
              <a:gd name="connsiteX14" fmla="*/ 829918 w 1659836"/>
              <a:gd name="connsiteY14" fmla="*/ 1683026 h 1683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59836" h="1683026">
                <a:moveTo>
                  <a:pt x="0" y="1683026"/>
                </a:moveTo>
                <a:lnTo>
                  <a:pt x="0" y="848139"/>
                </a:lnTo>
                <a:lnTo>
                  <a:pt x="347" y="848486"/>
                </a:lnTo>
                <a:lnTo>
                  <a:pt x="0" y="841513"/>
                </a:lnTo>
                <a:cubicBezTo>
                  <a:pt x="0" y="376758"/>
                  <a:pt x="371567" y="0"/>
                  <a:pt x="829918" y="0"/>
                </a:cubicBezTo>
                <a:lnTo>
                  <a:pt x="887533" y="2950"/>
                </a:lnTo>
                <a:lnTo>
                  <a:pt x="884583" y="0"/>
                </a:lnTo>
                <a:lnTo>
                  <a:pt x="1659835" y="0"/>
                </a:lnTo>
                <a:lnTo>
                  <a:pt x="1659835" y="775252"/>
                </a:lnTo>
                <a:lnTo>
                  <a:pt x="1656363" y="771780"/>
                </a:lnTo>
                <a:lnTo>
                  <a:pt x="1659836" y="841513"/>
                </a:lnTo>
                <a:cubicBezTo>
                  <a:pt x="1659836" y="1277221"/>
                  <a:pt x="1333264" y="1635588"/>
                  <a:pt x="914772" y="1678682"/>
                </a:cubicBezTo>
                <a:lnTo>
                  <a:pt x="834645" y="1682784"/>
                </a:lnTo>
                <a:lnTo>
                  <a:pt x="834887" y="1683026"/>
                </a:lnTo>
                <a:lnTo>
                  <a:pt x="829918" y="1683026"/>
                </a:lnTo>
                <a:close/>
              </a:path>
            </a:pathLst>
          </a:custGeom>
          <a:solidFill>
            <a:srgbClr val="ACC5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356046" y="1995799"/>
            <a:ext cx="1147095" cy="157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8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213390" y="1982003"/>
            <a:ext cx="1543818" cy="157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endParaRPr lang="zh-CN" altLang="en-US" sz="8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517184" y="4296108"/>
            <a:ext cx="1147095" cy="157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CN" altLang="en-US" sz="8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279481" y="4272352"/>
            <a:ext cx="1147095" cy="157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endParaRPr lang="zh-CN" altLang="en-US" sz="8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18574" y="1561475"/>
            <a:ext cx="2167907" cy="429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Strengths - </a:t>
            </a:r>
            <a:r>
              <a:rPr lang="zh-TW" altLang="en-US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優勢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46264" y="1911119"/>
            <a:ext cx="3082085" cy="1846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lnSpc>
                <a:spcPct val="120000"/>
              </a:lnSpc>
              <a:buFont typeface="+mj-lt"/>
              <a:buAutoNum type="arabicPeriod"/>
            </a:pPr>
            <a:r>
              <a:rPr lang="zh-TW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具有程式基礎知識</a:t>
            </a:r>
            <a:endParaRPr lang="en-US" altLang="zh-TW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</a:pPr>
            <a:r>
              <a:rPr lang="zh-TW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具有企劃能力，能獨立完成企劃</a:t>
            </a:r>
            <a:r>
              <a:rPr lang="en-US" altLang="zh-TW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zh-TW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更了解企劃想法</a:t>
            </a:r>
            <a:r>
              <a:rPr lang="en-US" altLang="zh-TW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</a:pPr>
            <a:r>
              <a:rPr lang="zh-TW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良好溝通能力</a:t>
            </a:r>
            <a:endParaRPr lang="en-US" altLang="zh-TW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</a:pPr>
            <a:r>
              <a:rPr lang="zh-TW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對於新事物喜愛學習</a:t>
            </a:r>
            <a:endParaRPr lang="en-US" altLang="zh-TW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</a:pPr>
            <a:r>
              <a:rPr lang="zh-TW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在專業知識上願意花時間自我進修</a:t>
            </a:r>
            <a:endParaRPr lang="en-US" altLang="zh-TW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</a:pPr>
            <a:r>
              <a:rPr lang="zh-TW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願意反省與更進檢討，讓自己更加向前</a:t>
            </a:r>
            <a:endParaRPr lang="en-US" altLang="zh-TW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</a:pPr>
            <a:r>
              <a:rPr lang="zh-TW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虛心受教，願意接受他人建議以及指正</a:t>
            </a:r>
            <a:endParaRPr lang="zh-CN" altLang="en-US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77F6D8A5-231C-447E-8B4B-3249300D9CD9}"/>
              </a:ext>
            </a:extLst>
          </p:cNvPr>
          <p:cNvGrpSpPr/>
          <p:nvPr/>
        </p:nvGrpSpPr>
        <p:grpSpPr>
          <a:xfrm>
            <a:off x="8350436" y="1627309"/>
            <a:ext cx="655983" cy="655983"/>
            <a:chOff x="8488019" y="2520896"/>
            <a:chExt cx="655983" cy="655983"/>
          </a:xfrm>
        </p:grpSpPr>
        <p:sp>
          <p:nvSpPr>
            <p:cNvPr id="20" name="椭圆 19"/>
            <p:cNvSpPr/>
            <p:nvPr/>
          </p:nvSpPr>
          <p:spPr>
            <a:xfrm>
              <a:off x="8488019" y="2520896"/>
              <a:ext cx="655983" cy="655983"/>
            </a:xfrm>
            <a:prstGeom prst="ellipse">
              <a:avLst/>
            </a:prstGeom>
            <a:solidFill>
              <a:srgbClr val="ACC5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8656203" y="2692112"/>
              <a:ext cx="319614" cy="313551"/>
              <a:chOff x="6487719" y="4216206"/>
              <a:chExt cx="496474" cy="487056"/>
            </a:xfrm>
            <a:solidFill>
              <a:schemeClr val="bg1"/>
            </a:solidFill>
          </p:grpSpPr>
          <p:sp>
            <p:nvSpPr>
              <p:cNvPr id="29" name="Freeform 269"/>
              <p:cNvSpPr>
                <a:spLocks noEditPoints="1"/>
              </p:cNvSpPr>
              <p:nvPr/>
            </p:nvSpPr>
            <p:spPr bwMode="auto">
              <a:xfrm>
                <a:off x="6487719" y="4216206"/>
                <a:ext cx="496474" cy="487056"/>
              </a:xfrm>
              <a:custGeom>
                <a:avLst/>
                <a:gdLst>
                  <a:gd name="T0" fmla="*/ 221 w 235"/>
                  <a:gd name="T1" fmla="*/ 117 h 230"/>
                  <a:gd name="T2" fmla="*/ 139 w 235"/>
                  <a:gd name="T3" fmla="*/ 35 h 230"/>
                  <a:gd name="T4" fmla="*/ 108 w 235"/>
                  <a:gd name="T5" fmla="*/ 5 h 230"/>
                  <a:gd name="T6" fmla="*/ 67 w 235"/>
                  <a:gd name="T7" fmla="*/ 0 h 230"/>
                  <a:gd name="T8" fmla="*/ 37 w 235"/>
                  <a:gd name="T9" fmla="*/ 0 h 230"/>
                  <a:gd name="T10" fmla="*/ 0 w 235"/>
                  <a:gd name="T11" fmla="*/ 35 h 230"/>
                  <a:gd name="T12" fmla="*/ 0 w 235"/>
                  <a:gd name="T13" fmla="*/ 65 h 230"/>
                  <a:gd name="T14" fmla="*/ 5 w 235"/>
                  <a:gd name="T15" fmla="*/ 106 h 230"/>
                  <a:gd name="T16" fmla="*/ 36 w 235"/>
                  <a:gd name="T17" fmla="*/ 137 h 230"/>
                  <a:gd name="T18" fmla="*/ 118 w 235"/>
                  <a:gd name="T19" fmla="*/ 219 h 230"/>
                  <a:gd name="T20" fmla="*/ 144 w 235"/>
                  <a:gd name="T21" fmla="*/ 230 h 230"/>
                  <a:gd name="T22" fmla="*/ 170 w 235"/>
                  <a:gd name="T23" fmla="*/ 219 h 230"/>
                  <a:gd name="T24" fmla="*/ 221 w 235"/>
                  <a:gd name="T25" fmla="*/ 168 h 230"/>
                  <a:gd name="T26" fmla="*/ 221 w 235"/>
                  <a:gd name="T27" fmla="*/ 117 h 230"/>
                  <a:gd name="T28" fmla="*/ 205 w 235"/>
                  <a:gd name="T29" fmla="*/ 153 h 230"/>
                  <a:gd name="T30" fmla="*/ 154 w 235"/>
                  <a:gd name="T31" fmla="*/ 204 h 230"/>
                  <a:gd name="T32" fmla="*/ 144 w 235"/>
                  <a:gd name="T33" fmla="*/ 208 h 230"/>
                  <a:gd name="T34" fmla="*/ 134 w 235"/>
                  <a:gd name="T35" fmla="*/ 204 h 230"/>
                  <a:gd name="T36" fmla="*/ 52 w 235"/>
                  <a:gd name="T37" fmla="*/ 122 h 230"/>
                  <a:gd name="T38" fmla="*/ 24 w 235"/>
                  <a:gd name="T39" fmla="*/ 94 h 230"/>
                  <a:gd name="T40" fmla="*/ 22 w 235"/>
                  <a:gd name="T41" fmla="*/ 65 h 230"/>
                  <a:gd name="T42" fmla="*/ 22 w 235"/>
                  <a:gd name="T43" fmla="*/ 35 h 230"/>
                  <a:gd name="T44" fmla="*/ 37 w 235"/>
                  <a:gd name="T45" fmla="*/ 22 h 230"/>
                  <a:gd name="T46" fmla="*/ 65 w 235"/>
                  <a:gd name="T47" fmla="*/ 22 h 230"/>
                  <a:gd name="T48" fmla="*/ 67 w 235"/>
                  <a:gd name="T49" fmla="*/ 22 h 230"/>
                  <a:gd name="T50" fmla="*/ 96 w 235"/>
                  <a:gd name="T51" fmla="*/ 23 h 230"/>
                  <a:gd name="T52" fmla="*/ 124 w 235"/>
                  <a:gd name="T53" fmla="*/ 50 h 230"/>
                  <a:gd name="T54" fmla="*/ 205 w 235"/>
                  <a:gd name="T55" fmla="*/ 132 h 230"/>
                  <a:gd name="T56" fmla="*/ 205 w 235"/>
                  <a:gd name="T57" fmla="*/ 153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5" h="230">
                    <a:moveTo>
                      <a:pt x="221" y="117"/>
                    </a:moveTo>
                    <a:cubicBezTo>
                      <a:pt x="139" y="35"/>
                      <a:pt x="139" y="35"/>
                      <a:pt x="139" y="35"/>
                    </a:cubicBezTo>
                    <a:cubicBezTo>
                      <a:pt x="125" y="21"/>
                      <a:pt x="111" y="7"/>
                      <a:pt x="108" y="5"/>
                    </a:cubicBezTo>
                    <a:cubicBezTo>
                      <a:pt x="105" y="2"/>
                      <a:pt x="87" y="0"/>
                      <a:pt x="6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17" y="0"/>
                      <a:pt x="0" y="15"/>
                      <a:pt x="0" y="3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85"/>
                      <a:pt x="3" y="104"/>
                      <a:pt x="5" y="106"/>
                    </a:cubicBezTo>
                    <a:cubicBezTo>
                      <a:pt x="8" y="109"/>
                      <a:pt x="22" y="123"/>
                      <a:pt x="36" y="137"/>
                    </a:cubicBezTo>
                    <a:cubicBezTo>
                      <a:pt x="118" y="219"/>
                      <a:pt x="118" y="219"/>
                      <a:pt x="118" y="219"/>
                    </a:cubicBezTo>
                    <a:cubicBezTo>
                      <a:pt x="125" y="226"/>
                      <a:pt x="135" y="230"/>
                      <a:pt x="144" y="230"/>
                    </a:cubicBezTo>
                    <a:cubicBezTo>
                      <a:pt x="153" y="230"/>
                      <a:pt x="163" y="226"/>
                      <a:pt x="170" y="219"/>
                    </a:cubicBezTo>
                    <a:cubicBezTo>
                      <a:pt x="221" y="168"/>
                      <a:pt x="221" y="168"/>
                      <a:pt x="221" y="168"/>
                    </a:cubicBezTo>
                    <a:cubicBezTo>
                      <a:pt x="235" y="154"/>
                      <a:pt x="235" y="131"/>
                      <a:pt x="221" y="117"/>
                    </a:cubicBezTo>
                    <a:close/>
                    <a:moveTo>
                      <a:pt x="205" y="153"/>
                    </a:moveTo>
                    <a:cubicBezTo>
                      <a:pt x="154" y="204"/>
                      <a:pt x="154" y="204"/>
                      <a:pt x="154" y="204"/>
                    </a:cubicBezTo>
                    <a:cubicBezTo>
                      <a:pt x="152" y="206"/>
                      <a:pt x="148" y="208"/>
                      <a:pt x="144" y="208"/>
                    </a:cubicBezTo>
                    <a:cubicBezTo>
                      <a:pt x="140" y="208"/>
                      <a:pt x="137" y="206"/>
                      <a:pt x="134" y="204"/>
                    </a:cubicBezTo>
                    <a:cubicBezTo>
                      <a:pt x="52" y="122"/>
                      <a:pt x="52" y="122"/>
                      <a:pt x="52" y="122"/>
                    </a:cubicBezTo>
                    <a:cubicBezTo>
                      <a:pt x="24" y="94"/>
                      <a:pt x="24" y="94"/>
                      <a:pt x="24" y="94"/>
                    </a:cubicBezTo>
                    <a:cubicBezTo>
                      <a:pt x="23" y="89"/>
                      <a:pt x="22" y="79"/>
                      <a:pt x="22" y="65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22" y="27"/>
                      <a:pt x="29" y="22"/>
                      <a:pt x="37" y="22"/>
                    </a:cubicBezTo>
                    <a:cubicBezTo>
                      <a:pt x="65" y="22"/>
                      <a:pt x="65" y="22"/>
                      <a:pt x="65" y="22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81" y="22"/>
                      <a:pt x="91" y="22"/>
                      <a:pt x="96" y="23"/>
                    </a:cubicBezTo>
                    <a:cubicBezTo>
                      <a:pt x="124" y="50"/>
                      <a:pt x="124" y="50"/>
                      <a:pt x="124" y="50"/>
                    </a:cubicBezTo>
                    <a:cubicBezTo>
                      <a:pt x="205" y="132"/>
                      <a:pt x="205" y="132"/>
                      <a:pt x="205" y="132"/>
                    </a:cubicBezTo>
                    <a:cubicBezTo>
                      <a:pt x="211" y="138"/>
                      <a:pt x="211" y="147"/>
                      <a:pt x="205" y="15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270"/>
              <p:cNvSpPr>
                <a:spLocks noEditPoints="1"/>
              </p:cNvSpPr>
              <p:nvPr/>
            </p:nvSpPr>
            <p:spPr bwMode="auto">
              <a:xfrm>
                <a:off x="6579210" y="4298279"/>
                <a:ext cx="122437" cy="129164"/>
              </a:xfrm>
              <a:custGeom>
                <a:avLst/>
                <a:gdLst>
                  <a:gd name="T0" fmla="*/ 9 w 58"/>
                  <a:gd name="T1" fmla="*/ 11 h 61"/>
                  <a:gd name="T2" fmla="*/ 0 w 58"/>
                  <a:gd name="T3" fmla="*/ 32 h 61"/>
                  <a:gd name="T4" fmla="*/ 9 w 58"/>
                  <a:gd name="T5" fmla="*/ 52 h 61"/>
                  <a:gd name="T6" fmla="*/ 29 w 58"/>
                  <a:gd name="T7" fmla="*/ 61 h 61"/>
                  <a:gd name="T8" fmla="*/ 50 w 58"/>
                  <a:gd name="T9" fmla="*/ 52 h 61"/>
                  <a:gd name="T10" fmla="*/ 58 w 58"/>
                  <a:gd name="T11" fmla="*/ 32 h 61"/>
                  <a:gd name="T12" fmla="*/ 50 w 58"/>
                  <a:gd name="T13" fmla="*/ 11 h 61"/>
                  <a:gd name="T14" fmla="*/ 9 w 58"/>
                  <a:gd name="T15" fmla="*/ 11 h 61"/>
                  <a:gd name="T16" fmla="*/ 40 w 58"/>
                  <a:gd name="T17" fmla="*/ 42 h 61"/>
                  <a:gd name="T18" fmla="*/ 19 w 58"/>
                  <a:gd name="T19" fmla="*/ 42 h 61"/>
                  <a:gd name="T20" fmla="*/ 15 w 58"/>
                  <a:gd name="T21" fmla="*/ 32 h 61"/>
                  <a:gd name="T22" fmla="*/ 19 w 58"/>
                  <a:gd name="T23" fmla="*/ 21 h 61"/>
                  <a:gd name="T24" fmla="*/ 29 w 58"/>
                  <a:gd name="T25" fmla="*/ 17 h 61"/>
                  <a:gd name="T26" fmla="*/ 40 w 58"/>
                  <a:gd name="T27" fmla="*/ 21 h 61"/>
                  <a:gd name="T28" fmla="*/ 44 w 58"/>
                  <a:gd name="T29" fmla="*/ 32 h 61"/>
                  <a:gd name="T30" fmla="*/ 40 w 58"/>
                  <a:gd name="T31" fmla="*/ 42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8" h="61">
                    <a:moveTo>
                      <a:pt x="9" y="11"/>
                    </a:moveTo>
                    <a:cubicBezTo>
                      <a:pt x="3" y="17"/>
                      <a:pt x="0" y="24"/>
                      <a:pt x="0" y="32"/>
                    </a:cubicBezTo>
                    <a:cubicBezTo>
                      <a:pt x="0" y="39"/>
                      <a:pt x="3" y="47"/>
                      <a:pt x="9" y="52"/>
                    </a:cubicBezTo>
                    <a:cubicBezTo>
                      <a:pt x="14" y="58"/>
                      <a:pt x="22" y="61"/>
                      <a:pt x="29" y="61"/>
                    </a:cubicBezTo>
                    <a:cubicBezTo>
                      <a:pt x="37" y="61"/>
                      <a:pt x="44" y="58"/>
                      <a:pt x="50" y="52"/>
                    </a:cubicBezTo>
                    <a:cubicBezTo>
                      <a:pt x="55" y="47"/>
                      <a:pt x="58" y="39"/>
                      <a:pt x="58" y="32"/>
                    </a:cubicBezTo>
                    <a:cubicBezTo>
                      <a:pt x="58" y="24"/>
                      <a:pt x="55" y="17"/>
                      <a:pt x="50" y="11"/>
                    </a:cubicBezTo>
                    <a:cubicBezTo>
                      <a:pt x="39" y="0"/>
                      <a:pt x="20" y="0"/>
                      <a:pt x="9" y="11"/>
                    </a:cubicBezTo>
                    <a:close/>
                    <a:moveTo>
                      <a:pt x="40" y="42"/>
                    </a:moveTo>
                    <a:cubicBezTo>
                      <a:pt x="34" y="47"/>
                      <a:pt x="25" y="47"/>
                      <a:pt x="19" y="42"/>
                    </a:cubicBezTo>
                    <a:cubicBezTo>
                      <a:pt x="16" y="39"/>
                      <a:pt x="15" y="35"/>
                      <a:pt x="15" y="32"/>
                    </a:cubicBezTo>
                    <a:cubicBezTo>
                      <a:pt x="15" y="28"/>
                      <a:pt x="16" y="24"/>
                      <a:pt x="19" y="21"/>
                    </a:cubicBezTo>
                    <a:cubicBezTo>
                      <a:pt x="22" y="19"/>
                      <a:pt x="26" y="17"/>
                      <a:pt x="29" y="17"/>
                    </a:cubicBezTo>
                    <a:cubicBezTo>
                      <a:pt x="33" y="17"/>
                      <a:pt x="37" y="19"/>
                      <a:pt x="40" y="21"/>
                    </a:cubicBezTo>
                    <a:cubicBezTo>
                      <a:pt x="42" y="24"/>
                      <a:pt x="44" y="28"/>
                      <a:pt x="44" y="32"/>
                    </a:cubicBezTo>
                    <a:cubicBezTo>
                      <a:pt x="44" y="35"/>
                      <a:pt x="42" y="39"/>
                      <a:pt x="40" y="4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95C3F32A-83CA-4692-94E4-6FE299EDB3A1}"/>
              </a:ext>
            </a:extLst>
          </p:cNvPr>
          <p:cNvGrpSpPr/>
          <p:nvPr/>
        </p:nvGrpSpPr>
        <p:grpSpPr>
          <a:xfrm>
            <a:off x="184432" y="1667807"/>
            <a:ext cx="655983" cy="655983"/>
            <a:chOff x="1081224" y="2520896"/>
            <a:chExt cx="655983" cy="655983"/>
          </a:xfrm>
        </p:grpSpPr>
        <p:sp>
          <p:nvSpPr>
            <p:cNvPr id="19" name="椭圆 18"/>
            <p:cNvSpPr/>
            <p:nvPr/>
          </p:nvSpPr>
          <p:spPr>
            <a:xfrm>
              <a:off x="1081224" y="2520896"/>
              <a:ext cx="655983" cy="655983"/>
            </a:xfrm>
            <a:prstGeom prst="ellipse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1235069" y="2678799"/>
              <a:ext cx="332699" cy="340176"/>
              <a:chOff x="8343593" y="3199601"/>
              <a:chExt cx="444000" cy="453979"/>
            </a:xfrm>
            <a:solidFill>
              <a:schemeClr val="bg1"/>
            </a:solidFill>
          </p:grpSpPr>
          <p:sp>
            <p:nvSpPr>
              <p:cNvPr id="31" name="Freeform 345"/>
              <p:cNvSpPr>
                <a:spLocks noEditPoints="1"/>
              </p:cNvSpPr>
              <p:nvPr/>
            </p:nvSpPr>
            <p:spPr bwMode="auto">
              <a:xfrm>
                <a:off x="8343593" y="3372545"/>
                <a:ext cx="196225" cy="281035"/>
              </a:xfrm>
              <a:custGeom>
                <a:avLst/>
                <a:gdLst>
                  <a:gd name="T0" fmla="*/ 65 w 118"/>
                  <a:gd name="T1" fmla="*/ 15 h 169"/>
                  <a:gd name="T2" fmla="*/ 101 w 118"/>
                  <a:gd name="T3" fmla="*/ 139 h 169"/>
                  <a:gd name="T4" fmla="*/ 53 w 118"/>
                  <a:gd name="T5" fmla="*/ 153 h 169"/>
                  <a:gd name="T6" fmla="*/ 16 w 118"/>
                  <a:gd name="T7" fmla="*/ 30 h 169"/>
                  <a:gd name="T8" fmla="*/ 65 w 118"/>
                  <a:gd name="T9" fmla="*/ 15 h 169"/>
                  <a:gd name="T10" fmla="*/ 74 w 118"/>
                  <a:gd name="T11" fmla="*/ 0 h 169"/>
                  <a:gd name="T12" fmla="*/ 63 w 118"/>
                  <a:gd name="T13" fmla="*/ 2 h 169"/>
                  <a:gd name="T14" fmla="*/ 12 w 118"/>
                  <a:gd name="T15" fmla="*/ 17 h 169"/>
                  <a:gd name="T16" fmla="*/ 0 w 118"/>
                  <a:gd name="T17" fmla="*/ 21 h 169"/>
                  <a:gd name="T18" fmla="*/ 4 w 118"/>
                  <a:gd name="T19" fmla="*/ 34 h 169"/>
                  <a:gd name="T20" fmla="*/ 40 w 118"/>
                  <a:gd name="T21" fmla="*/ 157 h 169"/>
                  <a:gd name="T22" fmla="*/ 44 w 118"/>
                  <a:gd name="T23" fmla="*/ 169 h 169"/>
                  <a:gd name="T24" fmla="*/ 56 w 118"/>
                  <a:gd name="T25" fmla="*/ 165 h 169"/>
                  <a:gd name="T26" fmla="*/ 105 w 118"/>
                  <a:gd name="T27" fmla="*/ 150 h 169"/>
                  <a:gd name="T28" fmla="*/ 118 w 118"/>
                  <a:gd name="T29" fmla="*/ 148 h 169"/>
                  <a:gd name="T30" fmla="*/ 114 w 118"/>
                  <a:gd name="T31" fmla="*/ 135 h 169"/>
                  <a:gd name="T32" fmla="*/ 78 w 118"/>
                  <a:gd name="T33" fmla="*/ 11 h 169"/>
                  <a:gd name="T34" fmla="*/ 74 w 118"/>
                  <a:gd name="T35" fmla="*/ 0 h 169"/>
                  <a:gd name="T36" fmla="*/ 74 w 118"/>
                  <a:gd name="T37" fmla="*/ 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8" h="169">
                    <a:moveTo>
                      <a:pt x="65" y="15"/>
                    </a:moveTo>
                    <a:lnTo>
                      <a:pt x="101" y="139"/>
                    </a:lnTo>
                    <a:lnTo>
                      <a:pt x="53" y="153"/>
                    </a:lnTo>
                    <a:lnTo>
                      <a:pt x="16" y="30"/>
                    </a:lnTo>
                    <a:lnTo>
                      <a:pt x="65" y="15"/>
                    </a:lnTo>
                    <a:close/>
                    <a:moveTo>
                      <a:pt x="74" y="0"/>
                    </a:moveTo>
                    <a:lnTo>
                      <a:pt x="63" y="2"/>
                    </a:lnTo>
                    <a:lnTo>
                      <a:pt x="12" y="17"/>
                    </a:lnTo>
                    <a:lnTo>
                      <a:pt x="0" y="21"/>
                    </a:lnTo>
                    <a:lnTo>
                      <a:pt x="4" y="34"/>
                    </a:lnTo>
                    <a:lnTo>
                      <a:pt x="40" y="157"/>
                    </a:lnTo>
                    <a:lnTo>
                      <a:pt x="44" y="169"/>
                    </a:lnTo>
                    <a:lnTo>
                      <a:pt x="56" y="165"/>
                    </a:lnTo>
                    <a:lnTo>
                      <a:pt x="105" y="150"/>
                    </a:lnTo>
                    <a:lnTo>
                      <a:pt x="118" y="148"/>
                    </a:lnTo>
                    <a:lnTo>
                      <a:pt x="114" y="135"/>
                    </a:lnTo>
                    <a:lnTo>
                      <a:pt x="78" y="11"/>
                    </a:lnTo>
                    <a:lnTo>
                      <a:pt x="74" y="0"/>
                    </a:lnTo>
                    <a:lnTo>
                      <a:pt x="7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347"/>
              <p:cNvSpPr>
                <a:spLocks/>
              </p:cNvSpPr>
              <p:nvPr/>
            </p:nvSpPr>
            <p:spPr bwMode="auto">
              <a:xfrm>
                <a:off x="8474963" y="3199601"/>
                <a:ext cx="312630" cy="355866"/>
              </a:xfrm>
              <a:custGeom>
                <a:avLst/>
                <a:gdLst>
                  <a:gd name="T0" fmla="*/ 144 w 150"/>
                  <a:gd name="T1" fmla="*/ 121 h 171"/>
                  <a:gd name="T2" fmla="*/ 135 w 150"/>
                  <a:gd name="T3" fmla="*/ 136 h 171"/>
                  <a:gd name="T4" fmla="*/ 135 w 150"/>
                  <a:gd name="T5" fmla="*/ 140 h 171"/>
                  <a:gd name="T6" fmla="*/ 122 w 150"/>
                  <a:gd name="T7" fmla="*/ 157 h 171"/>
                  <a:gd name="T8" fmla="*/ 121 w 150"/>
                  <a:gd name="T9" fmla="*/ 163 h 171"/>
                  <a:gd name="T10" fmla="*/ 102 w 150"/>
                  <a:gd name="T11" fmla="*/ 171 h 171"/>
                  <a:gd name="T12" fmla="*/ 95 w 150"/>
                  <a:gd name="T13" fmla="*/ 171 h 171"/>
                  <a:gd name="T14" fmla="*/ 54 w 150"/>
                  <a:gd name="T15" fmla="*/ 167 h 171"/>
                  <a:gd name="T16" fmla="*/ 40 w 150"/>
                  <a:gd name="T17" fmla="*/ 166 h 171"/>
                  <a:gd name="T18" fmla="*/ 21 w 150"/>
                  <a:gd name="T19" fmla="*/ 168 h 171"/>
                  <a:gd name="T20" fmla="*/ 0 w 150"/>
                  <a:gd name="T21" fmla="*/ 96 h 171"/>
                  <a:gd name="T22" fmla="*/ 45 w 150"/>
                  <a:gd name="T23" fmla="*/ 45 h 171"/>
                  <a:gd name="T24" fmla="*/ 48 w 150"/>
                  <a:gd name="T25" fmla="*/ 8 h 171"/>
                  <a:gd name="T26" fmla="*/ 63 w 150"/>
                  <a:gd name="T27" fmla="*/ 0 h 171"/>
                  <a:gd name="T28" fmla="*/ 78 w 150"/>
                  <a:gd name="T29" fmla="*/ 40 h 171"/>
                  <a:gd name="T30" fmla="*/ 76 w 150"/>
                  <a:gd name="T31" fmla="*/ 52 h 171"/>
                  <a:gd name="T32" fmla="*/ 75 w 150"/>
                  <a:gd name="T33" fmla="*/ 62 h 171"/>
                  <a:gd name="T34" fmla="*/ 123 w 150"/>
                  <a:gd name="T35" fmla="*/ 73 h 171"/>
                  <a:gd name="T36" fmla="*/ 127 w 150"/>
                  <a:gd name="T37" fmla="*/ 72 h 171"/>
                  <a:gd name="T38" fmla="*/ 150 w 150"/>
                  <a:gd name="T39" fmla="*/ 95 h 171"/>
                  <a:gd name="T40" fmla="*/ 143 w 150"/>
                  <a:gd name="T41" fmla="*/ 112 h 171"/>
                  <a:gd name="T42" fmla="*/ 144 w 150"/>
                  <a:gd name="T43" fmla="*/ 12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0" h="171">
                    <a:moveTo>
                      <a:pt x="144" y="121"/>
                    </a:moveTo>
                    <a:cubicBezTo>
                      <a:pt x="144" y="127"/>
                      <a:pt x="140" y="133"/>
                      <a:pt x="135" y="136"/>
                    </a:cubicBezTo>
                    <a:cubicBezTo>
                      <a:pt x="135" y="137"/>
                      <a:pt x="135" y="139"/>
                      <a:pt x="135" y="140"/>
                    </a:cubicBezTo>
                    <a:cubicBezTo>
                      <a:pt x="135" y="148"/>
                      <a:pt x="129" y="155"/>
                      <a:pt x="122" y="157"/>
                    </a:cubicBezTo>
                    <a:cubicBezTo>
                      <a:pt x="122" y="159"/>
                      <a:pt x="122" y="161"/>
                      <a:pt x="121" y="163"/>
                    </a:cubicBezTo>
                    <a:cubicBezTo>
                      <a:pt x="118" y="169"/>
                      <a:pt x="110" y="171"/>
                      <a:pt x="102" y="171"/>
                    </a:cubicBezTo>
                    <a:cubicBezTo>
                      <a:pt x="100" y="171"/>
                      <a:pt x="97" y="171"/>
                      <a:pt x="95" y="171"/>
                    </a:cubicBezTo>
                    <a:cubicBezTo>
                      <a:pt x="87" y="170"/>
                      <a:pt x="71" y="169"/>
                      <a:pt x="54" y="167"/>
                    </a:cubicBezTo>
                    <a:cubicBezTo>
                      <a:pt x="49" y="167"/>
                      <a:pt x="44" y="166"/>
                      <a:pt x="40" y="166"/>
                    </a:cubicBezTo>
                    <a:cubicBezTo>
                      <a:pt x="31" y="166"/>
                      <a:pt x="25" y="167"/>
                      <a:pt x="21" y="168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14" y="85"/>
                      <a:pt x="37" y="59"/>
                      <a:pt x="45" y="45"/>
                    </a:cubicBezTo>
                    <a:cubicBezTo>
                      <a:pt x="50" y="30"/>
                      <a:pt x="48" y="12"/>
                      <a:pt x="48" y="8"/>
                    </a:cubicBezTo>
                    <a:cubicBezTo>
                      <a:pt x="47" y="1"/>
                      <a:pt x="61" y="0"/>
                      <a:pt x="63" y="0"/>
                    </a:cubicBezTo>
                    <a:cubicBezTo>
                      <a:pt x="71" y="0"/>
                      <a:pt x="80" y="14"/>
                      <a:pt x="78" y="40"/>
                    </a:cubicBezTo>
                    <a:cubicBezTo>
                      <a:pt x="77" y="43"/>
                      <a:pt x="76" y="48"/>
                      <a:pt x="76" y="52"/>
                    </a:cubicBezTo>
                    <a:cubicBezTo>
                      <a:pt x="76" y="56"/>
                      <a:pt x="76" y="59"/>
                      <a:pt x="75" y="62"/>
                    </a:cubicBezTo>
                    <a:cubicBezTo>
                      <a:pt x="75" y="72"/>
                      <a:pt x="111" y="73"/>
                      <a:pt x="123" y="73"/>
                    </a:cubicBezTo>
                    <a:cubicBezTo>
                      <a:pt x="126" y="73"/>
                      <a:pt x="127" y="72"/>
                      <a:pt x="127" y="72"/>
                    </a:cubicBezTo>
                    <a:cubicBezTo>
                      <a:pt x="140" y="72"/>
                      <a:pt x="150" y="83"/>
                      <a:pt x="150" y="95"/>
                    </a:cubicBezTo>
                    <a:cubicBezTo>
                      <a:pt x="150" y="102"/>
                      <a:pt x="147" y="108"/>
                      <a:pt x="143" y="112"/>
                    </a:cubicBezTo>
                    <a:cubicBezTo>
                      <a:pt x="144" y="115"/>
                      <a:pt x="144" y="118"/>
                      <a:pt x="144" y="12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87F3B6EA-423E-4884-AFE8-959BFCDF7E36}"/>
              </a:ext>
            </a:extLst>
          </p:cNvPr>
          <p:cNvGrpSpPr/>
          <p:nvPr/>
        </p:nvGrpSpPr>
        <p:grpSpPr>
          <a:xfrm>
            <a:off x="8420104" y="4127175"/>
            <a:ext cx="655983" cy="655983"/>
            <a:chOff x="8488019" y="4300000"/>
            <a:chExt cx="655983" cy="655983"/>
          </a:xfrm>
        </p:grpSpPr>
        <p:sp>
          <p:nvSpPr>
            <p:cNvPr id="21" name="椭圆 20"/>
            <p:cNvSpPr/>
            <p:nvPr/>
          </p:nvSpPr>
          <p:spPr>
            <a:xfrm>
              <a:off x="8488019" y="4300000"/>
              <a:ext cx="655983" cy="655983"/>
            </a:xfrm>
            <a:prstGeom prst="ellipse">
              <a:avLst/>
            </a:prstGeom>
            <a:solidFill>
              <a:srgbClr val="CB4D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8626386" y="4445177"/>
              <a:ext cx="319614" cy="365628"/>
              <a:chOff x="9477707" y="1892543"/>
              <a:chExt cx="427372" cy="488900"/>
            </a:xfrm>
            <a:solidFill>
              <a:schemeClr val="bg1"/>
            </a:solidFill>
          </p:grpSpPr>
          <p:sp>
            <p:nvSpPr>
              <p:cNvPr id="35" name="Oval 194"/>
              <p:cNvSpPr>
                <a:spLocks noChangeArrowheads="1"/>
              </p:cNvSpPr>
              <p:nvPr/>
            </p:nvSpPr>
            <p:spPr bwMode="auto">
              <a:xfrm>
                <a:off x="9604090" y="2291645"/>
                <a:ext cx="89798" cy="89798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Oval 195"/>
              <p:cNvSpPr>
                <a:spLocks noChangeArrowheads="1"/>
              </p:cNvSpPr>
              <p:nvPr/>
            </p:nvSpPr>
            <p:spPr bwMode="auto">
              <a:xfrm>
                <a:off x="9772044" y="2291645"/>
                <a:ext cx="86472" cy="89798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196"/>
              <p:cNvSpPr>
                <a:spLocks/>
              </p:cNvSpPr>
              <p:nvPr/>
            </p:nvSpPr>
            <p:spPr bwMode="auto">
              <a:xfrm>
                <a:off x="9477707" y="1939105"/>
                <a:ext cx="392450" cy="330922"/>
              </a:xfrm>
              <a:custGeom>
                <a:avLst/>
                <a:gdLst>
                  <a:gd name="T0" fmla="*/ 180 w 188"/>
                  <a:gd name="T1" fmla="*/ 158 h 158"/>
                  <a:gd name="T2" fmla="*/ 180 w 188"/>
                  <a:gd name="T3" fmla="*/ 158 h 158"/>
                  <a:gd name="T4" fmla="*/ 66 w 188"/>
                  <a:gd name="T5" fmla="*/ 157 h 158"/>
                  <a:gd name="T6" fmla="*/ 59 w 188"/>
                  <a:gd name="T7" fmla="*/ 151 h 158"/>
                  <a:gd name="T8" fmla="*/ 31 w 188"/>
                  <a:gd name="T9" fmla="*/ 23 h 158"/>
                  <a:gd name="T10" fmla="*/ 7 w 188"/>
                  <a:gd name="T11" fmla="*/ 17 h 158"/>
                  <a:gd name="T12" fmla="*/ 2 w 188"/>
                  <a:gd name="T13" fmla="*/ 7 h 158"/>
                  <a:gd name="T14" fmla="*/ 12 w 188"/>
                  <a:gd name="T15" fmla="*/ 1 h 158"/>
                  <a:gd name="T16" fmla="*/ 40 w 188"/>
                  <a:gd name="T17" fmla="*/ 9 h 158"/>
                  <a:gd name="T18" fmla="*/ 46 w 188"/>
                  <a:gd name="T19" fmla="*/ 15 h 158"/>
                  <a:gd name="T20" fmla="*/ 73 w 188"/>
                  <a:gd name="T21" fmla="*/ 141 h 158"/>
                  <a:gd name="T22" fmla="*/ 180 w 188"/>
                  <a:gd name="T23" fmla="*/ 141 h 158"/>
                  <a:gd name="T24" fmla="*/ 188 w 188"/>
                  <a:gd name="T25" fmla="*/ 149 h 158"/>
                  <a:gd name="T26" fmla="*/ 180 w 188"/>
                  <a:gd name="T2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8" h="158">
                    <a:moveTo>
                      <a:pt x="180" y="158"/>
                    </a:moveTo>
                    <a:cubicBezTo>
                      <a:pt x="180" y="158"/>
                      <a:pt x="180" y="158"/>
                      <a:pt x="180" y="158"/>
                    </a:cubicBezTo>
                    <a:cubicBezTo>
                      <a:pt x="66" y="157"/>
                      <a:pt x="66" y="157"/>
                      <a:pt x="66" y="157"/>
                    </a:cubicBezTo>
                    <a:cubicBezTo>
                      <a:pt x="63" y="157"/>
                      <a:pt x="59" y="154"/>
                      <a:pt x="59" y="151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3" y="15"/>
                      <a:pt x="0" y="11"/>
                      <a:pt x="2" y="7"/>
                    </a:cubicBezTo>
                    <a:cubicBezTo>
                      <a:pt x="3" y="2"/>
                      <a:pt x="7" y="0"/>
                      <a:pt x="12" y="1"/>
                    </a:cubicBezTo>
                    <a:cubicBezTo>
                      <a:pt x="40" y="9"/>
                      <a:pt x="40" y="9"/>
                      <a:pt x="40" y="9"/>
                    </a:cubicBezTo>
                    <a:cubicBezTo>
                      <a:pt x="43" y="10"/>
                      <a:pt x="45" y="12"/>
                      <a:pt x="46" y="15"/>
                    </a:cubicBezTo>
                    <a:cubicBezTo>
                      <a:pt x="73" y="141"/>
                      <a:pt x="73" y="141"/>
                      <a:pt x="73" y="141"/>
                    </a:cubicBezTo>
                    <a:cubicBezTo>
                      <a:pt x="180" y="141"/>
                      <a:pt x="180" y="141"/>
                      <a:pt x="180" y="141"/>
                    </a:cubicBezTo>
                    <a:cubicBezTo>
                      <a:pt x="184" y="141"/>
                      <a:pt x="188" y="145"/>
                      <a:pt x="188" y="149"/>
                    </a:cubicBezTo>
                    <a:cubicBezTo>
                      <a:pt x="188" y="154"/>
                      <a:pt x="184" y="158"/>
                      <a:pt x="180" y="15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197"/>
              <p:cNvSpPr>
                <a:spLocks/>
              </p:cNvSpPr>
              <p:nvPr/>
            </p:nvSpPr>
            <p:spPr bwMode="auto">
              <a:xfrm>
                <a:off x="9574157" y="2028903"/>
                <a:ext cx="330922" cy="171282"/>
              </a:xfrm>
              <a:custGeom>
                <a:avLst/>
                <a:gdLst>
                  <a:gd name="T0" fmla="*/ 148 w 159"/>
                  <a:gd name="T1" fmla="*/ 75 h 82"/>
                  <a:gd name="T2" fmla="*/ 141 w 159"/>
                  <a:gd name="T3" fmla="*/ 82 h 82"/>
                  <a:gd name="T4" fmla="*/ 18 w 159"/>
                  <a:gd name="T5" fmla="*/ 82 h 82"/>
                  <a:gd name="T6" fmla="*/ 12 w 159"/>
                  <a:gd name="T7" fmla="*/ 75 h 82"/>
                  <a:gd name="T8" fmla="*/ 0 w 159"/>
                  <a:gd name="T9" fmla="*/ 6 h 82"/>
                  <a:gd name="T10" fmla="*/ 6 w 159"/>
                  <a:gd name="T11" fmla="*/ 0 h 82"/>
                  <a:gd name="T12" fmla="*/ 159 w 159"/>
                  <a:gd name="T13" fmla="*/ 15 h 82"/>
                  <a:gd name="T14" fmla="*/ 148 w 159"/>
                  <a:gd name="T15" fmla="*/ 75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9" h="82">
                    <a:moveTo>
                      <a:pt x="148" y="75"/>
                    </a:moveTo>
                    <a:cubicBezTo>
                      <a:pt x="148" y="79"/>
                      <a:pt x="145" y="82"/>
                      <a:pt x="141" y="82"/>
                    </a:cubicBezTo>
                    <a:cubicBezTo>
                      <a:pt x="18" y="82"/>
                      <a:pt x="18" y="82"/>
                      <a:pt x="18" y="82"/>
                    </a:cubicBezTo>
                    <a:cubicBezTo>
                      <a:pt x="15" y="82"/>
                      <a:pt x="12" y="79"/>
                      <a:pt x="12" y="7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59" y="15"/>
                      <a:pt x="159" y="15"/>
                      <a:pt x="159" y="15"/>
                    </a:cubicBezTo>
                    <a:lnTo>
                      <a:pt x="148" y="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198"/>
              <p:cNvSpPr>
                <a:spLocks/>
              </p:cNvSpPr>
              <p:nvPr/>
            </p:nvSpPr>
            <p:spPr bwMode="auto">
              <a:xfrm>
                <a:off x="9725483" y="1892543"/>
                <a:ext cx="44899" cy="34922"/>
              </a:xfrm>
              <a:custGeom>
                <a:avLst/>
                <a:gdLst>
                  <a:gd name="T0" fmla="*/ 23 w 27"/>
                  <a:gd name="T1" fmla="*/ 0 h 21"/>
                  <a:gd name="T2" fmla="*/ 18 w 27"/>
                  <a:gd name="T3" fmla="*/ 0 h 21"/>
                  <a:gd name="T4" fmla="*/ 6 w 27"/>
                  <a:gd name="T5" fmla="*/ 0 h 21"/>
                  <a:gd name="T6" fmla="*/ 3 w 27"/>
                  <a:gd name="T7" fmla="*/ 0 h 21"/>
                  <a:gd name="T8" fmla="*/ 0 w 27"/>
                  <a:gd name="T9" fmla="*/ 21 h 21"/>
                  <a:gd name="T10" fmla="*/ 8 w 27"/>
                  <a:gd name="T11" fmla="*/ 21 h 21"/>
                  <a:gd name="T12" fmla="*/ 19 w 27"/>
                  <a:gd name="T13" fmla="*/ 21 h 21"/>
                  <a:gd name="T14" fmla="*/ 27 w 27"/>
                  <a:gd name="T15" fmla="*/ 21 h 21"/>
                  <a:gd name="T16" fmla="*/ 23 w 27"/>
                  <a:gd name="T17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1">
                    <a:moveTo>
                      <a:pt x="23" y="0"/>
                    </a:moveTo>
                    <a:lnTo>
                      <a:pt x="18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21"/>
                    </a:lnTo>
                    <a:lnTo>
                      <a:pt x="8" y="21"/>
                    </a:lnTo>
                    <a:lnTo>
                      <a:pt x="19" y="21"/>
                    </a:lnTo>
                    <a:lnTo>
                      <a:pt x="27" y="21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199"/>
              <p:cNvSpPr>
                <a:spLocks/>
              </p:cNvSpPr>
              <p:nvPr/>
            </p:nvSpPr>
            <p:spPr bwMode="auto">
              <a:xfrm>
                <a:off x="9665617" y="1902520"/>
                <a:ext cx="51551" cy="49888"/>
              </a:xfrm>
              <a:custGeom>
                <a:avLst/>
                <a:gdLst>
                  <a:gd name="T0" fmla="*/ 16 w 31"/>
                  <a:gd name="T1" fmla="*/ 0 h 30"/>
                  <a:gd name="T2" fmla="*/ 12 w 31"/>
                  <a:gd name="T3" fmla="*/ 1 h 30"/>
                  <a:gd name="T4" fmla="*/ 4 w 31"/>
                  <a:gd name="T5" fmla="*/ 7 h 30"/>
                  <a:gd name="T6" fmla="*/ 0 w 31"/>
                  <a:gd name="T7" fmla="*/ 10 h 30"/>
                  <a:gd name="T8" fmla="*/ 9 w 31"/>
                  <a:gd name="T9" fmla="*/ 30 h 30"/>
                  <a:gd name="T10" fmla="*/ 15 w 31"/>
                  <a:gd name="T11" fmla="*/ 25 h 30"/>
                  <a:gd name="T12" fmla="*/ 24 w 31"/>
                  <a:gd name="T13" fmla="*/ 20 h 30"/>
                  <a:gd name="T14" fmla="*/ 31 w 31"/>
                  <a:gd name="T15" fmla="*/ 15 h 30"/>
                  <a:gd name="T16" fmla="*/ 16 w 31"/>
                  <a:gd name="T1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0">
                    <a:moveTo>
                      <a:pt x="16" y="0"/>
                    </a:moveTo>
                    <a:lnTo>
                      <a:pt x="12" y="1"/>
                    </a:lnTo>
                    <a:lnTo>
                      <a:pt x="4" y="7"/>
                    </a:lnTo>
                    <a:lnTo>
                      <a:pt x="0" y="10"/>
                    </a:lnTo>
                    <a:lnTo>
                      <a:pt x="9" y="30"/>
                    </a:lnTo>
                    <a:lnTo>
                      <a:pt x="15" y="25"/>
                    </a:lnTo>
                    <a:lnTo>
                      <a:pt x="24" y="20"/>
                    </a:lnTo>
                    <a:lnTo>
                      <a:pt x="31" y="15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200"/>
              <p:cNvSpPr>
                <a:spLocks/>
              </p:cNvSpPr>
              <p:nvPr/>
            </p:nvSpPr>
            <p:spPr bwMode="auto">
              <a:xfrm>
                <a:off x="9622381" y="1944094"/>
                <a:ext cx="49888" cy="51551"/>
              </a:xfrm>
              <a:custGeom>
                <a:avLst/>
                <a:gdLst>
                  <a:gd name="T0" fmla="*/ 10 w 30"/>
                  <a:gd name="T1" fmla="*/ 0 h 31"/>
                  <a:gd name="T2" fmla="*/ 7 w 30"/>
                  <a:gd name="T3" fmla="*/ 4 h 31"/>
                  <a:gd name="T4" fmla="*/ 2 w 30"/>
                  <a:gd name="T5" fmla="*/ 14 h 31"/>
                  <a:gd name="T6" fmla="*/ 0 w 30"/>
                  <a:gd name="T7" fmla="*/ 17 h 31"/>
                  <a:gd name="T8" fmla="*/ 17 w 30"/>
                  <a:gd name="T9" fmla="*/ 31 h 31"/>
                  <a:gd name="T10" fmla="*/ 21 w 30"/>
                  <a:gd name="T11" fmla="*/ 24 h 31"/>
                  <a:gd name="T12" fmla="*/ 26 w 30"/>
                  <a:gd name="T13" fmla="*/ 14 h 31"/>
                  <a:gd name="T14" fmla="*/ 30 w 30"/>
                  <a:gd name="T15" fmla="*/ 7 h 31"/>
                  <a:gd name="T16" fmla="*/ 10 w 30"/>
                  <a:gd name="T17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31">
                    <a:moveTo>
                      <a:pt x="10" y="0"/>
                    </a:moveTo>
                    <a:lnTo>
                      <a:pt x="7" y="4"/>
                    </a:lnTo>
                    <a:lnTo>
                      <a:pt x="2" y="14"/>
                    </a:lnTo>
                    <a:lnTo>
                      <a:pt x="0" y="17"/>
                    </a:lnTo>
                    <a:lnTo>
                      <a:pt x="17" y="31"/>
                    </a:lnTo>
                    <a:lnTo>
                      <a:pt x="21" y="24"/>
                    </a:lnTo>
                    <a:lnTo>
                      <a:pt x="26" y="14"/>
                    </a:lnTo>
                    <a:lnTo>
                      <a:pt x="30" y="7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01"/>
              <p:cNvSpPr>
                <a:spLocks/>
              </p:cNvSpPr>
              <p:nvPr/>
            </p:nvSpPr>
            <p:spPr bwMode="auto">
              <a:xfrm>
                <a:off x="9610741" y="2002296"/>
                <a:ext cx="38248" cy="43236"/>
              </a:xfrm>
              <a:custGeom>
                <a:avLst/>
                <a:gdLst>
                  <a:gd name="T0" fmla="*/ 0 w 23"/>
                  <a:gd name="T1" fmla="*/ 5 h 26"/>
                  <a:gd name="T2" fmla="*/ 0 w 23"/>
                  <a:gd name="T3" fmla="*/ 9 h 26"/>
                  <a:gd name="T4" fmla="*/ 2 w 23"/>
                  <a:gd name="T5" fmla="*/ 20 h 26"/>
                  <a:gd name="T6" fmla="*/ 2 w 23"/>
                  <a:gd name="T7" fmla="*/ 25 h 26"/>
                  <a:gd name="T8" fmla="*/ 23 w 23"/>
                  <a:gd name="T9" fmla="*/ 26 h 26"/>
                  <a:gd name="T10" fmla="*/ 22 w 23"/>
                  <a:gd name="T11" fmla="*/ 19 h 26"/>
                  <a:gd name="T12" fmla="*/ 22 w 23"/>
                  <a:gd name="T13" fmla="*/ 9 h 26"/>
                  <a:gd name="T14" fmla="*/ 22 w 23"/>
                  <a:gd name="T15" fmla="*/ 0 h 26"/>
                  <a:gd name="T16" fmla="*/ 0 w 23"/>
                  <a:gd name="T17" fmla="*/ 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26">
                    <a:moveTo>
                      <a:pt x="0" y="5"/>
                    </a:moveTo>
                    <a:lnTo>
                      <a:pt x="0" y="9"/>
                    </a:lnTo>
                    <a:lnTo>
                      <a:pt x="2" y="20"/>
                    </a:lnTo>
                    <a:lnTo>
                      <a:pt x="2" y="25"/>
                    </a:lnTo>
                    <a:lnTo>
                      <a:pt x="23" y="26"/>
                    </a:lnTo>
                    <a:lnTo>
                      <a:pt x="22" y="19"/>
                    </a:lnTo>
                    <a:lnTo>
                      <a:pt x="22" y="9"/>
                    </a:lnTo>
                    <a:lnTo>
                      <a:pt x="22" y="0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202"/>
              <p:cNvSpPr>
                <a:spLocks/>
              </p:cNvSpPr>
              <p:nvPr/>
            </p:nvSpPr>
            <p:spPr bwMode="auto">
              <a:xfrm>
                <a:off x="9622381" y="2057173"/>
                <a:ext cx="49888" cy="51551"/>
              </a:xfrm>
              <a:custGeom>
                <a:avLst/>
                <a:gdLst>
                  <a:gd name="T0" fmla="*/ 0 w 30"/>
                  <a:gd name="T1" fmla="*/ 13 h 31"/>
                  <a:gd name="T2" fmla="*/ 2 w 30"/>
                  <a:gd name="T3" fmla="*/ 17 h 31"/>
                  <a:gd name="T4" fmla="*/ 7 w 30"/>
                  <a:gd name="T5" fmla="*/ 27 h 31"/>
                  <a:gd name="T6" fmla="*/ 10 w 30"/>
                  <a:gd name="T7" fmla="*/ 31 h 31"/>
                  <a:gd name="T8" fmla="*/ 30 w 30"/>
                  <a:gd name="T9" fmla="*/ 22 h 31"/>
                  <a:gd name="T10" fmla="*/ 26 w 30"/>
                  <a:gd name="T11" fmla="*/ 16 h 31"/>
                  <a:gd name="T12" fmla="*/ 20 w 30"/>
                  <a:gd name="T13" fmla="*/ 6 h 31"/>
                  <a:gd name="T14" fmla="*/ 16 w 30"/>
                  <a:gd name="T15" fmla="*/ 0 h 31"/>
                  <a:gd name="T16" fmla="*/ 0 w 30"/>
                  <a:gd name="T17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31">
                    <a:moveTo>
                      <a:pt x="0" y="13"/>
                    </a:moveTo>
                    <a:lnTo>
                      <a:pt x="2" y="17"/>
                    </a:lnTo>
                    <a:lnTo>
                      <a:pt x="7" y="27"/>
                    </a:lnTo>
                    <a:lnTo>
                      <a:pt x="10" y="31"/>
                    </a:lnTo>
                    <a:lnTo>
                      <a:pt x="30" y="22"/>
                    </a:lnTo>
                    <a:lnTo>
                      <a:pt x="26" y="16"/>
                    </a:lnTo>
                    <a:lnTo>
                      <a:pt x="20" y="6"/>
                    </a:lnTo>
                    <a:lnTo>
                      <a:pt x="16" y="0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03"/>
              <p:cNvSpPr>
                <a:spLocks/>
              </p:cNvSpPr>
              <p:nvPr/>
            </p:nvSpPr>
            <p:spPr bwMode="auto">
              <a:xfrm>
                <a:off x="9665617" y="2102071"/>
                <a:ext cx="49888" cy="48225"/>
              </a:xfrm>
              <a:custGeom>
                <a:avLst/>
                <a:gdLst>
                  <a:gd name="T0" fmla="*/ 0 w 30"/>
                  <a:gd name="T1" fmla="*/ 20 h 29"/>
                  <a:gd name="T2" fmla="*/ 4 w 30"/>
                  <a:gd name="T3" fmla="*/ 22 h 29"/>
                  <a:gd name="T4" fmla="*/ 14 w 30"/>
                  <a:gd name="T5" fmla="*/ 28 h 29"/>
                  <a:gd name="T6" fmla="*/ 17 w 30"/>
                  <a:gd name="T7" fmla="*/ 29 h 29"/>
                  <a:gd name="T8" fmla="*/ 30 w 30"/>
                  <a:gd name="T9" fmla="*/ 12 h 29"/>
                  <a:gd name="T10" fmla="*/ 22 w 30"/>
                  <a:gd name="T11" fmla="*/ 9 h 29"/>
                  <a:gd name="T12" fmla="*/ 14 w 30"/>
                  <a:gd name="T13" fmla="*/ 4 h 29"/>
                  <a:gd name="T14" fmla="*/ 6 w 30"/>
                  <a:gd name="T15" fmla="*/ 0 h 29"/>
                  <a:gd name="T16" fmla="*/ 0 w 30"/>
                  <a:gd name="T17" fmla="*/ 2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29">
                    <a:moveTo>
                      <a:pt x="0" y="20"/>
                    </a:moveTo>
                    <a:lnTo>
                      <a:pt x="4" y="22"/>
                    </a:lnTo>
                    <a:lnTo>
                      <a:pt x="14" y="28"/>
                    </a:lnTo>
                    <a:lnTo>
                      <a:pt x="17" y="29"/>
                    </a:lnTo>
                    <a:lnTo>
                      <a:pt x="30" y="12"/>
                    </a:lnTo>
                    <a:lnTo>
                      <a:pt x="22" y="9"/>
                    </a:lnTo>
                    <a:lnTo>
                      <a:pt x="14" y="4"/>
                    </a:lnTo>
                    <a:lnTo>
                      <a:pt x="6" y="0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204"/>
              <p:cNvSpPr>
                <a:spLocks/>
              </p:cNvSpPr>
              <p:nvPr/>
            </p:nvSpPr>
            <p:spPr bwMode="auto">
              <a:xfrm>
                <a:off x="9723820" y="2125352"/>
                <a:ext cx="43236" cy="34922"/>
              </a:xfrm>
              <a:custGeom>
                <a:avLst/>
                <a:gdLst>
                  <a:gd name="T0" fmla="*/ 4 w 26"/>
                  <a:gd name="T1" fmla="*/ 21 h 21"/>
                  <a:gd name="T2" fmla="*/ 9 w 26"/>
                  <a:gd name="T3" fmla="*/ 21 h 21"/>
                  <a:gd name="T4" fmla="*/ 19 w 26"/>
                  <a:gd name="T5" fmla="*/ 21 h 21"/>
                  <a:gd name="T6" fmla="*/ 24 w 26"/>
                  <a:gd name="T7" fmla="*/ 21 h 21"/>
                  <a:gd name="T8" fmla="*/ 26 w 26"/>
                  <a:gd name="T9" fmla="*/ 0 h 21"/>
                  <a:gd name="T10" fmla="*/ 19 w 26"/>
                  <a:gd name="T11" fmla="*/ 0 h 21"/>
                  <a:gd name="T12" fmla="*/ 7 w 26"/>
                  <a:gd name="T13" fmla="*/ 0 h 21"/>
                  <a:gd name="T14" fmla="*/ 0 w 26"/>
                  <a:gd name="T15" fmla="*/ 1 h 21"/>
                  <a:gd name="T16" fmla="*/ 4 w 26"/>
                  <a:gd name="T17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21">
                    <a:moveTo>
                      <a:pt x="4" y="21"/>
                    </a:moveTo>
                    <a:lnTo>
                      <a:pt x="9" y="21"/>
                    </a:lnTo>
                    <a:lnTo>
                      <a:pt x="19" y="21"/>
                    </a:lnTo>
                    <a:lnTo>
                      <a:pt x="24" y="21"/>
                    </a:lnTo>
                    <a:lnTo>
                      <a:pt x="26" y="0"/>
                    </a:lnTo>
                    <a:lnTo>
                      <a:pt x="19" y="0"/>
                    </a:lnTo>
                    <a:lnTo>
                      <a:pt x="7" y="0"/>
                    </a:lnTo>
                    <a:lnTo>
                      <a:pt x="0" y="1"/>
                    </a:lnTo>
                    <a:lnTo>
                      <a:pt x="4" y="2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206"/>
              <p:cNvSpPr>
                <a:spLocks/>
              </p:cNvSpPr>
              <p:nvPr/>
            </p:nvSpPr>
            <p:spPr bwMode="auto">
              <a:xfrm>
                <a:off x="9775370" y="2102071"/>
                <a:ext cx="53214" cy="49888"/>
              </a:xfrm>
              <a:custGeom>
                <a:avLst/>
                <a:gdLst>
                  <a:gd name="T0" fmla="*/ 15 w 32"/>
                  <a:gd name="T1" fmla="*/ 30 h 30"/>
                  <a:gd name="T2" fmla="*/ 18 w 32"/>
                  <a:gd name="T3" fmla="*/ 28 h 30"/>
                  <a:gd name="T4" fmla="*/ 28 w 32"/>
                  <a:gd name="T5" fmla="*/ 22 h 30"/>
                  <a:gd name="T6" fmla="*/ 32 w 32"/>
                  <a:gd name="T7" fmla="*/ 19 h 30"/>
                  <a:gd name="T8" fmla="*/ 23 w 32"/>
                  <a:gd name="T9" fmla="*/ 0 h 30"/>
                  <a:gd name="T10" fmla="*/ 17 w 32"/>
                  <a:gd name="T11" fmla="*/ 4 h 30"/>
                  <a:gd name="T12" fmla="*/ 7 w 32"/>
                  <a:gd name="T13" fmla="*/ 10 h 30"/>
                  <a:gd name="T14" fmla="*/ 0 w 32"/>
                  <a:gd name="T15" fmla="*/ 14 h 30"/>
                  <a:gd name="T16" fmla="*/ 15 w 32"/>
                  <a:gd name="T17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30">
                    <a:moveTo>
                      <a:pt x="15" y="30"/>
                    </a:moveTo>
                    <a:lnTo>
                      <a:pt x="18" y="28"/>
                    </a:lnTo>
                    <a:lnTo>
                      <a:pt x="28" y="22"/>
                    </a:lnTo>
                    <a:lnTo>
                      <a:pt x="32" y="19"/>
                    </a:lnTo>
                    <a:lnTo>
                      <a:pt x="23" y="0"/>
                    </a:lnTo>
                    <a:lnTo>
                      <a:pt x="17" y="4"/>
                    </a:lnTo>
                    <a:lnTo>
                      <a:pt x="7" y="10"/>
                    </a:lnTo>
                    <a:lnTo>
                      <a:pt x="0" y="14"/>
                    </a:lnTo>
                    <a:lnTo>
                      <a:pt x="15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07"/>
              <p:cNvSpPr>
                <a:spLocks/>
              </p:cNvSpPr>
              <p:nvPr/>
            </p:nvSpPr>
            <p:spPr bwMode="auto">
              <a:xfrm>
                <a:off x="9821932" y="2058835"/>
                <a:ext cx="49888" cy="49888"/>
              </a:xfrm>
              <a:custGeom>
                <a:avLst/>
                <a:gdLst>
                  <a:gd name="T0" fmla="*/ 20 w 30"/>
                  <a:gd name="T1" fmla="*/ 30 h 30"/>
                  <a:gd name="T2" fmla="*/ 22 w 30"/>
                  <a:gd name="T3" fmla="*/ 26 h 30"/>
                  <a:gd name="T4" fmla="*/ 27 w 30"/>
                  <a:gd name="T5" fmla="*/ 16 h 30"/>
                  <a:gd name="T6" fmla="*/ 30 w 30"/>
                  <a:gd name="T7" fmla="*/ 12 h 30"/>
                  <a:gd name="T8" fmla="*/ 12 w 30"/>
                  <a:gd name="T9" fmla="*/ 0 h 30"/>
                  <a:gd name="T10" fmla="*/ 9 w 30"/>
                  <a:gd name="T11" fmla="*/ 6 h 30"/>
                  <a:gd name="T12" fmla="*/ 4 w 30"/>
                  <a:gd name="T13" fmla="*/ 16 h 30"/>
                  <a:gd name="T14" fmla="*/ 0 w 30"/>
                  <a:gd name="T15" fmla="*/ 22 h 30"/>
                  <a:gd name="T16" fmla="*/ 20 w 30"/>
                  <a:gd name="T17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30">
                    <a:moveTo>
                      <a:pt x="20" y="30"/>
                    </a:moveTo>
                    <a:lnTo>
                      <a:pt x="22" y="26"/>
                    </a:lnTo>
                    <a:lnTo>
                      <a:pt x="27" y="16"/>
                    </a:lnTo>
                    <a:lnTo>
                      <a:pt x="30" y="12"/>
                    </a:lnTo>
                    <a:lnTo>
                      <a:pt x="12" y="0"/>
                    </a:lnTo>
                    <a:lnTo>
                      <a:pt x="9" y="6"/>
                    </a:lnTo>
                    <a:lnTo>
                      <a:pt x="4" y="16"/>
                    </a:lnTo>
                    <a:lnTo>
                      <a:pt x="0" y="22"/>
                    </a:lnTo>
                    <a:lnTo>
                      <a:pt x="20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08"/>
              <p:cNvSpPr>
                <a:spLocks/>
              </p:cNvSpPr>
              <p:nvPr/>
            </p:nvSpPr>
            <p:spPr bwMode="auto">
              <a:xfrm>
                <a:off x="9845213" y="2007285"/>
                <a:ext cx="36584" cy="43236"/>
              </a:xfrm>
              <a:custGeom>
                <a:avLst/>
                <a:gdLst>
                  <a:gd name="T0" fmla="*/ 22 w 22"/>
                  <a:gd name="T1" fmla="*/ 22 h 26"/>
                  <a:gd name="T2" fmla="*/ 22 w 22"/>
                  <a:gd name="T3" fmla="*/ 17 h 26"/>
                  <a:gd name="T4" fmla="*/ 21 w 22"/>
                  <a:gd name="T5" fmla="*/ 6 h 26"/>
                  <a:gd name="T6" fmla="*/ 21 w 22"/>
                  <a:gd name="T7" fmla="*/ 2 h 26"/>
                  <a:gd name="T8" fmla="*/ 0 w 22"/>
                  <a:gd name="T9" fmla="*/ 0 h 26"/>
                  <a:gd name="T10" fmla="*/ 0 w 22"/>
                  <a:gd name="T11" fmla="*/ 7 h 26"/>
                  <a:gd name="T12" fmla="*/ 1 w 22"/>
                  <a:gd name="T13" fmla="*/ 18 h 26"/>
                  <a:gd name="T14" fmla="*/ 1 w 22"/>
                  <a:gd name="T15" fmla="*/ 26 h 26"/>
                  <a:gd name="T16" fmla="*/ 22 w 22"/>
                  <a:gd name="T17" fmla="*/ 2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" h="26">
                    <a:moveTo>
                      <a:pt x="22" y="22"/>
                    </a:moveTo>
                    <a:lnTo>
                      <a:pt x="22" y="17"/>
                    </a:lnTo>
                    <a:lnTo>
                      <a:pt x="21" y="6"/>
                    </a:lnTo>
                    <a:lnTo>
                      <a:pt x="21" y="2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1" y="18"/>
                    </a:lnTo>
                    <a:lnTo>
                      <a:pt x="1" y="26"/>
                    </a:lnTo>
                    <a:lnTo>
                      <a:pt x="22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09"/>
              <p:cNvSpPr>
                <a:spLocks/>
              </p:cNvSpPr>
              <p:nvPr/>
            </p:nvSpPr>
            <p:spPr bwMode="auto">
              <a:xfrm>
                <a:off x="9821932" y="1945756"/>
                <a:ext cx="49888" cy="49888"/>
              </a:xfrm>
              <a:custGeom>
                <a:avLst/>
                <a:gdLst>
                  <a:gd name="T0" fmla="*/ 30 w 30"/>
                  <a:gd name="T1" fmla="*/ 16 h 30"/>
                  <a:gd name="T2" fmla="*/ 27 w 30"/>
                  <a:gd name="T3" fmla="*/ 13 h 30"/>
                  <a:gd name="T4" fmla="*/ 21 w 30"/>
                  <a:gd name="T5" fmla="*/ 4 h 30"/>
                  <a:gd name="T6" fmla="*/ 20 w 30"/>
                  <a:gd name="T7" fmla="*/ 0 h 30"/>
                  <a:gd name="T8" fmla="*/ 0 w 30"/>
                  <a:gd name="T9" fmla="*/ 8 h 30"/>
                  <a:gd name="T10" fmla="*/ 4 w 30"/>
                  <a:gd name="T11" fmla="*/ 15 h 30"/>
                  <a:gd name="T12" fmla="*/ 10 w 30"/>
                  <a:gd name="T13" fmla="*/ 24 h 30"/>
                  <a:gd name="T14" fmla="*/ 14 w 30"/>
                  <a:gd name="T15" fmla="*/ 30 h 30"/>
                  <a:gd name="T16" fmla="*/ 30 w 30"/>
                  <a:gd name="T17" fmla="*/ 1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30">
                    <a:moveTo>
                      <a:pt x="30" y="16"/>
                    </a:moveTo>
                    <a:lnTo>
                      <a:pt x="27" y="13"/>
                    </a:lnTo>
                    <a:lnTo>
                      <a:pt x="21" y="4"/>
                    </a:lnTo>
                    <a:lnTo>
                      <a:pt x="20" y="0"/>
                    </a:lnTo>
                    <a:lnTo>
                      <a:pt x="0" y="8"/>
                    </a:lnTo>
                    <a:lnTo>
                      <a:pt x="4" y="15"/>
                    </a:lnTo>
                    <a:lnTo>
                      <a:pt x="10" y="24"/>
                    </a:lnTo>
                    <a:lnTo>
                      <a:pt x="14" y="30"/>
                    </a:lnTo>
                    <a:lnTo>
                      <a:pt x="30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10"/>
              <p:cNvSpPr>
                <a:spLocks/>
              </p:cNvSpPr>
              <p:nvPr/>
            </p:nvSpPr>
            <p:spPr bwMode="auto">
              <a:xfrm>
                <a:off x="9778696" y="1902520"/>
                <a:ext cx="49888" cy="49888"/>
              </a:xfrm>
              <a:custGeom>
                <a:avLst/>
                <a:gdLst>
                  <a:gd name="T0" fmla="*/ 30 w 30"/>
                  <a:gd name="T1" fmla="*/ 9 h 30"/>
                  <a:gd name="T2" fmla="*/ 26 w 30"/>
                  <a:gd name="T3" fmla="*/ 7 h 30"/>
                  <a:gd name="T4" fmla="*/ 16 w 30"/>
                  <a:gd name="T5" fmla="*/ 2 h 30"/>
                  <a:gd name="T6" fmla="*/ 12 w 30"/>
                  <a:gd name="T7" fmla="*/ 0 h 30"/>
                  <a:gd name="T8" fmla="*/ 0 w 30"/>
                  <a:gd name="T9" fmla="*/ 17 h 30"/>
                  <a:gd name="T10" fmla="*/ 6 w 30"/>
                  <a:gd name="T11" fmla="*/ 21 h 30"/>
                  <a:gd name="T12" fmla="*/ 16 w 30"/>
                  <a:gd name="T13" fmla="*/ 26 h 30"/>
                  <a:gd name="T14" fmla="*/ 23 w 30"/>
                  <a:gd name="T15" fmla="*/ 30 h 30"/>
                  <a:gd name="T16" fmla="*/ 30 w 30"/>
                  <a:gd name="T17" fmla="*/ 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30">
                    <a:moveTo>
                      <a:pt x="30" y="9"/>
                    </a:moveTo>
                    <a:lnTo>
                      <a:pt x="26" y="7"/>
                    </a:lnTo>
                    <a:lnTo>
                      <a:pt x="16" y="2"/>
                    </a:lnTo>
                    <a:lnTo>
                      <a:pt x="12" y="0"/>
                    </a:lnTo>
                    <a:lnTo>
                      <a:pt x="0" y="17"/>
                    </a:lnTo>
                    <a:lnTo>
                      <a:pt x="6" y="21"/>
                    </a:lnTo>
                    <a:lnTo>
                      <a:pt x="16" y="26"/>
                    </a:lnTo>
                    <a:lnTo>
                      <a:pt x="23" y="30"/>
                    </a:lnTo>
                    <a:lnTo>
                      <a:pt x="30" y="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11"/>
              <p:cNvSpPr>
                <a:spLocks noEditPoints="1"/>
              </p:cNvSpPr>
              <p:nvPr/>
            </p:nvSpPr>
            <p:spPr bwMode="auto">
              <a:xfrm>
                <a:off x="9632359" y="1912498"/>
                <a:ext cx="229484" cy="226158"/>
              </a:xfrm>
              <a:custGeom>
                <a:avLst/>
                <a:gdLst>
                  <a:gd name="T0" fmla="*/ 55 w 110"/>
                  <a:gd name="T1" fmla="*/ 108 h 108"/>
                  <a:gd name="T2" fmla="*/ 1 w 110"/>
                  <a:gd name="T3" fmla="*/ 57 h 108"/>
                  <a:gd name="T4" fmla="*/ 53 w 110"/>
                  <a:gd name="T5" fmla="*/ 1 h 108"/>
                  <a:gd name="T6" fmla="*/ 109 w 110"/>
                  <a:gd name="T7" fmla="*/ 52 h 108"/>
                  <a:gd name="T8" fmla="*/ 57 w 110"/>
                  <a:gd name="T9" fmla="*/ 108 h 108"/>
                  <a:gd name="T10" fmla="*/ 55 w 110"/>
                  <a:gd name="T11" fmla="*/ 108 h 108"/>
                  <a:gd name="T12" fmla="*/ 55 w 110"/>
                  <a:gd name="T13" fmla="*/ 16 h 108"/>
                  <a:gd name="T14" fmla="*/ 53 w 110"/>
                  <a:gd name="T15" fmla="*/ 16 h 108"/>
                  <a:gd name="T16" fmla="*/ 16 w 110"/>
                  <a:gd name="T17" fmla="*/ 56 h 108"/>
                  <a:gd name="T18" fmla="*/ 57 w 110"/>
                  <a:gd name="T19" fmla="*/ 94 h 108"/>
                  <a:gd name="T20" fmla="*/ 94 w 110"/>
                  <a:gd name="T21" fmla="*/ 53 h 108"/>
                  <a:gd name="T22" fmla="*/ 55 w 110"/>
                  <a:gd name="T23" fmla="*/ 16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0" h="108">
                    <a:moveTo>
                      <a:pt x="55" y="108"/>
                    </a:moveTo>
                    <a:cubicBezTo>
                      <a:pt x="26" y="108"/>
                      <a:pt x="2" y="86"/>
                      <a:pt x="1" y="57"/>
                    </a:cubicBezTo>
                    <a:cubicBezTo>
                      <a:pt x="0" y="27"/>
                      <a:pt x="23" y="2"/>
                      <a:pt x="53" y="1"/>
                    </a:cubicBezTo>
                    <a:cubicBezTo>
                      <a:pt x="83" y="0"/>
                      <a:pt x="108" y="23"/>
                      <a:pt x="109" y="52"/>
                    </a:cubicBezTo>
                    <a:cubicBezTo>
                      <a:pt x="110" y="82"/>
                      <a:pt x="87" y="107"/>
                      <a:pt x="57" y="108"/>
                    </a:cubicBezTo>
                    <a:cubicBezTo>
                      <a:pt x="56" y="108"/>
                      <a:pt x="56" y="108"/>
                      <a:pt x="55" y="108"/>
                    </a:cubicBezTo>
                    <a:close/>
                    <a:moveTo>
                      <a:pt x="55" y="16"/>
                    </a:moveTo>
                    <a:cubicBezTo>
                      <a:pt x="54" y="16"/>
                      <a:pt x="54" y="16"/>
                      <a:pt x="53" y="16"/>
                    </a:cubicBezTo>
                    <a:cubicBezTo>
                      <a:pt x="32" y="16"/>
                      <a:pt x="15" y="35"/>
                      <a:pt x="16" y="56"/>
                    </a:cubicBezTo>
                    <a:cubicBezTo>
                      <a:pt x="17" y="78"/>
                      <a:pt x="35" y="94"/>
                      <a:pt x="57" y="94"/>
                    </a:cubicBezTo>
                    <a:cubicBezTo>
                      <a:pt x="78" y="93"/>
                      <a:pt x="95" y="75"/>
                      <a:pt x="94" y="53"/>
                    </a:cubicBezTo>
                    <a:cubicBezTo>
                      <a:pt x="93" y="32"/>
                      <a:pt x="76" y="16"/>
                      <a:pt x="55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62D4AE1E-8D15-4656-B33D-92C0CEF30228}"/>
              </a:ext>
            </a:extLst>
          </p:cNvPr>
          <p:cNvGrpSpPr/>
          <p:nvPr/>
        </p:nvGrpSpPr>
        <p:grpSpPr>
          <a:xfrm>
            <a:off x="246083" y="4144604"/>
            <a:ext cx="655983" cy="655983"/>
            <a:chOff x="1093307" y="4309939"/>
            <a:chExt cx="655983" cy="655983"/>
          </a:xfrm>
        </p:grpSpPr>
        <p:sp>
          <p:nvSpPr>
            <p:cNvPr id="22" name="椭圆 21"/>
            <p:cNvSpPr/>
            <p:nvPr/>
          </p:nvSpPr>
          <p:spPr>
            <a:xfrm>
              <a:off x="1093307" y="4309939"/>
              <a:ext cx="655983" cy="655983"/>
            </a:xfrm>
            <a:prstGeom prst="ellipse">
              <a:avLst/>
            </a:prstGeom>
            <a:solidFill>
              <a:srgbClr val="F6A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1238883" y="4443315"/>
              <a:ext cx="364830" cy="389230"/>
              <a:chOff x="6025477" y="5703965"/>
              <a:chExt cx="522158" cy="557080"/>
            </a:xfrm>
            <a:solidFill>
              <a:schemeClr val="bg1"/>
            </a:solidFill>
          </p:grpSpPr>
          <p:sp>
            <p:nvSpPr>
              <p:cNvPr id="53" name="Freeform 348"/>
              <p:cNvSpPr>
                <a:spLocks/>
              </p:cNvSpPr>
              <p:nvPr/>
            </p:nvSpPr>
            <p:spPr bwMode="auto">
              <a:xfrm>
                <a:off x="6278241" y="5703965"/>
                <a:ext cx="31596" cy="78158"/>
              </a:xfrm>
              <a:custGeom>
                <a:avLst/>
                <a:gdLst>
                  <a:gd name="T0" fmla="*/ 8 w 15"/>
                  <a:gd name="T1" fmla="*/ 38 h 38"/>
                  <a:gd name="T2" fmla="*/ 0 w 15"/>
                  <a:gd name="T3" fmla="*/ 30 h 38"/>
                  <a:gd name="T4" fmla="*/ 0 w 15"/>
                  <a:gd name="T5" fmla="*/ 7 h 38"/>
                  <a:gd name="T6" fmla="*/ 8 w 15"/>
                  <a:gd name="T7" fmla="*/ 0 h 38"/>
                  <a:gd name="T8" fmla="*/ 15 w 15"/>
                  <a:gd name="T9" fmla="*/ 7 h 38"/>
                  <a:gd name="T10" fmla="*/ 15 w 15"/>
                  <a:gd name="T11" fmla="*/ 30 h 38"/>
                  <a:gd name="T12" fmla="*/ 8 w 15"/>
                  <a:gd name="T13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38">
                    <a:moveTo>
                      <a:pt x="8" y="38"/>
                    </a:moveTo>
                    <a:cubicBezTo>
                      <a:pt x="4" y="38"/>
                      <a:pt x="0" y="34"/>
                      <a:pt x="0" y="3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12" y="0"/>
                      <a:pt x="15" y="3"/>
                      <a:pt x="15" y="7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34"/>
                      <a:pt x="12" y="38"/>
                      <a:pt x="8" y="3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349"/>
              <p:cNvSpPr>
                <a:spLocks/>
              </p:cNvSpPr>
              <p:nvPr/>
            </p:nvSpPr>
            <p:spPr bwMode="auto">
              <a:xfrm>
                <a:off x="6153521" y="5730572"/>
                <a:ext cx="58203" cy="73169"/>
              </a:xfrm>
              <a:custGeom>
                <a:avLst/>
                <a:gdLst>
                  <a:gd name="T0" fmla="*/ 20 w 28"/>
                  <a:gd name="T1" fmla="*/ 35 h 35"/>
                  <a:gd name="T2" fmla="*/ 13 w 28"/>
                  <a:gd name="T3" fmla="*/ 32 h 35"/>
                  <a:gd name="T4" fmla="*/ 2 w 28"/>
                  <a:gd name="T5" fmla="*/ 12 h 35"/>
                  <a:gd name="T6" fmla="*/ 4 w 28"/>
                  <a:gd name="T7" fmla="*/ 2 h 35"/>
                  <a:gd name="T8" fmla="*/ 14 w 28"/>
                  <a:gd name="T9" fmla="*/ 5 h 35"/>
                  <a:gd name="T10" fmla="*/ 26 w 28"/>
                  <a:gd name="T11" fmla="*/ 25 h 35"/>
                  <a:gd name="T12" fmla="*/ 23 w 28"/>
                  <a:gd name="T13" fmla="*/ 35 h 35"/>
                  <a:gd name="T14" fmla="*/ 20 w 28"/>
                  <a:gd name="T15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35">
                    <a:moveTo>
                      <a:pt x="20" y="35"/>
                    </a:moveTo>
                    <a:cubicBezTo>
                      <a:pt x="17" y="35"/>
                      <a:pt x="15" y="34"/>
                      <a:pt x="13" y="3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8"/>
                      <a:pt x="1" y="4"/>
                      <a:pt x="4" y="2"/>
                    </a:cubicBezTo>
                    <a:cubicBezTo>
                      <a:pt x="8" y="0"/>
                      <a:pt x="12" y="1"/>
                      <a:pt x="14" y="5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8" y="28"/>
                      <a:pt x="27" y="33"/>
                      <a:pt x="23" y="35"/>
                    </a:cubicBezTo>
                    <a:cubicBezTo>
                      <a:pt x="22" y="35"/>
                      <a:pt x="21" y="35"/>
                      <a:pt x="20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350"/>
              <p:cNvSpPr>
                <a:spLocks/>
              </p:cNvSpPr>
              <p:nvPr/>
            </p:nvSpPr>
            <p:spPr bwMode="auto">
              <a:xfrm>
                <a:off x="6060397" y="5818707"/>
                <a:ext cx="76495" cy="56539"/>
              </a:xfrm>
              <a:custGeom>
                <a:avLst/>
                <a:gdLst>
                  <a:gd name="T0" fmla="*/ 28 w 37"/>
                  <a:gd name="T1" fmla="*/ 27 h 27"/>
                  <a:gd name="T2" fmla="*/ 25 w 37"/>
                  <a:gd name="T3" fmla="*/ 26 h 27"/>
                  <a:gd name="T4" fmla="*/ 5 w 37"/>
                  <a:gd name="T5" fmla="*/ 14 h 27"/>
                  <a:gd name="T6" fmla="*/ 2 w 37"/>
                  <a:gd name="T7" fmla="*/ 5 h 27"/>
                  <a:gd name="T8" fmla="*/ 12 w 37"/>
                  <a:gd name="T9" fmla="*/ 2 h 27"/>
                  <a:gd name="T10" fmla="*/ 32 w 37"/>
                  <a:gd name="T11" fmla="*/ 14 h 27"/>
                  <a:gd name="T12" fmla="*/ 35 w 37"/>
                  <a:gd name="T13" fmla="*/ 23 h 27"/>
                  <a:gd name="T14" fmla="*/ 28 w 37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27">
                    <a:moveTo>
                      <a:pt x="28" y="27"/>
                    </a:moveTo>
                    <a:cubicBezTo>
                      <a:pt x="27" y="27"/>
                      <a:pt x="26" y="27"/>
                      <a:pt x="25" y="26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9" y="0"/>
                      <a:pt x="12" y="2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5" y="16"/>
                      <a:pt x="37" y="20"/>
                      <a:pt x="35" y="23"/>
                    </a:cubicBezTo>
                    <a:cubicBezTo>
                      <a:pt x="33" y="26"/>
                      <a:pt x="31" y="27"/>
                      <a:pt x="28" y="2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351"/>
              <p:cNvSpPr>
                <a:spLocks/>
              </p:cNvSpPr>
              <p:nvPr/>
            </p:nvSpPr>
            <p:spPr bwMode="auto">
              <a:xfrm>
                <a:off x="6025477" y="5943426"/>
                <a:ext cx="78158" cy="28270"/>
              </a:xfrm>
              <a:custGeom>
                <a:avLst/>
                <a:gdLst>
                  <a:gd name="T0" fmla="*/ 31 w 38"/>
                  <a:gd name="T1" fmla="*/ 14 h 14"/>
                  <a:gd name="T2" fmla="*/ 8 w 38"/>
                  <a:gd name="T3" fmla="*/ 14 h 14"/>
                  <a:gd name="T4" fmla="*/ 0 w 38"/>
                  <a:gd name="T5" fmla="*/ 7 h 14"/>
                  <a:gd name="T6" fmla="*/ 8 w 38"/>
                  <a:gd name="T7" fmla="*/ 0 h 14"/>
                  <a:gd name="T8" fmla="*/ 31 w 38"/>
                  <a:gd name="T9" fmla="*/ 0 h 14"/>
                  <a:gd name="T10" fmla="*/ 38 w 38"/>
                  <a:gd name="T11" fmla="*/ 7 h 14"/>
                  <a:gd name="T12" fmla="*/ 31 w 38"/>
                  <a:gd name="T1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4">
                    <a:moveTo>
                      <a:pt x="31" y="14"/>
                    </a:moveTo>
                    <a:cubicBezTo>
                      <a:pt x="8" y="14"/>
                      <a:pt x="8" y="14"/>
                      <a:pt x="8" y="14"/>
                    </a:cubicBezTo>
                    <a:cubicBezTo>
                      <a:pt x="4" y="14"/>
                      <a:pt x="0" y="11"/>
                      <a:pt x="0" y="7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5" y="0"/>
                      <a:pt x="38" y="3"/>
                      <a:pt x="38" y="7"/>
                    </a:cubicBezTo>
                    <a:cubicBezTo>
                      <a:pt x="38" y="11"/>
                      <a:pt x="35" y="14"/>
                      <a:pt x="31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352"/>
              <p:cNvSpPr>
                <a:spLocks/>
              </p:cNvSpPr>
              <p:nvPr/>
            </p:nvSpPr>
            <p:spPr bwMode="auto">
              <a:xfrm>
                <a:off x="6052083" y="6041539"/>
                <a:ext cx="76495" cy="56539"/>
              </a:xfrm>
              <a:custGeom>
                <a:avLst/>
                <a:gdLst>
                  <a:gd name="T0" fmla="*/ 9 w 37"/>
                  <a:gd name="T1" fmla="*/ 27 h 27"/>
                  <a:gd name="T2" fmla="*/ 2 w 37"/>
                  <a:gd name="T3" fmla="*/ 23 h 27"/>
                  <a:gd name="T4" fmla="*/ 5 w 37"/>
                  <a:gd name="T5" fmla="*/ 13 h 27"/>
                  <a:gd name="T6" fmla="*/ 25 w 37"/>
                  <a:gd name="T7" fmla="*/ 2 h 27"/>
                  <a:gd name="T8" fmla="*/ 35 w 37"/>
                  <a:gd name="T9" fmla="*/ 4 h 27"/>
                  <a:gd name="T10" fmla="*/ 32 w 37"/>
                  <a:gd name="T11" fmla="*/ 14 h 27"/>
                  <a:gd name="T12" fmla="*/ 12 w 37"/>
                  <a:gd name="T13" fmla="*/ 26 h 27"/>
                  <a:gd name="T14" fmla="*/ 9 w 37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27">
                    <a:moveTo>
                      <a:pt x="9" y="27"/>
                    </a:moveTo>
                    <a:cubicBezTo>
                      <a:pt x="6" y="27"/>
                      <a:pt x="4" y="25"/>
                      <a:pt x="2" y="23"/>
                    </a:cubicBezTo>
                    <a:cubicBezTo>
                      <a:pt x="0" y="20"/>
                      <a:pt x="2" y="15"/>
                      <a:pt x="5" y="13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9" y="0"/>
                      <a:pt x="33" y="1"/>
                      <a:pt x="35" y="4"/>
                    </a:cubicBezTo>
                    <a:cubicBezTo>
                      <a:pt x="37" y="8"/>
                      <a:pt x="36" y="12"/>
                      <a:pt x="32" y="14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1" y="26"/>
                      <a:pt x="10" y="27"/>
                      <a:pt x="9" y="2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353"/>
              <p:cNvSpPr>
                <a:spLocks/>
              </p:cNvSpPr>
              <p:nvPr/>
            </p:nvSpPr>
            <p:spPr bwMode="auto">
              <a:xfrm>
                <a:off x="6437882" y="6053179"/>
                <a:ext cx="76495" cy="56539"/>
              </a:xfrm>
              <a:custGeom>
                <a:avLst/>
                <a:gdLst>
                  <a:gd name="T0" fmla="*/ 29 w 37"/>
                  <a:gd name="T1" fmla="*/ 27 h 27"/>
                  <a:gd name="T2" fmla="*/ 25 w 37"/>
                  <a:gd name="T3" fmla="*/ 26 h 27"/>
                  <a:gd name="T4" fmla="*/ 5 w 37"/>
                  <a:gd name="T5" fmla="*/ 15 h 27"/>
                  <a:gd name="T6" fmla="*/ 2 w 37"/>
                  <a:gd name="T7" fmla="*/ 5 h 27"/>
                  <a:gd name="T8" fmla="*/ 12 w 37"/>
                  <a:gd name="T9" fmla="*/ 2 h 27"/>
                  <a:gd name="T10" fmla="*/ 32 w 37"/>
                  <a:gd name="T11" fmla="*/ 14 h 27"/>
                  <a:gd name="T12" fmla="*/ 35 w 37"/>
                  <a:gd name="T13" fmla="*/ 23 h 27"/>
                  <a:gd name="T14" fmla="*/ 29 w 37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27">
                    <a:moveTo>
                      <a:pt x="29" y="27"/>
                    </a:moveTo>
                    <a:cubicBezTo>
                      <a:pt x="27" y="27"/>
                      <a:pt x="26" y="27"/>
                      <a:pt x="25" y="2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1" y="13"/>
                      <a:pt x="0" y="8"/>
                      <a:pt x="2" y="5"/>
                    </a:cubicBezTo>
                    <a:cubicBezTo>
                      <a:pt x="4" y="1"/>
                      <a:pt x="9" y="0"/>
                      <a:pt x="12" y="2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6" y="16"/>
                      <a:pt x="37" y="20"/>
                      <a:pt x="35" y="23"/>
                    </a:cubicBezTo>
                    <a:cubicBezTo>
                      <a:pt x="34" y="26"/>
                      <a:pt x="31" y="27"/>
                      <a:pt x="29" y="2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354"/>
              <p:cNvSpPr>
                <a:spLocks/>
              </p:cNvSpPr>
              <p:nvPr/>
            </p:nvSpPr>
            <p:spPr bwMode="auto">
              <a:xfrm>
                <a:off x="6471140" y="5958393"/>
                <a:ext cx="76495" cy="28270"/>
              </a:xfrm>
              <a:custGeom>
                <a:avLst/>
                <a:gdLst>
                  <a:gd name="T0" fmla="*/ 30 w 37"/>
                  <a:gd name="T1" fmla="*/ 14 h 14"/>
                  <a:gd name="T2" fmla="*/ 7 w 37"/>
                  <a:gd name="T3" fmla="*/ 14 h 14"/>
                  <a:gd name="T4" fmla="*/ 0 w 37"/>
                  <a:gd name="T5" fmla="*/ 7 h 14"/>
                  <a:gd name="T6" fmla="*/ 7 w 37"/>
                  <a:gd name="T7" fmla="*/ 0 h 14"/>
                  <a:gd name="T8" fmla="*/ 30 w 37"/>
                  <a:gd name="T9" fmla="*/ 0 h 14"/>
                  <a:gd name="T10" fmla="*/ 37 w 37"/>
                  <a:gd name="T11" fmla="*/ 7 h 14"/>
                  <a:gd name="T12" fmla="*/ 30 w 37"/>
                  <a:gd name="T1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" h="14">
                    <a:moveTo>
                      <a:pt x="30" y="14"/>
                    </a:moveTo>
                    <a:cubicBezTo>
                      <a:pt x="7" y="14"/>
                      <a:pt x="7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4" y="0"/>
                      <a:pt x="37" y="3"/>
                      <a:pt x="37" y="7"/>
                    </a:cubicBezTo>
                    <a:cubicBezTo>
                      <a:pt x="37" y="11"/>
                      <a:pt x="34" y="14"/>
                      <a:pt x="30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355"/>
              <p:cNvSpPr>
                <a:spLocks/>
              </p:cNvSpPr>
              <p:nvPr/>
            </p:nvSpPr>
            <p:spPr bwMode="auto">
              <a:xfrm>
                <a:off x="6446196" y="5830347"/>
                <a:ext cx="76495" cy="56539"/>
              </a:xfrm>
              <a:custGeom>
                <a:avLst/>
                <a:gdLst>
                  <a:gd name="T0" fmla="*/ 8 w 37"/>
                  <a:gd name="T1" fmla="*/ 27 h 27"/>
                  <a:gd name="T2" fmla="*/ 2 w 37"/>
                  <a:gd name="T3" fmla="*/ 24 h 27"/>
                  <a:gd name="T4" fmla="*/ 5 w 37"/>
                  <a:gd name="T5" fmla="*/ 14 h 27"/>
                  <a:gd name="T6" fmla="*/ 25 w 37"/>
                  <a:gd name="T7" fmla="*/ 2 h 27"/>
                  <a:gd name="T8" fmla="*/ 35 w 37"/>
                  <a:gd name="T9" fmla="*/ 5 h 27"/>
                  <a:gd name="T10" fmla="*/ 32 w 37"/>
                  <a:gd name="T11" fmla="*/ 15 h 27"/>
                  <a:gd name="T12" fmla="*/ 12 w 37"/>
                  <a:gd name="T13" fmla="*/ 26 h 27"/>
                  <a:gd name="T14" fmla="*/ 8 w 37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27">
                    <a:moveTo>
                      <a:pt x="8" y="27"/>
                    </a:moveTo>
                    <a:cubicBezTo>
                      <a:pt x="6" y="27"/>
                      <a:pt x="3" y="26"/>
                      <a:pt x="2" y="24"/>
                    </a:cubicBezTo>
                    <a:cubicBezTo>
                      <a:pt x="0" y="20"/>
                      <a:pt x="1" y="16"/>
                      <a:pt x="5" y="14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8" y="0"/>
                      <a:pt x="33" y="1"/>
                      <a:pt x="35" y="5"/>
                    </a:cubicBezTo>
                    <a:cubicBezTo>
                      <a:pt x="37" y="8"/>
                      <a:pt x="35" y="13"/>
                      <a:pt x="32" y="15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1" y="27"/>
                      <a:pt x="9" y="27"/>
                      <a:pt x="8" y="2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356"/>
              <p:cNvSpPr>
                <a:spLocks/>
              </p:cNvSpPr>
              <p:nvPr/>
            </p:nvSpPr>
            <p:spPr bwMode="auto">
              <a:xfrm>
                <a:off x="6376353" y="5738887"/>
                <a:ext cx="59865" cy="73169"/>
              </a:xfrm>
              <a:custGeom>
                <a:avLst/>
                <a:gdLst>
                  <a:gd name="T0" fmla="*/ 8 w 28"/>
                  <a:gd name="T1" fmla="*/ 35 h 35"/>
                  <a:gd name="T2" fmla="*/ 4 w 28"/>
                  <a:gd name="T3" fmla="*/ 34 h 35"/>
                  <a:gd name="T4" fmla="*/ 2 w 28"/>
                  <a:gd name="T5" fmla="*/ 24 h 35"/>
                  <a:gd name="T6" fmla="*/ 13 w 28"/>
                  <a:gd name="T7" fmla="*/ 4 h 35"/>
                  <a:gd name="T8" fmla="*/ 23 w 28"/>
                  <a:gd name="T9" fmla="*/ 2 h 35"/>
                  <a:gd name="T10" fmla="*/ 26 w 28"/>
                  <a:gd name="T11" fmla="*/ 11 h 35"/>
                  <a:gd name="T12" fmla="*/ 14 w 28"/>
                  <a:gd name="T13" fmla="*/ 32 h 35"/>
                  <a:gd name="T14" fmla="*/ 8 w 28"/>
                  <a:gd name="T15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35">
                    <a:moveTo>
                      <a:pt x="8" y="35"/>
                    </a:moveTo>
                    <a:cubicBezTo>
                      <a:pt x="7" y="35"/>
                      <a:pt x="5" y="35"/>
                      <a:pt x="4" y="34"/>
                    </a:cubicBezTo>
                    <a:cubicBezTo>
                      <a:pt x="1" y="32"/>
                      <a:pt x="0" y="28"/>
                      <a:pt x="2" y="2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5" y="1"/>
                      <a:pt x="19" y="0"/>
                      <a:pt x="23" y="2"/>
                    </a:cubicBezTo>
                    <a:cubicBezTo>
                      <a:pt x="26" y="4"/>
                      <a:pt x="28" y="8"/>
                      <a:pt x="26" y="11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3" y="34"/>
                      <a:pt x="10" y="35"/>
                      <a:pt x="8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357"/>
              <p:cNvSpPr>
                <a:spLocks noEditPoints="1"/>
              </p:cNvSpPr>
              <p:nvPr/>
            </p:nvSpPr>
            <p:spPr bwMode="auto">
              <a:xfrm>
                <a:off x="6146870" y="5828685"/>
                <a:ext cx="281035" cy="337574"/>
              </a:xfrm>
              <a:custGeom>
                <a:avLst/>
                <a:gdLst>
                  <a:gd name="T0" fmla="*/ 67 w 134"/>
                  <a:gd name="T1" fmla="*/ 0 h 162"/>
                  <a:gd name="T2" fmla="*/ 0 w 134"/>
                  <a:gd name="T3" fmla="*/ 73 h 162"/>
                  <a:gd name="T4" fmla="*/ 31 w 134"/>
                  <a:gd name="T5" fmla="*/ 162 h 162"/>
                  <a:gd name="T6" fmla="*/ 71 w 134"/>
                  <a:gd name="T7" fmla="*/ 162 h 162"/>
                  <a:gd name="T8" fmla="*/ 107 w 134"/>
                  <a:gd name="T9" fmla="*/ 132 h 162"/>
                  <a:gd name="T10" fmla="*/ 134 w 134"/>
                  <a:gd name="T11" fmla="*/ 67 h 162"/>
                  <a:gd name="T12" fmla="*/ 59 w 134"/>
                  <a:gd name="T13" fmla="*/ 118 h 162"/>
                  <a:gd name="T14" fmla="*/ 45 w 134"/>
                  <a:gd name="T15" fmla="*/ 91 h 162"/>
                  <a:gd name="T16" fmla="*/ 54 w 134"/>
                  <a:gd name="T17" fmla="*/ 87 h 162"/>
                  <a:gd name="T18" fmla="*/ 73 w 134"/>
                  <a:gd name="T19" fmla="*/ 87 h 162"/>
                  <a:gd name="T20" fmla="*/ 80 w 134"/>
                  <a:gd name="T21" fmla="*/ 92 h 162"/>
                  <a:gd name="T22" fmla="*/ 84 w 134"/>
                  <a:gd name="T23" fmla="*/ 91 h 162"/>
                  <a:gd name="T24" fmla="*/ 71 w 134"/>
                  <a:gd name="T25" fmla="*/ 118 h 162"/>
                  <a:gd name="T26" fmla="*/ 59 w 134"/>
                  <a:gd name="T27" fmla="*/ 150 h 162"/>
                  <a:gd name="T28" fmla="*/ 55 w 134"/>
                  <a:gd name="T29" fmla="*/ 72 h 162"/>
                  <a:gd name="T30" fmla="*/ 57 w 134"/>
                  <a:gd name="T31" fmla="*/ 74 h 162"/>
                  <a:gd name="T32" fmla="*/ 55 w 134"/>
                  <a:gd name="T33" fmla="*/ 72 h 162"/>
                  <a:gd name="T34" fmla="*/ 75 w 134"/>
                  <a:gd name="T35" fmla="*/ 70 h 162"/>
                  <a:gd name="T36" fmla="*/ 76 w 134"/>
                  <a:gd name="T37" fmla="*/ 70 h 162"/>
                  <a:gd name="T38" fmla="*/ 74 w 134"/>
                  <a:gd name="T39" fmla="*/ 71 h 162"/>
                  <a:gd name="T40" fmla="*/ 121 w 134"/>
                  <a:gd name="T41" fmla="*/ 77 h 162"/>
                  <a:gd name="T42" fmla="*/ 98 w 134"/>
                  <a:gd name="T43" fmla="*/ 125 h 162"/>
                  <a:gd name="T44" fmla="*/ 79 w 134"/>
                  <a:gd name="T45" fmla="*/ 150 h 162"/>
                  <a:gd name="T46" fmla="*/ 94 w 134"/>
                  <a:gd name="T47" fmla="*/ 90 h 162"/>
                  <a:gd name="T48" fmla="*/ 87 w 134"/>
                  <a:gd name="T49" fmla="*/ 86 h 162"/>
                  <a:gd name="T50" fmla="*/ 77 w 134"/>
                  <a:gd name="T51" fmla="*/ 85 h 162"/>
                  <a:gd name="T52" fmla="*/ 75 w 134"/>
                  <a:gd name="T53" fmla="*/ 83 h 162"/>
                  <a:gd name="T54" fmla="*/ 75 w 134"/>
                  <a:gd name="T55" fmla="*/ 66 h 162"/>
                  <a:gd name="T56" fmla="*/ 71 w 134"/>
                  <a:gd name="T57" fmla="*/ 82 h 162"/>
                  <a:gd name="T58" fmla="*/ 57 w 134"/>
                  <a:gd name="T59" fmla="*/ 84 h 162"/>
                  <a:gd name="T60" fmla="*/ 57 w 134"/>
                  <a:gd name="T61" fmla="*/ 68 h 162"/>
                  <a:gd name="T62" fmla="*/ 51 w 134"/>
                  <a:gd name="T63" fmla="*/ 81 h 162"/>
                  <a:gd name="T64" fmla="*/ 47 w 134"/>
                  <a:gd name="T65" fmla="*/ 87 h 162"/>
                  <a:gd name="T66" fmla="*/ 43 w 134"/>
                  <a:gd name="T67" fmla="*/ 86 h 162"/>
                  <a:gd name="T68" fmla="*/ 37 w 134"/>
                  <a:gd name="T69" fmla="*/ 84 h 162"/>
                  <a:gd name="T70" fmla="*/ 37 w 134"/>
                  <a:gd name="T71" fmla="*/ 84 h 162"/>
                  <a:gd name="T72" fmla="*/ 37 w 134"/>
                  <a:gd name="T73" fmla="*/ 84 h 162"/>
                  <a:gd name="T74" fmla="*/ 51 w 134"/>
                  <a:gd name="T75" fmla="*/ 119 h 162"/>
                  <a:gd name="T76" fmla="*/ 43 w 134"/>
                  <a:gd name="T77" fmla="*/ 150 h 162"/>
                  <a:gd name="T78" fmla="*/ 12 w 134"/>
                  <a:gd name="T79" fmla="*/ 77 h 162"/>
                  <a:gd name="T80" fmla="*/ 11 w 134"/>
                  <a:gd name="T81" fmla="*/ 69 h 162"/>
                  <a:gd name="T82" fmla="*/ 67 w 134"/>
                  <a:gd name="T83" fmla="*/ 11 h 162"/>
                  <a:gd name="T84" fmla="*/ 122 w 134"/>
                  <a:gd name="T85" fmla="*/ 69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4" h="162">
                    <a:moveTo>
                      <a:pt x="134" y="67"/>
                    </a:moveTo>
                    <a:cubicBezTo>
                      <a:pt x="134" y="30"/>
                      <a:pt x="104" y="0"/>
                      <a:pt x="67" y="0"/>
                    </a:cubicBezTo>
                    <a:cubicBezTo>
                      <a:pt x="30" y="0"/>
                      <a:pt x="0" y="30"/>
                      <a:pt x="0" y="67"/>
                    </a:cubicBezTo>
                    <a:cubicBezTo>
                      <a:pt x="0" y="69"/>
                      <a:pt x="0" y="71"/>
                      <a:pt x="0" y="73"/>
                    </a:cubicBezTo>
                    <a:cubicBezTo>
                      <a:pt x="0" y="74"/>
                      <a:pt x="1" y="100"/>
                      <a:pt x="26" y="132"/>
                    </a:cubicBezTo>
                    <a:cubicBezTo>
                      <a:pt x="34" y="142"/>
                      <a:pt x="31" y="162"/>
                      <a:pt x="31" y="162"/>
                    </a:cubicBezTo>
                    <a:cubicBezTo>
                      <a:pt x="41" y="162"/>
                      <a:pt x="51" y="162"/>
                      <a:pt x="62" y="162"/>
                    </a:cubicBezTo>
                    <a:cubicBezTo>
                      <a:pt x="65" y="162"/>
                      <a:pt x="68" y="162"/>
                      <a:pt x="71" y="162"/>
                    </a:cubicBezTo>
                    <a:cubicBezTo>
                      <a:pt x="82" y="162"/>
                      <a:pt x="92" y="162"/>
                      <a:pt x="102" y="162"/>
                    </a:cubicBezTo>
                    <a:cubicBezTo>
                      <a:pt x="102" y="162"/>
                      <a:pt x="99" y="142"/>
                      <a:pt x="107" y="132"/>
                    </a:cubicBezTo>
                    <a:cubicBezTo>
                      <a:pt x="132" y="100"/>
                      <a:pt x="134" y="74"/>
                      <a:pt x="133" y="73"/>
                    </a:cubicBezTo>
                    <a:cubicBezTo>
                      <a:pt x="133" y="71"/>
                      <a:pt x="134" y="69"/>
                      <a:pt x="134" y="67"/>
                    </a:cubicBezTo>
                    <a:close/>
                    <a:moveTo>
                      <a:pt x="59" y="150"/>
                    </a:moveTo>
                    <a:cubicBezTo>
                      <a:pt x="59" y="118"/>
                      <a:pt x="59" y="118"/>
                      <a:pt x="59" y="118"/>
                    </a:cubicBezTo>
                    <a:cubicBezTo>
                      <a:pt x="59" y="117"/>
                      <a:pt x="59" y="117"/>
                      <a:pt x="58" y="116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0"/>
                    </a:cubicBezTo>
                    <a:cubicBezTo>
                      <a:pt x="50" y="90"/>
                      <a:pt x="52" y="88"/>
                      <a:pt x="54" y="87"/>
                    </a:cubicBezTo>
                    <a:cubicBezTo>
                      <a:pt x="56" y="89"/>
                      <a:pt x="59" y="91"/>
                      <a:pt x="61" y="91"/>
                    </a:cubicBezTo>
                    <a:cubicBezTo>
                      <a:pt x="65" y="92"/>
                      <a:pt x="69" y="90"/>
                      <a:pt x="73" y="87"/>
                    </a:cubicBezTo>
                    <a:cubicBezTo>
                      <a:pt x="73" y="87"/>
                      <a:pt x="73" y="87"/>
                      <a:pt x="73" y="88"/>
                    </a:cubicBezTo>
                    <a:cubicBezTo>
                      <a:pt x="75" y="91"/>
                      <a:pt x="78" y="92"/>
                      <a:pt x="80" y="92"/>
                    </a:cubicBezTo>
                    <a:cubicBezTo>
                      <a:pt x="81" y="92"/>
                      <a:pt x="81" y="92"/>
                      <a:pt x="81" y="92"/>
                    </a:cubicBezTo>
                    <a:cubicBezTo>
                      <a:pt x="82" y="92"/>
                      <a:pt x="83" y="92"/>
                      <a:pt x="84" y="91"/>
                    </a:cubicBezTo>
                    <a:cubicBezTo>
                      <a:pt x="71" y="116"/>
                      <a:pt x="71" y="116"/>
                      <a:pt x="71" y="116"/>
                    </a:cubicBezTo>
                    <a:cubicBezTo>
                      <a:pt x="71" y="117"/>
                      <a:pt x="71" y="117"/>
                      <a:pt x="71" y="118"/>
                    </a:cubicBezTo>
                    <a:cubicBezTo>
                      <a:pt x="71" y="150"/>
                      <a:pt x="71" y="150"/>
                      <a:pt x="71" y="150"/>
                    </a:cubicBezTo>
                    <a:lnTo>
                      <a:pt x="59" y="150"/>
                    </a:lnTo>
                    <a:close/>
                    <a:moveTo>
                      <a:pt x="55" y="72"/>
                    </a:moveTo>
                    <a:cubicBezTo>
                      <a:pt x="55" y="72"/>
                      <a:pt x="55" y="72"/>
                      <a:pt x="55" y="72"/>
                    </a:cubicBezTo>
                    <a:cubicBezTo>
                      <a:pt x="55" y="72"/>
                      <a:pt x="55" y="72"/>
                      <a:pt x="56" y="72"/>
                    </a:cubicBezTo>
                    <a:cubicBezTo>
                      <a:pt x="57" y="72"/>
                      <a:pt x="57" y="72"/>
                      <a:pt x="57" y="74"/>
                    </a:cubicBezTo>
                    <a:cubicBezTo>
                      <a:pt x="57" y="75"/>
                      <a:pt x="56" y="77"/>
                      <a:pt x="55" y="80"/>
                    </a:cubicBezTo>
                    <a:cubicBezTo>
                      <a:pt x="54" y="76"/>
                      <a:pt x="54" y="73"/>
                      <a:pt x="55" y="72"/>
                    </a:cubicBezTo>
                    <a:close/>
                    <a:moveTo>
                      <a:pt x="74" y="71"/>
                    </a:moveTo>
                    <a:cubicBezTo>
                      <a:pt x="74" y="70"/>
                      <a:pt x="75" y="70"/>
                      <a:pt x="75" y="70"/>
                    </a:cubicBezTo>
                    <a:cubicBezTo>
                      <a:pt x="75" y="70"/>
                      <a:pt x="75" y="70"/>
                      <a:pt x="75" y="70"/>
                    </a:cubicBezTo>
                    <a:cubicBezTo>
                      <a:pt x="76" y="70"/>
                      <a:pt x="76" y="70"/>
                      <a:pt x="76" y="70"/>
                    </a:cubicBezTo>
                    <a:cubicBezTo>
                      <a:pt x="76" y="71"/>
                      <a:pt x="76" y="74"/>
                      <a:pt x="74" y="78"/>
                    </a:cubicBezTo>
                    <a:cubicBezTo>
                      <a:pt x="73" y="75"/>
                      <a:pt x="73" y="72"/>
                      <a:pt x="74" y="71"/>
                    </a:cubicBezTo>
                    <a:close/>
                    <a:moveTo>
                      <a:pt x="122" y="69"/>
                    </a:moveTo>
                    <a:cubicBezTo>
                      <a:pt x="121" y="77"/>
                      <a:pt x="121" y="77"/>
                      <a:pt x="121" y="77"/>
                    </a:cubicBezTo>
                    <a:cubicBezTo>
                      <a:pt x="121" y="77"/>
                      <a:pt x="121" y="77"/>
                      <a:pt x="121" y="77"/>
                    </a:cubicBezTo>
                    <a:cubicBezTo>
                      <a:pt x="120" y="84"/>
                      <a:pt x="115" y="103"/>
                      <a:pt x="98" y="125"/>
                    </a:cubicBezTo>
                    <a:cubicBezTo>
                      <a:pt x="92" y="132"/>
                      <a:pt x="90" y="142"/>
                      <a:pt x="90" y="150"/>
                    </a:cubicBezTo>
                    <a:cubicBezTo>
                      <a:pt x="79" y="150"/>
                      <a:pt x="79" y="150"/>
                      <a:pt x="79" y="150"/>
                    </a:cubicBezTo>
                    <a:cubicBezTo>
                      <a:pt x="79" y="119"/>
                      <a:pt x="79" y="119"/>
                      <a:pt x="79" y="11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5" y="88"/>
                      <a:pt x="94" y="85"/>
                      <a:pt x="92" y="84"/>
                    </a:cubicBezTo>
                    <a:cubicBezTo>
                      <a:pt x="90" y="83"/>
                      <a:pt x="88" y="84"/>
                      <a:pt x="87" y="86"/>
                    </a:cubicBezTo>
                    <a:cubicBezTo>
                      <a:pt x="85" y="87"/>
                      <a:pt x="83" y="88"/>
                      <a:pt x="81" y="88"/>
                    </a:cubicBezTo>
                    <a:cubicBezTo>
                      <a:pt x="79" y="88"/>
                      <a:pt x="78" y="87"/>
                      <a:pt x="77" y="85"/>
                    </a:cubicBezTo>
                    <a:cubicBezTo>
                      <a:pt x="76" y="85"/>
                      <a:pt x="76" y="84"/>
                      <a:pt x="75" y="83"/>
                    </a:cubicBezTo>
                    <a:cubicBezTo>
                      <a:pt x="75" y="83"/>
                      <a:pt x="75" y="83"/>
                      <a:pt x="75" y="83"/>
                    </a:cubicBezTo>
                    <a:cubicBezTo>
                      <a:pt x="79" y="78"/>
                      <a:pt x="81" y="72"/>
                      <a:pt x="79" y="68"/>
                    </a:cubicBezTo>
                    <a:cubicBezTo>
                      <a:pt x="79" y="66"/>
                      <a:pt x="77" y="65"/>
                      <a:pt x="75" y="66"/>
                    </a:cubicBezTo>
                    <a:cubicBezTo>
                      <a:pt x="73" y="66"/>
                      <a:pt x="71" y="67"/>
                      <a:pt x="70" y="69"/>
                    </a:cubicBezTo>
                    <a:cubicBezTo>
                      <a:pt x="69" y="72"/>
                      <a:pt x="69" y="78"/>
                      <a:pt x="71" y="82"/>
                    </a:cubicBezTo>
                    <a:cubicBezTo>
                      <a:pt x="68" y="85"/>
                      <a:pt x="65" y="88"/>
                      <a:pt x="62" y="87"/>
                    </a:cubicBezTo>
                    <a:cubicBezTo>
                      <a:pt x="60" y="87"/>
                      <a:pt x="58" y="86"/>
                      <a:pt x="57" y="84"/>
                    </a:cubicBezTo>
                    <a:cubicBezTo>
                      <a:pt x="60" y="80"/>
                      <a:pt x="61" y="77"/>
                      <a:pt x="61" y="73"/>
                    </a:cubicBezTo>
                    <a:cubicBezTo>
                      <a:pt x="61" y="71"/>
                      <a:pt x="60" y="68"/>
                      <a:pt x="57" y="68"/>
                    </a:cubicBezTo>
                    <a:cubicBezTo>
                      <a:pt x="55" y="67"/>
                      <a:pt x="53" y="68"/>
                      <a:pt x="52" y="69"/>
                    </a:cubicBezTo>
                    <a:cubicBezTo>
                      <a:pt x="49" y="72"/>
                      <a:pt x="50" y="77"/>
                      <a:pt x="51" y="81"/>
                    </a:cubicBezTo>
                    <a:cubicBezTo>
                      <a:pt x="51" y="82"/>
                      <a:pt x="51" y="83"/>
                      <a:pt x="52" y="83"/>
                    </a:cubicBezTo>
                    <a:cubicBezTo>
                      <a:pt x="50" y="85"/>
                      <a:pt x="48" y="86"/>
                      <a:pt x="47" y="87"/>
                    </a:cubicBezTo>
                    <a:cubicBezTo>
                      <a:pt x="45" y="87"/>
                      <a:pt x="44" y="87"/>
                      <a:pt x="43" y="87"/>
                    </a:cubicBezTo>
                    <a:cubicBezTo>
                      <a:pt x="43" y="86"/>
                      <a:pt x="43" y="86"/>
                      <a:pt x="43" y="86"/>
                    </a:cubicBezTo>
                    <a:cubicBezTo>
                      <a:pt x="42" y="84"/>
                      <a:pt x="40" y="83"/>
                      <a:pt x="38" y="84"/>
                    </a:cubicBezTo>
                    <a:cubicBezTo>
                      <a:pt x="38" y="84"/>
                      <a:pt x="38" y="84"/>
                      <a:pt x="37" y="84"/>
                    </a:cubicBezTo>
                    <a:cubicBezTo>
                      <a:pt x="37" y="84"/>
                      <a:pt x="37" y="84"/>
                      <a:pt x="37" y="84"/>
                    </a:cubicBezTo>
                    <a:cubicBezTo>
                      <a:pt x="37" y="84"/>
                      <a:pt x="37" y="84"/>
                      <a:pt x="37" y="84"/>
                    </a:cubicBezTo>
                    <a:cubicBezTo>
                      <a:pt x="37" y="84"/>
                      <a:pt x="37" y="84"/>
                      <a:pt x="37" y="84"/>
                    </a:cubicBezTo>
                    <a:cubicBezTo>
                      <a:pt x="37" y="84"/>
                      <a:pt x="37" y="84"/>
                      <a:pt x="37" y="84"/>
                    </a:cubicBezTo>
                    <a:cubicBezTo>
                      <a:pt x="35" y="85"/>
                      <a:pt x="35" y="88"/>
                      <a:pt x="36" y="90"/>
                    </a:cubicBezTo>
                    <a:cubicBezTo>
                      <a:pt x="51" y="119"/>
                      <a:pt x="51" y="119"/>
                      <a:pt x="51" y="119"/>
                    </a:cubicBezTo>
                    <a:cubicBezTo>
                      <a:pt x="51" y="150"/>
                      <a:pt x="51" y="150"/>
                      <a:pt x="51" y="150"/>
                    </a:cubicBezTo>
                    <a:cubicBezTo>
                      <a:pt x="43" y="150"/>
                      <a:pt x="43" y="150"/>
                      <a:pt x="43" y="150"/>
                    </a:cubicBezTo>
                    <a:cubicBezTo>
                      <a:pt x="43" y="142"/>
                      <a:pt x="41" y="132"/>
                      <a:pt x="36" y="125"/>
                    </a:cubicBezTo>
                    <a:cubicBezTo>
                      <a:pt x="18" y="103"/>
                      <a:pt x="13" y="84"/>
                      <a:pt x="12" y="77"/>
                    </a:cubicBezTo>
                    <a:cubicBezTo>
                      <a:pt x="12" y="77"/>
                      <a:pt x="12" y="77"/>
                      <a:pt x="12" y="77"/>
                    </a:cubicBezTo>
                    <a:cubicBezTo>
                      <a:pt x="11" y="69"/>
                      <a:pt x="11" y="69"/>
                      <a:pt x="11" y="69"/>
                    </a:cubicBezTo>
                    <a:cubicBezTo>
                      <a:pt x="11" y="68"/>
                      <a:pt x="11" y="67"/>
                      <a:pt x="11" y="67"/>
                    </a:cubicBezTo>
                    <a:cubicBezTo>
                      <a:pt x="11" y="36"/>
                      <a:pt x="36" y="11"/>
                      <a:pt x="67" y="11"/>
                    </a:cubicBezTo>
                    <a:cubicBezTo>
                      <a:pt x="97" y="11"/>
                      <a:pt x="122" y="36"/>
                      <a:pt x="122" y="67"/>
                    </a:cubicBezTo>
                    <a:cubicBezTo>
                      <a:pt x="122" y="67"/>
                      <a:pt x="122" y="68"/>
                      <a:pt x="122" y="6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358"/>
              <p:cNvSpPr>
                <a:spLocks/>
              </p:cNvSpPr>
              <p:nvPr/>
            </p:nvSpPr>
            <p:spPr bwMode="auto">
              <a:xfrm>
                <a:off x="6211724" y="6176235"/>
                <a:ext cx="148001" cy="84810"/>
              </a:xfrm>
              <a:custGeom>
                <a:avLst/>
                <a:gdLst>
                  <a:gd name="T0" fmla="*/ 0 w 71"/>
                  <a:gd name="T1" fmla="*/ 6 h 40"/>
                  <a:gd name="T2" fmla="*/ 3 w 71"/>
                  <a:gd name="T3" fmla="*/ 6 h 40"/>
                  <a:gd name="T4" fmla="*/ 3 w 71"/>
                  <a:gd name="T5" fmla="*/ 11 h 40"/>
                  <a:gd name="T6" fmla="*/ 0 w 71"/>
                  <a:gd name="T7" fmla="*/ 11 h 40"/>
                  <a:gd name="T8" fmla="*/ 0 w 71"/>
                  <a:gd name="T9" fmla="*/ 17 h 40"/>
                  <a:gd name="T10" fmla="*/ 3 w 71"/>
                  <a:gd name="T11" fmla="*/ 17 h 40"/>
                  <a:gd name="T12" fmla="*/ 3 w 71"/>
                  <a:gd name="T13" fmla="*/ 22 h 40"/>
                  <a:gd name="T14" fmla="*/ 0 w 71"/>
                  <a:gd name="T15" fmla="*/ 22 h 40"/>
                  <a:gd name="T16" fmla="*/ 16 w 71"/>
                  <a:gd name="T17" fmla="*/ 34 h 40"/>
                  <a:gd name="T18" fmla="*/ 24 w 71"/>
                  <a:gd name="T19" fmla="*/ 40 h 40"/>
                  <a:gd name="T20" fmla="*/ 47 w 71"/>
                  <a:gd name="T21" fmla="*/ 40 h 40"/>
                  <a:gd name="T22" fmla="*/ 56 w 71"/>
                  <a:gd name="T23" fmla="*/ 34 h 40"/>
                  <a:gd name="T24" fmla="*/ 71 w 71"/>
                  <a:gd name="T25" fmla="*/ 22 h 40"/>
                  <a:gd name="T26" fmla="*/ 68 w 71"/>
                  <a:gd name="T27" fmla="*/ 22 h 40"/>
                  <a:gd name="T28" fmla="*/ 68 w 71"/>
                  <a:gd name="T29" fmla="*/ 17 h 40"/>
                  <a:gd name="T30" fmla="*/ 71 w 71"/>
                  <a:gd name="T31" fmla="*/ 17 h 40"/>
                  <a:gd name="T32" fmla="*/ 71 w 71"/>
                  <a:gd name="T33" fmla="*/ 11 h 40"/>
                  <a:gd name="T34" fmla="*/ 68 w 71"/>
                  <a:gd name="T35" fmla="*/ 11 h 40"/>
                  <a:gd name="T36" fmla="*/ 68 w 71"/>
                  <a:gd name="T37" fmla="*/ 6 h 40"/>
                  <a:gd name="T38" fmla="*/ 71 w 71"/>
                  <a:gd name="T39" fmla="*/ 6 h 40"/>
                  <a:gd name="T40" fmla="*/ 71 w 71"/>
                  <a:gd name="T41" fmla="*/ 0 h 40"/>
                  <a:gd name="T42" fmla="*/ 0 w 71"/>
                  <a:gd name="T43" fmla="*/ 0 h 40"/>
                  <a:gd name="T44" fmla="*/ 0 w 71"/>
                  <a:gd name="T45" fmla="*/ 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1" h="40">
                    <a:moveTo>
                      <a:pt x="0" y="6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" y="28"/>
                      <a:pt x="7" y="34"/>
                      <a:pt x="16" y="34"/>
                    </a:cubicBezTo>
                    <a:cubicBezTo>
                      <a:pt x="17" y="38"/>
                      <a:pt x="20" y="40"/>
                      <a:pt x="24" y="40"/>
                    </a:cubicBezTo>
                    <a:cubicBezTo>
                      <a:pt x="47" y="40"/>
                      <a:pt x="47" y="40"/>
                      <a:pt x="47" y="40"/>
                    </a:cubicBezTo>
                    <a:cubicBezTo>
                      <a:pt x="51" y="40"/>
                      <a:pt x="54" y="38"/>
                      <a:pt x="56" y="34"/>
                    </a:cubicBezTo>
                    <a:cubicBezTo>
                      <a:pt x="64" y="34"/>
                      <a:pt x="70" y="28"/>
                      <a:pt x="71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17"/>
                      <a:pt x="68" y="17"/>
                      <a:pt x="68" y="17"/>
                    </a:cubicBezTo>
                    <a:cubicBezTo>
                      <a:pt x="71" y="17"/>
                      <a:pt x="71" y="17"/>
                      <a:pt x="71" y="17"/>
                    </a:cubicBezTo>
                    <a:cubicBezTo>
                      <a:pt x="71" y="11"/>
                      <a:pt x="71" y="11"/>
                      <a:pt x="71" y="11"/>
                    </a:cubicBezTo>
                    <a:cubicBezTo>
                      <a:pt x="68" y="11"/>
                      <a:pt x="68" y="11"/>
                      <a:pt x="68" y="11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71" y="6"/>
                      <a:pt x="71" y="6"/>
                      <a:pt x="71" y="6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64" name="文本框 63"/>
          <p:cNvSpPr txBox="1"/>
          <p:nvPr/>
        </p:nvSpPr>
        <p:spPr>
          <a:xfrm>
            <a:off x="976868" y="4151393"/>
            <a:ext cx="2234204" cy="429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en-US" altLang="zh-TW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Opportunity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- </a:t>
            </a:r>
            <a:r>
              <a:rPr lang="zh-TW" altLang="en-US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機會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844240" y="4571580"/>
            <a:ext cx="2915790" cy="184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lnSpc>
                <a:spcPct val="120000"/>
              </a:lnSpc>
              <a:buFont typeface="+mj-lt"/>
              <a:buAutoNum type="arabicPeriod"/>
            </a:pPr>
            <a:r>
              <a:rPr lang="zh-TW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科技興起，對於科技相關人才需求提高</a:t>
            </a:r>
            <a:endParaRPr lang="en-US" altLang="zh-TW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</a:pPr>
            <a:r>
              <a:rPr lang="zh-TW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工程師需有基本外語條件</a:t>
            </a:r>
            <a:endParaRPr lang="en-US" altLang="zh-TW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</a:pPr>
            <a:r>
              <a:rPr lang="zh-TW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程式相關課程進修管道多元，進修相對容易一點</a:t>
            </a:r>
            <a:endParaRPr lang="en-US" altLang="zh-TW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</a:pPr>
            <a:r>
              <a:rPr lang="zh-TW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社會對於專業技能越來越重視</a:t>
            </a:r>
            <a:endParaRPr lang="en-US" altLang="zh-TW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</a:pPr>
            <a:r>
              <a:rPr lang="zh-TW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溝通對於團隊的重要性</a:t>
            </a:r>
            <a:endParaRPr lang="en-US" altLang="zh-TW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</a:pPr>
            <a:endParaRPr lang="en-US" altLang="zh-TW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9092254" y="4144498"/>
            <a:ext cx="2341940" cy="429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en-US" altLang="zh-TW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Threat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- </a:t>
            </a:r>
            <a:r>
              <a:rPr lang="zh-TW" altLang="en-US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威脅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9029070" y="1616746"/>
            <a:ext cx="2405124" cy="429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Weakness – </a:t>
            </a:r>
            <a:r>
              <a:rPr lang="zh-TW" altLang="en-US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劣勢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9029070" y="1946789"/>
            <a:ext cx="3162930" cy="1181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lnSpc>
                <a:spcPct val="120000"/>
              </a:lnSpc>
              <a:buFont typeface="+mj-lt"/>
              <a:buAutoNum type="arabicPeriod"/>
            </a:pPr>
            <a:r>
              <a:rPr lang="zh-TW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做事前容易想太多，喜歡事前規劃</a:t>
            </a:r>
            <a:endParaRPr lang="en-US" altLang="zh-TW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</a:pPr>
            <a:r>
              <a:rPr lang="zh-TW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缺少程式撰寫實務經驗</a:t>
            </a:r>
            <a:endParaRPr lang="en-US" altLang="zh-TW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</a:pPr>
            <a:r>
              <a:rPr lang="zh-TW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自我要求太高，容易緊張</a:t>
            </a:r>
            <a:endParaRPr lang="en-US" altLang="zh-TW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</a:pPr>
            <a:r>
              <a:rPr lang="zh-TW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非資工本科系出身，資工相關知識不夠全面</a:t>
            </a:r>
            <a:endParaRPr lang="en-US" altLang="zh-TW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1" name="文本框 68">
            <a:extLst>
              <a:ext uri="{FF2B5EF4-FFF2-40B4-BE49-F238E27FC236}">
                <a16:creationId xmlns:a16="http://schemas.microsoft.com/office/drawing/2014/main" id="{95C94ED0-4DAA-4CED-AFFE-E88A9E260268}"/>
              </a:ext>
            </a:extLst>
          </p:cNvPr>
          <p:cNvSpPr txBox="1"/>
          <p:nvPr/>
        </p:nvSpPr>
        <p:spPr>
          <a:xfrm>
            <a:off x="9029070" y="4513842"/>
            <a:ext cx="3162930" cy="958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lnSpc>
                <a:spcPct val="120000"/>
              </a:lnSpc>
              <a:buFont typeface="+mj-lt"/>
              <a:buAutoNum type="arabicPeriod"/>
            </a:pPr>
            <a:r>
              <a:rPr lang="zh-TW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非本科系轉業人士越來越多</a:t>
            </a:r>
            <a:endParaRPr lang="en-US" altLang="zh-TW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</a:pPr>
            <a:r>
              <a:rPr lang="zh-TW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科技變化快速，需時刻跟上科技腳步</a:t>
            </a:r>
            <a:endParaRPr lang="en-US" altLang="zh-TW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</a:pPr>
            <a:r>
              <a:rPr lang="zh-TW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政府對於軟體產業較無輔助</a:t>
            </a:r>
            <a:endParaRPr lang="en-US" altLang="zh-TW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</a:pPr>
            <a:endParaRPr lang="en-US" altLang="zh-TW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624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211072" y="314841"/>
            <a:ext cx="5817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資雅晴個人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SWOT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分析</a:t>
            </a:r>
            <a:endParaRPr lang="en-US" altLang="zh-CN" sz="36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 flipV="1">
            <a:off x="5477876" y="942197"/>
            <a:ext cx="1236248" cy="75524"/>
            <a:chOff x="4023692" y="4894277"/>
            <a:chExt cx="1964495" cy="120014"/>
          </a:xfrm>
        </p:grpSpPr>
        <p:sp>
          <p:nvSpPr>
            <p:cNvPr id="9" name="矩形 8"/>
            <p:cNvSpPr/>
            <p:nvPr/>
          </p:nvSpPr>
          <p:spPr>
            <a:xfrm>
              <a:off x="4023692" y="4894277"/>
              <a:ext cx="263884" cy="120014"/>
            </a:xfrm>
            <a:prstGeom prst="rect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4704135" y="4894277"/>
              <a:ext cx="263884" cy="120014"/>
            </a:xfrm>
            <a:prstGeom prst="rect">
              <a:avLst/>
            </a:pr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044191" y="4894277"/>
              <a:ext cx="263884" cy="120014"/>
            </a:xfrm>
            <a:prstGeom prst="rect">
              <a:avLst/>
            </a:prstGeom>
            <a:solidFill>
              <a:srgbClr val="C8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384247" y="4894277"/>
              <a:ext cx="263884" cy="120014"/>
            </a:xfrm>
            <a:prstGeom prst="rect">
              <a:avLst/>
            </a:pr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5724303" y="4894277"/>
              <a:ext cx="263884" cy="120014"/>
            </a:xfrm>
            <a:prstGeom prst="rect">
              <a:avLst/>
            </a:prstGeom>
            <a:solidFill>
              <a:srgbClr val="C9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364079" y="4894277"/>
              <a:ext cx="263884" cy="120014"/>
            </a:xfrm>
            <a:prstGeom prst="rect">
              <a:avLst/>
            </a:pr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任意多边形 2"/>
          <p:cNvSpPr/>
          <p:nvPr/>
        </p:nvSpPr>
        <p:spPr>
          <a:xfrm rot="5400000">
            <a:off x="3903845" y="1567957"/>
            <a:ext cx="1974897" cy="2002489"/>
          </a:xfrm>
          <a:custGeom>
            <a:avLst/>
            <a:gdLst>
              <a:gd name="connsiteX0" fmla="*/ 0 w 1659836"/>
              <a:gd name="connsiteY0" fmla="*/ 1683026 h 1683026"/>
              <a:gd name="connsiteX1" fmla="*/ 0 w 1659836"/>
              <a:gd name="connsiteY1" fmla="*/ 848139 h 1683026"/>
              <a:gd name="connsiteX2" fmla="*/ 347 w 1659836"/>
              <a:gd name="connsiteY2" fmla="*/ 848486 h 1683026"/>
              <a:gd name="connsiteX3" fmla="*/ 0 w 1659836"/>
              <a:gd name="connsiteY3" fmla="*/ 841513 h 1683026"/>
              <a:gd name="connsiteX4" fmla="*/ 829918 w 1659836"/>
              <a:gd name="connsiteY4" fmla="*/ 0 h 1683026"/>
              <a:gd name="connsiteX5" fmla="*/ 887533 w 1659836"/>
              <a:gd name="connsiteY5" fmla="*/ 2950 h 1683026"/>
              <a:gd name="connsiteX6" fmla="*/ 884583 w 1659836"/>
              <a:gd name="connsiteY6" fmla="*/ 0 h 1683026"/>
              <a:gd name="connsiteX7" fmla="*/ 1659835 w 1659836"/>
              <a:gd name="connsiteY7" fmla="*/ 0 h 1683026"/>
              <a:gd name="connsiteX8" fmla="*/ 1659835 w 1659836"/>
              <a:gd name="connsiteY8" fmla="*/ 775252 h 1683026"/>
              <a:gd name="connsiteX9" fmla="*/ 1656363 w 1659836"/>
              <a:gd name="connsiteY9" fmla="*/ 771780 h 1683026"/>
              <a:gd name="connsiteX10" fmla="*/ 1659836 w 1659836"/>
              <a:gd name="connsiteY10" fmla="*/ 841513 h 1683026"/>
              <a:gd name="connsiteX11" fmla="*/ 914772 w 1659836"/>
              <a:gd name="connsiteY11" fmla="*/ 1678682 h 1683026"/>
              <a:gd name="connsiteX12" fmla="*/ 834645 w 1659836"/>
              <a:gd name="connsiteY12" fmla="*/ 1682784 h 1683026"/>
              <a:gd name="connsiteX13" fmla="*/ 834887 w 1659836"/>
              <a:gd name="connsiteY13" fmla="*/ 1683026 h 1683026"/>
              <a:gd name="connsiteX14" fmla="*/ 829918 w 1659836"/>
              <a:gd name="connsiteY14" fmla="*/ 1683026 h 1683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59836" h="1683026">
                <a:moveTo>
                  <a:pt x="0" y="1683026"/>
                </a:moveTo>
                <a:lnTo>
                  <a:pt x="0" y="848139"/>
                </a:lnTo>
                <a:lnTo>
                  <a:pt x="347" y="848486"/>
                </a:lnTo>
                <a:lnTo>
                  <a:pt x="0" y="841513"/>
                </a:lnTo>
                <a:cubicBezTo>
                  <a:pt x="0" y="376758"/>
                  <a:pt x="371567" y="0"/>
                  <a:pt x="829918" y="0"/>
                </a:cubicBezTo>
                <a:lnTo>
                  <a:pt x="887533" y="2950"/>
                </a:lnTo>
                <a:lnTo>
                  <a:pt x="884583" y="0"/>
                </a:lnTo>
                <a:lnTo>
                  <a:pt x="1659835" y="0"/>
                </a:lnTo>
                <a:lnTo>
                  <a:pt x="1659835" y="775252"/>
                </a:lnTo>
                <a:lnTo>
                  <a:pt x="1656363" y="771780"/>
                </a:lnTo>
                <a:lnTo>
                  <a:pt x="1659836" y="841513"/>
                </a:lnTo>
                <a:cubicBezTo>
                  <a:pt x="1659836" y="1277221"/>
                  <a:pt x="1333264" y="1635588"/>
                  <a:pt x="914772" y="1678682"/>
                </a:cubicBezTo>
                <a:lnTo>
                  <a:pt x="834645" y="1682784"/>
                </a:lnTo>
                <a:lnTo>
                  <a:pt x="834887" y="1683026"/>
                </a:lnTo>
                <a:lnTo>
                  <a:pt x="829918" y="1683026"/>
                </a:lnTo>
                <a:close/>
              </a:path>
            </a:pathLst>
          </a:custGeom>
          <a:solidFill>
            <a:srgbClr val="1CA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 rot="10800000">
            <a:off x="3837633" y="3906294"/>
            <a:ext cx="1974897" cy="2002489"/>
          </a:xfrm>
          <a:custGeom>
            <a:avLst/>
            <a:gdLst>
              <a:gd name="connsiteX0" fmla="*/ 0 w 1659836"/>
              <a:gd name="connsiteY0" fmla="*/ 1683026 h 1683026"/>
              <a:gd name="connsiteX1" fmla="*/ 0 w 1659836"/>
              <a:gd name="connsiteY1" fmla="*/ 848139 h 1683026"/>
              <a:gd name="connsiteX2" fmla="*/ 347 w 1659836"/>
              <a:gd name="connsiteY2" fmla="*/ 848486 h 1683026"/>
              <a:gd name="connsiteX3" fmla="*/ 0 w 1659836"/>
              <a:gd name="connsiteY3" fmla="*/ 841513 h 1683026"/>
              <a:gd name="connsiteX4" fmla="*/ 829918 w 1659836"/>
              <a:gd name="connsiteY4" fmla="*/ 0 h 1683026"/>
              <a:gd name="connsiteX5" fmla="*/ 887533 w 1659836"/>
              <a:gd name="connsiteY5" fmla="*/ 2950 h 1683026"/>
              <a:gd name="connsiteX6" fmla="*/ 884583 w 1659836"/>
              <a:gd name="connsiteY6" fmla="*/ 0 h 1683026"/>
              <a:gd name="connsiteX7" fmla="*/ 1659835 w 1659836"/>
              <a:gd name="connsiteY7" fmla="*/ 0 h 1683026"/>
              <a:gd name="connsiteX8" fmla="*/ 1659835 w 1659836"/>
              <a:gd name="connsiteY8" fmla="*/ 775252 h 1683026"/>
              <a:gd name="connsiteX9" fmla="*/ 1656363 w 1659836"/>
              <a:gd name="connsiteY9" fmla="*/ 771780 h 1683026"/>
              <a:gd name="connsiteX10" fmla="*/ 1659836 w 1659836"/>
              <a:gd name="connsiteY10" fmla="*/ 841513 h 1683026"/>
              <a:gd name="connsiteX11" fmla="*/ 914772 w 1659836"/>
              <a:gd name="connsiteY11" fmla="*/ 1678682 h 1683026"/>
              <a:gd name="connsiteX12" fmla="*/ 834645 w 1659836"/>
              <a:gd name="connsiteY12" fmla="*/ 1682784 h 1683026"/>
              <a:gd name="connsiteX13" fmla="*/ 834887 w 1659836"/>
              <a:gd name="connsiteY13" fmla="*/ 1683026 h 1683026"/>
              <a:gd name="connsiteX14" fmla="*/ 829918 w 1659836"/>
              <a:gd name="connsiteY14" fmla="*/ 1683026 h 1683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59836" h="1683026">
                <a:moveTo>
                  <a:pt x="0" y="1683026"/>
                </a:moveTo>
                <a:lnTo>
                  <a:pt x="0" y="848139"/>
                </a:lnTo>
                <a:lnTo>
                  <a:pt x="347" y="848486"/>
                </a:lnTo>
                <a:lnTo>
                  <a:pt x="0" y="841513"/>
                </a:lnTo>
                <a:cubicBezTo>
                  <a:pt x="0" y="376758"/>
                  <a:pt x="371567" y="0"/>
                  <a:pt x="829918" y="0"/>
                </a:cubicBezTo>
                <a:lnTo>
                  <a:pt x="887533" y="2950"/>
                </a:lnTo>
                <a:lnTo>
                  <a:pt x="884583" y="0"/>
                </a:lnTo>
                <a:lnTo>
                  <a:pt x="1659835" y="0"/>
                </a:lnTo>
                <a:lnTo>
                  <a:pt x="1659835" y="775252"/>
                </a:lnTo>
                <a:lnTo>
                  <a:pt x="1656363" y="771780"/>
                </a:lnTo>
                <a:lnTo>
                  <a:pt x="1659836" y="841513"/>
                </a:lnTo>
                <a:cubicBezTo>
                  <a:pt x="1659836" y="1277221"/>
                  <a:pt x="1333264" y="1635588"/>
                  <a:pt x="914772" y="1678682"/>
                </a:cubicBezTo>
                <a:lnTo>
                  <a:pt x="834645" y="1682784"/>
                </a:lnTo>
                <a:lnTo>
                  <a:pt x="834887" y="1683026"/>
                </a:lnTo>
                <a:lnTo>
                  <a:pt x="829918" y="1683026"/>
                </a:lnTo>
                <a:close/>
              </a:path>
            </a:pathLst>
          </a:custGeom>
          <a:solidFill>
            <a:srgbClr val="F6A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 rot="5400000">
            <a:off x="6130361" y="3892498"/>
            <a:ext cx="1974897" cy="2002489"/>
          </a:xfrm>
          <a:custGeom>
            <a:avLst/>
            <a:gdLst>
              <a:gd name="connsiteX0" fmla="*/ 0 w 1659836"/>
              <a:gd name="connsiteY0" fmla="*/ 1683026 h 1683026"/>
              <a:gd name="connsiteX1" fmla="*/ 0 w 1659836"/>
              <a:gd name="connsiteY1" fmla="*/ 848139 h 1683026"/>
              <a:gd name="connsiteX2" fmla="*/ 347 w 1659836"/>
              <a:gd name="connsiteY2" fmla="*/ 848486 h 1683026"/>
              <a:gd name="connsiteX3" fmla="*/ 0 w 1659836"/>
              <a:gd name="connsiteY3" fmla="*/ 841513 h 1683026"/>
              <a:gd name="connsiteX4" fmla="*/ 829918 w 1659836"/>
              <a:gd name="connsiteY4" fmla="*/ 0 h 1683026"/>
              <a:gd name="connsiteX5" fmla="*/ 887533 w 1659836"/>
              <a:gd name="connsiteY5" fmla="*/ 2950 h 1683026"/>
              <a:gd name="connsiteX6" fmla="*/ 884583 w 1659836"/>
              <a:gd name="connsiteY6" fmla="*/ 0 h 1683026"/>
              <a:gd name="connsiteX7" fmla="*/ 1659835 w 1659836"/>
              <a:gd name="connsiteY7" fmla="*/ 0 h 1683026"/>
              <a:gd name="connsiteX8" fmla="*/ 1659835 w 1659836"/>
              <a:gd name="connsiteY8" fmla="*/ 775252 h 1683026"/>
              <a:gd name="connsiteX9" fmla="*/ 1656363 w 1659836"/>
              <a:gd name="connsiteY9" fmla="*/ 771780 h 1683026"/>
              <a:gd name="connsiteX10" fmla="*/ 1659836 w 1659836"/>
              <a:gd name="connsiteY10" fmla="*/ 841513 h 1683026"/>
              <a:gd name="connsiteX11" fmla="*/ 914772 w 1659836"/>
              <a:gd name="connsiteY11" fmla="*/ 1678682 h 1683026"/>
              <a:gd name="connsiteX12" fmla="*/ 834645 w 1659836"/>
              <a:gd name="connsiteY12" fmla="*/ 1682784 h 1683026"/>
              <a:gd name="connsiteX13" fmla="*/ 834887 w 1659836"/>
              <a:gd name="connsiteY13" fmla="*/ 1683026 h 1683026"/>
              <a:gd name="connsiteX14" fmla="*/ 829918 w 1659836"/>
              <a:gd name="connsiteY14" fmla="*/ 1683026 h 1683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59836" h="1683026">
                <a:moveTo>
                  <a:pt x="0" y="1683026"/>
                </a:moveTo>
                <a:lnTo>
                  <a:pt x="0" y="848139"/>
                </a:lnTo>
                <a:lnTo>
                  <a:pt x="347" y="848486"/>
                </a:lnTo>
                <a:lnTo>
                  <a:pt x="0" y="841513"/>
                </a:lnTo>
                <a:cubicBezTo>
                  <a:pt x="0" y="376758"/>
                  <a:pt x="371567" y="0"/>
                  <a:pt x="829918" y="0"/>
                </a:cubicBezTo>
                <a:lnTo>
                  <a:pt x="887533" y="2950"/>
                </a:lnTo>
                <a:lnTo>
                  <a:pt x="884583" y="0"/>
                </a:lnTo>
                <a:lnTo>
                  <a:pt x="1659835" y="0"/>
                </a:lnTo>
                <a:lnTo>
                  <a:pt x="1659835" y="775252"/>
                </a:lnTo>
                <a:lnTo>
                  <a:pt x="1656363" y="771780"/>
                </a:lnTo>
                <a:lnTo>
                  <a:pt x="1659836" y="841513"/>
                </a:lnTo>
                <a:cubicBezTo>
                  <a:pt x="1659836" y="1277221"/>
                  <a:pt x="1333264" y="1635588"/>
                  <a:pt x="914772" y="1678682"/>
                </a:cubicBezTo>
                <a:lnTo>
                  <a:pt x="834645" y="1682784"/>
                </a:lnTo>
                <a:lnTo>
                  <a:pt x="834887" y="1683026"/>
                </a:lnTo>
                <a:lnTo>
                  <a:pt x="829918" y="1683026"/>
                </a:lnTo>
                <a:close/>
              </a:path>
            </a:pathLst>
          </a:custGeom>
          <a:solidFill>
            <a:srgbClr val="CB4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10800000">
            <a:off x="6072137" y="1561475"/>
            <a:ext cx="1974897" cy="2002489"/>
          </a:xfrm>
          <a:custGeom>
            <a:avLst/>
            <a:gdLst>
              <a:gd name="connsiteX0" fmla="*/ 0 w 1659836"/>
              <a:gd name="connsiteY0" fmla="*/ 1683026 h 1683026"/>
              <a:gd name="connsiteX1" fmla="*/ 0 w 1659836"/>
              <a:gd name="connsiteY1" fmla="*/ 848139 h 1683026"/>
              <a:gd name="connsiteX2" fmla="*/ 347 w 1659836"/>
              <a:gd name="connsiteY2" fmla="*/ 848486 h 1683026"/>
              <a:gd name="connsiteX3" fmla="*/ 0 w 1659836"/>
              <a:gd name="connsiteY3" fmla="*/ 841513 h 1683026"/>
              <a:gd name="connsiteX4" fmla="*/ 829918 w 1659836"/>
              <a:gd name="connsiteY4" fmla="*/ 0 h 1683026"/>
              <a:gd name="connsiteX5" fmla="*/ 887533 w 1659836"/>
              <a:gd name="connsiteY5" fmla="*/ 2950 h 1683026"/>
              <a:gd name="connsiteX6" fmla="*/ 884583 w 1659836"/>
              <a:gd name="connsiteY6" fmla="*/ 0 h 1683026"/>
              <a:gd name="connsiteX7" fmla="*/ 1659835 w 1659836"/>
              <a:gd name="connsiteY7" fmla="*/ 0 h 1683026"/>
              <a:gd name="connsiteX8" fmla="*/ 1659835 w 1659836"/>
              <a:gd name="connsiteY8" fmla="*/ 775252 h 1683026"/>
              <a:gd name="connsiteX9" fmla="*/ 1656363 w 1659836"/>
              <a:gd name="connsiteY9" fmla="*/ 771780 h 1683026"/>
              <a:gd name="connsiteX10" fmla="*/ 1659836 w 1659836"/>
              <a:gd name="connsiteY10" fmla="*/ 841513 h 1683026"/>
              <a:gd name="connsiteX11" fmla="*/ 914772 w 1659836"/>
              <a:gd name="connsiteY11" fmla="*/ 1678682 h 1683026"/>
              <a:gd name="connsiteX12" fmla="*/ 834645 w 1659836"/>
              <a:gd name="connsiteY12" fmla="*/ 1682784 h 1683026"/>
              <a:gd name="connsiteX13" fmla="*/ 834887 w 1659836"/>
              <a:gd name="connsiteY13" fmla="*/ 1683026 h 1683026"/>
              <a:gd name="connsiteX14" fmla="*/ 829918 w 1659836"/>
              <a:gd name="connsiteY14" fmla="*/ 1683026 h 1683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59836" h="1683026">
                <a:moveTo>
                  <a:pt x="0" y="1683026"/>
                </a:moveTo>
                <a:lnTo>
                  <a:pt x="0" y="848139"/>
                </a:lnTo>
                <a:lnTo>
                  <a:pt x="347" y="848486"/>
                </a:lnTo>
                <a:lnTo>
                  <a:pt x="0" y="841513"/>
                </a:lnTo>
                <a:cubicBezTo>
                  <a:pt x="0" y="376758"/>
                  <a:pt x="371567" y="0"/>
                  <a:pt x="829918" y="0"/>
                </a:cubicBezTo>
                <a:lnTo>
                  <a:pt x="887533" y="2950"/>
                </a:lnTo>
                <a:lnTo>
                  <a:pt x="884583" y="0"/>
                </a:lnTo>
                <a:lnTo>
                  <a:pt x="1659835" y="0"/>
                </a:lnTo>
                <a:lnTo>
                  <a:pt x="1659835" y="775252"/>
                </a:lnTo>
                <a:lnTo>
                  <a:pt x="1656363" y="771780"/>
                </a:lnTo>
                <a:lnTo>
                  <a:pt x="1659836" y="841513"/>
                </a:lnTo>
                <a:cubicBezTo>
                  <a:pt x="1659836" y="1277221"/>
                  <a:pt x="1333264" y="1635588"/>
                  <a:pt x="914772" y="1678682"/>
                </a:cubicBezTo>
                <a:lnTo>
                  <a:pt x="834645" y="1682784"/>
                </a:lnTo>
                <a:lnTo>
                  <a:pt x="834887" y="1683026"/>
                </a:lnTo>
                <a:lnTo>
                  <a:pt x="829918" y="1683026"/>
                </a:lnTo>
                <a:close/>
              </a:path>
            </a:pathLst>
          </a:custGeom>
          <a:solidFill>
            <a:srgbClr val="ACC5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356046" y="1995799"/>
            <a:ext cx="1147095" cy="157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8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213390" y="1982003"/>
            <a:ext cx="1543818" cy="157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endParaRPr lang="zh-CN" altLang="en-US" sz="8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517184" y="4296108"/>
            <a:ext cx="1147095" cy="157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CN" altLang="en-US" sz="8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279481" y="4272352"/>
            <a:ext cx="1147095" cy="157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endParaRPr lang="zh-CN" altLang="en-US" sz="8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18574" y="1561475"/>
            <a:ext cx="2167907" cy="429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Strengths - </a:t>
            </a:r>
            <a:r>
              <a:rPr lang="zh-TW" altLang="en-US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優勢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46264" y="1911119"/>
            <a:ext cx="3082085" cy="1846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lnSpc>
                <a:spcPct val="120000"/>
              </a:lnSpc>
              <a:buFont typeface="+mj-lt"/>
              <a:buAutoNum type="arabicPeriod"/>
            </a:pPr>
            <a:r>
              <a:rPr lang="zh-TW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具有程式基礎知識</a:t>
            </a:r>
            <a:endParaRPr lang="en-US" altLang="zh-TW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</a:pPr>
            <a:r>
              <a:rPr lang="zh-TW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具有企劃能力，能獨立完成企劃</a:t>
            </a:r>
            <a:r>
              <a:rPr lang="en-US" altLang="zh-TW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zh-TW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更了解企劃想法</a:t>
            </a:r>
            <a:r>
              <a:rPr lang="en-US" altLang="zh-TW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</a:pPr>
            <a:r>
              <a:rPr lang="zh-TW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良好溝通能力</a:t>
            </a:r>
            <a:endParaRPr lang="en-US" altLang="zh-TW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</a:pPr>
            <a:r>
              <a:rPr lang="zh-TW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對於新事物喜愛學習</a:t>
            </a:r>
            <a:endParaRPr lang="en-US" altLang="zh-TW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</a:pPr>
            <a:r>
              <a:rPr lang="zh-TW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在專業知識上願意花時間自我進修</a:t>
            </a:r>
            <a:endParaRPr lang="en-US" altLang="zh-TW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</a:pPr>
            <a:r>
              <a:rPr lang="zh-TW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願意反省與更進檢討，讓自己更加向前</a:t>
            </a:r>
            <a:endParaRPr lang="en-US" altLang="zh-TW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</a:pPr>
            <a:r>
              <a:rPr lang="zh-TW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虛心受教，願意接受他人建議以及指正</a:t>
            </a:r>
            <a:endParaRPr lang="zh-CN" altLang="en-US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77F6D8A5-231C-447E-8B4B-3249300D9CD9}"/>
              </a:ext>
            </a:extLst>
          </p:cNvPr>
          <p:cNvGrpSpPr/>
          <p:nvPr/>
        </p:nvGrpSpPr>
        <p:grpSpPr>
          <a:xfrm>
            <a:off x="8350436" y="1627309"/>
            <a:ext cx="655983" cy="655983"/>
            <a:chOff x="8488019" y="2520896"/>
            <a:chExt cx="655983" cy="655983"/>
          </a:xfrm>
        </p:grpSpPr>
        <p:sp>
          <p:nvSpPr>
            <p:cNvPr id="20" name="椭圆 19"/>
            <p:cNvSpPr/>
            <p:nvPr/>
          </p:nvSpPr>
          <p:spPr>
            <a:xfrm>
              <a:off x="8488019" y="2520896"/>
              <a:ext cx="655983" cy="655983"/>
            </a:xfrm>
            <a:prstGeom prst="ellipse">
              <a:avLst/>
            </a:prstGeom>
            <a:solidFill>
              <a:srgbClr val="ACC5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8656203" y="2692112"/>
              <a:ext cx="319614" cy="313551"/>
              <a:chOff x="6487719" y="4216206"/>
              <a:chExt cx="496474" cy="487056"/>
            </a:xfrm>
            <a:solidFill>
              <a:schemeClr val="bg1"/>
            </a:solidFill>
          </p:grpSpPr>
          <p:sp>
            <p:nvSpPr>
              <p:cNvPr id="29" name="Freeform 269"/>
              <p:cNvSpPr>
                <a:spLocks noEditPoints="1"/>
              </p:cNvSpPr>
              <p:nvPr/>
            </p:nvSpPr>
            <p:spPr bwMode="auto">
              <a:xfrm>
                <a:off x="6487719" y="4216206"/>
                <a:ext cx="496474" cy="487056"/>
              </a:xfrm>
              <a:custGeom>
                <a:avLst/>
                <a:gdLst>
                  <a:gd name="T0" fmla="*/ 221 w 235"/>
                  <a:gd name="T1" fmla="*/ 117 h 230"/>
                  <a:gd name="T2" fmla="*/ 139 w 235"/>
                  <a:gd name="T3" fmla="*/ 35 h 230"/>
                  <a:gd name="T4" fmla="*/ 108 w 235"/>
                  <a:gd name="T5" fmla="*/ 5 h 230"/>
                  <a:gd name="T6" fmla="*/ 67 w 235"/>
                  <a:gd name="T7" fmla="*/ 0 h 230"/>
                  <a:gd name="T8" fmla="*/ 37 w 235"/>
                  <a:gd name="T9" fmla="*/ 0 h 230"/>
                  <a:gd name="T10" fmla="*/ 0 w 235"/>
                  <a:gd name="T11" fmla="*/ 35 h 230"/>
                  <a:gd name="T12" fmla="*/ 0 w 235"/>
                  <a:gd name="T13" fmla="*/ 65 h 230"/>
                  <a:gd name="T14" fmla="*/ 5 w 235"/>
                  <a:gd name="T15" fmla="*/ 106 h 230"/>
                  <a:gd name="T16" fmla="*/ 36 w 235"/>
                  <a:gd name="T17" fmla="*/ 137 h 230"/>
                  <a:gd name="T18" fmla="*/ 118 w 235"/>
                  <a:gd name="T19" fmla="*/ 219 h 230"/>
                  <a:gd name="T20" fmla="*/ 144 w 235"/>
                  <a:gd name="T21" fmla="*/ 230 h 230"/>
                  <a:gd name="T22" fmla="*/ 170 w 235"/>
                  <a:gd name="T23" fmla="*/ 219 h 230"/>
                  <a:gd name="T24" fmla="*/ 221 w 235"/>
                  <a:gd name="T25" fmla="*/ 168 h 230"/>
                  <a:gd name="T26" fmla="*/ 221 w 235"/>
                  <a:gd name="T27" fmla="*/ 117 h 230"/>
                  <a:gd name="T28" fmla="*/ 205 w 235"/>
                  <a:gd name="T29" fmla="*/ 153 h 230"/>
                  <a:gd name="T30" fmla="*/ 154 w 235"/>
                  <a:gd name="T31" fmla="*/ 204 h 230"/>
                  <a:gd name="T32" fmla="*/ 144 w 235"/>
                  <a:gd name="T33" fmla="*/ 208 h 230"/>
                  <a:gd name="T34" fmla="*/ 134 w 235"/>
                  <a:gd name="T35" fmla="*/ 204 h 230"/>
                  <a:gd name="T36" fmla="*/ 52 w 235"/>
                  <a:gd name="T37" fmla="*/ 122 h 230"/>
                  <a:gd name="T38" fmla="*/ 24 w 235"/>
                  <a:gd name="T39" fmla="*/ 94 h 230"/>
                  <a:gd name="T40" fmla="*/ 22 w 235"/>
                  <a:gd name="T41" fmla="*/ 65 h 230"/>
                  <a:gd name="T42" fmla="*/ 22 w 235"/>
                  <a:gd name="T43" fmla="*/ 35 h 230"/>
                  <a:gd name="T44" fmla="*/ 37 w 235"/>
                  <a:gd name="T45" fmla="*/ 22 h 230"/>
                  <a:gd name="T46" fmla="*/ 65 w 235"/>
                  <a:gd name="T47" fmla="*/ 22 h 230"/>
                  <a:gd name="T48" fmla="*/ 67 w 235"/>
                  <a:gd name="T49" fmla="*/ 22 h 230"/>
                  <a:gd name="T50" fmla="*/ 96 w 235"/>
                  <a:gd name="T51" fmla="*/ 23 h 230"/>
                  <a:gd name="T52" fmla="*/ 124 w 235"/>
                  <a:gd name="T53" fmla="*/ 50 h 230"/>
                  <a:gd name="T54" fmla="*/ 205 w 235"/>
                  <a:gd name="T55" fmla="*/ 132 h 230"/>
                  <a:gd name="T56" fmla="*/ 205 w 235"/>
                  <a:gd name="T57" fmla="*/ 153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5" h="230">
                    <a:moveTo>
                      <a:pt x="221" y="117"/>
                    </a:moveTo>
                    <a:cubicBezTo>
                      <a:pt x="139" y="35"/>
                      <a:pt x="139" y="35"/>
                      <a:pt x="139" y="35"/>
                    </a:cubicBezTo>
                    <a:cubicBezTo>
                      <a:pt x="125" y="21"/>
                      <a:pt x="111" y="7"/>
                      <a:pt x="108" y="5"/>
                    </a:cubicBezTo>
                    <a:cubicBezTo>
                      <a:pt x="105" y="2"/>
                      <a:pt x="87" y="0"/>
                      <a:pt x="6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17" y="0"/>
                      <a:pt x="0" y="15"/>
                      <a:pt x="0" y="3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85"/>
                      <a:pt x="3" y="104"/>
                      <a:pt x="5" y="106"/>
                    </a:cubicBezTo>
                    <a:cubicBezTo>
                      <a:pt x="8" y="109"/>
                      <a:pt x="22" y="123"/>
                      <a:pt x="36" y="137"/>
                    </a:cubicBezTo>
                    <a:cubicBezTo>
                      <a:pt x="118" y="219"/>
                      <a:pt x="118" y="219"/>
                      <a:pt x="118" y="219"/>
                    </a:cubicBezTo>
                    <a:cubicBezTo>
                      <a:pt x="125" y="226"/>
                      <a:pt x="135" y="230"/>
                      <a:pt x="144" y="230"/>
                    </a:cubicBezTo>
                    <a:cubicBezTo>
                      <a:pt x="153" y="230"/>
                      <a:pt x="163" y="226"/>
                      <a:pt x="170" y="219"/>
                    </a:cubicBezTo>
                    <a:cubicBezTo>
                      <a:pt x="221" y="168"/>
                      <a:pt x="221" y="168"/>
                      <a:pt x="221" y="168"/>
                    </a:cubicBezTo>
                    <a:cubicBezTo>
                      <a:pt x="235" y="154"/>
                      <a:pt x="235" y="131"/>
                      <a:pt x="221" y="117"/>
                    </a:cubicBezTo>
                    <a:close/>
                    <a:moveTo>
                      <a:pt x="205" y="153"/>
                    </a:moveTo>
                    <a:cubicBezTo>
                      <a:pt x="154" y="204"/>
                      <a:pt x="154" y="204"/>
                      <a:pt x="154" y="204"/>
                    </a:cubicBezTo>
                    <a:cubicBezTo>
                      <a:pt x="152" y="206"/>
                      <a:pt x="148" y="208"/>
                      <a:pt x="144" y="208"/>
                    </a:cubicBezTo>
                    <a:cubicBezTo>
                      <a:pt x="140" y="208"/>
                      <a:pt x="137" y="206"/>
                      <a:pt x="134" y="204"/>
                    </a:cubicBezTo>
                    <a:cubicBezTo>
                      <a:pt x="52" y="122"/>
                      <a:pt x="52" y="122"/>
                      <a:pt x="52" y="122"/>
                    </a:cubicBezTo>
                    <a:cubicBezTo>
                      <a:pt x="24" y="94"/>
                      <a:pt x="24" y="94"/>
                      <a:pt x="24" y="94"/>
                    </a:cubicBezTo>
                    <a:cubicBezTo>
                      <a:pt x="23" y="89"/>
                      <a:pt x="22" y="79"/>
                      <a:pt x="22" y="65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22" y="27"/>
                      <a:pt x="29" y="22"/>
                      <a:pt x="37" y="22"/>
                    </a:cubicBezTo>
                    <a:cubicBezTo>
                      <a:pt x="65" y="22"/>
                      <a:pt x="65" y="22"/>
                      <a:pt x="65" y="22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81" y="22"/>
                      <a:pt x="91" y="22"/>
                      <a:pt x="96" y="23"/>
                    </a:cubicBezTo>
                    <a:cubicBezTo>
                      <a:pt x="124" y="50"/>
                      <a:pt x="124" y="50"/>
                      <a:pt x="124" y="50"/>
                    </a:cubicBezTo>
                    <a:cubicBezTo>
                      <a:pt x="205" y="132"/>
                      <a:pt x="205" y="132"/>
                      <a:pt x="205" y="132"/>
                    </a:cubicBezTo>
                    <a:cubicBezTo>
                      <a:pt x="211" y="138"/>
                      <a:pt x="211" y="147"/>
                      <a:pt x="205" y="15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270"/>
              <p:cNvSpPr>
                <a:spLocks noEditPoints="1"/>
              </p:cNvSpPr>
              <p:nvPr/>
            </p:nvSpPr>
            <p:spPr bwMode="auto">
              <a:xfrm>
                <a:off x="6579210" y="4298279"/>
                <a:ext cx="122437" cy="129164"/>
              </a:xfrm>
              <a:custGeom>
                <a:avLst/>
                <a:gdLst>
                  <a:gd name="T0" fmla="*/ 9 w 58"/>
                  <a:gd name="T1" fmla="*/ 11 h 61"/>
                  <a:gd name="T2" fmla="*/ 0 w 58"/>
                  <a:gd name="T3" fmla="*/ 32 h 61"/>
                  <a:gd name="T4" fmla="*/ 9 w 58"/>
                  <a:gd name="T5" fmla="*/ 52 h 61"/>
                  <a:gd name="T6" fmla="*/ 29 w 58"/>
                  <a:gd name="T7" fmla="*/ 61 h 61"/>
                  <a:gd name="T8" fmla="*/ 50 w 58"/>
                  <a:gd name="T9" fmla="*/ 52 h 61"/>
                  <a:gd name="T10" fmla="*/ 58 w 58"/>
                  <a:gd name="T11" fmla="*/ 32 h 61"/>
                  <a:gd name="T12" fmla="*/ 50 w 58"/>
                  <a:gd name="T13" fmla="*/ 11 h 61"/>
                  <a:gd name="T14" fmla="*/ 9 w 58"/>
                  <a:gd name="T15" fmla="*/ 11 h 61"/>
                  <a:gd name="T16" fmla="*/ 40 w 58"/>
                  <a:gd name="T17" fmla="*/ 42 h 61"/>
                  <a:gd name="T18" fmla="*/ 19 w 58"/>
                  <a:gd name="T19" fmla="*/ 42 h 61"/>
                  <a:gd name="T20" fmla="*/ 15 w 58"/>
                  <a:gd name="T21" fmla="*/ 32 h 61"/>
                  <a:gd name="T22" fmla="*/ 19 w 58"/>
                  <a:gd name="T23" fmla="*/ 21 h 61"/>
                  <a:gd name="T24" fmla="*/ 29 w 58"/>
                  <a:gd name="T25" fmla="*/ 17 h 61"/>
                  <a:gd name="T26" fmla="*/ 40 w 58"/>
                  <a:gd name="T27" fmla="*/ 21 h 61"/>
                  <a:gd name="T28" fmla="*/ 44 w 58"/>
                  <a:gd name="T29" fmla="*/ 32 h 61"/>
                  <a:gd name="T30" fmla="*/ 40 w 58"/>
                  <a:gd name="T31" fmla="*/ 42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8" h="61">
                    <a:moveTo>
                      <a:pt x="9" y="11"/>
                    </a:moveTo>
                    <a:cubicBezTo>
                      <a:pt x="3" y="17"/>
                      <a:pt x="0" y="24"/>
                      <a:pt x="0" y="32"/>
                    </a:cubicBezTo>
                    <a:cubicBezTo>
                      <a:pt x="0" y="39"/>
                      <a:pt x="3" y="47"/>
                      <a:pt x="9" y="52"/>
                    </a:cubicBezTo>
                    <a:cubicBezTo>
                      <a:pt x="14" y="58"/>
                      <a:pt x="22" y="61"/>
                      <a:pt x="29" y="61"/>
                    </a:cubicBezTo>
                    <a:cubicBezTo>
                      <a:pt x="37" y="61"/>
                      <a:pt x="44" y="58"/>
                      <a:pt x="50" y="52"/>
                    </a:cubicBezTo>
                    <a:cubicBezTo>
                      <a:pt x="55" y="47"/>
                      <a:pt x="58" y="39"/>
                      <a:pt x="58" y="32"/>
                    </a:cubicBezTo>
                    <a:cubicBezTo>
                      <a:pt x="58" y="24"/>
                      <a:pt x="55" y="17"/>
                      <a:pt x="50" y="11"/>
                    </a:cubicBezTo>
                    <a:cubicBezTo>
                      <a:pt x="39" y="0"/>
                      <a:pt x="20" y="0"/>
                      <a:pt x="9" y="11"/>
                    </a:cubicBezTo>
                    <a:close/>
                    <a:moveTo>
                      <a:pt x="40" y="42"/>
                    </a:moveTo>
                    <a:cubicBezTo>
                      <a:pt x="34" y="47"/>
                      <a:pt x="25" y="47"/>
                      <a:pt x="19" y="42"/>
                    </a:cubicBezTo>
                    <a:cubicBezTo>
                      <a:pt x="16" y="39"/>
                      <a:pt x="15" y="35"/>
                      <a:pt x="15" y="32"/>
                    </a:cubicBezTo>
                    <a:cubicBezTo>
                      <a:pt x="15" y="28"/>
                      <a:pt x="16" y="24"/>
                      <a:pt x="19" y="21"/>
                    </a:cubicBezTo>
                    <a:cubicBezTo>
                      <a:pt x="22" y="19"/>
                      <a:pt x="26" y="17"/>
                      <a:pt x="29" y="17"/>
                    </a:cubicBezTo>
                    <a:cubicBezTo>
                      <a:pt x="33" y="17"/>
                      <a:pt x="37" y="19"/>
                      <a:pt x="40" y="21"/>
                    </a:cubicBezTo>
                    <a:cubicBezTo>
                      <a:pt x="42" y="24"/>
                      <a:pt x="44" y="28"/>
                      <a:pt x="44" y="32"/>
                    </a:cubicBezTo>
                    <a:cubicBezTo>
                      <a:pt x="44" y="35"/>
                      <a:pt x="42" y="39"/>
                      <a:pt x="40" y="4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95C3F32A-83CA-4692-94E4-6FE299EDB3A1}"/>
              </a:ext>
            </a:extLst>
          </p:cNvPr>
          <p:cNvGrpSpPr/>
          <p:nvPr/>
        </p:nvGrpSpPr>
        <p:grpSpPr>
          <a:xfrm>
            <a:off x="184432" y="1667807"/>
            <a:ext cx="655983" cy="655983"/>
            <a:chOff x="1081224" y="2520896"/>
            <a:chExt cx="655983" cy="655983"/>
          </a:xfrm>
        </p:grpSpPr>
        <p:sp>
          <p:nvSpPr>
            <p:cNvPr id="19" name="椭圆 18"/>
            <p:cNvSpPr/>
            <p:nvPr/>
          </p:nvSpPr>
          <p:spPr>
            <a:xfrm>
              <a:off x="1081224" y="2520896"/>
              <a:ext cx="655983" cy="655983"/>
            </a:xfrm>
            <a:prstGeom prst="ellipse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1235069" y="2678799"/>
              <a:ext cx="332699" cy="340176"/>
              <a:chOff x="8343593" y="3199601"/>
              <a:chExt cx="444000" cy="453979"/>
            </a:xfrm>
            <a:solidFill>
              <a:schemeClr val="bg1"/>
            </a:solidFill>
          </p:grpSpPr>
          <p:sp>
            <p:nvSpPr>
              <p:cNvPr id="31" name="Freeform 345"/>
              <p:cNvSpPr>
                <a:spLocks noEditPoints="1"/>
              </p:cNvSpPr>
              <p:nvPr/>
            </p:nvSpPr>
            <p:spPr bwMode="auto">
              <a:xfrm>
                <a:off x="8343593" y="3372545"/>
                <a:ext cx="196225" cy="281035"/>
              </a:xfrm>
              <a:custGeom>
                <a:avLst/>
                <a:gdLst>
                  <a:gd name="T0" fmla="*/ 65 w 118"/>
                  <a:gd name="T1" fmla="*/ 15 h 169"/>
                  <a:gd name="T2" fmla="*/ 101 w 118"/>
                  <a:gd name="T3" fmla="*/ 139 h 169"/>
                  <a:gd name="T4" fmla="*/ 53 w 118"/>
                  <a:gd name="T5" fmla="*/ 153 h 169"/>
                  <a:gd name="T6" fmla="*/ 16 w 118"/>
                  <a:gd name="T7" fmla="*/ 30 h 169"/>
                  <a:gd name="T8" fmla="*/ 65 w 118"/>
                  <a:gd name="T9" fmla="*/ 15 h 169"/>
                  <a:gd name="T10" fmla="*/ 74 w 118"/>
                  <a:gd name="T11" fmla="*/ 0 h 169"/>
                  <a:gd name="T12" fmla="*/ 63 w 118"/>
                  <a:gd name="T13" fmla="*/ 2 h 169"/>
                  <a:gd name="T14" fmla="*/ 12 w 118"/>
                  <a:gd name="T15" fmla="*/ 17 h 169"/>
                  <a:gd name="T16" fmla="*/ 0 w 118"/>
                  <a:gd name="T17" fmla="*/ 21 h 169"/>
                  <a:gd name="T18" fmla="*/ 4 w 118"/>
                  <a:gd name="T19" fmla="*/ 34 h 169"/>
                  <a:gd name="T20" fmla="*/ 40 w 118"/>
                  <a:gd name="T21" fmla="*/ 157 h 169"/>
                  <a:gd name="T22" fmla="*/ 44 w 118"/>
                  <a:gd name="T23" fmla="*/ 169 h 169"/>
                  <a:gd name="T24" fmla="*/ 56 w 118"/>
                  <a:gd name="T25" fmla="*/ 165 h 169"/>
                  <a:gd name="T26" fmla="*/ 105 w 118"/>
                  <a:gd name="T27" fmla="*/ 150 h 169"/>
                  <a:gd name="T28" fmla="*/ 118 w 118"/>
                  <a:gd name="T29" fmla="*/ 148 h 169"/>
                  <a:gd name="T30" fmla="*/ 114 w 118"/>
                  <a:gd name="T31" fmla="*/ 135 h 169"/>
                  <a:gd name="T32" fmla="*/ 78 w 118"/>
                  <a:gd name="T33" fmla="*/ 11 h 169"/>
                  <a:gd name="T34" fmla="*/ 74 w 118"/>
                  <a:gd name="T35" fmla="*/ 0 h 169"/>
                  <a:gd name="T36" fmla="*/ 74 w 118"/>
                  <a:gd name="T37" fmla="*/ 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8" h="169">
                    <a:moveTo>
                      <a:pt x="65" y="15"/>
                    </a:moveTo>
                    <a:lnTo>
                      <a:pt x="101" y="139"/>
                    </a:lnTo>
                    <a:lnTo>
                      <a:pt x="53" y="153"/>
                    </a:lnTo>
                    <a:lnTo>
                      <a:pt x="16" y="30"/>
                    </a:lnTo>
                    <a:lnTo>
                      <a:pt x="65" y="15"/>
                    </a:lnTo>
                    <a:close/>
                    <a:moveTo>
                      <a:pt x="74" y="0"/>
                    </a:moveTo>
                    <a:lnTo>
                      <a:pt x="63" y="2"/>
                    </a:lnTo>
                    <a:lnTo>
                      <a:pt x="12" y="17"/>
                    </a:lnTo>
                    <a:lnTo>
                      <a:pt x="0" y="21"/>
                    </a:lnTo>
                    <a:lnTo>
                      <a:pt x="4" y="34"/>
                    </a:lnTo>
                    <a:lnTo>
                      <a:pt x="40" y="157"/>
                    </a:lnTo>
                    <a:lnTo>
                      <a:pt x="44" y="169"/>
                    </a:lnTo>
                    <a:lnTo>
                      <a:pt x="56" y="165"/>
                    </a:lnTo>
                    <a:lnTo>
                      <a:pt x="105" y="150"/>
                    </a:lnTo>
                    <a:lnTo>
                      <a:pt x="118" y="148"/>
                    </a:lnTo>
                    <a:lnTo>
                      <a:pt x="114" y="135"/>
                    </a:lnTo>
                    <a:lnTo>
                      <a:pt x="78" y="11"/>
                    </a:lnTo>
                    <a:lnTo>
                      <a:pt x="74" y="0"/>
                    </a:lnTo>
                    <a:lnTo>
                      <a:pt x="7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347"/>
              <p:cNvSpPr>
                <a:spLocks/>
              </p:cNvSpPr>
              <p:nvPr/>
            </p:nvSpPr>
            <p:spPr bwMode="auto">
              <a:xfrm>
                <a:off x="8474963" y="3199601"/>
                <a:ext cx="312630" cy="355866"/>
              </a:xfrm>
              <a:custGeom>
                <a:avLst/>
                <a:gdLst>
                  <a:gd name="T0" fmla="*/ 144 w 150"/>
                  <a:gd name="T1" fmla="*/ 121 h 171"/>
                  <a:gd name="T2" fmla="*/ 135 w 150"/>
                  <a:gd name="T3" fmla="*/ 136 h 171"/>
                  <a:gd name="T4" fmla="*/ 135 w 150"/>
                  <a:gd name="T5" fmla="*/ 140 h 171"/>
                  <a:gd name="T6" fmla="*/ 122 w 150"/>
                  <a:gd name="T7" fmla="*/ 157 h 171"/>
                  <a:gd name="T8" fmla="*/ 121 w 150"/>
                  <a:gd name="T9" fmla="*/ 163 h 171"/>
                  <a:gd name="T10" fmla="*/ 102 w 150"/>
                  <a:gd name="T11" fmla="*/ 171 h 171"/>
                  <a:gd name="T12" fmla="*/ 95 w 150"/>
                  <a:gd name="T13" fmla="*/ 171 h 171"/>
                  <a:gd name="T14" fmla="*/ 54 w 150"/>
                  <a:gd name="T15" fmla="*/ 167 h 171"/>
                  <a:gd name="T16" fmla="*/ 40 w 150"/>
                  <a:gd name="T17" fmla="*/ 166 h 171"/>
                  <a:gd name="T18" fmla="*/ 21 w 150"/>
                  <a:gd name="T19" fmla="*/ 168 h 171"/>
                  <a:gd name="T20" fmla="*/ 0 w 150"/>
                  <a:gd name="T21" fmla="*/ 96 h 171"/>
                  <a:gd name="T22" fmla="*/ 45 w 150"/>
                  <a:gd name="T23" fmla="*/ 45 h 171"/>
                  <a:gd name="T24" fmla="*/ 48 w 150"/>
                  <a:gd name="T25" fmla="*/ 8 h 171"/>
                  <a:gd name="T26" fmla="*/ 63 w 150"/>
                  <a:gd name="T27" fmla="*/ 0 h 171"/>
                  <a:gd name="T28" fmla="*/ 78 w 150"/>
                  <a:gd name="T29" fmla="*/ 40 h 171"/>
                  <a:gd name="T30" fmla="*/ 76 w 150"/>
                  <a:gd name="T31" fmla="*/ 52 h 171"/>
                  <a:gd name="T32" fmla="*/ 75 w 150"/>
                  <a:gd name="T33" fmla="*/ 62 h 171"/>
                  <a:gd name="T34" fmla="*/ 123 w 150"/>
                  <a:gd name="T35" fmla="*/ 73 h 171"/>
                  <a:gd name="T36" fmla="*/ 127 w 150"/>
                  <a:gd name="T37" fmla="*/ 72 h 171"/>
                  <a:gd name="T38" fmla="*/ 150 w 150"/>
                  <a:gd name="T39" fmla="*/ 95 h 171"/>
                  <a:gd name="T40" fmla="*/ 143 w 150"/>
                  <a:gd name="T41" fmla="*/ 112 h 171"/>
                  <a:gd name="T42" fmla="*/ 144 w 150"/>
                  <a:gd name="T43" fmla="*/ 12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0" h="171">
                    <a:moveTo>
                      <a:pt x="144" y="121"/>
                    </a:moveTo>
                    <a:cubicBezTo>
                      <a:pt x="144" y="127"/>
                      <a:pt x="140" y="133"/>
                      <a:pt x="135" y="136"/>
                    </a:cubicBezTo>
                    <a:cubicBezTo>
                      <a:pt x="135" y="137"/>
                      <a:pt x="135" y="139"/>
                      <a:pt x="135" y="140"/>
                    </a:cubicBezTo>
                    <a:cubicBezTo>
                      <a:pt x="135" y="148"/>
                      <a:pt x="129" y="155"/>
                      <a:pt x="122" y="157"/>
                    </a:cubicBezTo>
                    <a:cubicBezTo>
                      <a:pt x="122" y="159"/>
                      <a:pt x="122" y="161"/>
                      <a:pt x="121" y="163"/>
                    </a:cubicBezTo>
                    <a:cubicBezTo>
                      <a:pt x="118" y="169"/>
                      <a:pt x="110" y="171"/>
                      <a:pt x="102" y="171"/>
                    </a:cubicBezTo>
                    <a:cubicBezTo>
                      <a:pt x="100" y="171"/>
                      <a:pt x="97" y="171"/>
                      <a:pt x="95" y="171"/>
                    </a:cubicBezTo>
                    <a:cubicBezTo>
                      <a:pt x="87" y="170"/>
                      <a:pt x="71" y="169"/>
                      <a:pt x="54" y="167"/>
                    </a:cubicBezTo>
                    <a:cubicBezTo>
                      <a:pt x="49" y="167"/>
                      <a:pt x="44" y="166"/>
                      <a:pt x="40" y="166"/>
                    </a:cubicBezTo>
                    <a:cubicBezTo>
                      <a:pt x="31" y="166"/>
                      <a:pt x="25" y="167"/>
                      <a:pt x="21" y="168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14" y="85"/>
                      <a:pt x="37" y="59"/>
                      <a:pt x="45" y="45"/>
                    </a:cubicBezTo>
                    <a:cubicBezTo>
                      <a:pt x="50" y="30"/>
                      <a:pt x="48" y="12"/>
                      <a:pt x="48" y="8"/>
                    </a:cubicBezTo>
                    <a:cubicBezTo>
                      <a:pt x="47" y="1"/>
                      <a:pt x="61" y="0"/>
                      <a:pt x="63" y="0"/>
                    </a:cubicBezTo>
                    <a:cubicBezTo>
                      <a:pt x="71" y="0"/>
                      <a:pt x="80" y="14"/>
                      <a:pt x="78" y="40"/>
                    </a:cubicBezTo>
                    <a:cubicBezTo>
                      <a:pt x="77" y="43"/>
                      <a:pt x="76" y="48"/>
                      <a:pt x="76" y="52"/>
                    </a:cubicBezTo>
                    <a:cubicBezTo>
                      <a:pt x="76" y="56"/>
                      <a:pt x="76" y="59"/>
                      <a:pt x="75" y="62"/>
                    </a:cubicBezTo>
                    <a:cubicBezTo>
                      <a:pt x="75" y="72"/>
                      <a:pt x="111" y="73"/>
                      <a:pt x="123" y="73"/>
                    </a:cubicBezTo>
                    <a:cubicBezTo>
                      <a:pt x="126" y="73"/>
                      <a:pt x="127" y="72"/>
                      <a:pt x="127" y="72"/>
                    </a:cubicBezTo>
                    <a:cubicBezTo>
                      <a:pt x="140" y="72"/>
                      <a:pt x="150" y="83"/>
                      <a:pt x="150" y="95"/>
                    </a:cubicBezTo>
                    <a:cubicBezTo>
                      <a:pt x="150" y="102"/>
                      <a:pt x="147" y="108"/>
                      <a:pt x="143" y="112"/>
                    </a:cubicBezTo>
                    <a:cubicBezTo>
                      <a:pt x="144" y="115"/>
                      <a:pt x="144" y="118"/>
                      <a:pt x="144" y="12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87F3B6EA-423E-4884-AFE8-959BFCDF7E36}"/>
              </a:ext>
            </a:extLst>
          </p:cNvPr>
          <p:cNvGrpSpPr/>
          <p:nvPr/>
        </p:nvGrpSpPr>
        <p:grpSpPr>
          <a:xfrm>
            <a:off x="8420104" y="4127175"/>
            <a:ext cx="655983" cy="655983"/>
            <a:chOff x="8488019" y="4300000"/>
            <a:chExt cx="655983" cy="655983"/>
          </a:xfrm>
        </p:grpSpPr>
        <p:sp>
          <p:nvSpPr>
            <p:cNvPr id="21" name="椭圆 20"/>
            <p:cNvSpPr/>
            <p:nvPr/>
          </p:nvSpPr>
          <p:spPr>
            <a:xfrm>
              <a:off x="8488019" y="4300000"/>
              <a:ext cx="655983" cy="655983"/>
            </a:xfrm>
            <a:prstGeom prst="ellipse">
              <a:avLst/>
            </a:prstGeom>
            <a:solidFill>
              <a:srgbClr val="CB4D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8626386" y="4445177"/>
              <a:ext cx="319614" cy="365628"/>
              <a:chOff x="9477707" y="1892543"/>
              <a:chExt cx="427372" cy="488900"/>
            </a:xfrm>
            <a:solidFill>
              <a:schemeClr val="bg1"/>
            </a:solidFill>
          </p:grpSpPr>
          <p:sp>
            <p:nvSpPr>
              <p:cNvPr id="35" name="Oval 194"/>
              <p:cNvSpPr>
                <a:spLocks noChangeArrowheads="1"/>
              </p:cNvSpPr>
              <p:nvPr/>
            </p:nvSpPr>
            <p:spPr bwMode="auto">
              <a:xfrm>
                <a:off x="9604090" y="2291645"/>
                <a:ext cx="89798" cy="89798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Oval 195"/>
              <p:cNvSpPr>
                <a:spLocks noChangeArrowheads="1"/>
              </p:cNvSpPr>
              <p:nvPr/>
            </p:nvSpPr>
            <p:spPr bwMode="auto">
              <a:xfrm>
                <a:off x="9772044" y="2291645"/>
                <a:ext cx="86472" cy="89798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196"/>
              <p:cNvSpPr>
                <a:spLocks/>
              </p:cNvSpPr>
              <p:nvPr/>
            </p:nvSpPr>
            <p:spPr bwMode="auto">
              <a:xfrm>
                <a:off x="9477707" y="1939105"/>
                <a:ext cx="392450" cy="330922"/>
              </a:xfrm>
              <a:custGeom>
                <a:avLst/>
                <a:gdLst>
                  <a:gd name="T0" fmla="*/ 180 w 188"/>
                  <a:gd name="T1" fmla="*/ 158 h 158"/>
                  <a:gd name="T2" fmla="*/ 180 w 188"/>
                  <a:gd name="T3" fmla="*/ 158 h 158"/>
                  <a:gd name="T4" fmla="*/ 66 w 188"/>
                  <a:gd name="T5" fmla="*/ 157 h 158"/>
                  <a:gd name="T6" fmla="*/ 59 w 188"/>
                  <a:gd name="T7" fmla="*/ 151 h 158"/>
                  <a:gd name="T8" fmla="*/ 31 w 188"/>
                  <a:gd name="T9" fmla="*/ 23 h 158"/>
                  <a:gd name="T10" fmla="*/ 7 w 188"/>
                  <a:gd name="T11" fmla="*/ 17 h 158"/>
                  <a:gd name="T12" fmla="*/ 2 w 188"/>
                  <a:gd name="T13" fmla="*/ 7 h 158"/>
                  <a:gd name="T14" fmla="*/ 12 w 188"/>
                  <a:gd name="T15" fmla="*/ 1 h 158"/>
                  <a:gd name="T16" fmla="*/ 40 w 188"/>
                  <a:gd name="T17" fmla="*/ 9 h 158"/>
                  <a:gd name="T18" fmla="*/ 46 w 188"/>
                  <a:gd name="T19" fmla="*/ 15 h 158"/>
                  <a:gd name="T20" fmla="*/ 73 w 188"/>
                  <a:gd name="T21" fmla="*/ 141 h 158"/>
                  <a:gd name="T22" fmla="*/ 180 w 188"/>
                  <a:gd name="T23" fmla="*/ 141 h 158"/>
                  <a:gd name="T24" fmla="*/ 188 w 188"/>
                  <a:gd name="T25" fmla="*/ 149 h 158"/>
                  <a:gd name="T26" fmla="*/ 180 w 188"/>
                  <a:gd name="T2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8" h="158">
                    <a:moveTo>
                      <a:pt x="180" y="158"/>
                    </a:moveTo>
                    <a:cubicBezTo>
                      <a:pt x="180" y="158"/>
                      <a:pt x="180" y="158"/>
                      <a:pt x="180" y="158"/>
                    </a:cubicBezTo>
                    <a:cubicBezTo>
                      <a:pt x="66" y="157"/>
                      <a:pt x="66" y="157"/>
                      <a:pt x="66" y="157"/>
                    </a:cubicBezTo>
                    <a:cubicBezTo>
                      <a:pt x="63" y="157"/>
                      <a:pt x="59" y="154"/>
                      <a:pt x="59" y="151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3" y="15"/>
                      <a:pt x="0" y="11"/>
                      <a:pt x="2" y="7"/>
                    </a:cubicBezTo>
                    <a:cubicBezTo>
                      <a:pt x="3" y="2"/>
                      <a:pt x="7" y="0"/>
                      <a:pt x="12" y="1"/>
                    </a:cubicBezTo>
                    <a:cubicBezTo>
                      <a:pt x="40" y="9"/>
                      <a:pt x="40" y="9"/>
                      <a:pt x="40" y="9"/>
                    </a:cubicBezTo>
                    <a:cubicBezTo>
                      <a:pt x="43" y="10"/>
                      <a:pt x="45" y="12"/>
                      <a:pt x="46" y="15"/>
                    </a:cubicBezTo>
                    <a:cubicBezTo>
                      <a:pt x="73" y="141"/>
                      <a:pt x="73" y="141"/>
                      <a:pt x="73" y="141"/>
                    </a:cubicBezTo>
                    <a:cubicBezTo>
                      <a:pt x="180" y="141"/>
                      <a:pt x="180" y="141"/>
                      <a:pt x="180" y="141"/>
                    </a:cubicBezTo>
                    <a:cubicBezTo>
                      <a:pt x="184" y="141"/>
                      <a:pt x="188" y="145"/>
                      <a:pt x="188" y="149"/>
                    </a:cubicBezTo>
                    <a:cubicBezTo>
                      <a:pt x="188" y="154"/>
                      <a:pt x="184" y="158"/>
                      <a:pt x="180" y="15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197"/>
              <p:cNvSpPr>
                <a:spLocks/>
              </p:cNvSpPr>
              <p:nvPr/>
            </p:nvSpPr>
            <p:spPr bwMode="auto">
              <a:xfrm>
                <a:off x="9574157" y="2028903"/>
                <a:ext cx="330922" cy="171282"/>
              </a:xfrm>
              <a:custGeom>
                <a:avLst/>
                <a:gdLst>
                  <a:gd name="T0" fmla="*/ 148 w 159"/>
                  <a:gd name="T1" fmla="*/ 75 h 82"/>
                  <a:gd name="T2" fmla="*/ 141 w 159"/>
                  <a:gd name="T3" fmla="*/ 82 h 82"/>
                  <a:gd name="T4" fmla="*/ 18 w 159"/>
                  <a:gd name="T5" fmla="*/ 82 h 82"/>
                  <a:gd name="T6" fmla="*/ 12 w 159"/>
                  <a:gd name="T7" fmla="*/ 75 h 82"/>
                  <a:gd name="T8" fmla="*/ 0 w 159"/>
                  <a:gd name="T9" fmla="*/ 6 h 82"/>
                  <a:gd name="T10" fmla="*/ 6 w 159"/>
                  <a:gd name="T11" fmla="*/ 0 h 82"/>
                  <a:gd name="T12" fmla="*/ 159 w 159"/>
                  <a:gd name="T13" fmla="*/ 15 h 82"/>
                  <a:gd name="T14" fmla="*/ 148 w 159"/>
                  <a:gd name="T15" fmla="*/ 75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9" h="82">
                    <a:moveTo>
                      <a:pt x="148" y="75"/>
                    </a:moveTo>
                    <a:cubicBezTo>
                      <a:pt x="148" y="79"/>
                      <a:pt x="145" y="82"/>
                      <a:pt x="141" y="82"/>
                    </a:cubicBezTo>
                    <a:cubicBezTo>
                      <a:pt x="18" y="82"/>
                      <a:pt x="18" y="82"/>
                      <a:pt x="18" y="82"/>
                    </a:cubicBezTo>
                    <a:cubicBezTo>
                      <a:pt x="15" y="82"/>
                      <a:pt x="12" y="79"/>
                      <a:pt x="12" y="7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59" y="15"/>
                      <a:pt x="159" y="15"/>
                      <a:pt x="159" y="15"/>
                    </a:cubicBezTo>
                    <a:lnTo>
                      <a:pt x="148" y="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198"/>
              <p:cNvSpPr>
                <a:spLocks/>
              </p:cNvSpPr>
              <p:nvPr/>
            </p:nvSpPr>
            <p:spPr bwMode="auto">
              <a:xfrm>
                <a:off x="9725483" y="1892543"/>
                <a:ext cx="44899" cy="34922"/>
              </a:xfrm>
              <a:custGeom>
                <a:avLst/>
                <a:gdLst>
                  <a:gd name="T0" fmla="*/ 23 w 27"/>
                  <a:gd name="T1" fmla="*/ 0 h 21"/>
                  <a:gd name="T2" fmla="*/ 18 w 27"/>
                  <a:gd name="T3" fmla="*/ 0 h 21"/>
                  <a:gd name="T4" fmla="*/ 6 w 27"/>
                  <a:gd name="T5" fmla="*/ 0 h 21"/>
                  <a:gd name="T6" fmla="*/ 3 w 27"/>
                  <a:gd name="T7" fmla="*/ 0 h 21"/>
                  <a:gd name="T8" fmla="*/ 0 w 27"/>
                  <a:gd name="T9" fmla="*/ 21 h 21"/>
                  <a:gd name="T10" fmla="*/ 8 w 27"/>
                  <a:gd name="T11" fmla="*/ 21 h 21"/>
                  <a:gd name="T12" fmla="*/ 19 w 27"/>
                  <a:gd name="T13" fmla="*/ 21 h 21"/>
                  <a:gd name="T14" fmla="*/ 27 w 27"/>
                  <a:gd name="T15" fmla="*/ 21 h 21"/>
                  <a:gd name="T16" fmla="*/ 23 w 27"/>
                  <a:gd name="T17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1">
                    <a:moveTo>
                      <a:pt x="23" y="0"/>
                    </a:moveTo>
                    <a:lnTo>
                      <a:pt x="18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21"/>
                    </a:lnTo>
                    <a:lnTo>
                      <a:pt x="8" y="21"/>
                    </a:lnTo>
                    <a:lnTo>
                      <a:pt x="19" y="21"/>
                    </a:lnTo>
                    <a:lnTo>
                      <a:pt x="27" y="21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199"/>
              <p:cNvSpPr>
                <a:spLocks/>
              </p:cNvSpPr>
              <p:nvPr/>
            </p:nvSpPr>
            <p:spPr bwMode="auto">
              <a:xfrm>
                <a:off x="9665617" y="1902520"/>
                <a:ext cx="51551" cy="49888"/>
              </a:xfrm>
              <a:custGeom>
                <a:avLst/>
                <a:gdLst>
                  <a:gd name="T0" fmla="*/ 16 w 31"/>
                  <a:gd name="T1" fmla="*/ 0 h 30"/>
                  <a:gd name="T2" fmla="*/ 12 w 31"/>
                  <a:gd name="T3" fmla="*/ 1 h 30"/>
                  <a:gd name="T4" fmla="*/ 4 w 31"/>
                  <a:gd name="T5" fmla="*/ 7 h 30"/>
                  <a:gd name="T6" fmla="*/ 0 w 31"/>
                  <a:gd name="T7" fmla="*/ 10 h 30"/>
                  <a:gd name="T8" fmla="*/ 9 w 31"/>
                  <a:gd name="T9" fmla="*/ 30 h 30"/>
                  <a:gd name="T10" fmla="*/ 15 w 31"/>
                  <a:gd name="T11" fmla="*/ 25 h 30"/>
                  <a:gd name="T12" fmla="*/ 24 w 31"/>
                  <a:gd name="T13" fmla="*/ 20 h 30"/>
                  <a:gd name="T14" fmla="*/ 31 w 31"/>
                  <a:gd name="T15" fmla="*/ 15 h 30"/>
                  <a:gd name="T16" fmla="*/ 16 w 31"/>
                  <a:gd name="T1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0">
                    <a:moveTo>
                      <a:pt x="16" y="0"/>
                    </a:moveTo>
                    <a:lnTo>
                      <a:pt x="12" y="1"/>
                    </a:lnTo>
                    <a:lnTo>
                      <a:pt x="4" y="7"/>
                    </a:lnTo>
                    <a:lnTo>
                      <a:pt x="0" y="10"/>
                    </a:lnTo>
                    <a:lnTo>
                      <a:pt x="9" y="30"/>
                    </a:lnTo>
                    <a:lnTo>
                      <a:pt x="15" y="25"/>
                    </a:lnTo>
                    <a:lnTo>
                      <a:pt x="24" y="20"/>
                    </a:lnTo>
                    <a:lnTo>
                      <a:pt x="31" y="15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200"/>
              <p:cNvSpPr>
                <a:spLocks/>
              </p:cNvSpPr>
              <p:nvPr/>
            </p:nvSpPr>
            <p:spPr bwMode="auto">
              <a:xfrm>
                <a:off x="9622381" y="1944094"/>
                <a:ext cx="49888" cy="51551"/>
              </a:xfrm>
              <a:custGeom>
                <a:avLst/>
                <a:gdLst>
                  <a:gd name="T0" fmla="*/ 10 w 30"/>
                  <a:gd name="T1" fmla="*/ 0 h 31"/>
                  <a:gd name="T2" fmla="*/ 7 w 30"/>
                  <a:gd name="T3" fmla="*/ 4 h 31"/>
                  <a:gd name="T4" fmla="*/ 2 w 30"/>
                  <a:gd name="T5" fmla="*/ 14 h 31"/>
                  <a:gd name="T6" fmla="*/ 0 w 30"/>
                  <a:gd name="T7" fmla="*/ 17 h 31"/>
                  <a:gd name="T8" fmla="*/ 17 w 30"/>
                  <a:gd name="T9" fmla="*/ 31 h 31"/>
                  <a:gd name="T10" fmla="*/ 21 w 30"/>
                  <a:gd name="T11" fmla="*/ 24 h 31"/>
                  <a:gd name="T12" fmla="*/ 26 w 30"/>
                  <a:gd name="T13" fmla="*/ 14 h 31"/>
                  <a:gd name="T14" fmla="*/ 30 w 30"/>
                  <a:gd name="T15" fmla="*/ 7 h 31"/>
                  <a:gd name="T16" fmla="*/ 10 w 30"/>
                  <a:gd name="T17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31">
                    <a:moveTo>
                      <a:pt x="10" y="0"/>
                    </a:moveTo>
                    <a:lnTo>
                      <a:pt x="7" y="4"/>
                    </a:lnTo>
                    <a:lnTo>
                      <a:pt x="2" y="14"/>
                    </a:lnTo>
                    <a:lnTo>
                      <a:pt x="0" y="17"/>
                    </a:lnTo>
                    <a:lnTo>
                      <a:pt x="17" y="31"/>
                    </a:lnTo>
                    <a:lnTo>
                      <a:pt x="21" y="24"/>
                    </a:lnTo>
                    <a:lnTo>
                      <a:pt x="26" y="14"/>
                    </a:lnTo>
                    <a:lnTo>
                      <a:pt x="30" y="7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01"/>
              <p:cNvSpPr>
                <a:spLocks/>
              </p:cNvSpPr>
              <p:nvPr/>
            </p:nvSpPr>
            <p:spPr bwMode="auto">
              <a:xfrm>
                <a:off x="9610741" y="2002296"/>
                <a:ext cx="38248" cy="43236"/>
              </a:xfrm>
              <a:custGeom>
                <a:avLst/>
                <a:gdLst>
                  <a:gd name="T0" fmla="*/ 0 w 23"/>
                  <a:gd name="T1" fmla="*/ 5 h 26"/>
                  <a:gd name="T2" fmla="*/ 0 w 23"/>
                  <a:gd name="T3" fmla="*/ 9 h 26"/>
                  <a:gd name="T4" fmla="*/ 2 w 23"/>
                  <a:gd name="T5" fmla="*/ 20 h 26"/>
                  <a:gd name="T6" fmla="*/ 2 w 23"/>
                  <a:gd name="T7" fmla="*/ 25 h 26"/>
                  <a:gd name="T8" fmla="*/ 23 w 23"/>
                  <a:gd name="T9" fmla="*/ 26 h 26"/>
                  <a:gd name="T10" fmla="*/ 22 w 23"/>
                  <a:gd name="T11" fmla="*/ 19 h 26"/>
                  <a:gd name="T12" fmla="*/ 22 w 23"/>
                  <a:gd name="T13" fmla="*/ 9 h 26"/>
                  <a:gd name="T14" fmla="*/ 22 w 23"/>
                  <a:gd name="T15" fmla="*/ 0 h 26"/>
                  <a:gd name="T16" fmla="*/ 0 w 23"/>
                  <a:gd name="T17" fmla="*/ 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26">
                    <a:moveTo>
                      <a:pt x="0" y="5"/>
                    </a:moveTo>
                    <a:lnTo>
                      <a:pt x="0" y="9"/>
                    </a:lnTo>
                    <a:lnTo>
                      <a:pt x="2" y="20"/>
                    </a:lnTo>
                    <a:lnTo>
                      <a:pt x="2" y="25"/>
                    </a:lnTo>
                    <a:lnTo>
                      <a:pt x="23" y="26"/>
                    </a:lnTo>
                    <a:lnTo>
                      <a:pt x="22" y="19"/>
                    </a:lnTo>
                    <a:lnTo>
                      <a:pt x="22" y="9"/>
                    </a:lnTo>
                    <a:lnTo>
                      <a:pt x="22" y="0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202"/>
              <p:cNvSpPr>
                <a:spLocks/>
              </p:cNvSpPr>
              <p:nvPr/>
            </p:nvSpPr>
            <p:spPr bwMode="auto">
              <a:xfrm>
                <a:off x="9622381" y="2057173"/>
                <a:ext cx="49888" cy="51551"/>
              </a:xfrm>
              <a:custGeom>
                <a:avLst/>
                <a:gdLst>
                  <a:gd name="T0" fmla="*/ 0 w 30"/>
                  <a:gd name="T1" fmla="*/ 13 h 31"/>
                  <a:gd name="T2" fmla="*/ 2 w 30"/>
                  <a:gd name="T3" fmla="*/ 17 h 31"/>
                  <a:gd name="T4" fmla="*/ 7 w 30"/>
                  <a:gd name="T5" fmla="*/ 27 h 31"/>
                  <a:gd name="T6" fmla="*/ 10 w 30"/>
                  <a:gd name="T7" fmla="*/ 31 h 31"/>
                  <a:gd name="T8" fmla="*/ 30 w 30"/>
                  <a:gd name="T9" fmla="*/ 22 h 31"/>
                  <a:gd name="T10" fmla="*/ 26 w 30"/>
                  <a:gd name="T11" fmla="*/ 16 h 31"/>
                  <a:gd name="T12" fmla="*/ 20 w 30"/>
                  <a:gd name="T13" fmla="*/ 6 h 31"/>
                  <a:gd name="T14" fmla="*/ 16 w 30"/>
                  <a:gd name="T15" fmla="*/ 0 h 31"/>
                  <a:gd name="T16" fmla="*/ 0 w 30"/>
                  <a:gd name="T17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31">
                    <a:moveTo>
                      <a:pt x="0" y="13"/>
                    </a:moveTo>
                    <a:lnTo>
                      <a:pt x="2" y="17"/>
                    </a:lnTo>
                    <a:lnTo>
                      <a:pt x="7" y="27"/>
                    </a:lnTo>
                    <a:lnTo>
                      <a:pt x="10" y="31"/>
                    </a:lnTo>
                    <a:lnTo>
                      <a:pt x="30" y="22"/>
                    </a:lnTo>
                    <a:lnTo>
                      <a:pt x="26" y="16"/>
                    </a:lnTo>
                    <a:lnTo>
                      <a:pt x="20" y="6"/>
                    </a:lnTo>
                    <a:lnTo>
                      <a:pt x="16" y="0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03"/>
              <p:cNvSpPr>
                <a:spLocks/>
              </p:cNvSpPr>
              <p:nvPr/>
            </p:nvSpPr>
            <p:spPr bwMode="auto">
              <a:xfrm>
                <a:off x="9665617" y="2102071"/>
                <a:ext cx="49888" cy="48225"/>
              </a:xfrm>
              <a:custGeom>
                <a:avLst/>
                <a:gdLst>
                  <a:gd name="T0" fmla="*/ 0 w 30"/>
                  <a:gd name="T1" fmla="*/ 20 h 29"/>
                  <a:gd name="T2" fmla="*/ 4 w 30"/>
                  <a:gd name="T3" fmla="*/ 22 h 29"/>
                  <a:gd name="T4" fmla="*/ 14 w 30"/>
                  <a:gd name="T5" fmla="*/ 28 h 29"/>
                  <a:gd name="T6" fmla="*/ 17 w 30"/>
                  <a:gd name="T7" fmla="*/ 29 h 29"/>
                  <a:gd name="T8" fmla="*/ 30 w 30"/>
                  <a:gd name="T9" fmla="*/ 12 h 29"/>
                  <a:gd name="T10" fmla="*/ 22 w 30"/>
                  <a:gd name="T11" fmla="*/ 9 h 29"/>
                  <a:gd name="T12" fmla="*/ 14 w 30"/>
                  <a:gd name="T13" fmla="*/ 4 h 29"/>
                  <a:gd name="T14" fmla="*/ 6 w 30"/>
                  <a:gd name="T15" fmla="*/ 0 h 29"/>
                  <a:gd name="T16" fmla="*/ 0 w 30"/>
                  <a:gd name="T17" fmla="*/ 2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29">
                    <a:moveTo>
                      <a:pt x="0" y="20"/>
                    </a:moveTo>
                    <a:lnTo>
                      <a:pt x="4" y="22"/>
                    </a:lnTo>
                    <a:lnTo>
                      <a:pt x="14" y="28"/>
                    </a:lnTo>
                    <a:lnTo>
                      <a:pt x="17" y="29"/>
                    </a:lnTo>
                    <a:lnTo>
                      <a:pt x="30" y="12"/>
                    </a:lnTo>
                    <a:lnTo>
                      <a:pt x="22" y="9"/>
                    </a:lnTo>
                    <a:lnTo>
                      <a:pt x="14" y="4"/>
                    </a:lnTo>
                    <a:lnTo>
                      <a:pt x="6" y="0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204"/>
              <p:cNvSpPr>
                <a:spLocks/>
              </p:cNvSpPr>
              <p:nvPr/>
            </p:nvSpPr>
            <p:spPr bwMode="auto">
              <a:xfrm>
                <a:off x="9723820" y="2125352"/>
                <a:ext cx="43236" cy="34922"/>
              </a:xfrm>
              <a:custGeom>
                <a:avLst/>
                <a:gdLst>
                  <a:gd name="T0" fmla="*/ 4 w 26"/>
                  <a:gd name="T1" fmla="*/ 21 h 21"/>
                  <a:gd name="T2" fmla="*/ 9 w 26"/>
                  <a:gd name="T3" fmla="*/ 21 h 21"/>
                  <a:gd name="T4" fmla="*/ 19 w 26"/>
                  <a:gd name="T5" fmla="*/ 21 h 21"/>
                  <a:gd name="T6" fmla="*/ 24 w 26"/>
                  <a:gd name="T7" fmla="*/ 21 h 21"/>
                  <a:gd name="T8" fmla="*/ 26 w 26"/>
                  <a:gd name="T9" fmla="*/ 0 h 21"/>
                  <a:gd name="T10" fmla="*/ 19 w 26"/>
                  <a:gd name="T11" fmla="*/ 0 h 21"/>
                  <a:gd name="T12" fmla="*/ 7 w 26"/>
                  <a:gd name="T13" fmla="*/ 0 h 21"/>
                  <a:gd name="T14" fmla="*/ 0 w 26"/>
                  <a:gd name="T15" fmla="*/ 1 h 21"/>
                  <a:gd name="T16" fmla="*/ 4 w 26"/>
                  <a:gd name="T17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21">
                    <a:moveTo>
                      <a:pt x="4" y="21"/>
                    </a:moveTo>
                    <a:lnTo>
                      <a:pt x="9" y="21"/>
                    </a:lnTo>
                    <a:lnTo>
                      <a:pt x="19" y="21"/>
                    </a:lnTo>
                    <a:lnTo>
                      <a:pt x="24" y="21"/>
                    </a:lnTo>
                    <a:lnTo>
                      <a:pt x="26" y="0"/>
                    </a:lnTo>
                    <a:lnTo>
                      <a:pt x="19" y="0"/>
                    </a:lnTo>
                    <a:lnTo>
                      <a:pt x="7" y="0"/>
                    </a:lnTo>
                    <a:lnTo>
                      <a:pt x="0" y="1"/>
                    </a:lnTo>
                    <a:lnTo>
                      <a:pt x="4" y="2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206"/>
              <p:cNvSpPr>
                <a:spLocks/>
              </p:cNvSpPr>
              <p:nvPr/>
            </p:nvSpPr>
            <p:spPr bwMode="auto">
              <a:xfrm>
                <a:off x="9775370" y="2102071"/>
                <a:ext cx="53214" cy="49888"/>
              </a:xfrm>
              <a:custGeom>
                <a:avLst/>
                <a:gdLst>
                  <a:gd name="T0" fmla="*/ 15 w 32"/>
                  <a:gd name="T1" fmla="*/ 30 h 30"/>
                  <a:gd name="T2" fmla="*/ 18 w 32"/>
                  <a:gd name="T3" fmla="*/ 28 h 30"/>
                  <a:gd name="T4" fmla="*/ 28 w 32"/>
                  <a:gd name="T5" fmla="*/ 22 h 30"/>
                  <a:gd name="T6" fmla="*/ 32 w 32"/>
                  <a:gd name="T7" fmla="*/ 19 h 30"/>
                  <a:gd name="T8" fmla="*/ 23 w 32"/>
                  <a:gd name="T9" fmla="*/ 0 h 30"/>
                  <a:gd name="T10" fmla="*/ 17 w 32"/>
                  <a:gd name="T11" fmla="*/ 4 h 30"/>
                  <a:gd name="T12" fmla="*/ 7 w 32"/>
                  <a:gd name="T13" fmla="*/ 10 h 30"/>
                  <a:gd name="T14" fmla="*/ 0 w 32"/>
                  <a:gd name="T15" fmla="*/ 14 h 30"/>
                  <a:gd name="T16" fmla="*/ 15 w 32"/>
                  <a:gd name="T17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30">
                    <a:moveTo>
                      <a:pt x="15" y="30"/>
                    </a:moveTo>
                    <a:lnTo>
                      <a:pt x="18" y="28"/>
                    </a:lnTo>
                    <a:lnTo>
                      <a:pt x="28" y="22"/>
                    </a:lnTo>
                    <a:lnTo>
                      <a:pt x="32" y="19"/>
                    </a:lnTo>
                    <a:lnTo>
                      <a:pt x="23" y="0"/>
                    </a:lnTo>
                    <a:lnTo>
                      <a:pt x="17" y="4"/>
                    </a:lnTo>
                    <a:lnTo>
                      <a:pt x="7" y="10"/>
                    </a:lnTo>
                    <a:lnTo>
                      <a:pt x="0" y="14"/>
                    </a:lnTo>
                    <a:lnTo>
                      <a:pt x="15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07"/>
              <p:cNvSpPr>
                <a:spLocks/>
              </p:cNvSpPr>
              <p:nvPr/>
            </p:nvSpPr>
            <p:spPr bwMode="auto">
              <a:xfrm>
                <a:off x="9821932" y="2058835"/>
                <a:ext cx="49888" cy="49888"/>
              </a:xfrm>
              <a:custGeom>
                <a:avLst/>
                <a:gdLst>
                  <a:gd name="T0" fmla="*/ 20 w 30"/>
                  <a:gd name="T1" fmla="*/ 30 h 30"/>
                  <a:gd name="T2" fmla="*/ 22 w 30"/>
                  <a:gd name="T3" fmla="*/ 26 h 30"/>
                  <a:gd name="T4" fmla="*/ 27 w 30"/>
                  <a:gd name="T5" fmla="*/ 16 h 30"/>
                  <a:gd name="T6" fmla="*/ 30 w 30"/>
                  <a:gd name="T7" fmla="*/ 12 h 30"/>
                  <a:gd name="T8" fmla="*/ 12 w 30"/>
                  <a:gd name="T9" fmla="*/ 0 h 30"/>
                  <a:gd name="T10" fmla="*/ 9 w 30"/>
                  <a:gd name="T11" fmla="*/ 6 h 30"/>
                  <a:gd name="T12" fmla="*/ 4 w 30"/>
                  <a:gd name="T13" fmla="*/ 16 h 30"/>
                  <a:gd name="T14" fmla="*/ 0 w 30"/>
                  <a:gd name="T15" fmla="*/ 22 h 30"/>
                  <a:gd name="T16" fmla="*/ 20 w 30"/>
                  <a:gd name="T17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30">
                    <a:moveTo>
                      <a:pt x="20" y="30"/>
                    </a:moveTo>
                    <a:lnTo>
                      <a:pt x="22" y="26"/>
                    </a:lnTo>
                    <a:lnTo>
                      <a:pt x="27" y="16"/>
                    </a:lnTo>
                    <a:lnTo>
                      <a:pt x="30" y="12"/>
                    </a:lnTo>
                    <a:lnTo>
                      <a:pt x="12" y="0"/>
                    </a:lnTo>
                    <a:lnTo>
                      <a:pt x="9" y="6"/>
                    </a:lnTo>
                    <a:lnTo>
                      <a:pt x="4" y="16"/>
                    </a:lnTo>
                    <a:lnTo>
                      <a:pt x="0" y="22"/>
                    </a:lnTo>
                    <a:lnTo>
                      <a:pt x="20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08"/>
              <p:cNvSpPr>
                <a:spLocks/>
              </p:cNvSpPr>
              <p:nvPr/>
            </p:nvSpPr>
            <p:spPr bwMode="auto">
              <a:xfrm>
                <a:off x="9845213" y="2007285"/>
                <a:ext cx="36584" cy="43236"/>
              </a:xfrm>
              <a:custGeom>
                <a:avLst/>
                <a:gdLst>
                  <a:gd name="T0" fmla="*/ 22 w 22"/>
                  <a:gd name="T1" fmla="*/ 22 h 26"/>
                  <a:gd name="T2" fmla="*/ 22 w 22"/>
                  <a:gd name="T3" fmla="*/ 17 h 26"/>
                  <a:gd name="T4" fmla="*/ 21 w 22"/>
                  <a:gd name="T5" fmla="*/ 6 h 26"/>
                  <a:gd name="T6" fmla="*/ 21 w 22"/>
                  <a:gd name="T7" fmla="*/ 2 h 26"/>
                  <a:gd name="T8" fmla="*/ 0 w 22"/>
                  <a:gd name="T9" fmla="*/ 0 h 26"/>
                  <a:gd name="T10" fmla="*/ 0 w 22"/>
                  <a:gd name="T11" fmla="*/ 7 h 26"/>
                  <a:gd name="T12" fmla="*/ 1 w 22"/>
                  <a:gd name="T13" fmla="*/ 18 h 26"/>
                  <a:gd name="T14" fmla="*/ 1 w 22"/>
                  <a:gd name="T15" fmla="*/ 26 h 26"/>
                  <a:gd name="T16" fmla="*/ 22 w 22"/>
                  <a:gd name="T17" fmla="*/ 2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" h="26">
                    <a:moveTo>
                      <a:pt x="22" y="22"/>
                    </a:moveTo>
                    <a:lnTo>
                      <a:pt x="22" y="17"/>
                    </a:lnTo>
                    <a:lnTo>
                      <a:pt x="21" y="6"/>
                    </a:lnTo>
                    <a:lnTo>
                      <a:pt x="21" y="2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1" y="18"/>
                    </a:lnTo>
                    <a:lnTo>
                      <a:pt x="1" y="26"/>
                    </a:lnTo>
                    <a:lnTo>
                      <a:pt x="22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09"/>
              <p:cNvSpPr>
                <a:spLocks/>
              </p:cNvSpPr>
              <p:nvPr/>
            </p:nvSpPr>
            <p:spPr bwMode="auto">
              <a:xfrm>
                <a:off x="9821932" y="1945756"/>
                <a:ext cx="49888" cy="49888"/>
              </a:xfrm>
              <a:custGeom>
                <a:avLst/>
                <a:gdLst>
                  <a:gd name="T0" fmla="*/ 30 w 30"/>
                  <a:gd name="T1" fmla="*/ 16 h 30"/>
                  <a:gd name="T2" fmla="*/ 27 w 30"/>
                  <a:gd name="T3" fmla="*/ 13 h 30"/>
                  <a:gd name="T4" fmla="*/ 21 w 30"/>
                  <a:gd name="T5" fmla="*/ 4 h 30"/>
                  <a:gd name="T6" fmla="*/ 20 w 30"/>
                  <a:gd name="T7" fmla="*/ 0 h 30"/>
                  <a:gd name="T8" fmla="*/ 0 w 30"/>
                  <a:gd name="T9" fmla="*/ 8 h 30"/>
                  <a:gd name="T10" fmla="*/ 4 w 30"/>
                  <a:gd name="T11" fmla="*/ 15 h 30"/>
                  <a:gd name="T12" fmla="*/ 10 w 30"/>
                  <a:gd name="T13" fmla="*/ 24 h 30"/>
                  <a:gd name="T14" fmla="*/ 14 w 30"/>
                  <a:gd name="T15" fmla="*/ 30 h 30"/>
                  <a:gd name="T16" fmla="*/ 30 w 30"/>
                  <a:gd name="T17" fmla="*/ 1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30">
                    <a:moveTo>
                      <a:pt x="30" y="16"/>
                    </a:moveTo>
                    <a:lnTo>
                      <a:pt x="27" y="13"/>
                    </a:lnTo>
                    <a:lnTo>
                      <a:pt x="21" y="4"/>
                    </a:lnTo>
                    <a:lnTo>
                      <a:pt x="20" y="0"/>
                    </a:lnTo>
                    <a:lnTo>
                      <a:pt x="0" y="8"/>
                    </a:lnTo>
                    <a:lnTo>
                      <a:pt x="4" y="15"/>
                    </a:lnTo>
                    <a:lnTo>
                      <a:pt x="10" y="24"/>
                    </a:lnTo>
                    <a:lnTo>
                      <a:pt x="14" y="30"/>
                    </a:lnTo>
                    <a:lnTo>
                      <a:pt x="30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10"/>
              <p:cNvSpPr>
                <a:spLocks/>
              </p:cNvSpPr>
              <p:nvPr/>
            </p:nvSpPr>
            <p:spPr bwMode="auto">
              <a:xfrm>
                <a:off x="9778696" y="1902520"/>
                <a:ext cx="49888" cy="49888"/>
              </a:xfrm>
              <a:custGeom>
                <a:avLst/>
                <a:gdLst>
                  <a:gd name="T0" fmla="*/ 30 w 30"/>
                  <a:gd name="T1" fmla="*/ 9 h 30"/>
                  <a:gd name="T2" fmla="*/ 26 w 30"/>
                  <a:gd name="T3" fmla="*/ 7 h 30"/>
                  <a:gd name="T4" fmla="*/ 16 w 30"/>
                  <a:gd name="T5" fmla="*/ 2 h 30"/>
                  <a:gd name="T6" fmla="*/ 12 w 30"/>
                  <a:gd name="T7" fmla="*/ 0 h 30"/>
                  <a:gd name="T8" fmla="*/ 0 w 30"/>
                  <a:gd name="T9" fmla="*/ 17 h 30"/>
                  <a:gd name="T10" fmla="*/ 6 w 30"/>
                  <a:gd name="T11" fmla="*/ 21 h 30"/>
                  <a:gd name="T12" fmla="*/ 16 w 30"/>
                  <a:gd name="T13" fmla="*/ 26 h 30"/>
                  <a:gd name="T14" fmla="*/ 23 w 30"/>
                  <a:gd name="T15" fmla="*/ 30 h 30"/>
                  <a:gd name="T16" fmla="*/ 30 w 30"/>
                  <a:gd name="T17" fmla="*/ 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30">
                    <a:moveTo>
                      <a:pt x="30" y="9"/>
                    </a:moveTo>
                    <a:lnTo>
                      <a:pt x="26" y="7"/>
                    </a:lnTo>
                    <a:lnTo>
                      <a:pt x="16" y="2"/>
                    </a:lnTo>
                    <a:lnTo>
                      <a:pt x="12" y="0"/>
                    </a:lnTo>
                    <a:lnTo>
                      <a:pt x="0" y="17"/>
                    </a:lnTo>
                    <a:lnTo>
                      <a:pt x="6" y="21"/>
                    </a:lnTo>
                    <a:lnTo>
                      <a:pt x="16" y="26"/>
                    </a:lnTo>
                    <a:lnTo>
                      <a:pt x="23" y="30"/>
                    </a:lnTo>
                    <a:lnTo>
                      <a:pt x="30" y="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11"/>
              <p:cNvSpPr>
                <a:spLocks noEditPoints="1"/>
              </p:cNvSpPr>
              <p:nvPr/>
            </p:nvSpPr>
            <p:spPr bwMode="auto">
              <a:xfrm>
                <a:off x="9632359" y="1912498"/>
                <a:ext cx="229484" cy="226158"/>
              </a:xfrm>
              <a:custGeom>
                <a:avLst/>
                <a:gdLst>
                  <a:gd name="T0" fmla="*/ 55 w 110"/>
                  <a:gd name="T1" fmla="*/ 108 h 108"/>
                  <a:gd name="T2" fmla="*/ 1 w 110"/>
                  <a:gd name="T3" fmla="*/ 57 h 108"/>
                  <a:gd name="T4" fmla="*/ 53 w 110"/>
                  <a:gd name="T5" fmla="*/ 1 h 108"/>
                  <a:gd name="T6" fmla="*/ 109 w 110"/>
                  <a:gd name="T7" fmla="*/ 52 h 108"/>
                  <a:gd name="T8" fmla="*/ 57 w 110"/>
                  <a:gd name="T9" fmla="*/ 108 h 108"/>
                  <a:gd name="T10" fmla="*/ 55 w 110"/>
                  <a:gd name="T11" fmla="*/ 108 h 108"/>
                  <a:gd name="T12" fmla="*/ 55 w 110"/>
                  <a:gd name="T13" fmla="*/ 16 h 108"/>
                  <a:gd name="T14" fmla="*/ 53 w 110"/>
                  <a:gd name="T15" fmla="*/ 16 h 108"/>
                  <a:gd name="T16" fmla="*/ 16 w 110"/>
                  <a:gd name="T17" fmla="*/ 56 h 108"/>
                  <a:gd name="T18" fmla="*/ 57 w 110"/>
                  <a:gd name="T19" fmla="*/ 94 h 108"/>
                  <a:gd name="T20" fmla="*/ 94 w 110"/>
                  <a:gd name="T21" fmla="*/ 53 h 108"/>
                  <a:gd name="T22" fmla="*/ 55 w 110"/>
                  <a:gd name="T23" fmla="*/ 16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0" h="108">
                    <a:moveTo>
                      <a:pt x="55" y="108"/>
                    </a:moveTo>
                    <a:cubicBezTo>
                      <a:pt x="26" y="108"/>
                      <a:pt x="2" y="86"/>
                      <a:pt x="1" y="57"/>
                    </a:cubicBezTo>
                    <a:cubicBezTo>
                      <a:pt x="0" y="27"/>
                      <a:pt x="23" y="2"/>
                      <a:pt x="53" y="1"/>
                    </a:cubicBezTo>
                    <a:cubicBezTo>
                      <a:pt x="83" y="0"/>
                      <a:pt x="108" y="23"/>
                      <a:pt x="109" y="52"/>
                    </a:cubicBezTo>
                    <a:cubicBezTo>
                      <a:pt x="110" y="82"/>
                      <a:pt x="87" y="107"/>
                      <a:pt x="57" y="108"/>
                    </a:cubicBezTo>
                    <a:cubicBezTo>
                      <a:pt x="56" y="108"/>
                      <a:pt x="56" y="108"/>
                      <a:pt x="55" y="108"/>
                    </a:cubicBezTo>
                    <a:close/>
                    <a:moveTo>
                      <a:pt x="55" y="16"/>
                    </a:moveTo>
                    <a:cubicBezTo>
                      <a:pt x="54" y="16"/>
                      <a:pt x="54" y="16"/>
                      <a:pt x="53" y="16"/>
                    </a:cubicBezTo>
                    <a:cubicBezTo>
                      <a:pt x="32" y="16"/>
                      <a:pt x="15" y="35"/>
                      <a:pt x="16" y="56"/>
                    </a:cubicBezTo>
                    <a:cubicBezTo>
                      <a:pt x="17" y="78"/>
                      <a:pt x="35" y="94"/>
                      <a:pt x="57" y="94"/>
                    </a:cubicBezTo>
                    <a:cubicBezTo>
                      <a:pt x="78" y="93"/>
                      <a:pt x="95" y="75"/>
                      <a:pt x="94" y="53"/>
                    </a:cubicBezTo>
                    <a:cubicBezTo>
                      <a:pt x="93" y="32"/>
                      <a:pt x="76" y="16"/>
                      <a:pt x="55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62D4AE1E-8D15-4656-B33D-92C0CEF30228}"/>
              </a:ext>
            </a:extLst>
          </p:cNvPr>
          <p:cNvGrpSpPr/>
          <p:nvPr/>
        </p:nvGrpSpPr>
        <p:grpSpPr>
          <a:xfrm>
            <a:off x="246083" y="4144604"/>
            <a:ext cx="655983" cy="655983"/>
            <a:chOff x="1093307" y="4309939"/>
            <a:chExt cx="655983" cy="655983"/>
          </a:xfrm>
        </p:grpSpPr>
        <p:sp>
          <p:nvSpPr>
            <p:cNvPr id="22" name="椭圆 21"/>
            <p:cNvSpPr/>
            <p:nvPr/>
          </p:nvSpPr>
          <p:spPr>
            <a:xfrm>
              <a:off x="1093307" y="4309939"/>
              <a:ext cx="655983" cy="655983"/>
            </a:xfrm>
            <a:prstGeom prst="ellipse">
              <a:avLst/>
            </a:prstGeom>
            <a:solidFill>
              <a:srgbClr val="F6A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1238883" y="4443315"/>
              <a:ext cx="364830" cy="389230"/>
              <a:chOff x="6025477" y="5703965"/>
              <a:chExt cx="522158" cy="557080"/>
            </a:xfrm>
            <a:solidFill>
              <a:schemeClr val="bg1"/>
            </a:solidFill>
          </p:grpSpPr>
          <p:sp>
            <p:nvSpPr>
              <p:cNvPr id="53" name="Freeform 348"/>
              <p:cNvSpPr>
                <a:spLocks/>
              </p:cNvSpPr>
              <p:nvPr/>
            </p:nvSpPr>
            <p:spPr bwMode="auto">
              <a:xfrm>
                <a:off x="6278241" y="5703965"/>
                <a:ext cx="31596" cy="78158"/>
              </a:xfrm>
              <a:custGeom>
                <a:avLst/>
                <a:gdLst>
                  <a:gd name="T0" fmla="*/ 8 w 15"/>
                  <a:gd name="T1" fmla="*/ 38 h 38"/>
                  <a:gd name="T2" fmla="*/ 0 w 15"/>
                  <a:gd name="T3" fmla="*/ 30 h 38"/>
                  <a:gd name="T4" fmla="*/ 0 w 15"/>
                  <a:gd name="T5" fmla="*/ 7 h 38"/>
                  <a:gd name="T6" fmla="*/ 8 w 15"/>
                  <a:gd name="T7" fmla="*/ 0 h 38"/>
                  <a:gd name="T8" fmla="*/ 15 w 15"/>
                  <a:gd name="T9" fmla="*/ 7 h 38"/>
                  <a:gd name="T10" fmla="*/ 15 w 15"/>
                  <a:gd name="T11" fmla="*/ 30 h 38"/>
                  <a:gd name="T12" fmla="*/ 8 w 15"/>
                  <a:gd name="T13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38">
                    <a:moveTo>
                      <a:pt x="8" y="38"/>
                    </a:moveTo>
                    <a:cubicBezTo>
                      <a:pt x="4" y="38"/>
                      <a:pt x="0" y="34"/>
                      <a:pt x="0" y="3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12" y="0"/>
                      <a:pt x="15" y="3"/>
                      <a:pt x="15" y="7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34"/>
                      <a:pt x="12" y="38"/>
                      <a:pt x="8" y="3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349"/>
              <p:cNvSpPr>
                <a:spLocks/>
              </p:cNvSpPr>
              <p:nvPr/>
            </p:nvSpPr>
            <p:spPr bwMode="auto">
              <a:xfrm>
                <a:off x="6153521" y="5730572"/>
                <a:ext cx="58203" cy="73169"/>
              </a:xfrm>
              <a:custGeom>
                <a:avLst/>
                <a:gdLst>
                  <a:gd name="T0" fmla="*/ 20 w 28"/>
                  <a:gd name="T1" fmla="*/ 35 h 35"/>
                  <a:gd name="T2" fmla="*/ 13 w 28"/>
                  <a:gd name="T3" fmla="*/ 32 h 35"/>
                  <a:gd name="T4" fmla="*/ 2 w 28"/>
                  <a:gd name="T5" fmla="*/ 12 h 35"/>
                  <a:gd name="T6" fmla="*/ 4 w 28"/>
                  <a:gd name="T7" fmla="*/ 2 h 35"/>
                  <a:gd name="T8" fmla="*/ 14 w 28"/>
                  <a:gd name="T9" fmla="*/ 5 h 35"/>
                  <a:gd name="T10" fmla="*/ 26 w 28"/>
                  <a:gd name="T11" fmla="*/ 25 h 35"/>
                  <a:gd name="T12" fmla="*/ 23 w 28"/>
                  <a:gd name="T13" fmla="*/ 35 h 35"/>
                  <a:gd name="T14" fmla="*/ 20 w 28"/>
                  <a:gd name="T15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35">
                    <a:moveTo>
                      <a:pt x="20" y="35"/>
                    </a:moveTo>
                    <a:cubicBezTo>
                      <a:pt x="17" y="35"/>
                      <a:pt x="15" y="34"/>
                      <a:pt x="13" y="3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8"/>
                      <a:pt x="1" y="4"/>
                      <a:pt x="4" y="2"/>
                    </a:cubicBezTo>
                    <a:cubicBezTo>
                      <a:pt x="8" y="0"/>
                      <a:pt x="12" y="1"/>
                      <a:pt x="14" y="5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8" y="28"/>
                      <a:pt x="27" y="33"/>
                      <a:pt x="23" y="35"/>
                    </a:cubicBezTo>
                    <a:cubicBezTo>
                      <a:pt x="22" y="35"/>
                      <a:pt x="21" y="35"/>
                      <a:pt x="20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350"/>
              <p:cNvSpPr>
                <a:spLocks/>
              </p:cNvSpPr>
              <p:nvPr/>
            </p:nvSpPr>
            <p:spPr bwMode="auto">
              <a:xfrm>
                <a:off x="6060397" y="5818707"/>
                <a:ext cx="76495" cy="56539"/>
              </a:xfrm>
              <a:custGeom>
                <a:avLst/>
                <a:gdLst>
                  <a:gd name="T0" fmla="*/ 28 w 37"/>
                  <a:gd name="T1" fmla="*/ 27 h 27"/>
                  <a:gd name="T2" fmla="*/ 25 w 37"/>
                  <a:gd name="T3" fmla="*/ 26 h 27"/>
                  <a:gd name="T4" fmla="*/ 5 w 37"/>
                  <a:gd name="T5" fmla="*/ 14 h 27"/>
                  <a:gd name="T6" fmla="*/ 2 w 37"/>
                  <a:gd name="T7" fmla="*/ 5 h 27"/>
                  <a:gd name="T8" fmla="*/ 12 w 37"/>
                  <a:gd name="T9" fmla="*/ 2 h 27"/>
                  <a:gd name="T10" fmla="*/ 32 w 37"/>
                  <a:gd name="T11" fmla="*/ 14 h 27"/>
                  <a:gd name="T12" fmla="*/ 35 w 37"/>
                  <a:gd name="T13" fmla="*/ 23 h 27"/>
                  <a:gd name="T14" fmla="*/ 28 w 37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27">
                    <a:moveTo>
                      <a:pt x="28" y="27"/>
                    </a:moveTo>
                    <a:cubicBezTo>
                      <a:pt x="27" y="27"/>
                      <a:pt x="26" y="27"/>
                      <a:pt x="25" y="26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9" y="0"/>
                      <a:pt x="12" y="2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5" y="16"/>
                      <a:pt x="37" y="20"/>
                      <a:pt x="35" y="23"/>
                    </a:cubicBezTo>
                    <a:cubicBezTo>
                      <a:pt x="33" y="26"/>
                      <a:pt x="31" y="27"/>
                      <a:pt x="28" y="2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351"/>
              <p:cNvSpPr>
                <a:spLocks/>
              </p:cNvSpPr>
              <p:nvPr/>
            </p:nvSpPr>
            <p:spPr bwMode="auto">
              <a:xfrm>
                <a:off x="6025477" y="5943426"/>
                <a:ext cx="78158" cy="28270"/>
              </a:xfrm>
              <a:custGeom>
                <a:avLst/>
                <a:gdLst>
                  <a:gd name="T0" fmla="*/ 31 w 38"/>
                  <a:gd name="T1" fmla="*/ 14 h 14"/>
                  <a:gd name="T2" fmla="*/ 8 w 38"/>
                  <a:gd name="T3" fmla="*/ 14 h 14"/>
                  <a:gd name="T4" fmla="*/ 0 w 38"/>
                  <a:gd name="T5" fmla="*/ 7 h 14"/>
                  <a:gd name="T6" fmla="*/ 8 w 38"/>
                  <a:gd name="T7" fmla="*/ 0 h 14"/>
                  <a:gd name="T8" fmla="*/ 31 w 38"/>
                  <a:gd name="T9" fmla="*/ 0 h 14"/>
                  <a:gd name="T10" fmla="*/ 38 w 38"/>
                  <a:gd name="T11" fmla="*/ 7 h 14"/>
                  <a:gd name="T12" fmla="*/ 31 w 38"/>
                  <a:gd name="T1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4">
                    <a:moveTo>
                      <a:pt x="31" y="14"/>
                    </a:moveTo>
                    <a:cubicBezTo>
                      <a:pt x="8" y="14"/>
                      <a:pt x="8" y="14"/>
                      <a:pt x="8" y="14"/>
                    </a:cubicBezTo>
                    <a:cubicBezTo>
                      <a:pt x="4" y="14"/>
                      <a:pt x="0" y="11"/>
                      <a:pt x="0" y="7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5" y="0"/>
                      <a:pt x="38" y="3"/>
                      <a:pt x="38" y="7"/>
                    </a:cubicBezTo>
                    <a:cubicBezTo>
                      <a:pt x="38" y="11"/>
                      <a:pt x="35" y="14"/>
                      <a:pt x="31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352"/>
              <p:cNvSpPr>
                <a:spLocks/>
              </p:cNvSpPr>
              <p:nvPr/>
            </p:nvSpPr>
            <p:spPr bwMode="auto">
              <a:xfrm>
                <a:off x="6052083" y="6041539"/>
                <a:ext cx="76495" cy="56539"/>
              </a:xfrm>
              <a:custGeom>
                <a:avLst/>
                <a:gdLst>
                  <a:gd name="T0" fmla="*/ 9 w 37"/>
                  <a:gd name="T1" fmla="*/ 27 h 27"/>
                  <a:gd name="T2" fmla="*/ 2 w 37"/>
                  <a:gd name="T3" fmla="*/ 23 h 27"/>
                  <a:gd name="T4" fmla="*/ 5 w 37"/>
                  <a:gd name="T5" fmla="*/ 13 h 27"/>
                  <a:gd name="T6" fmla="*/ 25 w 37"/>
                  <a:gd name="T7" fmla="*/ 2 h 27"/>
                  <a:gd name="T8" fmla="*/ 35 w 37"/>
                  <a:gd name="T9" fmla="*/ 4 h 27"/>
                  <a:gd name="T10" fmla="*/ 32 w 37"/>
                  <a:gd name="T11" fmla="*/ 14 h 27"/>
                  <a:gd name="T12" fmla="*/ 12 w 37"/>
                  <a:gd name="T13" fmla="*/ 26 h 27"/>
                  <a:gd name="T14" fmla="*/ 9 w 37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27">
                    <a:moveTo>
                      <a:pt x="9" y="27"/>
                    </a:moveTo>
                    <a:cubicBezTo>
                      <a:pt x="6" y="27"/>
                      <a:pt x="4" y="25"/>
                      <a:pt x="2" y="23"/>
                    </a:cubicBezTo>
                    <a:cubicBezTo>
                      <a:pt x="0" y="20"/>
                      <a:pt x="2" y="15"/>
                      <a:pt x="5" y="13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9" y="0"/>
                      <a:pt x="33" y="1"/>
                      <a:pt x="35" y="4"/>
                    </a:cubicBezTo>
                    <a:cubicBezTo>
                      <a:pt x="37" y="8"/>
                      <a:pt x="36" y="12"/>
                      <a:pt x="32" y="14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1" y="26"/>
                      <a:pt x="10" y="27"/>
                      <a:pt x="9" y="2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353"/>
              <p:cNvSpPr>
                <a:spLocks/>
              </p:cNvSpPr>
              <p:nvPr/>
            </p:nvSpPr>
            <p:spPr bwMode="auto">
              <a:xfrm>
                <a:off x="6437882" y="6053179"/>
                <a:ext cx="76495" cy="56539"/>
              </a:xfrm>
              <a:custGeom>
                <a:avLst/>
                <a:gdLst>
                  <a:gd name="T0" fmla="*/ 29 w 37"/>
                  <a:gd name="T1" fmla="*/ 27 h 27"/>
                  <a:gd name="T2" fmla="*/ 25 w 37"/>
                  <a:gd name="T3" fmla="*/ 26 h 27"/>
                  <a:gd name="T4" fmla="*/ 5 w 37"/>
                  <a:gd name="T5" fmla="*/ 15 h 27"/>
                  <a:gd name="T6" fmla="*/ 2 w 37"/>
                  <a:gd name="T7" fmla="*/ 5 h 27"/>
                  <a:gd name="T8" fmla="*/ 12 w 37"/>
                  <a:gd name="T9" fmla="*/ 2 h 27"/>
                  <a:gd name="T10" fmla="*/ 32 w 37"/>
                  <a:gd name="T11" fmla="*/ 14 h 27"/>
                  <a:gd name="T12" fmla="*/ 35 w 37"/>
                  <a:gd name="T13" fmla="*/ 23 h 27"/>
                  <a:gd name="T14" fmla="*/ 29 w 37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27">
                    <a:moveTo>
                      <a:pt x="29" y="27"/>
                    </a:moveTo>
                    <a:cubicBezTo>
                      <a:pt x="27" y="27"/>
                      <a:pt x="26" y="27"/>
                      <a:pt x="25" y="2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1" y="13"/>
                      <a:pt x="0" y="8"/>
                      <a:pt x="2" y="5"/>
                    </a:cubicBezTo>
                    <a:cubicBezTo>
                      <a:pt x="4" y="1"/>
                      <a:pt x="9" y="0"/>
                      <a:pt x="12" y="2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6" y="16"/>
                      <a:pt x="37" y="20"/>
                      <a:pt x="35" y="23"/>
                    </a:cubicBezTo>
                    <a:cubicBezTo>
                      <a:pt x="34" y="26"/>
                      <a:pt x="31" y="27"/>
                      <a:pt x="29" y="2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354"/>
              <p:cNvSpPr>
                <a:spLocks/>
              </p:cNvSpPr>
              <p:nvPr/>
            </p:nvSpPr>
            <p:spPr bwMode="auto">
              <a:xfrm>
                <a:off x="6471140" y="5958393"/>
                <a:ext cx="76495" cy="28270"/>
              </a:xfrm>
              <a:custGeom>
                <a:avLst/>
                <a:gdLst>
                  <a:gd name="T0" fmla="*/ 30 w 37"/>
                  <a:gd name="T1" fmla="*/ 14 h 14"/>
                  <a:gd name="T2" fmla="*/ 7 w 37"/>
                  <a:gd name="T3" fmla="*/ 14 h 14"/>
                  <a:gd name="T4" fmla="*/ 0 w 37"/>
                  <a:gd name="T5" fmla="*/ 7 h 14"/>
                  <a:gd name="T6" fmla="*/ 7 w 37"/>
                  <a:gd name="T7" fmla="*/ 0 h 14"/>
                  <a:gd name="T8" fmla="*/ 30 w 37"/>
                  <a:gd name="T9" fmla="*/ 0 h 14"/>
                  <a:gd name="T10" fmla="*/ 37 w 37"/>
                  <a:gd name="T11" fmla="*/ 7 h 14"/>
                  <a:gd name="T12" fmla="*/ 30 w 37"/>
                  <a:gd name="T1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" h="14">
                    <a:moveTo>
                      <a:pt x="30" y="14"/>
                    </a:moveTo>
                    <a:cubicBezTo>
                      <a:pt x="7" y="14"/>
                      <a:pt x="7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4" y="0"/>
                      <a:pt x="37" y="3"/>
                      <a:pt x="37" y="7"/>
                    </a:cubicBezTo>
                    <a:cubicBezTo>
                      <a:pt x="37" y="11"/>
                      <a:pt x="34" y="14"/>
                      <a:pt x="30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355"/>
              <p:cNvSpPr>
                <a:spLocks/>
              </p:cNvSpPr>
              <p:nvPr/>
            </p:nvSpPr>
            <p:spPr bwMode="auto">
              <a:xfrm>
                <a:off x="6446196" y="5830347"/>
                <a:ext cx="76495" cy="56539"/>
              </a:xfrm>
              <a:custGeom>
                <a:avLst/>
                <a:gdLst>
                  <a:gd name="T0" fmla="*/ 8 w 37"/>
                  <a:gd name="T1" fmla="*/ 27 h 27"/>
                  <a:gd name="T2" fmla="*/ 2 w 37"/>
                  <a:gd name="T3" fmla="*/ 24 h 27"/>
                  <a:gd name="T4" fmla="*/ 5 w 37"/>
                  <a:gd name="T5" fmla="*/ 14 h 27"/>
                  <a:gd name="T6" fmla="*/ 25 w 37"/>
                  <a:gd name="T7" fmla="*/ 2 h 27"/>
                  <a:gd name="T8" fmla="*/ 35 w 37"/>
                  <a:gd name="T9" fmla="*/ 5 h 27"/>
                  <a:gd name="T10" fmla="*/ 32 w 37"/>
                  <a:gd name="T11" fmla="*/ 15 h 27"/>
                  <a:gd name="T12" fmla="*/ 12 w 37"/>
                  <a:gd name="T13" fmla="*/ 26 h 27"/>
                  <a:gd name="T14" fmla="*/ 8 w 37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27">
                    <a:moveTo>
                      <a:pt x="8" y="27"/>
                    </a:moveTo>
                    <a:cubicBezTo>
                      <a:pt x="6" y="27"/>
                      <a:pt x="3" y="26"/>
                      <a:pt x="2" y="24"/>
                    </a:cubicBezTo>
                    <a:cubicBezTo>
                      <a:pt x="0" y="20"/>
                      <a:pt x="1" y="16"/>
                      <a:pt x="5" y="14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8" y="0"/>
                      <a:pt x="33" y="1"/>
                      <a:pt x="35" y="5"/>
                    </a:cubicBezTo>
                    <a:cubicBezTo>
                      <a:pt x="37" y="8"/>
                      <a:pt x="35" y="13"/>
                      <a:pt x="32" y="15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1" y="27"/>
                      <a:pt x="9" y="27"/>
                      <a:pt x="8" y="2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356"/>
              <p:cNvSpPr>
                <a:spLocks/>
              </p:cNvSpPr>
              <p:nvPr/>
            </p:nvSpPr>
            <p:spPr bwMode="auto">
              <a:xfrm>
                <a:off x="6376353" y="5738887"/>
                <a:ext cx="59865" cy="73169"/>
              </a:xfrm>
              <a:custGeom>
                <a:avLst/>
                <a:gdLst>
                  <a:gd name="T0" fmla="*/ 8 w 28"/>
                  <a:gd name="T1" fmla="*/ 35 h 35"/>
                  <a:gd name="T2" fmla="*/ 4 w 28"/>
                  <a:gd name="T3" fmla="*/ 34 h 35"/>
                  <a:gd name="T4" fmla="*/ 2 w 28"/>
                  <a:gd name="T5" fmla="*/ 24 h 35"/>
                  <a:gd name="T6" fmla="*/ 13 w 28"/>
                  <a:gd name="T7" fmla="*/ 4 h 35"/>
                  <a:gd name="T8" fmla="*/ 23 w 28"/>
                  <a:gd name="T9" fmla="*/ 2 h 35"/>
                  <a:gd name="T10" fmla="*/ 26 w 28"/>
                  <a:gd name="T11" fmla="*/ 11 h 35"/>
                  <a:gd name="T12" fmla="*/ 14 w 28"/>
                  <a:gd name="T13" fmla="*/ 32 h 35"/>
                  <a:gd name="T14" fmla="*/ 8 w 28"/>
                  <a:gd name="T15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35">
                    <a:moveTo>
                      <a:pt x="8" y="35"/>
                    </a:moveTo>
                    <a:cubicBezTo>
                      <a:pt x="7" y="35"/>
                      <a:pt x="5" y="35"/>
                      <a:pt x="4" y="34"/>
                    </a:cubicBezTo>
                    <a:cubicBezTo>
                      <a:pt x="1" y="32"/>
                      <a:pt x="0" y="28"/>
                      <a:pt x="2" y="2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5" y="1"/>
                      <a:pt x="19" y="0"/>
                      <a:pt x="23" y="2"/>
                    </a:cubicBezTo>
                    <a:cubicBezTo>
                      <a:pt x="26" y="4"/>
                      <a:pt x="28" y="8"/>
                      <a:pt x="26" y="11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3" y="34"/>
                      <a:pt x="10" y="35"/>
                      <a:pt x="8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357"/>
              <p:cNvSpPr>
                <a:spLocks noEditPoints="1"/>
              </p:cNvSpPr>
              <p:nvPr/>
            </p:nvSpPr>
            <p:spPr bwMode="auto">
              <a:xfrm>
                <a:off x="6146870" y="5828685"/>
                <a:ext cx="281035" cy="337574"/>
              </a:xfrm>
              <a:custGeom>
                <a:avLst/>
                <a:gdLst>
                  <a:gd name="T0" fmla="*/ 67 w 134"/>
                  <a:gd name="T1" fmla="*/ 0 h 162"/>
                  <a:gd name="T2" fmla="*/ 0 w 134"/>
                  <a:gd name="T3" fmla="*/ 73 h 162"/>
                  <a:gd name="T4" fmla="*/ 31 w 134"/>
                  <a:gd name="T5" fmla="*/ 162 h 162"/>
                  <a:gd name="T6" fmla="*/ 71 w 134"/>
                  <a:gd name="T7" fmla="*/ 162 h 162"/>
                  <a:gd name="T8" fmla="*/ 107 w 134"/>
                  <a:gd name="T9" fmla="*/ 132 h 162"/>
                  <a:gd name="T10" fmla="*/ 134 w 134"/>
                  <a:gd name="T11" fmla="*/ 67 h 162"/>
                  <a:gd name="T12" fmla="*/ 59 w 134"/>
                  <a:gd name="T13" fmla="*/ 118 h 162"/>
                  <a:gd name="T14" fmla="*/ 45 w 134"/>
                  <a:gd name="T15" fmla="*/ 91 h 162"/>
                  <a:gd name="T16" fmla="*/ 54 w 134"/>
                  <a:gd name="T17" fmla="*/ 87 h 162"/>
                  <a:gd name="T18" fmla="*/ 73 w 134"/>
                  <a:gd name="T19" fmla="*/ 87 h 162"/>
                  <a:gd name="T20" fmla="*/ 80 w 134"/>
                  <a:gd name="T21" fmla="*/ 92 h 162"/>
                  <a:gd name="T22" fmla="*/ 84 w 134"/>
                  <a:gd name="T23" fmla="*/ 91 h 162"/>
                  <a:gd name="T24" fmla="*/ 71 w 134"/>
                  <a:gd name="T25" fmla="*/ 118 h 162"/>
                  <a:gd name="T26" fmla="*/ 59 w 134"/>
                  <a:gd name="T27" fmla="*/ 150 h 162"/>
                  <a:gd name="T28" fmla="*/ 55 w 134"/>
                  <a:gd name="T29" fmla="*/ 72 h 162"/>
                  <a:gd name="T30" fmla="*/ 57 w 134"/>
                  <a:gd name="T31" fmla="*/ 74 h 162"/>
                  <a:gd name="T32" fmla="*/ 55 w 134"/>
                  <a:gd name="T33" fmla="*/ 72 h 162"/>
                  <a:gd name="T34" fmla="*/ 75 w 134"/>
                  <a:gd name="T35" fmla="*/ 70 h 162"/>
                  <a:gd name="T36" fmla="*/ 76 w 134"/>
                  <a:gd name="T37" fmla="*/ 70 h 162"/>
                  <a:gd name="T38" fmla="*/ 74 w 134"/>
                  <a:gd name="T39" fmla="*/ 71 h 162"/>
                  <a:gd name="T40" fmla="*/ 121 w 134"/>
                  <a:gd name="T41" fmla="*/ 77 h 162"/>
                  <a:gd name="T42" fmla="*/ 98 w 134"/>
                  <a:gd name="T43" fmla="*/ 125 h 162"/>
                  <a:gd name="T44" fmla="*/ 79 w 134"/>
                  <a:gd name="T45" fmla="*/ 150 h 162"/>
                  <a:gd name="T46" fmla="*/ 94 w 134"/>
                  <a:gd name="T47" fmla="*/ 90 h 162"/>
                  <a:gd name="T48" fmla="*/ 87 w 134"/>
                  <a:gd name="T49" fmla="*/ 86 h 162"/>
                  <a:gd name="T50" fmla="*/ 77 w 134"/>
                  <a:gd name="T51" fmla="*/ 85 h 162"/>
                  <a:gd name="T52" fmla="*/ 75 w 134"/>
                  <a:gd name="T53" fmla="*/ 83 h 162"/>
                  <a:gd name="T54" fmla="*/ 75 w 134"/>
                  <a:gd name="T55" fmla="*/ 66 h 162"/>
                  <a:gd name="T56" fmla="*/ 71 w 134"/>
                  <a:gd name="T57" fmla="*/ 82 h 162"/>
                  <a:gd name="T58" fmla="*/ 57 w 134"/>
                  <a:gd name="T59" fmla="*/ 84 h 162"/>
                  <a:gd name="T60" fmla="*/ 57 w 134"/>
                  <a:gd name="T61" fmla="*/ 68 h 162"/>
                  <a:gd name="T62" fmla="*/ 51 w 134"/>
                  <a:gd name="T63" fmla="*/ 81 h 162"/>
                  <a:gd name="T64" fmla="*/ 47 w 134"/>
                  <a:gd name="T65" fmla="*/ 87 h 162"/>
                  <a:gd name="T66" fmla="*/ 43 w 134"/>
                  <a:gd name="T67" fmla="*/ 86 h 162"/>
                  <a:gd name="T68" fmla="*/ 37 w 134"/>
                  <a:gd name="T69" fmla="*/ 84 h 162"/>
                  <a:gd name="T70" fmla="*/ 37 w 134"/>
                  <a:gd name="T71" fmla="*/ 84 h 162"/>
                  <a:gd name="T72" fmla="*/ 37 w 134"/>
                  <a:gd name="T73" fmla="*/ 84 h 162"/>
                  <a:gd name="T74" fmla="*/ 51 w 134"/>
                  <a:gd name="T75" fmla="*/ 119 h 162"/>
                  <a:gd name="T76" fmla="*/ 43 w 134"/>
                  <a:gd name="T77" fmla="*/ 150 h 162"/>
                  <a:gd name="T78" fmla="*/ 12 w 134"/>
                  <a:gd name="T79" fmla="*/ 77 h 162"/>
                  <a:gd name="T80" fmla="*/ 11 w 134"/>
                  <a:gd name="T81" fmla="*/ 69 h 162"/>
                  <a:gd name="T82" fmla="*/ 67 w 134"/>
                  <a:gd name="T83" fmla="*/ 11 h 162"/>
                  <a:gd name="T84" fmla="*/ 122 w 134"/>
                  <a:gd name="T85" fmla="*/ 69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4" h="162">
                    <a:moveTo>
                      <a:pt x="134" y="67"/>
                    </a:moveTo>
                    <a:cubicBezTo>
                      <a:pt x="134" y="30"/>
                      <a:pt x="104" y="0"/>
                      <a:pt x="67" y="0"/>
                    </a:cubicBezTo>
                    <a:cubicBezTo>
                      <a:pt x="30" y="0"/>
                      <a:pt x="0" y="30"/>
                      <a:pt x="0" y="67"/>
                    </a:cubicBezTo>
                    <a:cubicBezTo>
                      <a:pt x="0" y="69"/>
                      <a:pt x="0" y="71"/>
                      <a:pt x="0" y="73"/>
                    </a:cubicBezTo>
                    <a:cubicBezTo>
                      <a:pt x="0" y="74"/>
                      <a:pt x="1" y="100"/>
                      <a:pt x="26" y="132"/>
                    </a:cubicBezTo>
                    <a:cubicBezTo>
                      <a:pt x="34" y="142"/>
                      <a:pt x="31" y="162"/>
                      <a:pt x="31" y="162"/>
                    </a:cubicBezTo>
                    <a:cubicBezTo>
                      <a:pt x="41" y="162"/>
                      <a:pt x="51" y="162"/>
                      <a:pt x="62" y="162"/>
                    </a:cubicBezTo>
                    <a:cubicBezTo>
                      <a:pt x="65" y="162"/>
                      <a:pt x="68" y="162"/>
                      <a:pt x="71" y="162"/>
                    </a:cubicBezTo>
                    <a:cubicBezTo>
                      <a:pt x="82" y="162"/>
                      <a:pt x="92" y="162"/>
                      <a:pt x="102" y="162"/>
                    </a:cubicBezTo>
                    <a:cubicBezTo>
                      <a:pt x="102" y="162"/>
                      <a:pt x="99" y="142"/>
                      <a:pt x="107" y="132"/>
                    </a:cubicBezTo>
                    <a:cubicBezTo>
                      <a:pt x="132" y="100"/>
                      <a:pt x="134" y="74"/>
                      <a:pt x="133" y="73"/>
                    </a:cubicBezTo>
                    <a:cubicBezTo>
                      <a:pt x="133" y="71"/>
                      <a:pt x="134" y="69"/>
                      <a:pt x="134" y="67"/>
                    </a:cubicBezTo>
                    <a:close/>
                    <a:moveTo>
                      <a:pt x="59" y="150"/>
                    </a:moveTo>
                    <a:cubicBezTo>
                      <a:pt x="59" y="118"/>
                      <a:pt x="59" y="118"/>
                      <a:pt x="59" y="118"/>
                    </a:cubicBezTo>
                    <a:cubicBezTo>
                      <a:pt x="59" y="117"/>
                      <a:pt x="59" y="117"/>
                      <a:pt x="58" y="116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0"/>
                    </a:cubicBezTo>
                    <a:cubicBezTo>
                      <a:pt x="50" y="90"/>
                      <a:pt x="52" y="88"/>
                      <a:pt x="54" y="87"/>
                    </a:cubicBezTo>
                    <a:cubicBezTo>
                      <a:pt x="56" y="89"/>
                      <a:pt x="59" y="91"/>
                      <a:pt x="61" y="91"/>
                    </a:cubicBezTo>
                    <a:cubicBezTo>
                      <a:pt x="65" y="92"/>
                      <a:pt x="69" y="90"/>
                      <a:pt x="73" y="87"/>
                    </a:cubicBezTo>
                    <a:cubicBezTo>
                      <a:pt x="73" y="87"/>
                      <a:pt x="73" y="87"/>
                      <a:pt x="73" y="88"/>
                    </a:cubicBezTo>
                    <a:cubicBezTo>
                      <a:pt x="75" y="91"/>
                      <a:pt x="78" y="92"/>
                      <a:pt x="80" y="92"/>
                    </a:cubicBezTo>
                    <a:cubicBezTo>
                      <a:pt x="81" y="92"/>
                      <a:pt x="81" y="92"/>
                      <a:pt x="81" y="92"/>
                    </a:cubicBezTo>
                    <a:cubicBezTo>
                      <a:pt x="82" y="92"/>
                      <a:pt x="83" y="92"/>
                      <a:pt x="84" y="91"/>
                    </a:cubicBezTo>
                    <a:cubicBezTo>
                      <a:pt x="71" y="116"/>
                      <a:pt x="71" y="116"/>
                      <a:pt x="71" y="116"/>
                    </a:cubicBezTo>
                    <a:cubicBezTo>
                      <a:pt x="71" y="117"/>
                      <a:pt x="71" y="117"/>
                      <a:pt x="71" y="118"/>
                    </a:cubicBezTo>
                    <a:cubicBezTo>
                      <a:pt x="71" y="150"/>
                      <a:pt x="71" y="150"/>
                      <a:pt x="71" y="150"/>
                    </a:cubicBezTo>
                    <a:lnTo>
                      <a:pt x="59" y="150"/>
                    </a:lnTo>
                    <a:close/>
                    <a:moveTo>
                      <a:pt x="55" y="72"/>
                    </a:moveTo>
                    <a:cubicBezTo>
                      <a:pt x="55" y="72"/>
                      <a:pt x="55" y="72"/>
                      <a:pt x="55" y="72"/>
                    </a:cubicBezTo>
                    <a:cubicBezTo>
                      <a:pt x="55" y="72"/>
                      <a:pt x="55" y="72"/>
                      <a:pt x="56" y="72"/>
                    </a:cubicBezTo>
                    <a:cubicBezTo>
                      <a:pt x="57" y="72"/>
                      <a:pt x="57" y="72"/>
                      <a:pt x="57" y="74"/>
                    </a:cubicBezTo>
                    <a:cubicBezTo>
                      <a:pt x="57" y="75"/>
                      <a:pt x="56" y="77"/>
                      <a:pt x="55" y="80"/>
                    </a:cubicBezTo>
                    <a:cubicBezTo>
                      <a:pt x="54" y="76"/>
                      <a:pt x="54" y="73"/>
                      <a:pt x="55" y="72"/>
                    </a:cubicBezTo>
                    <a:close/>
                    <a:moveTo>
                      <a:pt x="74" y="71"/>
                    </a:moveTo>
                    <a:cubicBezTo>
                      <a:pt x="74" y="70"/>
                      <a:pt x="75" y="70"/>
                      <a:pt x="75" y="70"/>
                    </a:cubicBezTo>
                    <a:cubicBezTo>
                      <a:pt x="75" y="70"/>
                      <a:pt x="75" y="70"/>
                      <a:pt x="75" y="70"/>
                    </a:cubicBezTo>
                    <a:cubicBezTo>
                      <a:pt x="76" y="70"/>
                      <a:pt x="76" y="70"/>
                      <a:pt x="76" y="70"/>
                    </a:cubicBezTo>
                    <a:cubicBezTo>
                      <a:pt x="76" y="71"/>
                      <a:pt x="76" y="74"/>
                      <a:pt x="74" y="78"/>
                    </a:cubicBezTo>
                    <a:cubicBezTo>
                      <a:pt x="73" y="75"/>
                      <a:pt x="73" y="72"/>
                      <a:pt x="74" y="71"/>
                    </a:cubicBezTo>
                    <a:close/>
                    <a:moveTo>
                      <a:pt x="122" y="69"/>
                    </a:moveTo>
                    <a:cubicBezTo>
                      <a:pt x="121" y="77"/>
                      <a:pt x="121" y="77"/>
                      <a:pt x="121" y="77"/>
                    </a:cubicBezTo>
                    <a:cubicBezTo>
                      <a:pt x="121" y="77"/>
                      <a:pt x="121" y="77"/>
                      <a:pt x="121" y="77"/>
                    </a:cubicBezTo>
                    <a:cubicBezTo>
                      <a:pt x="120" y="84"/>
                      <a:pt x="115" y="103"/>
                      <a:pt x="98" y="125"/>
                    </a:cubicBezTo>
                    <a:cubicBezTo>
                      <a:pt x="92" y="132"/>
                      <a:pt x="90" y="142"/>
                      <a:pt x="90" y="150"/>
                    </a:cubicBezTo>
                    <a:cubicBezTo>
                      <a:pt x="79" y="150"/>
                      <a:pt x="79" y="150"/>
                      <a:pt x="79" y="150"/>
                    </a:cubicBezTo>
                    <a:cubicBezTo>
                      <a:pt x="79" y="119"/>
                      <a:pt x="79" y="119"/>
                      <a:pt x="79" y="11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5" y="88"/>
                      <a:pt x="94" y="85"/>
                      <a:pt x="92" y="84"/>
                    </a:cubicBezTo>
                    <a:cubicBezTo>
                      <a:pt x="90" y="83"/>
                      <a:pt x="88" y="84"/>
                      <a:pt x="87" y="86"/>
                    </a:cubicBezTo>
                    <a:cubicBezTo>
                      <a:pt x="85" y="87"/>
                      <a:pt x="83" y="88"/>
                      <a:pt x="81" y="88"/>
                    </a:cubicBezTo>
                    <a:cubicBezTo>
                      <a:pt x="79" y="88"/>
                      <a:pt x="78" y="87"/>
                      <a:pt x="77" y="85"/>
                    </a:cubicBezTo>
                    <a:cubicBezTo>
                      <a:pt x="76" y="85"/>
                      <a:pt x="76" y="84"/>
                      <a:pt x="75" y="83"/>
                    </a:cubicBezTo>
                    <a:cubicBezTo>
                      <a:pt x="75" y="83"/>
                      <a:pt x="75" y="83"/>
                      <a:pt x="75" y="83"/>
                    </a:cubicBezTo>
                    <a:cubicBezTo>
                      <a:pt x="79" y="78"/>
                      <a:pt x="81" y="72"/>
                      <a:pt x="79" y="68"/>
                    </a:cubicBezTo>
                    <a:cubicBezTo>
                      <a:pt x="79" y="66"/>
                      <a:pt x="77" y="65"/>
                      <a:pt x="75" y="66"/>
                    </a:cubicBezTo>
                    <a:cubicBezTo>
                      <a:pt x="73" y="66"/>
                      <a:pt x="71" y="67"/>
                      <a:pt x="70" y="69"/>
                    </a:cubicBezTo>
                    <a:cubicBezTo>
                      <a:pt x="69" y="72"/>
                      <a:pt x="69" y="78"/>
                      <a:pt x="71" y="82"/>
                    </a:cubicBezTo>
                    <a:cubicBezTo>
                      <a:pt x="68" y="85"/>
                      <a:pt x="65" y="88"/>
                      <a:pt x="62" y="87"/>
                    </a:cubicBezTo>
                    <a:cubicBezTo>
                      <a:pt x="60" y="87"/>
                      <a:pt x="58" y="86"/>
                      <a:pt x="57" y="84"/>
                    </a:cubicBezTo>
                    <a:cubicBezTo>
                      <a:pt x="60" y="80"/>
                      <a:pt x="61" y="77"/>
                      <a:pt x="61" y="73"/>
                    </a:cubicBezTo>
                    <a:cubicBezTo>
                      <a:pt x="61" y="71"/>
                      <a:pt x="60" y="68"/>
                      <a:pt x="57" y="68"/>
                    </a:cubicBezTo>
                    <a:cubicBezTo>
                      <a:pt x="55" y="67"/>
                      <a:pt x="53" y="68"/>
                      <a:pt x="52" y="69"/>
                    </a:cubicBezTo>
                    <a:cubicBezTo>
                      <a:pt x="49" y="72"/>
                      <a:pt x="50" y="77"/>
                      <a:pt x="51" y="81"/>
                    </a:cubicBezTo>
                    <a:cubicBezTo>
                      <a:pt x="51" y="82"/>
                      <a:pt x="51" y="83"/>
                      <a:pt x="52" y="83"/>
                    </a:cubicBezTo>
                    <a:cubicBezTo>
                      <a:pt x="50" y="85"/>
                      <a:pt x="48" y="86"/>
                      <a:pt x="47" y="87"/>
                    </a:cubicBezTo>
                    <a:cubicBezTo>
                      <a:pt x="45" y="87"/>
                      <a:pt x="44" y="87"/>
                      <a:pt x="43" y="87"/>
                    </a:cubicBezTo>
                    <a:cubicBezTo>
                      <a:pt x="43" y="86"/>
                      <a:pt x="43" y="86"/>
                      <a:pt x="43" y="86"/>
                    </a:cubicBezTo>
                    <a:cubicBezTo>
                      <a:pt x="42" y="84"/>
                      <a:pt x="40" y="83"/>
                      <a:pt x="38" y="84"/>
                    </a:cubicBezTo>
                    <a:cubicBezTo>
                      <a:pt x="38" y="84"/>
                      <a:pt x="38" y="84"/>
                      <a:pt x="37" y="84"/>
                    </a:cubicBezTo>
                    <a:cubicBezTo>
                      <a:pt x="37" y="84"/>
                      <a:pt x="37" y="84"/>
                      <a:pt x="37" y="84"/>
                    </a:cubicBezTo>
                    <a:cubicBezTo>
                      <a:pt x="37" y="84"/>
                      <a:pt x="37" y="84"/>
                      <a:pt x="37" y="84"/>
                    </a:cubicBezTo>
                    <a:cubicBezTo>
                      <a:pt x="37" y="84"/>
                      <a:pt x="37" y="84"/>
                      <a:pt x="37" y="84"/>
                    </a:cubicBezTo>
                    <a:cubicBezTo>
                      <a:pt x="37" y="84"/>
                      <a:pt x="37" y="84"/>
                      <a:pt x="37" y="84"/>
                    </a:cubicBezTo>
                    <a:cubicBezTo>
                      <a:pt x="35" y="85"/>
                      <a:pt x="35" y="88"/>
                      <a:pt x="36" y="90"/>
                    </a:cubicBezTo>
                    <a:cubicBezTo>
                      <a:pt x="51" y="119"/>
                      <a:pt x="51" y="119"/>
                      <a:pt x="51" y="119"/>
                    </a:cubicBezTo>
                    <a:cubicBezTo>
                      <a:pt x="51" y="150"/>
                      <a:pt x="51" y="150"/>
                      <a:pt x="51" y="150"/>
                    </a:cubicBezTo>
                    <a:cubicBezTo>
                      <a:pt x="43" y="150"/>
                      <a:pt x="43" y="150"/>
                      <a:pt x="43" y="150"/>
                    </a:cubicBezTo>
                    <a:cubicBezTo>
                      <a:pt x="43" y="142"/>
                      <a:pt x="41" y="132"/>
                      <a:pt x="36" y="125"/>
                    </a:cubicBezTo>
                    <a:cubicBezTo>
                      <a:pt x="18" y="103"/>
                      <a:pt x="13" y="84"/>
                      <a:pt x="12" y="77"/>
                    </a:cubicBezTo>
                    <a:cubicBezTo>
                      <a:pt x="12" y="77"/>
                      <a:pt x="12" y="77"/>
                      <a:pt x="12" y="77"/>
                    </a:cubicBezTo>
                    <a:cubicBezTo>
                      <a:pt x="11" y="69"/>
                      <a:pt x="11" y="69"/>
                      <a:pt x="11" y="69"/>
                    </a:cubicBezTo>
                    <a:cubicBezTo>
                      <a:pt x="11" y="68"/>
                      <a:pt x="11" y="67"/>
                      <a:pt x="11" y="67"/>
                    </a:cubicBezTo>
                    <a:cubicBezTo>
                      <a:pt x="11" y="36"/>
                      <a:pt x="36" y="11"/>
                      <a:pt x="67" y="11"/>
                    </a:cubicBezTo>
                    <a:cubicBezTo>
                      <a:pt x="97" y="11"/>
                      <a:pt x="122" y="36"/>
                      <a:pt x="122" y="67"/>
                    </a:cubicBezTo>
                    <a:cubicBezTo>
                      <a:pt x="122" y="67"/>
                      <a:pt x="122" y="68"/>
                      <a:pt x="122" y="6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358"/>
              <p:cNvSpPr>
                <a:spLocks/>
              </p:cNvSpPr>
              <p:nvPr/>
            </p:nvSpPr>
            <p:spPr bwMode="auto">
              <a:xfrm>
                <a:off x="6211724" y="6176235"/>
                <a:ext cx="148001" cy="84810"/>
              </a:xfrm>
              <a:custGeom>
                <a:avLst/>
                <a:gdLst>
                  <a:gd name="T0" fmla="*/ 0 w 71"/>
                  <a:gd name="T1" fmla="*/ 6 h 40"/>
                  <a:gd name="T2" fmla="*/ 3 w 71"/>
                  <a:gd name="T3" fmla="*/ 6 h 40"/>
                  <a:gd name="T4" fmla="*/ 3 w 71"/>
                  <a:gd name="T5" fmla="*/ 11 h 40"/>
                  <a:gd name="T6" fmla="*/ 0 w 71"/>
                  <a:gd name="T7" fmla="*/ 11 h 40"/>
                  <a:gd name="T8" fmla="*/ 0 w 71"/>
                  <a:gd name="T9" fmla="*/ 17 h 40"/>
                  <a:gd name="T10" fmla="*/ 3 w 71"/>
                  <a:gd name="T11" fmla="*/ 17 h 40"/>
                  <a:gd name="T12" fmla="*/ 3 w 71"/>
                  <a:gd name="T13" fmla="*/ 22 h 40"/>
                  <a:gd name="T14" fmla="*/ 0 w 71"/>
                  <a:gd name="T15" fmla="*/ 22 h 40"/>
                  <a:gd name="T16" fmla="*/ 16 w 71"/>
                  <a:gd name="T17" fmla="*/ 34 h 40"/>
                  <a:gd name="T18" fmla="*/ 24 w 71"/>
                  <a:gd name="T19" fmla="*/ 40 h 40"/>
                  <a:gd name="T20" fmla="*/ 47 w 71"/>
                  <a:gd name="T21" fmla="*/ 40 h 40"/>
                  <a:gd name="T22" fmla="*/ 56 w 71"/>
                  <a:gd name="T23" fmla="*/ 34 h 40"/>
                  <a:gd name="T24" fmla="*/ 71 w 71"/>
                  <a:gd name="T25" fmla="*/ 22 h 40"/>
                  <a:gd name="T26" fmla="*/ 68 w 71"/>
                  <a:gd name="T27" fmla="*/ 22 h 40"/>
                  <a:gd name="T28" fmla="*/ 68 w 71"/>
                  <a:gd name="T29" fmla="*/ 17 h 40"/>
                  <a:gd name="T30" fmla="*/ 71 w 71"/>
                  <a:gd name="T31" fmla="*/ 17 h 40"/>
                  <a:gd name="T32" fmla="*/ 71 w 71"/>
                  <a:gd name="T33" fmla="*/ 11 h 40"/>
                  <a:gd name="T34" fmla="*/ 68 w 71"/>
                  <a:gd name="T35" fmla="*/ 11 h 40"/>
                  <a:gd name="T36" fmla="*/ 68 w 71"/>
                  <a:gd name="T37" fmla="*/ 6 h 40"/>
                  <a:gd name="T38" fmla="*/ 71 w 71"/>
                  <a:gd name="T39" fmla="*/ 6 h 40"/>
                  <a:gd name="T40" fmla="*/ 71 w 71"/>
                  <a:gd name="T41" fmla="*/ 0 h 40"/>
                  <a:gd name="T42" fmla="*/ 0 w 71"/>
                  <a:gd name="T43" fmla="*/ 0 h 40"/>
                  <a:gd name="T44" fmla="*/ 0 w 71"/>
                  <a:gd name="T45" fmla="*/ 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1" h="40">
                    <a:moveTo>
                      <a:pt x="0" y="6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" y="28"/>
                      <a:pt x="7" y="34"/>
                      <a:pt x="16" y="34"/>
                    </a:cubicBezTo>
                    <a:cubicBezTo>
                      <a:pt x="17" y="38"/>
                      <a:pt x="20" y="40"/>
                      <a:pt x="24" y="40"/>
                    </a:cubicBezTo>
                    <a:cubicBezTo>
                      <a:pt x="47" y="40"/>
                      <a:pt x="47" y="40"/>
                      <a:pt x="47" y="40"/>
                    </a:cubicBezTo>
                    <a:cubicBezTo>
                      <a:pt x="51" y="40"/>
                      <a:pt x="54" y="38"/>
                      <a:pt x="56" y="34"/>
                    </a:cubicBezTo>
                    <a:cubicBezTo>
                      <a:pt x="64" y="34"/>
                      <a:pt x="70" y="28"/>
                      <a:pt x="71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17"/>
                      <a:pt x="68" y="17"/>
                      <a:pt x="68" y="17"/>
                    </a:cubicBezTo>
                    <a:cubicBezTo>
                      <a:pt x="71" y="17"/>
                      <a:pt x="71" y="17"/>
                      <a:pt x="71" y="17"/>
                    </a:cubicBezTo>
                    <a:cubicBezTo>
                      <a:pt x="71" y="11"/>
                      <a:pt x="71" y="11"/>
                      <a:pt x="71" y="11"/>
                    </a:cubicBezTo>
                    <a:cubicBezTo>
                      <a:pt x="68" y="11"/>
                      <a:pt x="68" y="11"/>
                      <a:pt x="68" y="11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71" y="6"/>
                      <a:pt x="71" y="6"/>
                      <a:pt x="71" y="6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64" name="文本框 63"/>
          <p:cNvSpPr txBox="1"/>
          <p:nvPr/>
        </p:nvSpPr>
        <p:spPr>
          <a:xfrm>
            <a:off x="976868" y="4151393"/>
            <a:ext cx="2234204" cy="429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en-US" altLang="zh-TW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Opportunity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- </a:t>
            </a:r>
            <a:r>
              <a:rPr lang="zh-TW" altLang="en-US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機會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844240" y="4571580"/>
            <a:ext cx="2915790" cy="958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lnSpc>
                <a:spcPct val="120000"/>
              </a:lnSpc>
              <a:buFont typeface="+mj-lt"/>
              <a:buAutoNum type="arabicPeriod"/>
            </a:pPr>
            <a:r>
              <a:rPr lang="zh-TW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有基本英文語文能力</a:t>
            </a:r>
            <a:endParaRPr lang="en-US" altLang="zh-TW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</a:pPr>
            <a:r>
              <a:rPr lang="zh-TW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脾氣好，容易相處，做事情圓滑柔和</a:t>
            </a:r>
            <a:endParaRPr lang="en-US" altLang="zh-TW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</a:pPr>
            <a:r>
              <a:rPr lang="zh-TW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對程式熱情十足，時常自我進修</a:t>
            </a:r>
            <a:endParaRPr lang="en-US" altLang="zh-TW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</a:pPr>
            <a:r>
              <a:rPr lang="zh-TW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喜歡了解新的事物，增進自我技術</a:t>
            </a:r>
            <a:endParaRPr lang="en-US" altLang="zh-TW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9092254" y="4144498"/>
            <a:ext cx="2341940" cy="429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en-US" altLang="zh-TW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Threat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- </a:t>
            </a:r>
            <a:r>
              <a:rPr lang="zh-TW" altLang="en-US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威脅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9029070" y="1616746"/>
            <a:ext cx="2405124" cy="429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Weakness – </a:t>
            </a:r>
            <a:r>
              <a:rPr lang="zh-TW" altLang="en-US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劣勢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9029070" y="1946789"/>
            <a:ext cx="3162930" cy="1624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lnSpc>
                <a:spcPct val="120000"/>
              </a:lnSpc>
              <a:buFont typeface="+mj-lt"/>
              <a:buAutoNum type="arabicPeriod"/>
            </a:pPr>
            <a:r>
              <a:rPr lang="zh-TW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做事前容易想太多，喜歡事前規劃</a:t>
            </a:r>
            <a:endParaRPr lang="en-US" altLang="zh-TW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</a:pPr>
            <a:r>
              <a:rPr lang="zh-TW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凡事容易吹毛求疵</a:t>
            </a:r>
            <a:endParaRPr lang="en-US" altLang="zh-TW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</a:pPr>
            <a:r>
              <a:rPr lang="zh-TW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缺少程式撰寫實務經驗</a:t>
            </a:r>
            <a:endParaRPr lang="en-US" altLang="zh-TW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</a:pPr>
            <a:r>
              <a:rPr lang="zh-TW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自我要求太高，容易緊張</a:t>
            </a:r>
            <a:endParaRPr lang="en-US" altLang="zh-TW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</a:pPr>
            <a:r>
              <a:rPr lang="zh-TW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非資工本科系出身，資工相關知識不夠全面</a:t>
            </a:r>
            <a:endParaRPr lang="en-US" altLang="zh-TW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</a:pPr>
            <a:r>
              <a:rPr lang="zh-TW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對自己缺乏自信</a:t>
            </a:r>
            <a:endParaRPr lang="en-US" altLang="zh-TW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1" name="文本框 68">
            <a:extLst>
              <a:ext uri="{FF2B5EF4-FFF2-40B4-BE49-F238E27FC236}">
                <a16:creationId xmlns:a16="http://schemas.microsoft.com/office/drawing/2014/main" id="{95C94ED0-4DAA-4CED-AFFE-E88A9E260268}"/>
              </a:ext>
            </a:extLst>
          </p:cNvPr>
          <p:cNvSpPr txBox="1"/>
          <p:nvPr/>
        </p:nvSpPr>
        <p:spPr>
          <a:xfrm>
            <a:off x="9029070" y="4513842"/>
            <a:ext cx="3162930" cy="1180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lnSpc>
                <a:spcPct val="120000"/>
              </a:lnSpc>
              <a:buFont typeface="+mj-lt"/>
              <a:buAutoNum type="arabicPeriod"/>
            </a:pPr>
            <a:r>
              <a:rPr lang="zh-TW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非本科系轉業人士越來越多</a:t>
            </a:r>
            <a:endParaRPr lang="en-US" altLang="zh-TW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</a:pPr>
            <a:r>
              <a:rPr lang="zh-TW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科技變化快速，需時刻跟上科技腳步</a:t>
            </a:r>
            <a:endParaRPr lang="en-US" altLang="zh-TW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</a:pPr>
            <a:r>
              <a:rPr lang="zh-TW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政府對於軟體產業較無輔助</a:t>
            </a:r>
            <a:endParaRPr lang="en-US" altLang="zh-TW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</a:pPr>
            <a:r>
              <a:rPr lang="zh-TW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脾氣好，不敢拒絕別人要求</a:t>
            </a:r>
            <a:endParaRPr lang="en-US" altLang="zh-TW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</a:pPr>
            <a:endParaRPr lang="en-US" altLang="zh-TW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417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211072" y="314841"/>
            <a:ext cx="5817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資雅晴個人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SWOT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分析</a:t>
            </a:r>
            <a:endParaRPr lang="en-US" altLang="zh-CN" sz="36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 flipV="1">
            <a:off x="5477876" y="942197"/>
            <a:ext cx="1236248" cy="75524"/>
            <a:chOff x="4023692" y="4894277"/>
            <a:chExt cx="1964495" cy="120014"/>
          </a:xfrm>
        </p:grpSpPr>
        <p:sp>
          <p:nvSpPr>
            <p:cNvPr id="9" name="矩形 8"/>
            <p:cNvSpPr/>
            <p:nvPr/>
          </p:nvSpPr>
          <p:spPr>
            <a:xfrm>
              <a:off x="4023692" y="4894277"/>
              <a:ext cx="263884" cy="120014"/>
            </a:xfrm>
            <a:prstGeom prst="rect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4704135" y="4894277"/>
              <a:ext cx="263884" cy="120014"/>
            </a:xfrm>
            <a:prstGeom prst="rect">
              <a:avLst/>
            </a:pr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044191" y="4894277"/>
              <a:ext cx="263884" cy="120014"/>
            </a:xfrm>
            <a:prstGeom prst="rect">
              <a:avLst/>
            </a:prstGeom>
            <a:solidFill>
              <a:srgbClr val="C8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384247" y="4894277"/>
              <a:ext cx="263884" cy="120014"/>
            </a:xfrm>
            <a:prstGeom prst="rect">
              <a:avLst/>
            </a:pr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5724303" y="4894277"/>
              <a:ext cx="263884" cy="120014"/>
            </a:xfrm>
            <a:prstGeom prst="rect">
              <a:avLst/>
            </a:prstGeom>
            <a:solidFill>
              <a:srgbClr val="C9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364079" y="4894277"/>
              <a:ext cx="263884" cy="120014"/>
            </a:xfrm>
            <a:prstGeom prst="rect">
              <a:avLst/>
            </a:pr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任意多边形 2"/>
          <p:cNvSpPr/>
          <p:nvPr/>
        </p:nvSpPr>
        <p:spPr>
          <a:xfrm rot="5400000">
            <a:off x="3903845" y="1567957"/>
            <a:ext cx="1974897" cy="2002489"/>
          </a:xfrm>
          <a:custGeom>
            <a:avLst/>
            <a:gdLst>
              <a:gd name="connsiteX0" fmla="*/ 0 w 1659836"/>
              <a:gd name="connsiteY0" fmla="*/ 1683026 h 1683026"/>
              <a:gd name="connsiteX1" fmla="*/ 0 w 1659836"/>
              <a:gd name="connsiteY1" fmla="*/ 848139 h 1683026"/>
              <a:gd name="connsiteX2" fmla="*/ 347 w 1659836"/>
              <a:gd name="connsiteY2" fmla="*/ 848486 h 1683026"/>
              <a:gd name="connsiteX3" fmla="*/ 0 w 1659836"/>
              <a:gd name="connsiteY3" fmla="*/ 841513 h 1683026"/>
              <a:gd name="connsiteX4" fmla="*/ 829918 w 1659836"/>
              <a:gd name="connsiteY4" fmla="*/ 0 h 1683026"/>
              <a:gd name="connsiteX5" fmla="*/ 887533 w 1659836"/>
              <a:gd name="connsiteY5" fmla="*/ 2950 h 1683026"/>
              <a:gd name="connsiteX6" fmla="*/ 884583 w 1659836"/>
              <a:gd name="connsiteY6" fmla="*/ 0 h 1683026"/>
              <a:gd name="connsiteX7" fmla="*/ 1659835 w 1659836"/>
              <a:gd name="connsiteY7" fmla="*/ 0 h 1683026"/>
              <a:gd name="connsiteX8" fmla="*/ 1659835 w 1659836"/>
              <a:gd name="connsiteY8" fmla="*/ 775252 h 1683026"/>
              <a:gd name="connsiteX9" fmla="*/ 1656363 w 1659836"/>
              <a:gd name="connsiteY9" fmla="*/ 771780 h 1683026"/>
              <a:gd name="connsiteX10" fmla="*/ 1659836 w 1659836"/>
              <a:gd name="connsiteY10" fmla="*/ 841513 h 1683026"/>
              <a:gd name="connsiteX11" fmla="*/ 914772 w 1659836"/>
              <a:gd name="connsiteY11" fmla="*/ 1678682 h 1683026"/>
              <a:gd name="connsiteX12" fmla="*/ 834645 w 1659836"/>
              <a:gd name="connsiteY12" fmla="*/ 1682784 h 1683026"/>
              <a:gd name="connsiteX13" fmla="*/ 834887 w 1659836"/>
              <a:gd name="connsiteY13" fmla="*/ 1683026 h 1683026"/>
              <a:gd name="connsiteX14" fmla="*/ 829918 w 1659836"/>
              <a:gd name="connsiteY14" fmla="*/ 1683026 h 1683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59836" h="1683026">
                <a:moveTo>
                  <a:pt x="0" y="1683026"/>
                </a:moveTo>
                <a:lnTo>
                  <a:pt x="0" y="848139"/>
                </a:lnTo>
                <a:lnTo>
                  <a:pt x="347" y="848486"/>
                </a:lnTo>
                <a:lnTo>
                  <a:pt x="0" y="841513"/>
                </a:lnTo>
                <a:cubicBezTo>
                  <a:pt x="0" y="376758"/>
                  <a:pt x="371567" y="0"/>
                  <a:pt x="829918" y="0"/>
                </a:cubicBezTo>
                <a:lnTo>
                  <a:pt x="887533" y="2950"/>
                </a:lnTo>
                <a:lnTo>
                  <a:pt x="884583" y="0"/>
                </a:lnTo>
                <a:lnTo>
                  <a:pt x="1659835" y="0"/>
                </a:lnTo>
                <a:lnTo>
                  <a:pt x="1659835" y="775252"/>
                </a:lnTo>
                <a:lnTo>
                  <a:pt x="1656363" y="771780"/>
                </a:lnTo>
                <a:lnTo>
                  <a:pt x="1659836" y="841513"/>
                </a:lnTo>
                <a:cubicBezTo>
                  <a:pt x="1659836" y="1277221"/>
                  <a:pt x="1333264" y="1635588"/>
                  <a:pt x="914772" y="1678682"/>
                </a:cubicBezTo>
                <a:lnTo>
                  <a:pt x="834645" y="1682784"/>
                </a:lnTo>
                <a:lnTo>
                  <a:pt x="834887" y="1683026"/>
                </a:lnTo>
                <a:lnTo>
                  <a:pt x="829918" y="1683026"/>
                </a:lnTo>
                <a:close/>
              </a:path>
            </a:pathLst>
          </a:custGeom>
          <a:solidFill>
            <a:srgbClr val="1CA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 rot="10800000">
            <a:off x="3837633" y="3906294"/>
            <a:ext cx="1974897" cy="2002489"/>
          </a:xfrm>
          <a:custGeom>
            <a:avLst/>
            <a:gdLst>
              <a:gd name="connsiteX0" fmla="*/ 0 w 1659836"/>
              <a:gd name="connsiteY0" fmla="*/ 1683026 h 1683026"/>
              <a:gd name="connsiteX1" fmla="*/ 0 w 1659836"/>
              <a:gd name="connsiteY1" fmla="*/ 848139 h 1683026"/>
              <a:gd name="connsiteX2" fmla="*/ 347 w 1659836"/>
              <a:gd name="connsiteY2" fmla="*/ 848486 h 1683026"/>
              <a:gd name="connsiteX3" fmla="*/ 0 w 1659836"/>
              <a:gd name="connsiteY3" fmla="*/ 841513 h 1683026"/>
              <a:gd name="connsiteX4" fmla="*/ 829918 w 1659836"/>
              <a:gd name="connsiteY4" fmla="*/ 0 h 1683026"/>
              <a:gd name="connsiteX5" fmla="*/ 887533 w 1659836"/>
              <a:gd name="connsiteY5" fmla="*/ 2950 h 1683026"/>
              <a:gd name="connsiteX6" fmla="*/ 884583 w 1659836"/>
              <a:gd name="connsiteY6" fmla="*/ 0 h 1683026"/>
              <a:gd name="connsiteX7" fmla="*/ 1659835 w 1659836"/>
              <a:gd name="connsiteY7" fmla="*/ 0 h 1683026"/>
              <a:gd name="connsiteX8" fmla="*/ 1659835 w 1659836"/>
              <a:gd name="connsiteY8" fmla="*/ 775252 h 1683026"/>
              <a:gd name="connsiteX9" fmla="*/ 1656363 w 1659836"/>
              <a:gd name="connsiteY9" fmla="*/ 771780 h 1683026"/>
              <a:gd name="connsiteX10" fmla="*/ 1659836 w 1659836"/>
              <a:gd name="connsiteY10" fmla="*/ 841513 h 1683026"/>
              <a:gd name="connsiteX11" fmla="*/ 914772 w 1659836"/>
              <a:gd name="connsiteY11" fmla="*/ 1678682 h 1683026"/>
              <a:gd name="connsiteX12" fmla="*/ 834645 w 1659836"/>
              <a:gd name="connsiteY12" fmla="*/ 1682784 h 1683026"/>
              <a:gd name="connsiteX13" fmla="*/ 834887 w 1659836"/>
              <a:gd name="connsiteY13" fmla="*/ 1683026 h 1683026"/>
              <a:gd name="connsiteX14" fmla="*/ 829918 w 1659836"/>
              <a:gd name="connsiteY14" fmla="*/ 1683026 h 1683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59836" h="1683026">
                <a:moveTo>
                  <a:pt x="0" y="1683026"/>
                </a:moveTo>
                <a:lnTo>
                  <a:pt x="0" y="848139"/>
                </a:lnTo>
                <a:lnTo>
                  <a:pt x="347" y="848486"/>
                </a:lnTo>
                <a:lnTo>
                  <a:pt x="0" y="841513"/>
                </a:lnTo>
                <a:cubicBezTo>
                  <a:pt x="0" y="376758"/>
                  <a:pt x="371567" y="0"/>
                  <a:pt x="829918" y="0"/>
                </a:cubicBezTo>
                <a:lnTo>
                  <a:pt x="887533" y="2950"/>
                </a:lnTo>
                <a:lnTo>
                  <a:pt x="884583" y="0"/>
                </a:lnTo>
                <a:lnTo>
                  <a:pt x="1659835" y="0"/>
                </a:lnTo>
                <a:lnTo>
                  <a:pt x="1659835" y="775252"/>
                </a:lnTo>
                <a:lnTo>
                  <a:pt x="1656363" y="771780"/>
                </a:lnTo>
                <a:lnTo>
                  <a:pt x="1659836" y="841513"/>
                </a:lnTo>
                <a:cubicBezTo>
                  <a:pt x="1659836" y="1277221"/>
                  <a:pt x="1333264" y="1635588"/>
                  <a:pt x="914772" y="1678682"/>
                </a:cubicBezTo>
                <a:lnTo>
                  <a:pt x="834645" y="1682784"/>
                </a:lnTo>
                <a:lnTo>
                  <a:pt x="834887" y="1683026"/>
                </a:lnTo>
                <a:lnTo>
                  <a:pt x="829918" y="1683026"/>
                </a:lnTo>
                <a:close/>
              </a:path>
            </a:pathLst>
          </a:custGeom>
          <a:solidFill>
            <a:srgbClr val="F6A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 rot="5400000">
            <a:off x="6130361" y="3892498"/>
            <a:ext cx="1974897" cy="2002489"/>
          </a:xfrm>
          <a:custGeom>
            <a:avLst/>
            <a:gdLst>
              <a:gd name="connsiteX0" fmla="*/ 0 w 1659836"/>
              <a:gd name="connsiteY0" fmla="*/ 1683026 h 1683026"/>
              <a:gd name="connsiteX1" fmla="*/ 0 w 1659836"/>
              <a:gd name="connsiteY1" fmla="*/ 848139 h 1683026"/>
              <a:gd name="connsiteX2" fmla="*/ 347 w 1659836"/>
              <a:gd name="connsiteY2" fmla="*/ 848486 h 1683026"/>
              <a:gd name="connsiteX3" fmla="*/ 0 w 1659836"/>
              <a:gd name="connsiteY3" fmla="*/ 841513 h 1683026"/>
              <a:gd name="connsiteX4" fmla="*/ 829918 w 1659836"/>
              <a:gd name="connsiteY4" fmla="*/ 0 h 1683026"/>
              <a:gd name="connsiteX5" fmla="*/ 887533 w 1659836"/>
              <a:gd name="connsiteY5" fmla="*/ 2950 h 1683026"/>
              <a:gd name="connsiteX6" fmla="*/ 884583 w 1659836"/>
              <a:gd name="connsiteY6" fmla="*/ 0 h 1683026"/>
              <a:gd name="connsiteX7" fmla="*/ 1659835 w 1659836"/>
              <a:gd name="connsiteY7" fmla="*/ 0 h 1683026"/>
              <a:gd name="connsiteX8" fmla="*/ 1659835 w 1659836"/>
              <a:gd name="connsiteY8" fmla="*/ 775252 h 1683026"/>
              <a:gd name="connsiteX9" fmla="*/ 1656363 w 1659836"/>
              <a:gd name="connsiteY9" fmla="*/ 771780 h 1683026"/>
              <a:gd name="connsiteX10" fmla="*/ 1659836 w 1659836"/>
              <a:gd name="connsiteY10" fmla="*/ 841513 h 1683026"/>
              <a:gd name="connsiteX11" fmla="*/ 914772 w 1659836"/>
              <a:gd name="connsiteY11" fmla="*/ 1678682 h 1683026"/>
              <a:gd name="connsiteX12" fmla="*/ 834645 w 1659836"/>
              <a:gd name="connsiteY12" fmla="*/ 1682784 h 1683026"/>
              <a:gd name="connsiteX13" fmla="*/ 834887 w 1659836"/>
              <a:gd name="connsiteY13" fmla="*/ 1683026 h 1683026"/>
              <a:gd name="connsiteX14" fmla="*/ 829918 w 1659836"/>
              <a:gd name="connsiteY14" fmla="*/ 1683026 h 1683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59836" h="1683026">
                <a:moveTo>
                  <a:pt x="0" y="1683026"/>
                </a:moveTo>
                <a:lnTo>
                  <a:pt x="0" y="848139"/>
                </a:lnTo>
                <a:lnTo>
                  <a:pt x="347" y="848486"/>
                </a:lnTo>
                <a:lnTo>
                  <a:pt x="0" y="841513"/>
                </a:lnTo>
                <a:cubicBezTo>
                  <a:pt x="0" y="376758"/>
                  <a:pt x="371567" y="0"/>
                  <a:pt x="829918" y="0"/>
                </a:cubicBezTo>
                <a:lnTo>
                  <a:pt x="887533" y="2950"/>
                </a:lnTo>
                <a:lnTo>
                  <a:pt x="884583" y="0"/>
                </a:lnTo>
                <a:lnTo>
                  <a:pt x="1659835" y="0"/>
                </a:lnTo>
                <a:lnTo>
                  <a:pt x="1659835" y="775252"/>
                </a:lnTo>
                <a:lnTo>
                  <a:pt x="1656363" y="771780"/>
                </a:lnTo>
                <a:lnTo>
                  <a:pt x="1659836" y="841513"/>
                </a:lnTo>
                <a:cubicBezTo>
                  <a:pt x="1659836" y="1277221"/>
                  <a:pt x="1333264" y="1635588"/>
                  <a:pt x="914772" y="1678682"/>
                </a:cubicBezTo>
                <a:lnTo>
                  <a:pt x="834645" y="1682784"/>
                </a:lnTo>
                <a:lnTo>
                  <a:pt x="834887" y="1683026"/>
                </a:lnTo>
                <a:lnTo>
                  <a:pt x="829918" y="1683026"/>
                </a:lnTo>
                <a:close/>
              </a:path>
            </a:pathLst>
          </a:custGeom>
          <a:solidFill>
            <a:srgbClr val="CB4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10800000">
            <a:off x="6072137" y="1561475"/>
            <a:ext cx="1974897" cy="2002489"/>
          </a:xfrm>
          <a:custGeom>
            <a:avLst/>
            <a:gdLst>
              <a:gd name="connsiteX0" fmla="*/ 0 w 1659836"/>
              <a:gd name="connsiteY0" fmla="*/ 1683026 h 1683026"/>
              <a:gd name="connsiteX1" fmla="*/ 0 w 1659836"/>
              <a:gd name="connsiteY1" fmla="*/ 848139 h 1683026"/>
              <a:gd name="connsiteX2" fmla="*/ 347 w 1659836"/>
              <a:gd name="connsiteY2" fmla="*/ 848486 h 1683026"/>
              <a:gd name="connsiteX3" fmla="*/ 0 w 1659836"/>
              <a:gd name="connsiteY3" fmla="*/ 841513 h 1683026"/>
              <a:gd name="connsiteX4" fmla="*/ 829918 w 1659836"/>
              <a:gd name="connsiteY4" fmla="*/ 0 h 1683026"/>
              <a:gd name="connsiteX5" fmla="*/ 887533 w 1659836"/>
              <a:gd name="connsiteY5" fmla="*/ 2950 h 1683026"/>
              <a:gd name="connsiteX6" fmla="*/ 884583 w 1659836"/>
              <a:gd name="connsiteY6" fmla="*/ 0 h 1683026"/>
              <a:gd name="connsiteX7" fmla="*/ 1659835 w 1659836"/>
              <a:gd name="connsiteY7" fmla="*/ 0 h 1683026"/>
              <a:gd name="connsiteX8" fmla="*/ 1659835 w 1659836"/>
              <a:gd name="connsiteY8" fmla="*/ 775252 h 1683026"/>
              <a:gd name="connsiteX9" fmla="*/ 1656363 w 1659836"/>
              <a:gd name="connsiteY9" fmla="*/ 771780 h 1683026"/>
              <a:gd name="connsiteX10" fmla="*/ 1659836 w 1659836"/>
              <a:gd name="connsiteY10" fmla="*/ 841513 h 1683026"/>
              <a:gd name="connsiteX11" fmla="*/ 914772 w 1659836"/>
              <a:gd name="connsiteY11" fmla="*/ 1678682 h 1683026"/>
              <a:gd name="connsiteX12" fmla="*/ 834645 w 1659836"/>
              <a:gd name="connsiteY12" fmla="*/ 1682784 h 1683026"/>
              <a:gd name="connsiteX13" fmla="*/ 834887 w 1659836"/>
              <a:gd name="connsiteY13" fmla="*/ 1683026 h 1683026"/>
              <a:gd name="connsiteX14" fmla="*/ 829918 w 1659836"/>
              <a:gd name="connsiteY14" fmla="*/ 1683026 h 1683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59836" h="1683026">
                <a:moveTo>
                  <a:pt x="0" y="1683026"/>
                </a:moveTo>
                <a:lnTo>
                  <a:pt x="0" y="848139"/>
                </a:lnTo>
                <a:lnTo>
                  <a:pt x="347" y="848486"/>
                </a:lnTo>
                <a:lnTo>
                  <a:pt x="0" y="841513"/>
                </a:lnTo>
                <a:cubicBezTo>
                  <a:pt x="0" y="376758"/>
                  <a:pt x="371567" y="0"/>
                  <a:pt x="829918" y="0"/>
                </a:cubicBezTo>
                <a:lnTo>
                  <a:pt x="887533" y="2950"/>
                </a:lnTo>
                <a:lnTo>
                  <a:pt x="884583" y="0"/>
                </a:lnTo>
                <a:lnTo>
                  <a:pt x="1659835" y="0"/>
                </a:lnTo>
                <a:lnTo>
                  <a:pt x="1659835" y="775252"/>
                </a:lnTo>
                <a:lnTo>
                  <a:pt x="1656363" y="771780"/>
                </a:lnTo>
                <a:lnTo>
                  <a:pt x="1659836" y="841513"/>
                </a:lnTo>
                <a:cubicBezTo>
                  <a:pt x="1659836" y="1277221"/>
                  <a:pt x="1333264" y="1635588"/>
                  <a:pt x="914772" y="1678682"/>
                </a:cubicBezTo>
                <a:lnTo>
                  <a:pt x="834645" y="1682784"/>
                </a:lnTo>
                <a:lnTo>
                  <a:pt x="834887" y="1683026"/>
                </a:lnTo>
                <a:lnTo>
                  <a:pt x="829918" y="1683026"/>
                </a:lnTo>
                <a:close/>
              </a:path>
            </a:pathLst>
          </a:custGeom>
          <a:solidFill>
            <a:srgbClr val="ACC5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356046" y="1995799"/>
            <a:ext cx="1147095" cy="157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8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213390" y="1982003"/>
            <a:ext cx="1543818" cy="157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endParaRPr lang="zh-CN" altLang="en-US" sz="8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517184" y="4296108"/>
            <a:ext cx="1147095" cy="157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CN" altLang="en-US" sz="8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279481" y="4272352"/>
            <a:ext cx="1147095" cy="157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endParaRPr lang="zh-CN" altLang="en-US" sz="8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18574" y="1561475"/>
            <a:ext cx="2167907" cy="429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Strengths - </a:t>
            </a:r>
            <a:r>
              <a:rPr lang="zh-TW" altLang="en-US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優勢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46264" y="1911119"/>
            <a:ext cx="3082085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lnSpc>
                <a:spcPct val="120000"/>
              </a:lnSpc>
              <a:buFont typeface="+mj-lt"/>
              <a:buAutoNum type="arabicPeriod"/>
            </a:pPr>
            <a:r>
              <a:rPr lang="zh-TW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具有基本英語能力及程式設計基礎知識</a:t>
            </a:r>
            <a:endParaRPr lang="en-US" altLang="zh-TW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</a:pPr>
            <a:r>
              <a:rPr lang="zh-TW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具有企劃能力，能獨立完成企劃</a:t>
            </a:r>
            <a:r>
              <a:rPr lang="en-US" altLang="zh-TW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zh-TW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更了解企劃想法</a:t>
            </a:r>
            <a:r>
              <a:rPr lang="en-US" altLang="zh-TW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</a:pPr>
            <a:r>
              <a:rPr lang="zh-TW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具備良好溝通能力，且容易相處，做事情較圓滑柔和</a:t>
            </a:r>
            <a:endParaRPr lang="en-US" altLang="zh-TW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</a:pPr>
            <a:r>
              <a:rPr lang="zh-TW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喜歡學習新事物，願意花時間進修</a:t>
            </a:r>
            <a:endParaRPr lang="en-US" altLang="zh-TW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</a:pPr>
            <a:r>
              <a:rPr lang="zh-TW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虛心受教且會自我反省，也願意接受他人建議以及指正</a:t>
            </a:r>
            <a:endParaRPr lang="zh-CN" altLang="en-US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77F6D8A5-231C-447E-8B4B-3249300D9CD9}"/>
              </a:ext>
            </a:extLst>
          </p:cNvPr>
          <p:cNvGrpSpPr/>
          <p:nvPr/>
        </p:nvGrpSpPr>
        <p:grpSpPr>
          <a:xfrm>
            <a:off x="8350436" y="1627309"/>
            <a:ext cx="655983" cy="655983"/>
            <a:chOff x="8488019" y="2520896"/>
            <a:chExt cx="655983" cy="655983"/>
          </a:xfrm>
        </p:grpSpPr>
        <p:sp>
          <p:nvSpPr>
            <p:cNvPr id="20" name="椭圆 19"/>
            <p:cNvSpPr/>
            <p:nvPr/>
          </p:nvSpPr>
          <p:spPr>
            <a:xfrm>
              <a:off x="8488019" y="2520896"/>
              <a:ext cx="655983" cy="655983"/>
            </a:xfrm>
            <a:prstGeom prst="ellipse">
              <a:avLst/>
            </a:prstGeom>
            <a:solidFill>
              <a:srgbClr val="ACC5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8656203" y="2692112"/>
              <a:ext cx="319614" cy="313551"/>
              <a:chOff x="6487719" y="4216206"/>
              <a:chExt cx="496474" cy="487056"/>
            </a:xfrm>
            <a:solidFill>
              <a:schemeClr val="bg1"/>
            </a:solidFill>
          </p:grpSpPr>
          <p:sp>
            <p:nvSpPr>
              <p:cNvPr id="29" name="Freeform 269"/>
              <p:cNvSpPr>
                <a:spLocks noEditPoints="1"/>
              </p:cNvSpPr>
              <p:nvPr/>
            </p:nvSpPr>
            <p:spPr bwMode="auto">
              <a:xfrm>
                <a:off x="6487719" y="4216206"/>
                <a:ext cx="496474" cy="487056"/>
              </a:xfrm>
              <a:custGeom>
                <a:avLst/>
                <a:gdLst>
                  <a:gd name="T0" fmla="*/ 221 w 235"/>
                  <a:gd name="T1" fmla="*/ 117 h 230"/>
                  <a:gd name="T2" fmla="*/ 139 w 235"/>
                  <a:gd name="T3" fmla="*/ 35 h 230"/>
                  <a:gd name="T4" fmla="*/ 108 w 235"/>
                  <a:gd name="T5" fmla="*/ 5 h 230"/>
                  <a:gd name="T6" fmla="*/ 67 w 235"/>
                  <a:gd name="T7" fmla="*/ 0 h 230"/>
                  <a:gd name="T8" fmla="*/ 37 w 235"/>
                  <a:gd name="T9" fmla="*/ 0 h 230"/>
                  <a:gd name="T10" fmla="*/ 0 w 235"/>
                  <a:gd name="T11" fmla="*/ 35 h 230"/>
                  <a:gd name="T12" fmla="*/ 0 w 235"/>
                  <a:gd name="T13" fmla="*/ 65 h 230"/>
                  <a:gd name="T14" fmla="*/ 5 w 235"/>
                  <a:gd name="T15" fmla="*/ 106 h 230"/>
                  <a:gd name="T16" fmla="*/ 36 w 235"/>
                  <a:gd name="T17" fmla="*/ 137 h 230"/>
                  <a:gd name="T18" fmla="*/ 118 w 235"/>
                  <a:gd name="T19" fmla="*/ 219 h 230"/>
                  <a:gd name="T20" fmla="*/ 144 w 235"/>
                  <a:gd name="T21" fmla="*/ 230 h 230"/>
                  <a:gd name="T22" fmla="*/ 170 w 235"/>
                  <a:gd name="T23" fmla="*/ 219 h 230"/>
                  <a:gd name="T24" fmla="*/ 221 w 235"/>
                  <a:gd name="T25" fmla="*/ 168 h 230"/>
                  <a:gd name="T26" fmla="*/ 221 w 235"/>
                  <a:gd name="T27" fmla="*/ 117 h 230"/>
                  <a:gd name="T28" fmla="*/ 205 w 235"/>
                  <a:gd name="T29" fmla="*/ 153 h 230"/>
                  <a:gd name="T30" fmla="*/ 154 w 235"/>
                  <a:gd name="T31" fmla="*/ 204 h 230"/>
                  <a:gd name="T32" fmla="*/ 144 w 235"/>
                  <a:gd name="T33" fmla="*/ 208 h 230"/>
                  <a:gd name="T34" fmla="*/ 134 w 235"/>
                  <a:gd name="T35" fmla="*/ 204 h 230"/>
                  <a:gd name="T36" fmla="*/ 52 w 235"/>
                  <a:gd name="T37" fmla="*/ 122 h 230"/>
                  <a:gd name="T38" fmla="*/ 24 w 235"/>
                  <a:gd name="T39" fmla="*/ 94 h 230"/>
                  <a:gd name="T40" fmla="*/ 22 w 235"/>
                  <a:gd name="T41" fmla="*/ 65 h 230"/>
                  <a:gd name="T42" fmla="*/ 22 w 235"/>
                  <a:gd name="T43" fmla="*/ 35 h 230"/>
                  <a:gd name="T44" fmla="*/ 37 w 235"/>
                  <a:gd name="T45" fmla="*/ 22 h 230"/>
                  <a:gd name="T46" fmla="*/ 65 w 235"/>
                  <a:gd name="T47" fmla="*/ 22 h 230"/>
                  <a:gd name="T48" fmla="*/ 67 w 235"/>
                  <a:gd name="T49" fmla="*/ 22 h 230"/>
                  <a:gd name="T50" fmla="*/ 96 w 235"/>
                  <a:gd name="T51" fmla="*/ 23 h 230"/>
                  <a:gd name="T52" fmla="*/ 124 w 235"/>
                  <a:gd name="T53" fmla="*/ 50 h 230"/>
                  <a:gd name="T54" fmla="*/ 205 w 235"/>
                  <a:gd name="T55" fmla="*/ 132 h 230"/>
                  <a:gd name="T56" fmla="*/ 205 w 235"/>
                  <a:gd name="T57" fmla="*/ 153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5" h="230">
                    <a:moveTo>
                      <a:pt x="221" y="117"/>
                    </a:moveTo>
                    <a:cubicBezTo>
                      <a:pt x="139" y="35"/>
                      <a:pt x="139" y="35"/>
                      <a:pt x="139" y="35"/>
                    </a:cubicBezTo>
                    <a:cubicBezTo>
                      <a:pt x="125" y="21"/>
                      <a:pt x="111" y="7"/>
                      <a:pt x="108" y="5"/>
                    </a:cubicBezTo>
                    <a:cubicBezTo>
                      <a:pt x="105" y="2"/>
                      <a:pt x="87" y="0"/>
                      <a:pt x="6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17" y="0"/>
                      <a:pt x="0" y="15"/>
                      <a:pt x="0" y="3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85"/>
                      <a:pt x="3" y="104"/>
                      <a:pt x="5" y="106"/>
                    </a:cubicBezTo>
                    <a:cubicBezTo>
                      <a:pt x="8" y="109"/>
                      <a:pt x="22" y="123"/>
                      <a:pt x="36" y="137"/>
                    </a:cubicBezTo>
                    <a:cubicBezTo>
                      <a:pt x="118" y="219"/>
                      <a:pt x="118" y="219"/>
                      <a:pt x="118" y="219"/>
                    </a:cubicBezTo>
                    <a:cubicBezTo>
                      <a:pt x="125" y="226"/>
                      <a:pt x="135" y="230"/>
                      <a:pt x="144" y="230"/>
                    </a:cubicBezTo>
                    <a:cubicBezTo>
                      <a:pt x="153" y="230"/>
                      <a:pt x="163" y="226"/>
                      <a:pt x="170" y="219"/>
                    </a:cubicBezTo>
                    <a:cubicBezTo>
                      <a:pt x="221" y="168"/>
                      <a:pt x="221" y="168"/>
                      <a:pt x="221" y="168"/>
                    </a:cubicBezTo>
                    <a:cubicBezTo>
                      <a:pt x="235" y="154"/>
                      <a:pt x="235" y="131"/>
                      <a:pt x="221" y="117"/>
                    </a:cubicBezTo>
                    <a:close/>
                    <a:moveTo>
                      <a:pt x="205" y="153"/>
                    </a:moveTo>
                    <a:cubicBezTo>
                      <a:pt x="154" y="204"/>
                      <a:pt x="154" y="204"/>
                      <a:pt x="154" y="204"/>
                    </a:cubicBezTo>
                    <a:cubicBezTo>
                      <a:pt x="152" y="206"/>
                      <a:pt x="148" y="208"/>
                      <a:pt x="144" y="208"/>
                    </a:cubicBezTo>
                    <a:cubicBezTo>
                      <a:pt x="140" y="208"/>
                      <a:pt x="137" y="206"/>
                      <a:pt x="134" y="204"/>
                    </a:cubicBezTo>
                    <a:cubicBezTo>
                      <a:pt x="52" y="122"/>
                      <a:pt x="52" y="122"/>
                      <a:pt x="52" y="122"/>
                    </a:cubicBezTo>
                    <a:cubicBezTo>
                      <a:pt x="24" y="94"/>
                      <a:pt x="24" y="94"/>
                      <a:pt x="24" y="94"/>
                    </a:cubicBezTo>
                    <a:cubicBezTo>
                      <a:pt x="23" y="89"/>
                      <a:pt x="22" y="79"/>
                      <a:pt x="22" y="65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22" y="27"/>
                      <a:pt x="29" y="22"/>
                      <a:pt x="37" y="22"/>
                    </a:cubicBezTo>
                    <a:cubicBezTo>
                      <a:pt x="65" y="22"/>
                      <a:pt x="65" y="22"/>
                      <a:pt x="65" y="22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81" y="22"/>
                      <a:pt x="91" y="22"/>
                      <a:pt x="96" y="23"/>
                    </a:cubicBezTo>
                    <a:cubicBezTo>
                      <a:pt x="124" y="50"/>
                      <a:pt x="124" y="50"/>
                      <a:pt x="124" y="50"/>
                    </a:cubicBezTo>
                    <a:cubicBezTo>
                      <a:pt x="205" y="132"/>
                      <a:pt x="205" y="132"/>
                      <a:pt x="205" y="132"/>
                    </a:cubicBezTo>
                    <a:cubicBezTo>
                      <a:pt x="211" y="138"/>
                      <a:pt x="211" y="147"/>
                      <a:pt x="205" y="15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270"/>
              <p:cNvSpPr>
                <a:spLocks noEditPoints="1"/>
              </p:cNvSpPr>
              <p:nvPr/>
            </p:nvSpPr>
            <p:spPr bwMode="auto">
              <a:xfrm>
                <a:off x="6579210" y="4298279"/>
                <a:ext cx="122437" cy="129164"/>
              </a:xfrm>
              <a:custGeom>
                <a:avLst/>
                <a:gdLst>
                  <a:gd name="T0" fmla="*/ 9 w 58"/>
                  <a:gd name="T1" fmla="*/ 11 h 61"/>
                  <a:gd name="T2" fmla="*/ 0 w 58"/>
                  <a:gd name="T3" fmla="*/ 32 h 61"/>
                  <a:gd name="T4" fmla="*/ 9 w 58"/>
                  <a:gd name="T5" fmla="*/ 52 h 61"/>
                  <a:gd name="T6" fmla="*/ 29 w 58"/>
                  <a:gd name="T7" fmla="*/ 61 h 61"/>
                  <a:gd name="T8" fmla="*/ 50 w 58"/>
                  <a:gd name="T9" fmla="*/ 52 h 61"/>
                  <a:gd name="T10" fmla="*/ 58 w 58"/>
                  <a:gd name="T11" fmla="*/ 32 h 61"/>
                  <a:gd name="T12" fmla="*/ 50 w 58"/>
                  <a:gd name="T13" fmla="*/ 11 h 61"/>
                  <a:gd name="T14" fmla="*/ 9 w 58"/>
                  <a:gd name="T15" fmla="*/ 11 h 61"/>
                  <a:gd name="T16" fmla="*/ 40 w 58"/>
                  <a:gd name="T17" fmla="*/ 42 h 61"/>
                  <a:gd name="T18" fmla="*/ 19 w 58"/>
                  <a:gd name="T19" fmla="*/ 42 h 61"/>
                  <a:gd name="T20" fmla="*/ 15 w 58"/>
                  <a:gd name="T21" fmla="*/ 32 h 61"/>
                  <a:gd name="T22" fmla="*/ 19 w 58"/>
                  <a:gd name="T23" fmla="*/ 21 h 61"/>
                  <a:gd name="T24" fmla="*/ 29 w 58"/>
                  <a:gd name="T25" fmla="*/ 17 h 61"/>
                  <a:gd name="T26" fmla="*/ 40 w 58"/>
                  <a:gd name="T27" fmla="*/ 21 h 61"/>
                  <a:gd name="T28" fmla="*/ 44 w 58"/>
                  <a:gd name="T29" fmla="*/ 32 h 61"/>
                  <a:gd name="T30" fmla="*/ 40 w 58"/>
                  <a:gd name="T31" fmla="*/ 42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8" h="61">
                    <a:moveTo>
                      <a:pt x="9" y="11"/>
                    </a:moveTo>
                    <a:cubicBezTo>
                      <a:pt x="3" y="17"/>
                      <a:pt x="0" y="24"/>
                      <a:pt x="0" y="32"/>
                    </a:cubicBezTo>
                    <a:cubicBezTo>
                      <a:pt x="0" y="39"/>
                      <a:pt x="3" y="47"/>
                      <a:pt x="9" y="52"/>
                    </a:cubicBezTo>
                    <a:cubicBezTo>
                      <a:pt x="14" y="58"/>
                      <a:pt x="22" y="61"/>
                      <a:pt x="29" y="61"/>
                    </a:cubicBezTo>
                    <a:cubicBezTo>
                      <a:pt x="37" y="61"/>
                      <a:pt x="44" y="58"/>
                      <a:pt x="50" y="52"/>
                    </a:cubicBezTo>
                    <a:cubicBezTo>
                      <a:pt x="55" y="47"/>
                      <a:pt x="58" y="39"/>
                      <a:pt x="58" y="32"/>
                    </a:cubicBezTo>
                    <a:cubicBezTo>
                      <a:pt x="58" y="24"/>
                      <a:pt x="55" y="17"/>
                      <a:pt x="50" y="11"/>
                    </a:cubicBezTo>
                    <a:cubicBezTo>
                      <a:pt x="39" y="0"/>
                      <a:pt x="20" y="0"/>
                      <a:pt x="9" y="11"/>
                    </a:cubicBezTo>
                    <a:close/>
                    <a:moveTo>
                      <a:pt x="40" y="42"/>
                    </a:moveTo>
                    <a:cubicBezTo>
                      <a:pt x="34" y="47"/>
                      <a:pt x="25" y="47"/>
                      <a:pt x="19" y="42"/>
                    </a:cubicBezTo>
                    <a:cubicBezTo>
                      <a:pt x="16" y="39"/>
                      <a:pt x="15" y="35"/>
                      <a:pt x="15" y="32"/>
                    </a:cubicBezTo>
                    <a:cubicBezTo>
                      <a:pt x="15" y="28"/>
                      <a:pt x="16" y="24"/>
                      <a:pt x="19" y="21"/>
                    </a:cubicBezTo>
                    <a:cubicBezTo>
                      <a:pt x="22" y="19"/>
                      <a:pt x="26" y="17"/>
                      <a:pt x="29" y="17"/>
                    </a:cubicBezTo>
                    <a:cubicBezTo>
                      <a:pt x="33" y="17"/>
                      <a:pt x="37" y="19"/>
                      <a:pt x="40" y="21"/>
                    </a:cubicBezTo>
                    <a:cubicBezTo>
                      <a:pt x="42" y="24"/>
                      <a:pt x="44" y="28"/>
                      <a:pt x="44" y="32"/>
                    </a:cubicBezTo>
                    <a:cubicBezTo>
                      <a:pt x="44" y="35"/>
                      <a:pt x="42" y="39"/>
                      <a:pt x="40" y="4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95C3F32A-83CA-4692-94E4-6FE299EDB3A1}"/>
              </a:ext>
            </a:extLst>
          </p:cNvPr>
          <p:cNvGrpSpPr/>
          <p:nvPr/>
        </p:nvGrpSpPr>
        <p:grpSpPr>
          <a:xfrm>
            <a:off x="184432" y="1667807"/>
            <a:ext cx="655983" cy="655983"/>
            <a:chOff x="1081224" y="2520896"/>
            <a:chExt cx="655983" cy="655983"/>
          </a:xfrm>
        </p:grpSpPr>
        <p:sp>
          <p:nvSpPr>
            <p:cNvPr id="19" name="椭圆 18"/>
            <p:cNvSpPr/>
            <p:nvPr/>
          </p:nvSpPr>
          <p:spPr>
            <a:xfrm>
              <a:off x="1081224" y="2520896"/>
              <a:ext cx="655983" cy="655983"/>
            </a:xfrm>
            <a:prstGeom prst="ellipse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1235069" y="2678799"/>
              <a:ext cx="332699" cy="340176"/>
              <a:chOff x="8343593" y="3199601"/>
              <a:chExt cx="444000" cy="453979"/>
            </a:xfrm>
            <a:solidFill>
              <a:schemeClr val="bg1"/>
            </a:solidFill>
          </p:grpSpPr>
          <p:sp>
            <p:nvSpPr>
              <p:cNvPr id="31" name="Freeform 345"/>
              <p:cNvSpPr>
                <a:spLocks noEditPoints="1"/>
              </p:cNvSpPr>
              <p:nvPr/>
            </p:nvSpPr>
            <p:spPr bwMode="auto">
              <a:xfrm>
                <a:off x="8343593" y="3372545"/>
                <a:ext cx="196225" cy="281035"/>
              </a:xfrm>
              <a:custGeom>
                <a:avLst/>
                <a:gdLst>
                  <a:gd name="T0" fmla="*/ 65 w 118"/>
                  <a:gd name="T1" fmla="*/ 15 h 169"/>
                  <a:gd name="T2" fmla="*/ 101 w 118"/>
                  <a:gd name="T3" fmla="*/ 139 h 169"/>
                  <a:gd name="T4" fmla="*/ 53 w 118"/>
                  <a:gd name="T5" fmla="*/ 153 h 169"/>
                  <a:gd name="T6" fmla="*/ 16 w 118"/>
                  <a:gd name="T7" fmla="*/ 30 h 169"/>
                  <a:gd name="T8" fmla="*/ 65 w 118"/>
                  <a:gd name="T9" fmla="*/ 15 h 169"/>
                  <a:gd name="T10" fmla="*/ 74 w 118"/>
                  <a:gd name="T11" fmla="*/ 0 h 169"/>
                  <a:gd name="T12" fmla="*/ 63 w 118"/>
                  <a:gd name="T13" fmla="*/ 2 h 169"/>
                  <a:gd name="T14" fmla="*/ 12 w 118"/>
                  <a:gd name="T15" fmla="*/ 17 h 169"/>
                  <a:gd name="T16" fmla="*/ 0 w 118"/>
                  <a:gd name="T17" fmla="*/ 21 h 169"/>
                  <a:gd name="T18" fmla="*/ 4 w 118"/>
                  <a:gd name="T19" fmla="*/ 34 h 169"/>
                  <a:gd name="T20" fmla="*/ 40 w 118"/>
                  <a:gd name="T21" fmla="*/ 157 h 169"/>
                  <a:gd name="T22" fmla="*/ 44 w 118"/>
                  <a:gd name="T23" fmla="*/ 169 h 169"/>
                  <a:gd name="T24" fmla="*/ 56 w 118"/>
                  <a:gd name="T25" fmla="*/ 165 h 169"/>
                  <a:gd name="T26" fmla="*/ 105 w 118"/>
                  <a:gd name="T27" fmla="*/ 150 h 169"/>
                  <a:gd name="T28" fmla="*/ 118 w 118"/>
                  <a:gd name="T29" fmla="*/ 148 h 169"/>
                  <a:gd name="T30" fmla="*/ 114 w 118"/>
                  <a:gd name="T31" fmla="*/ 135 h 169"/>
                  <a:gd name="T32" fmla="*/ 78 w 118"/>
                  <a:gd name="T33" fmla="*/ 11 h 169"/>
                  <a:gd name="T34" fmla="*/ 74 w 118"/>
                  <a:gd name="T35" fmla="*/ 0 h 169"/>
                  <a:gd name="T36" fmla="*/ 74 w 118"/>
                  <a:gd name="T37" fmla="*/ 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8" h="169">
                    <a:moveTo>
                      <a:pt x="65" y="15"/>
                    </a:moveTo>
                    <a:lnTo>
                      <a:pt x="101" y="139"/>
                    </a:lnTo>
                    <a:lnTo>
                      <a:pt x="53" y="153"/>
                    </a:lnTo>
                    <a:lnTo>
                      <a:pt x="16" y="30"/>
                    </a:lnTo>
                    <a:lnTo>
                      <a:pt x="65" y="15"/>
                    </a:lnTo>
                    <a:close/>
                    <a:moveTo>
                      <a:pt x="74" y="0"/>
                    </a:moveTo>
                    <a:lnTo>
                      <a:pt x="63" y="2"/>
                    </a:lnTo>
                    <a:lnTo>
                      <a:pt x="12" y="17"/>
                    </a:lnTo>
                    <a:lnTo>
                      <a:pt x="0" y="21"/>
                    </a:lnTo>
                    <a:lnTo>
                      <a:pt x="4" y="34"/>
                    </a:lnTo>
                    <a:lnTo>
                      <a:pt x="40" y="157"/>
                    </a:lnTo>
                    <a:lnTo>
                      <a:pt x="44" y="169"/>
                    </a:lnTo>
                    <a:lnTo>
                      <a:pt x="56" y="165"/>
                    </a:lnTo>
                    <a:lnTo>
                      <a:pt x="105" y="150"/>
                    </a:lnTo>
                    <a:lnTo>
                      <a:pt x="118" y="148"/>
                    </a:lnTo>
                    <a:lnTo>
                      <a:pt x="114" y="135"/>
                    </a:lnTo>
                    <a:lnTo>
                      <a:pt x="78" y="11"/>
                    </a:lnTo>
                    <a:lnTo>
                      <a:pt x="74" y="0"/>
                    </a:lnTo>
                    <a:lnTo>
                      <a:pt x="7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347"/>
              <p:cNvSpPr>
                <a:spLocks/>
              </p:cNvSpPr>
              <p:nvPr/>
            </p:nvSpPr>
            <p:spPr bwMode="auto">
              <a:xfrm>
                <a:off x="8474963" y="3199601"/>
                <a:ext cx="312630" cy="355866"/>
              </a:xfrm>
              <a:custGeom>
                <a:avLst/>
                <a:gdLst>
                  <a:gd name="T0" fmla="*/ 144 w 150"/>
                  <a:gd name="T1" fmla="*/ 121 h 171"/>
                  <a:gd name="T2" fmla="*/ 135 w 150"/>
                  <a:gd name="T3" fmla="*/ 136 h 171"/>
                  <a:gd name="T4" fmla="*/ 135 w 150"/>
                  <a:gd name="T5" fmla="*/ 140 h 171"/>
                  <a:gd name="T6" fmla="*/ 122 w 150"/>
                  <a:gd name="T7" fmla="*/ 157 h 171"/>
                  <a:gd name="T8" fmla="*/ 121 w 150"/>
                  <a:gd name="T9" fmla="*/ 163 h 171"/>
                  <a:gd name="T10" fmla="*/ 102 w 150"/>
                  <a:gd name="T11" fmla="*/ 171 h 171"/>
                  <a:gd name="T12" fmla="*/ 95 w 150"/>
                  <a:gd name="T13" fmla="*/ 171 h 171"/>
                  <a:gd name="T14" fmla="*/ 54 w 150"/>
                  <a:gd name="T15" fmla="*/ 167 h 171"/>
                  <a:gd name="T16" fmla="*/ 40 w 150"/>
                  <a:gd name="T17" fmla="*/ 166 h 171"/>
                  <a:gd name="T18" fmla="*/ 21 w 150"/>
                  <a:gd name="T19" fmla="*/ 168 h 171"/>
                  <a:gd name="T20" fmla="*/ 0 w 150"/>
                  <a:gd name="T21" fmla="*/ 96 h 171"/>
                  <a:gd name="T22" fmla="*/ 45 w 150"/>
                  <a:gd name="T23" fmla="*/ 45 h 171"/>
                  <a:gd name="T24" fmla="*/ 48 w 150"/>
                  <a:gd name="T25" fmla="*/ 8 h 171"/>
                  <a:gd name="T26" fmla="*/ 63 w 150"/>
                  <a:gd name="T27" fmla="*/ 0 h 171"/>
                  <a:gd name="T28" fmla="*/ 78 w 150"/>
                  <a:gd name="T29" fmla="*/ 40 h 171"/>
                  <a:gd name="T30" fmla="*/ 76 w 150"/>
                  <a:gd name="T31" fmla="*/ 52 h 171"/>
                  <a:gd name="T32" fmla="*/ 75 w 150"/>
                  <a:gd name="T33" fmla="*/ 62 h 171"/>
                  <a:gd name="T34" fmla="*/ 123 w 150"/>
                  <a:gd name="T35" fmla="*/ 73 h 171"/>
                  <a:gd name="T36" fmla="*/ 127 w 150"/>
                  <a:gd name="T37" fmla="*/ 72 h 171"/>
                  <a:gd name="T38" fmla="*/ 150 w 150"/>
                  <a:gd name="T39" fmla="*/ 95 h 171"/>
                  <a:gd name="T40" fmla="*/ 143 w 150"/>
                  <a:gd name="T41" fmla="*/ 112 h 171"/>
                  <a:gd name="T42" fmla="*/ 144 w 150"/>
                  <a:gd name="T43" fmla="*/ 12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0" h="171">
                    <a:moveTo>
                      <a:pt x="144" y="121"/>
                    </a:moveTo>
                    <a:cubicBezTo>
                      <a:pt x="144" y="127"/>
                      <a:pt x="140" y="133"/>
                      <a:pt x="135" y="136"/>
                    </a:cubicBezTo>
                    <a:cubicBezTo>
                      <a:pt x="135" y="137"/>
                      <a:pt x="135" y="139"/>
                      <a:pt x="135" y="140"/>
                    </a:cubicBezTo>
                    <a:cubicBezTo>
                      <a:pt x="135" y="148"/>
                      <a:pt x="129" y="155"/>
                      <a:pt x="122" y="157"/>
                    </a:cubicBezTo>
                    <a:cubicBezTo>
                      <a:pt x="122" y="159"/>
                      <a:pt x="122" y="161"/>
                      <a:pt x="121" y="163"/>
                    </a:cubicBezTo>
                    <a:cubicBezTo>
                      <a:pt x="118" y="169"/>
                      <a:pt x="110" y="171"/>
                      <a:pt x="102" y="171"/>
                    </a:cubicBezTo>
                    <a:cubicBezTo>
                      <a:pt x="100" y="171"/>
                      <a:pt x="97" y="171"/>
                      <a:pt x="95" y="171"/>
                    </a:cubicBezTo>
                    <a:cubicBezTo>
                      <a:pt x="87" y="170"/>
                      <a:pt x="71" y="169"/>
                      <a:pt x="54" y="167"/>
                    </a:cubicBezTo>
                    <a:cubicBezTo>
                      <a:pt x="49" y="167"/>
                      <a:pt x="44" y="166"/>
                      <a:pt x="40" y="166"/>
                    </a:cubicBezTo>
                    <a:cubicBezTo>
                      <a:pt x="31" y="166"/>
                      <a:pt x="25" y="167"/>
                      <a:pt x="21" y="168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14" y="85"/>
                      <a:pt x="37" y="59"/>
                      <a:pt x="45" y="45"/>
                    </a:cubicBezTo>
                    <a:cubicBezTo>
                      <a:pt x="50" y="30"/>
                      <a:pt x="48" y="12"/>
                      <a:pt x="48" y="8"/>
                    </a:cubicBezTo>
                    <a:cubicBezTo>
                      <a:pt x="47" y="1"/>
                      <a:pt x="61" y="0"/>
                      <a:pt x="63" y="0"/>
                    </a:cubicBezTo>
                    <a:cubicBezTo>
                      <a:pt x="71" y="0"/>
                      <a:pt x="80" y="14"/>
                      <a:pt x="78" y="40"/>
                    </a:cubicBezTo>
                    <a:cubicBezTo>
                      <a:pt x="77" y="43"/>
                      <a:pt x="76" y="48"/>
                      <a:pt x="76" y="52"/>
                    </a:cubicBezTo>
                    <a:cubicBezTo>
                      <a:pt x="76" y="56"/>
                      <a:pt x="76" y="59"/>
                      <a:pt x="75" y="62"/>
                    </a:cubicBezTo>
                    <a:cubicBezTo>
                      <a:pt x="75" y="72"/>
                      <a:pt x="111" y="73"/>
                      <a:pt x="123" y="73"/>
                    </a:cubicBezTo>
                    <a:cubicBezTo>
                      <a:pt x="126" y="73"/>
                      <a:pt x="127" y="72"/>
                      <a:pt x="127" y="72"/>
                    </a:cubicBezTo>
                    <a:cubicBezTo>
                      <a:pt x="140" y="72"/>
                      <a:pt x="150" y="83"/>
                      <a:pt x="150" y="95"/>
                    </a:cubicBezTo>
                    <a:cubicBezTo>
                      <a:pt x="150" y="102"/>
                      <a:pt x="147" y="108"/>
                      <a:pt x="143" y="112"/>
                    </a:cubicBezTo>
                    <a:cubicBezTo>
                      <a:pt x="144" y="115"/>
                      <a:pt x="144" y="118"/>
                      <a:pt x="144" y="12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87F3B6EA-423E-4884-AFE8-959BFCDF7E36}"/>
              </a:ext>
            </a:extLst>
          </p:cNvPr>
          <p:cNvGrpSpPr/>
          <p:nvPr/>
        </p:nvGrpSpPr>
        <p:grpSpPr>
          <a:xfrm>
            <a:off x="8420104" y="4127175"/>
            <a:ext cx="655983" cy="655983"/>
            <a:chOff x="8488019" y="4300000"/>
            <a:chExt cx="655983" cy="655983"/>
          </a:xfrm>
        </p:grpSpPr>
        <p:sp>
          <p:nvSpPr>
            <p:cNvPr id="21" name="椭圆 20"/>
            <p:cNvSpPr/>
            <p:nvPr/>
          </p:nvSpPr>
          <p:spPr>
            <a:xfrm>
              <a:off x="8488019" y="4300000"/>
              <a:ext cx="655983" cy="655983"/>
            </a:xfrm>
            <a:prstGeom prst="ellipse">
              <a:avLst/>
            </a:prstGeom>
            <a:solidFill>
              <a:srgbClr val="CB4D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8626386" y="4445177"/>
              <a:ext cx="319614" cy="365628"/>
              <a:chOff x="9477707" y="1892543"/>
              <a:chExt cx="427372" cy="488900"/>
            </a:xfrm>
            <a:solidFill>
              <a:schemeClr val="bg1"/>
            </a:solidFill>
          </p:grpSpPr>
          <p:sp>
            <p:nvSpPr>
              <p:cNvPr id="35" name="Oval 194"/>
              <p:cNvSpPr>
                <a:spLocks noChangeArrowheads="1"/>
              </p:cNvSpPr>
              <p:nvPr/>
            </p:nvSpPr>
            <p:spPr bwMode="auto">
              <a:xfrm>
                <a:off x="9604090" y="2291645"/>
                <a:ext cx="89798" cy="89798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Oval 195"/>
              <p:cNvSpPr>
                <a:spLocks noChangeArrowheads="1"/>
              </p:cNvSpPr>
              <p:nvPr/>
            </p:nvSpPr>
            <p:spPr bwMode="auto">
              <a:xfrm>
                <a:off x="9772044" y="2291645"/>
                <a:ext cx="86472" cy="89798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196"/>
              <p:cNvSpPr>
                <a:spLocks/>
              </p:cNvSpPr>
              <p:nvPr/>
            </p:nvSpPr>
            <p:spPr bwMode="auto">
              <a:xfrm>
                <a:off x="9477707" y="1939105"/>
                <a:ext cx="392450" cy="330922"/>
              </a:xfrm>
              <a:custGeom>
                <a:avLst/>
                <a:gdLst>
                  <a:gd name="T0" fmla="*/ 180 w 188"/>
                  <a:gd name="T1" fmla="*/ 158 h 158"/>
                  <a:gd name="T2" fmla="*/ 180 w 188"/>
                  <a:gd name="T3" fmla="*/ 158 h 158"/>
                  <a:gd name="T4" fmla="*/ 66 w 188"/>
                  <a:gd name="T5" fmla="*/ 157 h 158"/>
                  <a:gd name="T6" fmla="*/ 59 w 188"/>
                  <a:gd name="T7" fmla="*/ 151 h 158"/>
                  <a:gd name="T8" fmla="*/ 31 w 188"/>
                  <a:gd name="T9" fmla="*/ 23 h 158"/>
                  <a:gd name="T10" fmla="*/ 7 w 188"/>
                  <a:gd name="T11" fmla="*/ 17 h 158"/>
                  <a:gd name="T12" fmla="*/ 2 w 188"/>
                  <a:gd name="T13" fmla="*/ 7 h 158"/>
                  <a:gd name="T14" fmla="*/ 12 w 188"/>
                  <a:gd name="T15" fmla="*/ 1 h 158"/>
                  <a:gd name="T16" fmla="*/ 40 w 188"/>
                  <a:gd name="T17" fmla="*/ 9 h 158"/>
                  <a:gd name="T18" fmla="*/ 46 w 188"/>
                  <a:gd name="T19" fmla="*/ 15 h 158"/>
                  <a:gd name="T20" fmla="*/ 73 w 188"/>
                  <a:gd name="T21" fmla="*/ 141 h 158"/>
                  <a:gd name="T22" fmla="*/ 180 w 188"/>
                  <a:gd name="T23" fmla="*/ 141 h 158"/>
                  <a:gd name="T24" fmla="*/ 188 w 188"/>
                  <a:gd name="T25" fmla="*/ 149 h 158"/>
                  <a:gd name="T26" fmla="*/ 180 w 188"/>
                  <a:gd name="T2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8" h="158">
                    <a:moveTo>
                      <a:pt x="180" y="158"/>
                    </a:moveTo>
                    <a:cubicBezTo>
                      <a:pt x="180" y="158"/>
                      <a:pt x="180" y="158"/>
                      <a:pt x="180" y="158"/>
                    </a:cubicBezTo>
                    <a:cubicBezTo>
                      <a:pt x="66" y="157"/>
                      <a:pt x="66" y="157"/>
                      <a:pt x="66" y="157"/>
                    </a:cubicBezTo>
                    <a:cubicBezTo>
                      <a:pt x="63" y="157"/>
                      <a:pt x="59" y="154"/>
                      <a:pt x="59" y="151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3" y="15"/>
                      <a:pt x="0" y="11"/>
                      <a:pt x="2" y="7"/>
                    </a:cubicBezTo>
                    <a:cubicBezTo>
                      <a:pt x="3" y="2"/>
                      <a:pt x="7" y="0"/>
                      <a:pt x="12" y="1"/>
                    </a:cubicBezTo>
                    <a:cubicBezTo>
                      <a:pt x="40" y="9"/>
                      <a:pt x="40" y="9"/>
                      <a:pt x="40" y="9"/>
                    </a:cubicBezTo>
                    <a:cubicBezTo>
                      <a:pt x="43" y="10"/>
                      <a:pt x="45" y="12"/>
                      <a:pt x="46" y="15"/>
                    </a:cubicBezTo>
                    <a:cubicBezTo>
                      <a:pt x="73" y="141"/>
                      <a:pt x="73" y="141"/>
                      <a:pt x="73" y="141"/>
                    </a:cubicBezTo>
                    <a:cubicBezTo>
                      <a:pt x="180" y="141"/>
                      <a:pt x="180" y="141"/>
                      <a:pt x="180" y="141"/>
                    </a:cubicBezTo>
                    <a:cubicBezTo>
                      <a:pt x="184" y="141"/>
                      <a:pt x="188" y="145"/>
                      <a:pt x="188" y="149"/>
                    </a:cubicBezTo>
                    <a:cubicBezTo>
                      <a:pt x="188" y="154"/>
                      <a:pt x="184" y="158"/>
                      <a:pt x="180" y="15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197"/>
              <p:cNvSpPr>
                <a:spLocks/>
              </p:cNvSpPr>
              <p:nvPr/>
            </p:nvSpPr>
            <p:spPr bwMode="auto">
              <a:xfrm>
                <a:off x="9574157" y="2028903"/>
                <a:ext cx="330922" cy="171282"/>
              </a:xfrm>
              <a:custGeom>
                <a:avLst/>
                <a:gdLst>
                  <a:gd name="T0" fmla="*/ 148 w 159"/>
                  <a:gd name="T1" fmla="*/ 75 h 82"/>
                  <a:gd name="T2" fmla="*/ 141 w 159"/>
                  <a:gd name="T3" fmla="*/ 82 h 82"/>
                  <a:gd name="T4" fmla="*/ 18 w 159"/>
                  <a:gd name="T5" fmla="*/ 82 h 82"/>
                  <a:gd name="T6" fmla="*/ 12 w 159"/>
                  <a:gd name="T7" fmla="*/ 75 h 82"/>
                  <a:gd name="T8" fmla="*/ 0 w 159"/>
                  <a:gd name="T9" fmla="*/ 6 h 82"/>
                  <a:gd name="T10" fmla="*/ 6 w 159"/>
                  <a:gd name="T11" fmla="*/ 0 h 82"/>
                  <a:gd name="T12" fmla="*/ 159 w 159"/>
                  <a:gd name="T13" fmla="*/ 15 h 82"/>
                  <a:gd name="T14" fmla="*/ 148 w 159"/>
                  <a:gd name="T15" fmla="*/ 75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9" h="82">
                    <a:moveTo>
                      <a:pt x="148" y="75"/>
                    </a:moveTo>
                    <a:cubicBezTo>
                      <a:pt x="148" y="79"/>
                      <a:pt x="145" y="82"/>
                      <a:pt x="141" y="82"/>
                    </a:cubicBezTo>
                    <a:cubicBezTo>
                      <a:pt x="18" y="82"/>
                      <a:pt x="18" y="82"/>
                      <a:pt x="18" y="82"/>
                    </a:cubicBezTo>
                    <a:cubicBezTo>
                      <a:pt x="15" y="82"/>
                      <a:pt x="12" y="79"/>
                      <a:pt x="12" y="7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59" y="15"/>
                      <a:pt x="159" y="15"/>
                      <a:pt x="159" y="15"/>
                    </a:cubicBezTo>
                    <a:lnTo>
                      <a:pt x="148" y="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198"/>
              <p:cNvSpPr>
                <a:spLocks/>
              </p:cNvSpPr>
              <p:nvPr/>
            </p:nvSpPr>
            <p:spPr bwMode="auto">
              <a:xfrm>
                <a:off x="9725483" y="1892543"/>
                <a:ext cx="44899" cy="34922"/>
              </a:xfrm>
              <a:custGeom>
                <a:avLst/>
                <a:gdLst>
                  <a:gd name="T0" fmla="*/ 23 w 27"/>
                  <a:gd name="T1" fmla="*/ 0 h 21"/>
                  <a:gd name="T2" fmla="*/ 18 w 27"/>
                  <a:gd name="T3" fmla="*/ 0 h 21"/>
                  <a:gd name="T4" fmla="*/ 6 w 27"/>
                  <a:gd name="T5" fmla="*/ 0 h 21"/>
                  <a:gd name="T6" fmla="*/ 3 w 27"/>
                  <a:gd name="T7" fmla="*/ 0 h 21"/>
                  <a:gd name="T8" fmla="*/ 0 w 27"/>
                  <a:gd name="T9" fmla="*/ 21 h 21"/>
                  <a:gd name="T10" fmla="*/ 8 w 27"/>
                  <a:gd name="T11" fmla="*/ 21 h 21"/>
                  <a:gd name="T12" fmla="*/ 19 w 27"/>
                  <a:gd name="T13" fmla="*/ 21 h 21"/>
                  <a:gd name="T14" fmla="*/ 27 w 27"/>
                  <a:gd name="T15" fmla="*/ 21 h 21"/>
                  <a:gd name="T16" fmla="*/ 23 w 27"/>
                  <a:gd name="T17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1">
                    <a:moveTo>
                      <a:pt x="23" y="0"/>
                    </a:moveTo>
                    <a:lnTo>
                      <a:pt x="18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21"/>
                    </a:lnTo>
                    <a:lnTo>
                      <a:pt x="8" y="21"/>
                    </a:lnTo>
                    <a:lnTo>
                      <a:pt x="19" y="21"/>
                    </a:lnTo>
                    <a:lnTo>
                      <a:pt x="27" y="21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199"/>
              <p:cNvSpPr>
                <a:spLocks/>
              </p:cNvSpPr>
              <p:nvPr/>
            </p:nvSpPr>
            <p:spPr bwMode="auto">
              <a:xfrm>
                <a:off x="9665617" y="1902520"/>
                <a:ext cx="51551" cy="49888"/>
              </a:xfrm>
              <a:custGeom>
                <a:avLst/>
                <a:gdLst>
                  <a:gd name="T0" fmla="*/ 16 w 31"/>
                  <a:gd name="T1" fmla="*/ 0 h 30"/>
                  <a:gd name="T2" fmla="*/ 12 w 31"/>
                  <a:gd name="T3" fmla="*/ 1 h 30"/>
                  <a:gd name="T4" fmla="*/ 4 w 31"/>
                  <a:gd name="T5" fmla="*/ 7 h 30"/>
                  <a:gd name="T6" fmla="*/ 0 w 31"/>
                  <a:gd name="T7" fmla="*/ 10 h 30"/>
                  <a:gd name="T8" fmla="*/ 9 w 31"/>
                  <a:gd name="T9" fmla="*/ 30 h 30"/>
                  <a:gd name="T10" fmla="*/ 15 w 31"/>
                  <a:gd name="T11" fmla="*/ 25 h 30"/>
                  <a:gd name="T12" fmla="*/ 24 w 31"/>
                  <a:gd name="T13" fmla="*/ 20 h 30"/>
                  <a:gd name="T14" fmla="*/ 31 w 31"/>
                  <a:gd name="T15" fmla="*/ 15 h 30"/>
                  <a:gd name="T16" fmla="*/ 16 w 31"/>
                  <a:gd name="T1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0">
                    <a:moveTo>
                      <a:pt x="16" y="0"/>
                    </a:moveTo>
                    <a:lnTo>
                      <a:pt x="12" y="1"/>
                    </a:lnTo>
                    <a:lnTo>
                      <a:pt x="4" y="7"/>
                    </a:lnTo>
                    <a:lnTo>
                      <a:pt x="0" y="10"/>
                    </a:lnTo>
                    <a:lnTo>
                      <a:pt x="9" y="30"/>
                    </a:lnTo>
                    <a:lnTo>
                      <a:pt x="15" y="25"/>
                    </a:lnTo>
                    <a:lnTo>
                      <a:pt x="24" y="20"/>
                    </a:lnTo>
                    <a:lnTo>
                      <a:pt x="31" y="15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200"/>
              <p:cNvSpPr>
                <a:spLocks/>
              </p:cNvSpPr>
              <p:nvPr/>
            </p:nvSpPr>
            <p:spPr bwMode="auto">
              <a:xfrm>
                <a:off x="9622381" y="1944094"/>
                <a:ext cx="49888" cy="51551"/>
              </a:xfrm>
              <a:custGeom>
                <a:avLst/>
                <a:gdLst>
                  <a:gd name="T0" fmla="*/ 10 w 30"/>
                  <a:gd name="T1" fmla="*/ 0 h 31"/>
                  <a:gd name="T2" fmla="*/ 7 w 30"/>
                  <a:gd name="T3" fmla="*/ 4 h 31"/>
                  <a:gd name="T4" fmla="*/ 2 w 30"/>
                  <a:gd name="T5" fmla="*/ 14 h 31"/>
                  <a:gd name="T6" fmla="*/ 0 w 30"/>
                  <a:gd name="T7" fmla="*/ 17 h 31"/>
                  <a:gd name="T8" fmla="*/ 17 w 30"/>
                  <a:gd name="T9" fmla="*/ 31 h 31"/>
                  <a:gd name="T10" fmla="*/ 21 w 30"/>
                  <a:gd name="T11" fmla="*/ 24 h 31"/>
                  <a:gd name="T12" fmla="*/ 26 w 30"/>
                  <a:gd name="T13" fmla="*/ 14 h 31"/>
                  <a:gd name="T14" fmla="*/ 30 w 30"/>
                  <a:gd name="T15" fmla="*/ 7 h 31"/>
                  <a:gd name="T16" fmla="*/ 10 w 30"/>
                  <a:gd name="T17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31">
                    <a:moveTo>
                      <a:pt x="10" y="0"/>
                    </a:moveTo>
                    <a:lnTo>
                      <a:pt x="7" y="4"/>
                    </a:lnTo>
                    <a:lnTo>
                      <a:pt x="2" y="14"/>
                    </a:lnTo>
                    <a:lnTo>
                      <a:pt x="0" y="17"/>
                    </a:lnTo>
                    <a:lnTo>
                      <a:pt x="17" y="31"/>
                    </a:lnTo>
                    <a:lnTo>
                      <a:pt x="21" y="24"/>
                    </a:lnTo>
                    <a:lnTo>
                      <a:pt x="26" y="14"/>
                    </a:lnTo>
                    <a:lnTo>
                      <a:pt x="30" y="7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01"/>
              <p:cNvSpPr>
                <a:spLocks/>
              </p:cNvSpPr>
              <p:nvPr/>
            </p:nvSpPr>
            <p:spPr bwMode="auto">
              <a:xfrm>
                <a:off x="9610741" y="2002296"/>
                <a:ext cx="38248" cy="43236"/>
              </a:xfrm>
              <a:custGeom>
                <a:avLst/>
                <a:gdLst>
                  <a:gd name="T0" fmla="*/ 0 w 23"/>
                  <a:gd name="T1" fmla="*/ 5 h 26"/>
                  <a:gd name="T2" fmla="*/ 0 w 23"/>
                  <a:gd name="T3" fmla="*/ 9 h 26"/>
                  <a:gd name="T4" fmla="*/ 2 w 23"/>
                  <a:gd name="T5" fmla="*/ 20 h 26"/>
                  <a:gd name="T6" fmla="*/ 2 w 23"/>
                  <a:gd name="T7" fmla="*/ 25 h 26"/>
                  <a:gd name="T8" fmla="*/ 23 w 23"/>
                  <a:gd name="T9" fmla="*/ 26 h 26"/>
                  <a:gd name="T10" fmla="*/ 22 w 23"/>
                  <a:gd name="T11" fmla="*/ 19 h 26"/>
                  <a:gd name="T12" fmla="*/ 22 w 23"/>
                  <a:gd name="T13" fmla="*/ 9 h 26"/>
                  <a:gd name="T14" fmla="*/ 22 w 23"/>
                  <a:gd name="T15" fmla="*/ 0 h 26"/>
                  <a:gd name="T16" fmla="*/ 0 w 23"/>
                  <a:gd name="T17" fmla="*/ 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26">
                    <a:moveTo>
                      <a:pt x="0" y="5"/>
                    </a:moveTo>
                    <a:lnTo>
                      <a:pt x="0" y="9"/>
                    </a:lnTo>
                    <a:lnTo>
                      <a:pt x="2" y="20"/>
                    </a:lnTo>
                    <a:lnTo>
                      <a:pt x="2" y="25"/>
                    </a:lnTo>
                    <a:lnTo>
                      <a:pt x="23" y="26"/>
                    </a:lnTo>
                    <a:lnTo>
                      <a:pt x="22" y="19"/>
                    </a:lnTo>
                    <a:lnTo>
                      <a:pt x="22" y="9"/>
                    </a:lnTo>
                    <a:lnTo>
                      <a:pt x="22" y="0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202"/>
              <p:cNvSpPr>
                <a:spLocks/>
              </p:cNvSpPr>
              <p:nvPr/>
            </p:nvSpPr>
            <p:spPr bwMode="auto">
              <a:xfrm>
                <a:off x="9622381" y="2057173"/>
                <a:ext cx="49888" cy="51551"/>
              </a:xfrm>
              <a:custGeom>
                <a:avLst/>
                <a:gdLst>
                  <a:gd name="T0" fmla="*/ 0 w 30"/>
                  <a:gd name="T1" fmla="*/ 13 h 31"/>
                  <a:gd name="T2" fmla="*/ 2 w 30"/>
                  <a:gd name="T3" fmla="*/ 17 h 31"/>
                  <a:gd name="T4" fmla="*/ 7 w 30"/>
                  <a:gd name="T5" fmla="*/ 27 h 31"/>
                  <a:gd name="T6" fmla="*/ 10 w 30"/>
                  <a:gd name="T7" fmla="*/ 31 h 31"/>
                  <a:gd name="T8" fmla="*/ 30 w 30"/>
                  <a:gd name="T9" fmla="*/ 22 h 31"/>
                  <a:gd name="T10" fmla="*/ 26 w 30"/>
                  <a:gd name="T11" fmla="*/ 16 h 31"/>
                  <a:gd name="T12" fmla="*/ 20 w 30"/>
                  <a:gd name="T13" fmla="*/ 6 h 31"/>
                  <a:gd name="T14" fmla="*/ 16 w 30"/>
                  <a:gd name="T15" fmla="*/ 0 h 31"/>
                  <a:gd name="T16" fmla="*/ 0 w 30"/>
                  <a:gd name="T17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31">
                    <a:moveTo>
                      <a:pt x="0" y="13"/>
                    </a:moveTo>
                    <a:lnTo>
                      <a:pt x="2" y="17"/>
                    </a:lnTo>
                    <a:lnTo>
                      <a:pt x="7" y="27"/>
                    </a:lnTo>
                    <a:lnTo>
                      <a:pt x="10" y="31"/>
                    </a:lnTo>
                    <a:lnTo>
                      <a:pt x="30" y="22"/>
                    </a:lnTo>
                    <a:lnTo>
                      <a:pt x="26" y="16"/>
                    </a:lnTo>
                    <a:lnTo>
                      <a:pt x="20" y="6"/>
                    </a:lnTo>
                    <a:lnTo>
                      <a:pt x="16" y="0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03"/>
              <p:cNvSpPr>
                <a:spLocks/>
              </p:cNvSpPr>
              <p:nvPr/>
            </p:nvSpPr>
            <p:spPr bwMode="auto">
              <a:xfrm>
                <a:off x="9665617" y="2102071"/>
                <a:ext cx="49888" cy="48225"/>
              </a:xfrm>
              <a:custGeom>
                <a:avLst/>
                <a:gdLst>
                  <a:gd name="T0" fmla="*/ 0 w 30"/>
                  <a:gd name="T1" fmla="*/ 20 h 29"/>
                  <a:gd name="T2" fmla="*/ 4 w 30"/>
                  <a:gd name="T3" fmla="*/ 22 h 29"/>
                  <a:gd name="T4" fmla="*/ 14 w 30"/>
                  <a:gd name="T5" fmla="*/ 28 h 29"/>
                  <a:gd name="T6" fmla="*/ 17 w 30"/>
                  <a:gd name="T7" fmla="*/ 29 h 29"/>
                  <a:gd name="T8" fmla="*/ 30 w 30"/>
                  <a:gd name="T9" fmla="*/ 12 h 29"/>
                  <a:gd name="T10" fmla="*/ 22 w 30"/>
                  <a:gd name="T11" fmla="*/ 9 h 29"/>
                  <a:gd name="T12" fmla="*/ 14 w 30"/>
                  <a:gd name="T13" fmla="*/ 4 h 29"/>
                  <a:gd name="T14" fmla="*/ 6 w 30"/>
                  <a:gd name="T15" fmla="*/ 0 h 29"/>
                  <a:gd name="T16" fmla="*/ 0 w 30"/>
                  <a:gd name="T17" fmla="*/ 2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29">
                    <a:moveTo>
                      <a:pt x="0" y="20"/>
                    </a:moveTo>
                    <a:lnTo>
                      <a:pt x="4" y="22"/>
                    </a:lnTo>
                    <a:lnTo>
                      <a:pt x="14" y="28"/>
                    </a:lnTo>
                    <a:lnTo>
                      <a:pt x="17" y="29"/>
                    </a:lnTo>
                    <a:lnTo>
                      <a:pt x="30" y="12"/>
                    </a:lnTo>
                    <a:lnTo>
                      <a:pt x="22" y="9"/>
                    </a:lnTo>
                    <a:lnTo>
                      <a:pt x="14" y="4"/>
                    </a:lnTo>
                    <a:lnTo>
                      <a:pt x="6" y="0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204"/>
              <p:cNvSpPr>
                <a:spLocks/>
              </p:cNvSpPr>
              <p:nvPr/>
            </p:nvSpPr>
            <p:spPr bwMode="auto">
              <a:xfrm>
                <a:off x="9723820" y="2125352"/>
                <a:ext cx="43236" cy="34922"/>
              </a:xfrm>
              <a:custGeom>
                <a:avLst/>
                <a:gdLst>
                  <a:gd name="T0" fmla="*/ 4 w 26"/>
                  <a:gd name="T1" fmla="*/ 21 h 21"/>
                  <a:gd name="T2" fmla="*/ 9 w 26"/>
                  <a:gd name="T3" fmla="*/ 21 h 21"/>
                  <a:gd name="T4" fmla="*/ 19 w 26"/>
                  <a:gd name="T5" fmla="*/ 21 h 21"/>
                  <a:gd name="T6" fmla="*/ 24 w 26"/>
                  <a:gd name="T7" fmla="*/ 21 h 21"/>
                  <a:gd name="T8" fmla="*/ 26 w 26"/>
                  <a:gd name="T9" fmla="*/ 0 h 21"/>
                  <a:gd name="T10" fmla="*/ 19 w 26"/>
                  <a:gd name="T11" fmla="*/ 0 h 21"/>
                  <a:gd name="T12" fmla="*/ 7 w 26"/>
                  <a:gd name="T13" fmla="*/ 0 h 21"/>
                  <a:gd name="T14" fmla="*/ 0 w 26"/>
                  <a:gd name="T15" fmla="*/ 1 h 21"/>
                  <a:gd name="T16" fmla="*/ 4 w 26"/>
                  <a:gd name="T17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21">
                    <a:moveTo>
                      <a:pt x="4" y="21"/>
                    </a:moveTo>
                    <a:lnTo>
                      <a:pt x="9" y="21"/>
                    </a:lnTo>
                    <a:lnTo>
                      <a:pt x="19" y="21"/>
                    </a:lnTo>
                    <a:lnTo>
                      <a:pt x="24" y="21"/>
                    </a:lnTo>
                    <a:lnTo>
                      <a:pt x="26" y="0"/>
                    </a:lnTo>
                    <a:lnTo>
                      <a:pt x="19" y="0"/>
                    </a:lnTo>
                    <a:lnTo>
                      <a:pt x="7" y="0"/>
                    </a:lnTo>
                    <a:lnTo>
                      <a:pt x="0" y="1"/>
                    </a:lnTo>
                    <a:lnTo>
                      <a:pt x="4" y="2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206"/>
              <p:cNvSpPr>
                <a:spLocks/>
              </p:cNvSpPr>
              <p:nvPr/>
            </p:nvSpPr>
            <p:spPr bwMode="auto">
              <a:xfrm>
                <a:off x="9775370" y="2102071"/>
                <a:ext cx="53214" cy="49888"/>
              </a:xfrm>
              <a:custGeom>
                <a:avLst/>
                <a:gdLst>
                  <a:gd name="T0" fmla="*/ 15 w 32"/>
                  <a:gd name="T1" fmla="*/ 30 h 30"/>
                  <a:gd name="T2" fmla="*/ 18 w 32"/>
                  <a:gd name="T3" fmla="*/ 28 h 30"/>
                  <a:gd name="T4" fmla="*/ 28 w 32"/>
                  <a:gd name="T5" fmla="*/ 22 h 30"/>
                  <a:gd name="T6" fmla="*/ 32 w 32"/>
                  <a:gd name="T7" fmla="*/ 19 h 30"/>
                  <a:gd name="T8" fmla="*/ 23 w 32"/>
                  <a:gd name="T9" fmla="*/ 0 h 30"/>
                  <a:gd name="T10" fmla="*/ 17 w 32"/>
                  <a:gd name="T11" fmla="*/ 4 h 30"/>
                  <a:gd name="T12" fmla="*/ 7 w 32"/>
                  <a:gd name="T13" fmla="*/ 10 h 30"/>
                  <a:gd name="T14" fmla="*/ 0 w 32"/>
                  <a:gd name="T15" fmla="*/ 14 h 30"/>
                  <a:gd name="T16" fmla="*/ 15 w 32"/>
                  <a:gd name="T17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30">
                    <a:moveTo>
                      <a:pt x="15" y="30"/>
                    </a:moveTo>
                    <a:lnTo>
                      <a:pt x="18" y="28"/>
                    </a:lnTo>
                    <a:lnTo>
                      <a:pt x="28" y="22"/>
                    </a:lnTo>
                    <a:lnTo>
                      <a:pt x="32" y="19"/>
                    </a:lnTo>
                    <a:lnTo>
                      <a:pt x="23" y="0"/>
                    </a:lnTo>
                    <a:lnTo>
                      <a:pt x="17" y="4"/>
                    </a:lnTo>
                    <a:lnTo>
                      <a:pt x="7" y="10"/>
                    </a:lnTo>
                    <a:lnTo>
                      <a:pt x="0" y="14"/>
                    </a:lnTo>
                    <a:lnTo>
                      <a:pt x="15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07"/>
              <p:cNvSpPr>
                <a:spLocks/>
              </p:cNvSpPr>
              <p:nvPr/>
            </p:nvSpPr>
            <p:spPr bwMode="auto">
              <a:xfrm>
                <a:off x="9821932" y="2058835"/>
                <a:ext cx="49888" cy="49888"/>
              </a:xfrm>
              <a:custGeom>
                <a:avLst/>
                <a:gdLst>
                  <a:gd name="T0" fmla="*/ 20 w 30"/>
                  <a:gd name="T1" fmla="*/ 30 h 30"/>
                  <a:gd name="T2" fmla="*/ 22 w 30"/>
                  <a:gd name="T3" fmla="*/ 26 h 30"/>
                  <a:gd name="T4" fmla="*/ 27 w 30"/>
                  <a:gd name="T5" fmla="*/ 16 h 30"/>
                  <a:gd name="T6" fmla="*/ 30 w 30"/>
                  <a:gd name="T7" fmla="*/ 12 h 30"/>
                  <a:gd name="T8" fmla="*/ 12 w 30"/>
                  <a:gd name="T9" fmla="*/ 0 h 30"/>
                  <a:gd name="T10" fmla="*/ 9 w 30"/>
                  <a:gd name="T11" fmla="*/ 6 h 30"/>
                  <a:gd name="T12" fmla="*/ 4 w 30"/>
                  <a:gd name="T13" fmla="*/ 16 h 30"/>
                  <a:gd name="T14" fmla="*/ 0 w 30"/>
                  <a:gd name="T15" fmla="*/ 22 h 30"/>
                  <a:gd name="T16" fmla="*/ 20 w 30"/>
                  <a:gd name="T17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30">
                    <a:moveTo>
                      <a:pt x="20" y="30"/>
                    </a:moveTo>
                    <a:lnTo>
                      <a:pt x="22" y="26"/>
                    </a:lnTo>
                    <a:lnTo>
                      <a:pt x="27" y="16"/>
                    </a:lnTo>
                    <a:lnTo>
                      <a:pt x="30" y="12"/>
                    </a:lnTo>
                    <a:lnTo>
                      <a:pt x="12" y="0"/>
                    </a:lnTo>
                    <a:lnTo>
                      <a:pt x="9" y="6"/>
                    </a:lnTo>
                    <a:lnTo>
                      <a:pt x="4" y="16"/>
                    </a:lnTo>
                    <a:lnTo>
                      <a:pt x="0" y="22"/>
                    </a:lnTo>
                    <a:lnTo>
                      <a:pt x="20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08"/>
              <p:cNvSpPr>
                <a:spLocks/>
              </p:cNvSpPr>
              <p:nvPr/>
            </p:nvSpPr>
            <p:spPr bwMode="auto">
              <a:xfrm>
                <a:off x="9845213" y="2007285"/>
                <a:ext cx="36584" cy="43236"/>
              </a:xfrm>
              <a:custGeom>
                <a:avLst/>
                <a:gdLst>
                  <a:gd name="T0" fmla="*/ 22 w 22"/>
                  <a:gd name="T1" fmla="*/ 22 h 26"/>
                  <a:gd name="T2" fmla="*/ 22 w 22"/>
                  <a:gd name="T3" fmla="*/ 17 h 26"/>
                  <a:gd name="T4" fmla="*/ 21 w 22"/>
                  <a:gd name="T5" fmla="*/ 6 h 26"/>
                  <a:gd name="T6" fmla="*/ 21 w 22"/>
                  <a:gd name="T7" fmla="*/ 2 h 26"/>
                  <a:gd name="T8" fmla="*/ 0 w 22"/>
                  <a:gd name="T9" fmla="*/ 0 h 26"/>
                  <a:gd name="T10" fmla="*/ 0 w 22"/>
                  <a:gd name="T11" fmla="*/ 7 h 26"/>
                  <a:gd name="T12" fmla="*/ 1 w 22"/>
                  <a:gd name="T13" fmla="*/ 18 h 26"/>
                  <a:gd name="T14" fmla="*/ 1 w 22"/>
                  <a:gd name="T15" fmla="*/ 26 h 26"/>
                  <a:gd name="T16" fmla="*/ 22 w 22"/>
                  <a:gd name="T17" fmla="*/ 2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" h="26">
                    <a:moveTo>
                      <a:pt x="22" y="22"/>
                    </a:moveTo>
                    <a:lnTo>
                      <a:pt x="22" y="17"/>
                    </a:lnTo>
                    <a:lnTo>
                      <a:pt x="21" y="6"/>
                    </a:lnTo>
                    <a:lnTo>
                      <a:pt x="21" y="2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1" y="18"/>
                    </a:lnTo>
                    <a:lnTo>
                      <a:pt x="1" y="26"/>
                    </a:lnTo>
                    <a:lnTo>
                      <a:pt x="22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09"/>
              <p:cNvSpPr>
                <a:spLocks/>
              </p:cNvSpPr>
              <p:nvPr/>
            </p:nvSpPr>
            <p:spPr bwMode="auto">
              <a:xfrm>
                <a:off x="9821932" y="1945756"/>
                <a:ext cx="49888" cy="49888"/>
              </a:xfrm>
              <a:custGeom>
                <a:avLst/>
                <a:gdLst>
                  <a:gd name="T0" fmla="*/ 30 w 30"/>
                  <a:gd name="T1" fmla="*/ 16 h 30"/>
                  <a:gd name="T2" fmla="*/ 27 w 30"/>
                  <a:gd name="T3" fmla="*/ 13 h 30"/>
                  <a:gd name="T4" fmla="*/ 21 w 30"/>
                  <a:gd name="T5" fmla="*/ 4 h 30"/>
                  <a:gd name="T6" fmla="*/ 20 w 30"/>
                  <a:gd name="T7" fmla="*/ 0 h 30"/>
                  <a:gd name="T8" fmla="*/ 0 w 30"/>
                  <a:gd name="T9" fmla="*/ 8 h 30"/>
                  <a:gd name="T10" fmla="*/ 4 w 30"/>
                  <a:gd name="T11" fmla="*/ 15 h 30"/>
                  <a:gd name="T12" fmla="*/ 10 w 30"/>
                  <a:gd name="T13" fmla="*/ 24 h 30"/>
                  <a:gd name="T14" fmla="*/ 14 w 30"/>
                  <a:gd name="T15" fmla="*/ 30 h 30"/>
                  <a:gd name="T16" fmla="*/ 30 w 30"/>
                  <a:gd name="T17" fmla="*/ 1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30">
                    <a:moveTo>
                      <a:pt x="30" y="16"/>
                    </a:moveTo>
                    <a:lnTo>
                      <a:pt x="27" y="13"/>
                    </a:lnTo>
                    <a:lnTo>
                      <a:pt x="21" y="4"/>
                    </a:lnTo>
                    <a:lnTo>
                      <a:pt x="20" y="0"/>
                    </a:lnTo>
                    <a:lnTo>
                      <a:pt x="0" y="8"/>
                    </a:lnTo>
                    <a:lnTo>
                      <a:pt x="4" y="15"/>
                    </a:lnTo>
                    <a:lnTo>
                      <a:pt x="10" y="24"/>
                    </a:lnTo>
                    <a:lnTo>
                      <a:pt x="14" y="30"/>
                    </a:lnTo>
                    <a:lnTo>
                      <a:pt x="30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10"/>
              <p:cNvSpPr>
                <a:spLocks/>
              </p:cNvSpPr>
              <p:nvPr/>
            </p:nvSpPr>
            <p:spPr bwMode="auto">
              <a:xfrm>
                <a:off x="9778696" y="1902520"/>
                <a:ext cx="49888" cy="49888"/>
              </a:xfrm>
              <a:custGeom>
                <a:avLst/>
                <a:gdLst>
                  <a:gd name="T0" fmla="*/ 30 w 30"/>
                  <a:gd name="T1" fmla="*/ 9 h 30"/>
                  <a:gd name="T2" fmla="*/ 26 w 30"/>
                  <a:gd name="T3" fmla="*/ 7 h 30"/>
                  <a:gd name="T4" fmla="*/ 16 w 30"/>
                  <a:gd name="T5" fmla="*/ 2 h 30"/>
                  <a:gd name="T6" fmla="*/ 12 w 30"/>
                  <a:gd name="T7" fmla="*/ 0 h 30"/>
                  <a:gd name="T8" fmla="*/ 0 w 30"/>
                  <a:gd name="T9" fmla="*/ 17 h 30"/>
                  <a:gd name="T10" fmla="*/ 6 w 30"/>
                  <a:gd name="T11" fmla="*/ 21 h 30"/>
                  <a:gd name="T12" fmla="*/ 16 w 30"/>
                  <a:gd name="T13" fmla="*/ 26 h 30"/>
                  <a:gd name="T14" fmla="*/ 23 w 30"/>
                  <a:gd name="T15" fmla="*/ 30 h 30"/>
                  <a:gd name="T16" fmla="*/ 30 w 30"/>
                  <a:gd name="T17" fmla="*/ 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30">
                    <a:moveTo>
                      <a:pt x="30" y="9"/>
                    </a:moveTo>
                    <a:lnTo>
                      <a:pt x="26" y="7"/>
                    </a:lnTo>
                    <a:lnTo>
                      <a:pt x="16" y="2"/>
                    </a:lnTo>
                    <a:lnTo>
                      <a:pt x="12" y="0"/>
                    </a:lnTo>
                    <a:lnTo>
                      <a:pt x="0" y="17"/>
                    </a:lnTo>
                    <a:lnTo>
                      <a:pt x="6" y="21"/>
                    </a:lnTo>
                    <a:lnTo>
                      <a:pt x="16" y="26"/>
                    </a:lnTo>
                    <a:lnTo>
                      <a:pt x="23" y="30"/>
                    </a:lnTo>
                    <a:lnTo>
                      <a:pt x="30" y="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11"/>
              <p:cNvSpPr>
                <a:spLocks noEditPoints="1"/>
              </p:cNvSpPr>
              <p:nvPr/>
            </p:nvSpPr>
            <p:spPr bwMode="auto">
              <a:xfrm>
                <a:off x="9632359" y="1912498"/>
                <a:ext cx="229484" cy="226158"/>
              </a:xfrm>
              <a:custGeom>
                <a:avLst/>
                <a:gdLst>
                  <a:gd name="T0" fmla="*/ 55 w 110"/>
                  <a:gd name="T1" fmla="*/ 108 h 108"/>
                  <a:gd name="T2" fmla="*/ 1 w 110"/>
                  <a:gd name="T3" fmla="*/ 57 h 108"/>
                  <a:gd name="T4" fmla="*/ 53 w 110"/>
                  <a:gd name="T5" fmla="*/ 1 h 108"/>
                  <a:gd name="T6" fmla="*/ 109 w 110"/>
                  <a:gd name="T7" fmla="*/ 52 h 108"/>
                  <a:gd name="T8" fmla="*/ 57 w 110"/>
                  <a:gd name="T9" fmla="*/ 108 h 108"/>
                  <a:gd name="T10" fmla="*/ 55 w 110"/>
                  <a:gd name="T11" fmla="*/ 108 h 108"/>
                  <a:gd name="T12" fmla="*/ 55 w 110"/>
                  <a:gd name="T13" fmla="*/ 16 h 108"/>
                  <a:gd name="T14" fmla="*/ 53 w 110"/>
                  <a:gd name="T15" fmla="*/ 16 h 108"/>
                  <a:gd name="T16" fmla="*/ 16 w 110"/>
                  <a:gd name="T17" fmla="*/ 56 h 108"/>
                  <a:gd name="T18" fmla="*/ 57 w 110"/>
                  <a:gd name="T19" fmla="*/ 94 h 108"/>
                  <a:gd name="T20" fmla="*/ 94 w 110"/>
                  <a:gd name="T21" fmla="*/ 53 h 108"/>
                  <a:gd name="T22" fmla="*/ 55 w 110"/>
                  <a:gd name="T23" fmla="*/ 16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0" h="108">
                    <a:moveTo>
                      <a:pt x="55" y="108"/>
                    </a:moveTo>
                    <a:cubicBezTo>
                      <a:pt x="26" y="108"/>
                      <a:pt x="2" y="86"/>
                      <a:pt x="1" y="57"/>
                    </a:cubicBezTo>
                    <a:cubicBezTo>
                      <a:pt x="0" y="27"/>
                      <a:pt x="23" y="2"/>
                      <a:pt x="53" y="1"/>
                    </a:cubicBezTo>
                    <a:cubicBezTo>
                      <a:pt x="83" y="0"/>
                      <a:pt x="108" y="23"/>
                      <a:pt x="109" y="52"/>
                    </a:cubicBezTo>
                    <a:cubicBezTo>
                      <a:pt x="110" y="82"/>
                      <a:pt x="87" y="107"/>
                      <a:pt x="57" y="108"/>
                    </a:cubicBezTo>
                    <a:cubicBezTo>
                      <a:pt x="56" y="108"/>
                      <a:pt x="56" y="108"/>
                      <a:pt x="55" y="108"/>
                    </a:cubicBezTo>
                    <a:close/>
                    <a:moveTo>
                      <a:pt x="55" y="16"/>
                    </a:moveTo>
                    <a:cubicBezTo>
                      <a:pt x="54" y="16"/>
                      <a:pt x="54" y="16"/>
                      <a:pt x="53" y="16"/>
                    </a:cubicBezTo>
                    <a:cubicBezTo>
                      <a:pt x="32" y="16"/>
                      <a:pt x="15" y="35"/>
                      <a:pt x="16" y="56"/>
                    </a:cubicBezTo>
                    <a:cubicBezTo>
                      <a:pt x="17" y="78"/>
                      <a:pt x="35" y="94"/>
                      <a:pt x="57" y="94"/>
                    </a:cubicBezTo>
                    <a:cubicBezTo>
                      <a:pt x="78" y="93"/>
                      <a:pt x="95" y="75"/>
                      <a:pt x="94" y="53"/>
                    </a:cubicBezTo>
                    <a:cubicBezTo>
                      <a:pt x="93" y="32"/>
                      <a:pt x="76" y="16"/>
                      <a:pt x="55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62D4AE1E-8D15-4656-B33D-92C0CEF30228}"/>
              </a:ext>
            </a:extLst>
          </p:cNvPr>
          <p:cNvGrpSpPr/>
          <p:nvPr/>
        </p:nvGrpSpPr>
        <p:grpSpPr>
          <a:xfrm>
            <a:off x="246083" y="4144604"/>
            <a:ext cx="655983" cy="655983"/>
            <a:chOff x="1093307" y="4309939"/>
            <a:chExt cx="655983" cy="655983"/>
          </a:xfrm>
        </p:grpSpPr>
        <p:sp>
          <p:nvSpPr>
            <p:cNvPr id="22" name="椭圆 21"/>
            <p:cNvSpPr/>
            <p:nvPr/>
          </p:nvSpPr>
          <p:spPr>
            <a:xfrm>
              <a:off x="1093307" y="4309939"/>
              <a:ext cx="655983" cy="655983"/>
            </a:xfrm>
            <a:prstGeom prst="ellipse">
              <a:avLst/>
            </a:prstGeom>
            <a:solidFill>
              <a:srgbClr val="F6A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1238883" y="4443315"/>
              <a:ext cx="364830" cy="389230"/>
              <a:chOff x="6025477" y="5703965"/>
              <a:chExt cx="522158" cy="557080"/>
            </a:xfrm>
            <a:solidFill>
              <a:schemeClr val="bg1"/>
            </a:solidFill>
          </p:grpSpPr>
          <p:sp>
            <p:nvSpPr>
              <p:cNvPr id="53" name="Freeform 348"/>
              <p:cNvSpPr>
                <a:spLocks/>
              </p:cNvSpPr>
              <p:nvPr/>
            </p:nvSpPr>
            <p:spPr bwMode="auto">
              <a:xfrm>
                <a:off x="6278241" y="5703965"/>
                <a:ext cx="31596" cy="78158"/>
              </a:xfrm>
              <a:custGeom>
                <a:avLst/>
                <a:gdLst>
                  <a:gd name="T0" fmla="*/ 8 w 15"/>
                  <a:gd name="T1" fmla="*/ 38 h 38"/>
                  <a:gd name="T2" fmla="*/ 0 w 15"/>
                  <a:gd name="T3" fmla="*/ 30 h 38"/>
                  <a:gd name="T4" fmla="*/ 0 w 15"/>
                  <a:gd name="T5" fmla="*/ 7 h 38"/>
                  <a:gd name="T6" fmla="*/ 8 w 15"/>
                  <a:gd name="T7" fmla="*/ 0 h 38"/>
                  <a:gd name="T8" fmla="*/ 15 w 15"/>
                  <a:gd name="T9" fmla="*/ 7 h 38"/>
                  <a:gd name="T10" fmla="*/ 15 w 15"/>
                  <a:gd name="T11" fmla="*/ 30 h 38"/>
                  <a:gd name="T12" fmla="*/ 8 w 15"/>
                  <a:gd name="T13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38">
                    <a:moveTo>
                      <a:pt x="8" y="38"/>
                    </a:moveTo>
                    <a:cubicBezTo>
                      <a:pt x="4" y="38"/>
                      <a:pt x="0" y="34"/>
                      <a:pt x="0" y="3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12" y="0"/>
                      <a:pt x="15" y="3"/>
                      <a:pt x="15" y="7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34"/>
                      <a:pt x="12" y="38"/>
                      <a:pt x="8" y="3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349"/>
              <p:cNvSpPr>
                <a:spLocks/>
              </p:cNvSpPr>
              <p:nvPr/>
            </p:nvSpPr>
            <p:spPr bwMode="auto">
              <a:xfrm>
                <a:off x="6153521" y="5730572"/>
                <a:ext cx="58203" cy="73169"/>
              </a:xfrm>
              <a:custGeom>
                <a:avLst/>
                <a:gdLst>
                  <a:gd name="T0" fmla="*/ 20 w 28"/>
                  <a:gd name="T1" fmla="*/ 35 h 35"/>
                  <a:gd name="T2" fmla="*/ 13 w 28"/>
                  <a:gd name="T3" fmla="*/ 32 h 35"/>
                  <a:gd name="T4" fmla="*/ 2 w 28"/>
                  <a:gd name="T5" fmla="*/ 12 h 35"/>
                  <a:gd name="T6" fmla="*/ 4 w 28"/>
                  <a:gd name="T7" fmla="*/ 2 h 35"/>
                  <a:gd name="T8" fmla="*/ 14 w 28"/>
                  <a:gd name="T9" fmla="*/ 5 h 35"/>
                  <a:gd name="T10" fmla="*/ 26 w 28"/>
                  <a:gd name="T11" fmla="*/ 25 h 35"/>
                  <a:gd name="T12" fmla="*/ 23 w 28"/>
                  <a:gd name="T13" fmla="*/ 35 h 35"/>
                  <a:gd name="T14" fmla="*/ 20 w 28"/>
                  <a:gd name="T15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35">
                    <a:moveTo>
                      <a:pt x="20" y="35"/>
                    </a:moveTo>
                    <a:cubicBezTo>
                      <a:pt x="17" y="35"/>
                      <a:pt x="15" y="34"/>
                      <a:pt x="13" y="3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8"/>
                      <a:pt x="1" y="4"/>
                      <a:pt x="4" y="2"/>
                    </a:cubicBezTo>
                    <a:cubicBezTo>
                      <a:pt x="8" y="0"/>
                      <a:pt x="12" y="1"/>
                      <a:pt x="14" y="5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8" y="28"/>
                      <a:pt x="27" y="33"/>
                      <a:pt x="23" y="35"/>
                    </a:cubicBezTo>
                    <a:cubicBezTo>
                      <a:pt x="22" y="35"/>
                      <a:pt x="21" y="35"/>
                      <a:pt x="20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350"/>
              <p:cNvSpPr>
                <a:spLocks/>
              </p:cNvSpPr>
              <p:nvPr/>
            </p:nvSpPr>
            <p:spPr bwMode="auto">
              <a:xfrm>
                <a:off x="6060397" y="5818707"/>
                <a:ext cx="76495" cy="56539"/>
              </a:xfrm>
              <a:custGeom>
                <a:avLst/>
                <a:gdLst>
                  <a:gd name="T0" fmla="*/ 28 w 37"/>
                  <a:gd name="T1" fmla="*/ 27 h 27"/>
                  <a:gd name="T2" fmla="*/ 25 w 37"/>
                  <a:gd name="T3" fmla="*/ 26 h 27"/>
                  <a:gd name="T4" fmla="*/ 5 w 37"/>
                  <a:gd name="T5" fmla="*/ 14 h 27"/>
                  <a:gd name="T6" fmla="*/ 2 w 37"/>
                  <a:gd name="T7" fmla="*/ 5 h 27"/>
                  <a:gd name="T8" fmla="*/ 12 w 37"/>
                  <a:gd name="T9" fmla="*/ 2 h 27"/>
                  <a:gd name="T10" fmla="*/ 32 w 37"/>
                  <a:gd name="T11" fmla="*/ 14 h 27"/>
                  <a:gd name="T12" fmla="*/ 35 w 37"/>
                  <a:gd name="T13" fmla="*/ 23 h 27"/>
                  <a:gd name="T14" fmla="*/ 28 w 37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27">
                    <a:moveTo>
                      <a:pt x="28" y="27"/>
                    </a:moveTo>
                    <a:cubicBezTo>
                      <a:pt x="27" y="27"/>
                      <a:pt x="26" y="27"/>
                      <a:pt x="25" y="26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9" y="0"/>
                      <a:pt x="12" y="2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5" y="16"/>
                      <a:pt x="37" y="20"/>
                      <a:pt x="35" y="23"/>
                    </a:cubicBezTo>
                    <a:cubicBezTo>
                      <a:pt x="33" y="26"/>
                      <a:pt x="31" y="27"/>
                      <a:pt x="28" y="2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351"/>
              <p:cNvSpPr>
                <a:spLocks/>
              </p:cNvSpPr>
              <p:nvPr/>
            </p:nvSpPr>
            <p:spPr bwMode="auto">
              <a:xfrm>
                <a:off x="6025477" y="5943426"/>
                <a:ext cx="78158" cy="28270"/>
              </a:xfrm>
              <a:custGeom>
                <a:avLst/>
                <a:gdLst>
                  <a:gd name="T0" fmla="*/ 31 w 38"/>
                  <a:gd name="T1" fmla="*/ 14 h 14"/>
                  <a:gd name="T2" fmla="*/ 8 w 38"/>
                  <a:gd name="T3" fmla="*/ 14 h 14"/>
                  <a:gd name="T4" fmla="*/ 0 w 38"/>
                  <a:gd name="T5" fmla="*/ 7 h 14"/>
                  <a:gd name="T6" fmla="*/ 8 w 38"/>
                  <a:gd name="T7" fmla="*/ 0 h 14"/>
                  <a:gd name="T8" fmla="*/ 31 w 38"/>
                  <a:gd name="T9" fmla="*/ 0 h 14"/>
                  <a:gd name="T10" fmla="*/ 38 w 38"/>
                  <a:gd name="T11" fmla="*/ 7 h 14"/>
                  <a:gd name="T12" fmla="*/ 31 w 38"/>
                  <a:gd name="T1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4">
                    <a:moveTo>
                      <a:pt x="31" y="14"/>
                    </a:moveTo>
                    <a:cubicBezTo>
                      <a:pt x="8" y="14"/>
                      <a:pt x="8" y="14"/>
                      <a:pt x="8" y="14"/>
                    </a:cubicBezTo>
                    <a:cubicBezTo>
                      <a:pt x="4" y="14"/>
                      <a:pt x="0" y="11"/>
                      <a:pt x="0" y="7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5" y="0"/>
                      <a:pt x="38" y="3"/>
                      <a:pt x="38" y="7"/>
                    </a:cubicBezTo>
                    <a:cubicBezTo>
                      <a:pt x="38" y="11"/>
                      <a:pt x="35" y="14"/>
                      <a:pt x="31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352"/>
              <p:cNvSpPr>
                <a:spLocks/>
              </p:cNvSpPr>
              <p:nvPr/>
            </p:nvSpPr>
            <p:spPr bwMode="auto">
              <a:xfrm>
                <a:off x="6052083" y="6041539"/>
                <a:ext cx="76495" cy="56539"/>
              </a:xfrm>
              <a:custGeom>
                <a:avLst/>
                <a:gdLst>
                  <a:gd name="T0" fmla="*/ 9 w 37"/>
                  <a:gd name="T1" fmla="*/ 27 h 27"/>
                  <a:gd name="T2" fmla="*/ 2 w 37"/>
                  <a:gd name="T3" fmla="*/ 23 h 27"/>
                  <a:gd name="T4" fmla="*/ 5 w 37"/>
                  <a:gd name="T5" fmla="*/ 13 h 27"/>
                  <a:gd name="T6" fmla="*/ 25 w 37"/>
                  <a:gd name="T7" fmla="*/ 2 h 27"/>
                  <a:gd name="T8" fmla="*/ 35 w 37"/>
                  <a:gd name="T9" fmla="*/ 4 h 27"/>
                  <a:gd name="T10" fmla="*/ 32 w 37"/>
                  <a:gd name="T11" fmla="*/ 14 h 27"/>
                  <a:gd name="T12" fmla="*/ 12 w 37"/>
                  <a:gd name="T13" fmla="*/ 26 h 27"/>
                  <a:gd name="T14" fmla="*/ 9 w 37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27">
                    <a:moveTo>
                      <a:pt x="9" y="27"/>
                    </a:moveTo>
                    <a:cubicBezTo>
                      <a:pt x="6" y="27"/>
                      <a:pt x="4" y="25"/>
                      <a:pt x="2" y="23"/>
                    </a:cubicBezTo>
                    <a:cubicBezTo>
                      <a:pt x="0" y="20"/>
                      <a:pt x="2" y="15"/>
                      <a:pt x="5" y="13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9" y="0"/>
                      <a:pt x="33" y="1"/>
                      <a:pt x="35" y="4"/>
                    </a:cubicBezTo>
                    <a:cubicBezTo>
                      <a:pt x="37" y="8"/>
                      <a:pt x="36" y="12"/>
                      <a:pt x="32" y="14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1" y="26"/>
                      <a:pt x="10" y="27"/>
                      <a:pt x="9" y="2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353"/>
              <p:cNvSpPr>
                <a:spLocks/>
              </p:cNvSpPr>
              <p:nvPr/>
            </p:nvSpPr>
            <p:spPr bwMode="auto">
              <a:xfrm>
                <a:off x="6437882" y="6053179"/>
                <a:ext cx="76495" cy="56539"/>
              </a:xfrm>
              <a:custGeom>
                <a:avLst/>
                <a:gdLst>
                  <a:gd name="T0" fmla="*/ 29 w 37"/>
                  <a:gd name="T1" fmla="*/ 27 h 27"/>
                  <a:gd name="T2" fmla="*/ 25 w 37"/>
                  <a:gd name="T3" fmla="*/ 26 h 27"/>
                  <a:gd name="T4" fmla="*/ 5 w 37"/>
                  <a:gd name="T5" fmla="*/ 15 h 27"/>
                  <a:gd name="T6" fmla="*/ 2 w 37"/>
                  <a:gd name="T7" fmla="*/ 5 h 27"/>
                  <a:gd name="T8" fmla="*/ 12 w 37"/>
                  <a:gd name="T9" fmla="*/ 2 h 27"/>
                  <a:gd name="T10" fmla="*/ 32 w 37"/>
                  <a:gd name="T11" fmla="*/ 14 h 27"/>
                  <a:gd name="T12" fmla="*/ 35 w 37"/>
                  <a:gd name="T13" fmla="*/ 23 h 27"/>
                  <a:gd name="T14" fmla="*/ 29 w 37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27">
                    <a:moveTo>
                      <a:pt x="29" y="27"/>
                    </a:moveTo>
                    <a:cubicBezTo>
                      <a:pt x="27" y="27"/>
                      <a:pt x="26" y="27"/>
                      <a:pt x="25" y="2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1" y="13"/>
                      <a:pt x="0" y="8"/>
                      <a:pt x="2" y="5"/>
                    </a:cubicBezTo>
                    <a:cubicBezTo>
                      <a:pt x="4" y="1"/>
                      <a:pt x="9" y="0"/>
                      <a:pt x="12" y="2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6" y="16"/>
                      <a:pt x="37" y="20"/>
                      <a:pt x="35" y="23"/>
                    </a:cubicBezTo>
                    <a:cubicBezTo>
                      <a:pt x="34" y="26"/>
                      <a:pt x="31" y="27"/>
                      <a:pt x="29" y="2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354"/>
              <p:cNvSpPr>
                <a:spLocks/>
              </p:cNvSpPr>
              <p:nvPr/>
            </p:nvSpPr>
            <p:spPr bwMode="auto">
              <a:xfrm>
                <a:off x="6471140" y="5958393"/>
                <a:ext cx="76495" cy="28270"/>
              </a:xfrm>
              <a:custGeom>
                <a:avLst/>
                <a:gdLst>
                  <a:gd name="T0" fmla="*/ 30 w 37"/>
                  <a:gd name="T1" fmla="*/ 14 h 14"/>
                  <a:gd name="T2" fmla="*/ 7 w 37"/>
                  <a:gd name="T3" fmla="*/ 14 h 14"/>
                  <a:gd name="T4" fmla="*/ 0 w 37"/>
                  <a:gd name="T5" fmla="*/ 7 h 14"/>
                  <a:gd name="T6" fmla="*/ 7 w 37"/>
                  <a:gd name="T7" fmla="*/ 0 h 14"/>
                  <a:gd name="T8" fmla="*/ 30 w 37"/>
                  <a:gd name="T9" fmla="*/ 0 h 14"/>
                  <a:gd name="T10" fmla="*/ 37 w 37"/>
                  <a:gd name="T11" fmla="*/ 7 h 14"/>
                  <a:gd name="T12" fmla="*/ 30 w 37"/>
                  <a:gd name="T1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" h="14">
                    <a:moveTo>
                      <a:pt x="30" y="14"/>
                    </a:moveTo>
                    <a:cubicBezTo>
                      <a:pt x="7" y="14"/>
                      <a:pt x="7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4" y="0"/>
                      <a:pt x="37" y="3"/>
                      <a:pt x="37" y="7"/>
                    </a:cubicBezTo>
                    <a:cubicBezTo>
                      <a:pt x="37" y="11"/>
                      <a:pt x="34" y="14"/>
                      <a:pt x="30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355"/>
              <p:cNvSpPr>
                <a:spLocks/>
              </p:cNvSpPr>
              <p:nvPr/>
            </p:nvSpPr>
            <p:spPr bwMode="auto">
              <a:xfrm>
                <a:off x="6446196" y="5830347"/>
                <a:ext cx="76495" cy="56539"/>
              </a:xfrm>
              <a:custGeom>
                <a:avLst/>
                <a:gdLst>
                  <a:gd name="T0" fmla="*/ 8 w 37"/>
                  <a:gd name="T1" fmla="*/ 27 h 27"/>
                  <a:gd name="T2" fmla="*/ 2 w 37"/>
                  <a:gd name="T3" fmla="*/ 24 h 27"/>
                  <a:gd name="T4" fmla="*/ 5 w 37"/>
                  <a:gd name="T5" fmla="*/ 14 h 27"/>
                  <a:gd name="T6" fmla="*/ 25 w 37"/>
                  <a:gd name="T7" fmla="*/ 2 h 27"/>
                  <a:gd name="T8" fmla="*/ 35 w 37"/>
                  <a:gd name="T9" fmla="*/ 5 h 27"/>
                  <a:gd name="T10" fmla="*/ 32 w 37"/>
                  <a:gd name="T11" fmla="*/ 15 h 27"/>
                  <a:gd name="T12" fmla="*/ 12 w 37"/>
                  <a:gd name="T13" fmla="*/ 26 h 27"/>
                  <a:gd name="T14" fmla="*/ 8 w 37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27">
                    <a:moveTo>
                      <a:pt x="8" y="27"/>
                    </a:moveTo>
                    <a:cubicBezTo>
                      <a:pt x="6" y="27"/>
                      <a:pt x="3" y="26"/>
                      <a:pt x="2" y="24"/>
                    </a:cubicBezTo>
                    <a:cubicBezTo>
                      <a:pt x="0" y="20"/>
                      <a:pt x="1" y="16"/>
                      <a:pt x="5" y="14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8" y="0"/>
                      <a:pt x="33" y="1"/>
                      <a:pt x="35" y="5"/>
                    </a:cubicBezTo>
                    <a:cubicBezTo>
                      <a:pt x="37" y="8"/>
                      <a:pt x="35" y="13"/>
                      <a:pt x="32" y="15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1" y="27"/>
                      <a:pt x="9" y="27"/>
                      <a:pt x="8" y="2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356"/>
              <p:cNvSpPr>
                <a:spLocks/>
              </p:cNvSpPr>
              <p:nvPr/>
            </p:nvSpPr>
            <p:spPr bwMode="auto">
              <a:xfrm>
                <a:off x="6376353" y="5738887"/>
                <a:ext cx="59865" cy="73169"/>
              </a:xfrm>
              <a:custGeom>
                <a:avLst/>
                <a:gdLst>
                  <a:gd name="T0" fmla="*/ 8 w 28"/>
                  <a:gd name="T1" fmla="*/ 35 h 35"/>
                  <a:gd name="T2" fmla="*/ 4 w 28"/>
                  <a:gd name="T3" fmla="*/ 34 h 35"/>
                  <a:gd name="T4" fmla="*/ 2 w 28"/>
                  <a:gd name="T5" fmla="*/ 24 h 35"/>
                  <a:gd name="T6" fmla="*/ 13 w 28"/>
                  <a:gd name="T7" fmla="*/ 4 h 35"/>
                  <a:gd name="T8" fmla="*/ 23 w 28"/>
                  <a:gd name="T9" fmla="*/ 2 h 35"/>
                  <a:gd name="T10" fmla="*/ 26 w 28"/>
                  <a:gd name="T11" fmla="*/ 11 h 35"/>
                  <a:gd name="T12" fmla="*/ 14 w 28"/>
                  <a:gd name="T13" fmla="*/ 32 h 35"/>
                  <a:gd name="T14" fmla="*/ 8 w 28"/>
                  <a:gd name="T15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35">
                    <a:moveTo>
                      <a:pt x="8" y="35"/>
                    </a:moveTo>
                    <a:cubicBezTo>
                      <a:pt x="7" y="35"/>
                      <a:pt x="5" y="35"/>
                      <a:pt x="4" y="34"/>
                    </a:cubicBezTo>
                    <a:cubicBezTo>
                      <a:pt x="1" y="32"/>
                      <a:pt x="0" y="28"/>
                      <a:pt x="2" y="2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5" y="1"/>
                      <a:pt x="19" y="0"/>
                      <a:pt x="23" y="2"/>
                    </a:cubicBezTo>
                    <a:cubicBezTo>
                      <a:pt x="26" y="4"/>
                      <a:pt x="28" y="8"/>
                      <a:pt x="26" y="11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3" y="34"/>
                      <a:pt x="10" y="35"/>
                      <a:pt x="8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357"/>
              <p:cNvSpPr>
                <a:spLocks noEditPoints="1"/>
              </p:cNvSpPr>
              <p:nvPr/>
            </p:nvSpPr>
            <p:spPr bwMode="auto">
              <a:xfrm>
                <a:off x="6146870" y="5828685"/>
                <a:ext cx="281035" cy="337574"/>
              </a:xfrm>
              <a:custGeom>
                <a:avLst/>
                <a:gdLst>
                  <a:gd name="T0" fmla="*/ 67 w 134"/>
                  <a:gd name="T1" fmla="*/ 0 h 162"/>
                  <a:gd name="T2" fmla="*/ 0 w 134"/>
                  <a:gd name="T3" fmla="*/ 73 h 162"/>
                  <a:gd name="T4" fmla="*/ 31 w 134"/>
                  <a:gd name="T5" fmla="*/ 162 h 162"/>
                  <a:gd name="T6" fmla="*/ 71 w 134"/>
                  <a:gd name="T7" fmla="*/ 162 h 162"/>
                  <a:gd name="T8" fmla="*/ 107 w 134"/>
                  <a:gd name="T9" fmla="*/ 132 h 162"/>
                  <a:gd name="T10" fmla="*/ 134 w 134"/>
                  <a:gd name="T11" fmla="*/ 67 h 162"/>
                  <a:gd name="T12" fmla="*/ 59 w 134"/>
                  <a:gd name="T13" fmla="*/ 118 h 162"/>
                  <a:gd name="T14" fmla="*/ 45 w 134"/>
                  <a:gd name="T15" fmla="*/ 91 h 162"/>
                  <a:gd name="T16" fmla="*/ 54 w 134"/>
                  <a:gd name="T17" fmla="*/ 87 h 162"/>
                  <a:gd name="T18" fmla="*/ 73 w 134"/>
                  <a:gd name="T19" fmla="*/ 87 h 162"/>
                  <a:gd name="T20" fmla="*/ 80 w 134"/>
                  <a:gd name="T21" fmla="*/ 92 h 162"/>
                  <a:gd name="T22" fmla="*/ 84 w 134"/>
                  <a:gd name="T23" fmla="*/ 91 h 162"/>
                  <a:gd name="T24" fmla="*/ 71 w 134"/>
                  <a:gd name="T25" fmla="*/ 118 h 162"/>
                  <a:gd name="T26" fmla="*/ 59 w 134"/>
                  <a:gd name="T27" fmla="*/ 150 h 162"/>
                  <a:gd name="T28" fmla="*/ 55 w 134"/>
                  <a:gd name="T29" fmla="*/ 72 h 162"/>
                  <a:gd name="T30" fmla="*/ 57 w 134"/>
                  <a:gd name="T31" fmla="*/ 74 h 162"/>
                  <a:gd name="T32" fmla="*/ 55 w 134"/>
                  <a:gd name="T33" fmla="*/ 72 h 162"/>
                  <a:gd name="T34" fmla="*/ 75 w 134"/>
                  <a:gd name="T35" fmla="*/ 70 h 162"/>
                  <a:gd name="T36" fmla="*/ 76 w 134"/>
                  <a:gd name="T37" fmla="*/ 70 h 162"/>
                  <a:gd name="T38" fmla="*/ 74 w 134"/>
                  <a:gd name="T39" fmla="*/ 71 h 162"/>
                  <a:gd name="T40" fmla="*/ 121 w 134"/>
                  <a:gd name="T41" fmla="*/ 77 h 162"/>
                  <a:gd name="T42" fmla="*/ 98 w 134"/>
                  <a:gd name="T43" fmla="*/ 125 h 162"/>
                  <a:gd name="T44" fmla="*/ 79 w 134"/>
                  <a:gd name="T45" fmla="*/ 150 h 162"/>
                  <a:gd name="T46" fmla="*/ 94 w 134"/>
                  <a:gd name="T47" fmla="*/ 90 h 162"/>
                  <a:gd name="T48" fmla="*/ 87 w 134"/>
                  <a:gd name="T49" fmla="*/ 86 h 162"/>
                  <a:gd name="T50" fmla="*/ 77 w 134"/>
                  <a:gd name="T51" fmla="*/ 85 h 162"/>
                  <a:gd name="T52" fmla="*/ 75 w 134"/>
                  <a:gd name="T53" fmla="*/ 83 h 162"/>
                  <a:gd name="T54" fmla="*/ 75 w 134"/>
                  <a:gd name="T55" fmla="*/ 66 h 162"/>
                  <a:gd name="T56" fmla="*/ 71 w 134"/>
                  <a:gd name="T57" fmla="*/ 82 h 162"/>
                  <a:gd name="T58" fmla="*/ 57 w 134"/>
                  <a:gd name="T59" fmla="*/ 84 h 162"/>
                  <a:gd name="T60" fmla="*/ 57 w 134"/>
                  <a:gd name="T61" fmla="*/ 68 h 162"/>
                  <a:gd name="T62" fmla="*/ 51 w 134"/>
                  <a:gd name="T63" fmla="*/ 81 h 162"/>
                  <a:gd name="T64" fmla="*/ 47 w 134"/>
                  <a:gd name="T65" fmla="*/ 87 h 162"/>
                  <a:gd name="T66" fmla="*/ 43 w 134"/>
                  <a:gd name="T67" fmla="*/ 86 h 162"/>
                  <a:gd name="T68" fmla="*/ 37 w 134"/>
                  <a:gd name="T69" fmla="*/ 84 h 162"/>
                  <a:gd name="T70" fmla="*/ 37 w 134"/>
                  <a:gd name="T71" fmla="*/ 84 h 162"/>
                  <a:gd name="T72" fmla="*/ 37 w 134"/>
                  <a:gd name="T73" fmla="*/ 84 h 162"/>
                  <a:gd name="T74" fmla="*/ 51 w 134"/>
                  <a:gd name="T75" fmla="*/ 119 h 162"/>
                  <a:gd name="T76" fmla="*/ 43 w 134"/>
                  <a:gd name="T77" fmla="*/ 150 h 162"/>
                  <a:gd name="T78" fmla="*/ 12 w 134"/>
                  <a:gd name="T79" fmla="*/ 77 h 162"/>
                  <a:gd name="T80" fmla="*/ 11 w 134"/>
                  <a:gd name="T81" fmla="*/ 69 h 162"/>
                  <a:gd name="T82" fmla="*/ 67 w 134"/>
                  <a:gd name="T83" fmla="*/ 11 h 162"/>
                  <a:gd name="T84" fmla="*/ 122 w 134"/>
                  <a:gd name="T85" fmla="*/ 69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4" h="162">
                    <a:moveTo>
                      <a:pt x="134" y="67"/>
                    </a:moveTo>
                    <a:cubicBezTo>
                      <a:pt x="134" y="30"/>
                      <a:pt x="104" y="0"/>
                      <a:pt x="67" y="0"/>
                    </a:cubicBezTo>
                    <a:cubicBezTo>
                      <a:pt x="30" y="0"/>
                      <a:pt x="0" y="30"/>
                      <a:pt x="0" y="67"/>
                    </a:cubicBezTo>
                    <a:cubicBezTo>
                      <a:pt x="0" y="69"/>
                      <a:pt x="0" y="71"/>
                      <a:pt x="0" y="73"/>
                    </a:cubicBezTo>
                    <a:cubicBezTo>
                      <a:pt x="0" y="74"/>
                      <a:pt x="1" y="100"/>
                      <a:pt x="26" y="132"/>
                    </a:cubicBezTo>
                    <a:cubicBezTo>
                      <a:pt x="34" y="142"/>
                      <a:pt x="31" y="162"/>
                      <a:pt x="31" y="162"/>
                    </a:cubicBezTo>
                    <a:cubicBezTo>
                      <a:pt x="41" y="162"/>
                      <a:pt x="51" y="162"/>
                      <a:pt x="62" y="162"/>
                    </a:cubicBezTo>
                    <a:cubicBezTo>
                      <a:pt x="65" y="162"/>
                      <a:pt x="68" y="162"/>
                      <a:pt x="71" y="162"/>
                    </a:cubicBezTo>
                    <a:cubicBezTo>
                      <a:pt x="82" y="162"/>
                      <a:pt x="92" y="162"/>
                      <a:pt x="102" y="162"/>
                    </a:cubicBezTo>
                    <a:cubicBezTo>
                      <a:pt x="102" y="162"/>
                      <a:pt x="99" y="142"/>
                      <a:pt x="107" y="132"/>
                    </a:cubicBezTo>
                    <a:cubicBezTo>
                      <a:pt x="132" y="100"/>
                      <a:pt x="134" y="74"/>
                      <a:pt x="133" y="73"/>
                    </a:cubicBezTo>
                    <a:cubicBezTo>
                      <a:pt x="133" y="71"/>
                      <a:pt x="134" y="69"/>
                      <a:pt x="134" y="67"/>
                    </a:cubicBezTo>
                    <a:close/>
                    <a:moveTo>
                      <a:pt x="59" y="150"/>
                    </a:moveTo>
                    <a:cubicBezTo>
                      <a:pt x="59" y="118"/>
                      <a:pt x="59" y="118"/>
                      <a:pt x="59" y="118"/>
                    </a:cubicBezTo>
                    <a:cubicBezTo>
                      <a:pt x="59" y="117"/>
                      <a:pt x="59" y="117"/>
                      <a:pt x="58" y="116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0"/>
                    </a:cubicBezTo>
                    <a:cubicBezTo>
                      <a:pt x="50" y="90"/>
                      <a:pt x="52" y="88"/>
                      <a:pt x="54" y="87"/>
                    </a:cubicBezTo>
                    <a:cubicBezTo>
                      <a:pt x="56" y="89"/>
                      <a:pt x="59" y="91"/>
                      <a:pt x="61" y="91"/>
                    </a:cubicBezTo>
                    <a:cubicBezTo>
                      <a:pt x="65" y="92"/>
                      <a:pt x="69" y="90"/>
                      <a:pt x="73" y="87"/>
                    </a:cubicBezTo>
                    <a:cubicBezTo>
                      <a:pt x="73" y="87"/>
                      <a:pt x="73" y="87"/>
                      <a:pt x="73" y="88"/>
                    </a:cubicBezTo>
                    <a:cubicBezTo>
                      <a:pt x="75" y="91"/>
                      <a:pt x="78" y="92"/>
                      <a:pt x="80" y="92"/>
                    </a:cubicBezTo>
                    <a:cubicBezTo>
                      <a:pt x="81" y="92"/>
                      <a:pt x="81" y="92"/>
                      <a:pt x="81" y="92"/>
                    </a:cubicBezTo>
                    <a:cubicBezTo>
                      <a:pt x="82" y="92"/>
                      <a:pt x="83" y="92"/>
                      <a:pt x="84" y="91"/>
                    </a:cubicBezTo>
                    <a:cubicBezTo>
                      <a:pt x="71" y="116"/>
                      <a:pt x="71" y="116"/>
                      <a:pt x="71" y="116"/>
                    </a:cubicBezTo>
                    <a:cubicBezTo>
                      <a:pt x="71" y="117"/>
                      <a:pt x="71" y="117"/>
                      <a:pt x="71" y="118"/>
                    </a:cubicBezTo>
                    <a:cubicBezTo>
                      <a:pt x="71" y="150"/>
                      <a:pt x="71" y="150"/>
                      <a:pt x="71" y="150"/>
                    </a:cubicBezTo>
                    <a:lnTo>
                      <a:pt x="59" y="150"/>
                    </a:lnTo>
                    <a:close/>
                    <a:moveTo>
                      <a:pt x="55" y="72"/>
                    </a:moveTo>
                    <a:cubicBezTo>
                      <a:pt x="55" y="72"/>
                      <a:pt x="55" y="72"/>
                      <a:pt x="55" y="72"/>
                    </a:cubicBezTo>
                    <a:cubicBezTo>
                      <a:pt x="55" y="72"/>
                      <a:pt x="55" y="72"/>
                      <a:pt x="56" y="72"/>
                    </a:cubicBezTo>
                    <a:cubicBezTo>
                      <a:pt x="57" y="72"/>
                      <a:pt x="57" y="72"/>
                      <a:pt x="57" y="74"/>
                    </a:cubicBezTo>
                    <a:cubicBezTo>
                      <a:pt x="57" y="75"/>
                      <a:pt x="56" y="77"/>
                      <a:pt x="55" y="80"/>
                    </a:cubicBezTo>
                    <a:cubicBezTo>
                      <a:pt x="54" y="76"/>
                      <a:pt x="54" y="73"/>
                      <a:pt x="55" y="72"/>
                    </a:cubicBezTo>
                    <a:close/>
                    <a:moveTo>
                      <a:pt x="74" y="71"/>
                    </a:moveTo>
                    <a:cubicBezTo>
                      <a:pt x="74" y="70"/>
                      <a:pt x="75" y="70"/>
                      <a:pt x="75" y="70"/>
                    </a:cubicBezTo>
                    <a:cubicBezTo>
                      <a:pt x="75" y="70"/>
                      <a:pt x="75" y="70"/>
                      <a:pt x="75" y="70"/>
                    </a:cubicBezTo>
                    <a:cubicBezTo>
                      <a:pt x="76" y="70"/>
                      <a:pt x="76" y="70"/>
                      <a:pt x="76" y="70"/>
                    </a:cubicBezTo>
                    <a:cubicBezTo>
                      <a:pt x="76" y="71"/>
                      <a:pt x="76" y="74"/>
                      <a:pt x="74" y="78"/>
                    </a:cubicBezTo>
                    <a:cubicBezTo>
                      <a:pt x="73" y="75"/>
                      <a:pt x="73" y="72"/>
                      <a:pt x="74" y="71"/>
                    </a:cubicBezTo>
                    <a:close/>
                    <a:moveTo>
                      <a:pt x="122" y="69"/>
                    </a:moveTo>
                    <a:cubicBezTo>
                      <a:pt x="121" y="77"/>
                      <a:pt x="121" y="77"/>
                      <a:pt x="121" y="77"/>
                    </a:cubicBezTo>
                    <a:cubicBezTo>
                      <a:pt x="121" y="77"/>
                      <a:pt x="121" y="77"/>
                      <a:pt x="121" y="77"/>
                    </a:cubicBezTo>
                    <a:cubicBezTo>
                      <a:pt x="120" y="84"/>
                      <a:pt x="115" y="103"/>
                      <a:pt x="98" y="125"/>
                    </a:cubicBezTo>
                    <a:cubicBezTo>
                      <a:pt x="92" y="132"/>
                      <a:pt x="90" y="142"/>
                      <a:pt x="90" y="150"/>
                    </a:cubicBezTo>
                    <a:cubicBezTo>
                      <a:pt x="79" y="150"/>
                      <a:pt x="79" y="150"/>
                      <a:pt x="79" y="150"/>
                    </a:cubicBezTo>
                    <a:cubicBezTo>
                      <a:pt x="79" y="119"/>
                      <a:pt x="79" y="119"/>
                      <a:pt x="79" y="11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5" y="88"/>
                      <a:pt x="94" y="85"/>
                      <a:pt x="92" y="84"/>
                    </a:cubicBezTo>
                    <a:cubicBezTo>
                      <a:pt x="90" y="83"/>
                      <a:pt x="88" y="84"/>
                      <a:pt x="87" y="86"/>
                    </a:cubicBezTo>
                    <a:cubicBezTo>
                      <a:pt x="85" y="87"/>
                      <a:pt x="83" y="88"/>
                      <a:pt x="81" y="88"/>
                    </a:cubicBezTo>
                    <a:cubicBezTo>
                      <a:pt x="79" y="88"/>
                      <a:pt x="78" y="87"/>
                      <a:pt x="77" y="85"/>
                    </a:cubicBezTo>
                    <a:cubicBezTo>
                      <a:pt x="76" y="85"/>
                      <a:pt x="76" y="84"/>
                      <a:pt x="75" y="83"/>
                    </a:cubicBezTo>
                    <a:cubicBezTo>
                      <a:pt x="75" y="83"/>
                      <a:pt x="75" y="83"/>
                      <a:pt x="75" y="83"/>
                    </a:cubicBezTo>
                    <a:cubicBezTo>
                      <a:pt x="79" y="78"/>
                      <a:pt x="81" y="72"/>
                      <a:pt x="79" y="68"/>
                    </a:cubicBezTo>
                    <a:cubicBezTo>
                      <a:pt x="79" y="66"/>
                      <a:pt x="77" y="65"/>
                      <a:pt x="75" y="66"/>
                    </a:cubicBezTo>
                    <a:cubicBezTo>
                      <a:pt x="73" y="66"/>
                      <a:pt x="71" y="67"/>
                      <a:pt x="70" y="69"/>
                    </a:cubicBezTo>
                    <a:cubicBezTo>
                      <a:pt x="69" y="72"/>
                      <a:pt x="69" y="78"/>
                      <a:pt x="71" y="82"/>
                    </a:cubicBezTo>
                    <a:cubicBezTo>
                      <a:pt x="68" y="85"/>
                      <a:pt x="65" y="88"/>
                      <a:pt x="62" y="87"/>
                    </a:cubicBezTo>
                    <a:cubicBezTo>
                      <a:pt x="60" y="87"/>
                      <a:pt x="58" y="86"/>
                      <a:pt x="57" y="84"/>
                    </a:cubicBezTo>
                    <a:cubicBezTo>
                      <a:pt x="60" y="80"/>
                      <a:pt x="61" y="77"/>
                      <a:pt x="61" y="73"/>
                    </a:cubicBezTo>
                    <a:cubicBezTo>
                      <a:pt x="61" y="71"/>
                      <a:pt x="60" y="68"/>
                      <a:pt x="57" y="68"/>
                    </a:cubicBezTo>
                    <a:cubicBezTo>
                      <a:pt x="55" y="67"/>
                      <a:pt x="53" y="68"/>
                      <a:pt x="52" y="69"/>
                    </a:cubicBezTo>
                    <a:cubicBezTo>
                      <a:pt x="49" y="72"/>
                      <a:pt x="50" y="77"/>
                      <a:pt x="51" y="81"/>
                    </a:cubicBezTo>
                    <a:cubicBezTo>
                      <a:pt x="51" y="82"/>
                      <a:pt x="51" y="83"/>
                      <a:pt x="52" y="83"/>
                    </a:cubicBezTo>
                    <a:cubicBezTo>
                      <a:pt x="50" y="85"/>
                      <a:pt x="48" y="86"/>
                      <a:pt x="47" y="87"/>
                    </a:cubicBezTo>
                    <a:cubicBezTo>
                      <a:pt x="45" y="87"/>
                      <a:pt x="44" y="87"/>
                      <a:pt x="43" y="87"/>
                    </a:cubicBezTo>
                    <a:cubicBezTo>
                      <a:pt x="43" y="86"/>
                      <a:pt x="43" y="86"/>
                      <a:pt x="43" y="86"/>
                    </a:cubicBezTo>
                    <a:cubicBezTo>
                      <a:pt x="42" y="84"/>
                      <a:pt x="40" y="83"/>
                      <a:pt x="38" y="84"/>
                    </a:cubicBezTo>
                    <a:cubicBezTo>
                      <a:pt x="38" y="84"/>
                      <a:pt x="38" y="84"/>
                      <a:pt x="37" y="84"/>
                    </a:cubicBezTo>
                    <a:cubicBezTo>
                      <a:pt x="37" y="84"/>
                      <a:pt x="37" y="84"/>
                      <a:pt x="37" y="84"/>
                    </a:cubicBezTo>
                    <a:cubicBezTo>
                      <a:pt x="37" y="84"/>
                      <a:pt x="37" y="84"/>
                      <a:pt x="37" y="84"/>
                    </a:cubicBezTo>
                    <a:cubicBezTo>
                      <a:pt x="37" y="84"/>
                      <a:pt x="37" y="84"/>
                      <a:pt x="37" y="84"/>
                    </a:cubicBezTo>
                    <a:cubicBezTo>
                      <a:pt x="37" y="84"/>
                      <a:pt x="37" y="84"/>
                      <a:pt x="37" y="84"/>
                    </a:cubicBezTo>
                    <a:cubicBezTo>
                      <a:pt x="35" y="85"/>
                      <a:pt x="35" y="88"/>
                      <a:pt x="36" y="90"/>
                    </a:cubicBezTo>
                    <a:cubicBezTo>
                      <a:pt x="51" y="119"/>
                      <a:pt x="51" y="119"/>
                      <a:pt x="51" y="119"/>
                    </a:cubicBezTo>
                    <a:cubicBezTo>
                      <a:pt x="51" y="150"/>
                      <a:pt x="51" y="150"/>
                      <a:pt x="51" y="150"/>
                    </a:cubicBezTo>
                    <a:cubicBezTo>
                      <a:pt x="43" y="150"/>
                      <a:pt x="43" y="150"/>
                      <a:pt x="43" y="150"/>
                    </a:cubicBezTo>
                    <a:cubicBezTo>
                      <a:pt x="43" y="142"/>
                      <a:pt x="41" y="132"/>
                      <a:pt x="36" y="125"/>
                    </a:cubicBezTo>
                    <a:cubicBezTo>
                      <a:pt x="18" y="103"/>
                      <a:pt x="13" y="84"/>
                      <a:pt x="12" y="77"/>
                    </a:cubicBezTo>
                    <a:cubicBezTo>
                      <a:pt x="12" y="77"/>
                      <a:pt x="12" y="77"/>
                      <a:pt x="12" y="77"/>
                    </a:cubicBezTo>
                    <a:cubicBezTo>
                      <a:pt x="11" y="69"/>
                      <a:pt x="11" y="69"/>
                      <a:pt x="11" y="69"/>
                    </a:cubicBezTo>
                    <a:cubicBezTo>
                      <a:pt x="11" y="68"/>
                      <a:pt x="11" y="67"/>
                      <a:pt x="11" y="67"/>
                    </a:cubicBezTo>
                    <a:cubicBezTo>
                      <a:pt x="11" y="36"/>
                      <a:pt x="36" y="11"/>
                      <a:pt x="67" y="11"/>
                    </a:cubicBezTo>
                    <a:cubicBezTo>
                      <a:pt x="97" y="11"/>
                      <a:pt x="122" y="36"/>
                      <a:pt x="122" y="67"/>
                    </a:cubicBezTo>
                    <a:cubicBezTo>
                      <a:pt x="122" y="67"/>
                      <a:pt x="122" y="68"/>
                      <a:pt x="122" y="6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358"/>
              <p:cNvSpPr>
                <a:spLocks/>
              </p:cNvSpPr>
              <p:nvPr/>
            </p:nvSpPr>
            <p:spPr bwMode="auto">
              <a:xfrm>
                <a:off x="6211724" y="6176235"/>
                <a:ext cx="148001" cy="84810"/>
              </a:xfrm>
              <a:custGeom>
                <a:avLst/>
                <a:gdLst>
                  <a:gd name="T0" fmla="*/ 0 w 71"/>
                  <a:gd name="T1" fmla="*/ 6 h 40"/>
                  <a:gd name="T2" fmla="*/ 3 w 71"/>
                  <a:gd name="T3" fmla="*/ 6 h 40"/>
                  <a:gd name="T4" fmla="*/ 3 w 71"/>
                  <a:gd name="T5" fmla="*/ 11 h 40"/>
                  <a:gd name="T6" fmla="*/ 0 w 71"/>
                  <a:gd name="T7" fmla="*/ 11 h 40"/>
                  <a:gd name="T8" fmla="*/ 0 w 71"/>
                  <a:gd name="T9" fmla="*/ 17 h 40"/>
                  <a:gd name="T10" fmla="*/ 3 w 71"/>
                  <a:gd name="T11" fmla="*/ 17 h 40"/>
                  <a:gd name="T12" fmla="*/ 3 w 71"/>
                  <a:gd name="T13" fmla="*/ 22 h 40"/>
                  <a:gd name="T14" fmla="*/ 0 w 71"/>
                  <a:gd name="T15" fmla="*/ 22 h 40"/>
                  <a:gd name="T16" fmla="*/ 16 w 71"/>
                  <a:gd name="T17" fmla="*/ 34 h 40"/>
                  <a:gd name="T18" fmla="*/ 24 w 71"/>
                  <a:gd name="T19" fmla="*/ 40 h 40"/>
                  <a:gd name="T20" fmla="*/ 47 w 71"/>
                  <a:gd name="T21" fmla="*/ 40 h 40"/>
                  <a:gd name="T22" fmla="*/ 56 w 71"/>
                  <a:gd name="T23" fmla="*/ 34 h 40"/>
                  <a:gd name="T24" fmla="*/ 71 w 71"/>
                  <a:gd name="T25" fmla="*/ 22 h 40"/>
                  <a:gd name="T26" fmla="*/ 68 w 71"/>
                  <a:gd name="T27" fmla="*/ 22 h 40"/>
                  <a:gd name="T28" fmla="*/ 68 w 71"/>
                  <a:gd name="T29" fmla="*/ 17 h 40"/>
                  <a:gd name="T30" fmla="*/ 71 w 71"/>
                  <a:gd name="T31" fmla="*/ 17 h 40"/>
                  <a:gd name="T32" fmla="*/ 71 w 71"/>
                  <a:gd name="T33" fmla="*/ 11 h 40"/>
                  <a:gd name="T34" fmla="*/ 68 w 71"/>
                  <a:gd name="T35" fmla="*/ 11 h 40"/>
                  <a:gd name="T36" fmla="*/ 68 w 71"/>
                  <a:gd name="T37" fmla="*/ 6 h 40"/>
                  <a:gd name="T38" fmla="*/ 71 w 71"/>
                  <a:gd name="T39" fmla="*/ 6 h 40"/>
                  <a:gd name="T40" fmla="*/ 71 w 71"/>
                  <a:gd name="T41" fmla="*/ 0 h 40"/>
                  <a:gd name="T42" fmla="*/ 0 w 71"/>
                  <a:gd name="T43" fmla="*/ 0 h 40"/>
                  <a:gd name="T44" fmla="*/ 0 w 71"/>
                  <a:gd name="T45" fmla="*/ 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1" h="40">
                    <a:moveTo>
                      <a:pt x="0" y="6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" y="28"/>
                      <a:pt x="7" y="34"/>
                      <a:pt x="16" y="34"/>
                    </a:cubicBezTo>
                    <a:cubicBezTo>
                      <a:pt x="17" y="38"/>
                      <a:pt x="20" y="40"/>
                      <a:pt x="24" y="40"/>
                    </a:cubicBezTo>
                    <a:cubicBezTo>
                      <a:pt x="47" y="40"/>
                      <a:pt x="47" y="40"/>
                      <a:pt x="47" y="40"/>
                    </a:cubicBezTo>
                    <a:cubicBezTo>
                      <a:pt x="51" y="40"/>
                      <a:pt x="54" y="38"/>
                      <a:pt x="56" y="34"/>
                    </a:cubicBezTo>
                    <a:cubicBezTo>
                      <a:pt x="64" y="34"/>
                      <a:pt x="70" y="28"/>
                      <a:pt x="71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17"/>
                      <a:pt x="68" y="17"/>
                      <a:pt x="68" y="17"/>
                    </a:cubicBezTo>
                    <a:cubicBezTo>
                      <a:pt x="71" y="17"/>
                      <a:pt x="71" y="17"/>
                      <a:pt x="71" y="17"/>
                    </a:cubicBezTo>
                    <a:cubicBezTo>
                      <a:pt x="71" y="11"/>
                      <a:pt x="71" y="11"/>
                      <a:pt x="71" y="11"/>
                    </a:cubicBezTo>
                    <a:cubicBezTo>
                      <a:pt x="68" y="11"/>
                      <a:pt x="68" y="11"/>
                      <a:pt x="68" y="11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71" y="6"/>
                      <a:pt x="71" y="6"/>
                      <a:pt x="71" y="6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64" name="文本框 63"/>
          <p:cNvSpPr txBox="1"/>
          <p:nvPr/>
        </p:nvSpPr>
        <p:spPr>
          <a:xfrm>
            <a:off x="976868" y="4151393"/>
            <a:ext cx="2234204" cy="429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en-US" altLang="zh-TW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Opportunity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- </a:t>
            </a:r>
            <a:r>
              <a:rPr lang="zh-TW" altLang="en-US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機會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844240" y="4571580"/>
            <a:ext cx="2915790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lnSpc>
                <a:spcPct val="120000"/>
              </a:lnSpc>
              <a:buFont typeface="+mj-lt"/>
              <a:buAutoNum type="arabicPeriod"/>
            </a:pPr>
            <a:r>
              <a:rPr lang="zh-TW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大數據時代各產業皆需要建立各自的資料庫，方便做後續的分析，系統相關的產業是很有發展前景的。</a:t>
            </a:r>
            <a:endParaRPr lang="en-US" altLang="zh-TW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</a:pPr>
            <a:r>
              <a:rPr lang="zh-TW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時常關注程式設計相關活動及教育課程，提升自己的專業知識</a:t>
            </a:r>
            <a:endParaRPr lang="en-US" altLang="zh-TW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</a:pPr>
            <a:r>
              <a:rPr lang="zh-TW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良好的溝通能力，使我能快速融入團隊中，並迅速了解顧客的需求。</a:t>
            </a:r>
            <a:endParaRPr lang="en-US" altLang="zh-TW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9092254" y="4144498"/>
            <a:ext cx="2341940" cy="429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en-US" altLang="zh-TW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Threat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- </a:t>
            </a:r>
            <a:r>
              <a:rPr lang="zh-TW" altLang="en-US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威脅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9029070" y="1616746"/>
            <a:ext cx="2405124" cy="429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Weakness – </a:t>
            </a:r>
            <a:r>
              <a:rPr lang="zh-TW" altLang="en-US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劣勢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9029070" y="1946789"/>
            <a:ext cx="3162930" cy="95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lnSpc>
                <a:spcPct val="120000"/>
              </a:lnSpc>
              <a:buFont typeface="+mj-lt"/>
              <a:buAutoNum type="arabicPeriod"/>
            </a:pPr>
            <a:r>
              <a:rPr lang="zh-TW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做事前容易想太多，喜歡事前規劃</a:t>
            </a:r>
            <a:endParaRPr lang="en-US" altLang="zh-TW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</a:pPr>
            <a:r>
              <a:rPr lang="zh-TW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自我要求太高，容易緊張易帶給自己壓力</a:t>
            </a:r>
            <a:endParaRPr lang="en-US" altLang="zh-TW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</a:pPr>
            <a:r>
              <a:rPr lang="zh-TW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非資工系出身，相關知識不夠全面</a:t>
            </a:r>
            <a:endParaRPr lang="en-US" altLang="zh-TW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</a:pPr>
            <a:r>
              <a:rPr lang="zh-TW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較少程式撰寫實務經驗</a:t>
            </a:r>
            <a:endParaRPr lang="en-US" altLang="zh-TW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1" name="文本框 68">
            <a:extLst>
              <a:ext uri="{FF2B5EF4-FFF2-40B4-BE49-F238E27FC236}">
                <a16:creationId xmlns:a16="http://schemas.microsoft.com/office/drawing/2014/main" id="{95C94ED0-4DAA-4CED-AFFE-E88A9E260268}"/>
              </a:ext>
            </a:extLst>
          </p:cNvPr>
          <p:cNvSpPr txBox="1"/>
          <p:nvPr/>
        </p:nvSpPr>
        <p:spPr>
          <a:xfrm>
            <a:off x="9029070" y="4513842"/>
            <a:ext cx="3162930" cy="1401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lnSpc>
                <a:spcPct val="120000"/>
              </a:lnSpc>
              <a:buFont typeface="+mj-lt"/>
              <a:buAutoNum type="arabicPeriod"/>
            </a:pPr>
            <a:r>
              <a:rPr lang="zh-TW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非本科系轉入此行業人士越來越多，潛在競爭者多</a:t>
            </a:r>
            <a:endParaRPr lang="en-US" altLang="zh-TW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</a:pPr>
            <a:r>
              <a:rPr lang="zh-TW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政府對於軟體產業較無輔助</a:t>
            </a:r>
            <a:endParaRPr lang="en-US" altLang="zh-TW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</a:pPr>
            <a:r>
              <a:rPr lang="zh-TW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產業發展快速，需再短時間內快速上手。</a:t>
            </a:r>
            <a:endParaRPr lang="en-US" altLang="zh-TW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</a:pPr>
            <a:endParaRPr lang="en-US" altLang="zh-TW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</a:pPr>
            <a:endParaRPr lang="en-US" altLang="zh-TW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577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562</Words>
  <Application>Microsoft Office PowerPoint</Application>
  <PresentationFormat>寬螢幕</PresentationFormat>
  <Paragraphs>85</Paragraphs>
  <Slides>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微软雅黑</vt:lpstr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Ho Man</dc:creator>
  <cp:lastModifiedBy>Ho Man</cp:lastModifiedBy>
  <cp:revision>26</cp:revision>
  <dcterms:created xsi:type="dcterms:W3CDTF">2021-01-13T09:11:32Z</dcterms:created>
  <dcterms:modified xsi:type="dcterms:W3CDTF">2021-01-14T09:48:20Z</dcterms:modified>
</cp:coreProperties>
</file>