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4" r:id="rId3"/>
    <p:sldId id="267" r:id="rId4"/>
    <p:sldId id="268" r:id="rId5"/>
    <p:sldId id="269" r:id="rId6"/>
    <p:sldId id="257" r:id="rId7"/>
    <p:sldId id="262" r:id="rId8"/>
    <p:sldId id="261" r:id="rId9"/>
    <p:sldId id="272" r:id="rId10"/>
    <p:sldId id="260" r:id="rId11"/>
    <p:sldId id="275" r:id="rId12"/>
    <p:sldId id="258" r:id="rId13"/>
    <p:sldId id="259" r:id="rId14"/>
    <p:sldId id="276" r:id="rId15"/>
    <p:sldId id="263" r:id="rId16"/>
    <p:sldId id="273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273" autoAdjust="0"/>
  </p:normalViewPr>
  <p:slideViewPr>
    <p:cSldViewPr snapToGrid="0">
      <p:cViewPr varScale="1">
        <p:scale>
          <a:sx n="78" d="100"/>
          <a:sy n="78" d="100"/>
        </p:scale>
        <p:origin x="18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B975A0-8181-4C7D-865F-9C5A12B91D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95592-FAD8-4E91-8EE7-B19E91AD52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6D3DB-5728-4567-8B14-9DC7FDA2347F}" type="datetimeFigureOut">
              <a:rPr lang="de-AT" smtClean="0"/>
              <a:t>27.02.2019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C1C10-4588-40B2-8F33-DE555673B4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0886B-07D2-4DF4-916E-D4A828CA58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55C04-A86C-40C0-AC57-5C53315F831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8718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A19FC-A539-4562-9A10-E2F7B12542D0}" type="datetimeFigureOut">
              <a:rPr lang="de-AT" smtClean="0"/>
              <a:t>27.02.2019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2D0C7-7915-4D80-A85E-2B963837F32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6282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Parallelprogrammierung:</a:t>
            </a:r>
          </a:p>
          <a:p>
            <a:r>
              <a:rPr lang="de-AT" dirty="0"/>
              <a:t>	man ist wesentlich schneller, weil einer </a:t>
            </a:r>
            <a:r>
              <a:rPr lang="de-AT" dirty="0" err="1"/>
              <a:t>z.b.</a:t>
            </a:r>
            <a:r>
              <a:rPr lang="de-AT" dirty="0"/>
              <a:t> am </a:t>
            </a:r>
            <a:r>
              <a:rPr lang="de-AT" dirty="0" err="1"/>
              <a:t>model</a:t>
            </a:r>
            <a:r>
              <a:rPr lang="de-AT" dirty="0"/>
              <a:t> programmieren kann und der andere beschäftigt sich mit der View</a:t>
            </a:r>
          </a:p>
          <a:p>
            <a:r>
              <a:rPr lang="de-AT" dirty="0"/>
              <a:t>	</a:t>
            </a:r>
          </a:p>
          <a:p>
            <a:r>
              <a:rPr lang="de-AT" dirty="0"/>
              <a:t>mehrere Ansichten: </a:t>
            </a:r>
          </a:p>
          <a:p>
            <a:r>
              <a:rPr lang="de-AT" dirty="0"/>
              <a:t>	für ein Model kann es deshalb mehrere Views geben, die bestimmte Daten anders darstellen.</a:t>
            </a:r>
          </a:p>
          <a:p>
            <a:endParaRPr lang="de-AT" dirty="0"/>
          </a:p>
          <a:p>
            <a:r>
              <a:rPr lang="de-AT" dirty="0"/>
              <a:t>Änderungen betreffen meist nur einzelne Komponente:</a:t>
            </a:r>
          </a:p>
          <a:p>
            <a:r>
              <a:rPr lang="de-AT" dirty="0"/>
              <a:t>	zum Beispiel wird wahrscheinlich die View am </a:t>
            </a:r>
            <a:r>
              <a:rPr lang="de-AT" dirty="0" err="1"/>
              <a:t>öftersten</a:t>
            </a:r>
            <a:r>
              <a:rPr lang="de-AT" dirty="0"/>
              <a:t> geändert und das Model, wo die Business Datenenthalten sind wird sich kaum ändern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2D0C7-7915-4D80-A85E-2B963837F322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00197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den Anfangsjahren der Informatik wurde nur sogenannter Spaghetti-Code produziert</a:t>
            </a:r>
          </a:p>
          <a:p>
            <a:r>
              <a:rPr lang="de-DE" dirty="0"/>
              <a:t>d.h. es erfolgte keine Strukturierung in Methoden, sondern es wurde nur mit Schleifen und Sprünge gearbeitet. </a:t>
            </a:r>
          </a:p>
          <a:p>
            <a:endParaRPr lang="de-DE" dirty="0"/>
          </a:p>
          <a:p>
            <a:r>
              <a:rPr lang="de-DE" dirty="0"/>
              <a:t>Zusätzlich waren dabei </a:t>
            </a:r>
            <a:r>
              <a:rPr lang="de-DE" b="1" dirty="0"/>
              <a:t>Ausgabe, Eingabe und Verarbeitung </a:t>
            </a:r>
            <a:r>
              <a:rPr lang="de-DE" dirty="0"/>
              <a:t>völlig ineinander verwoben.</a:t>
            </a:r>
          </a:p>
          <a:p>
            <a:endParaRPr lang="de-DE" dirty="0"/>
          </a:p>
          <a:p>
            <a:r>
              <a:rPr lang="de-DE" dirty="0"/>
              <a:t>Man löste diese Problem mit strukturierte bzw. objektorientierten Programmierung.</a:t>
            </a:r>
          </a:p>
          <a:p>
            <a:r>
              <a:rPr lang="de-DE" dirty="0"/>
              <a:t>	Viele nutzten diese neue Möglichkeit anfangs nur, um </a:t>
            </a:r>
            <a:r>
              <a:rPr lang="de-DE" b="1" dirty="0"/>
              <a:t>Spaghetti-Code</a:t>
            </a:r>
            <a:r>
              <a:rPr lang="de-DE" dirty="0"/>
              <a:t> in mehrere Segmente aufzuspalten. </a:t>
            </a:r>
          </a:p>
          <a:p>
            <a:r>
              <a:rPr lang="de-DE" dirty="0"/>
              <a:t>	Doch mit der Zeit setzte es sich durch, dass die </a:t>
            </a:r>
            <a:r>
              <a:rPr lang="de-DE" b="1" dirty="0"/>
              <a:t>Strukturierung</a:t>
            </a:r>
            <a:r>
              <a:rPr lang="de-DE" dirty="0"/>
              <a:t> auch nach </a:t>
            </a:r>
            <a:r>
              <a:rPr lang="de-DE" b="1" dirty="0"/>
              <a:t>Ausgabe, Eingabe und Verarbeitung </a:t>
            </a:r>
            <a:r>
              <a:rPr lang="de-DE" dirty="0"/>
              <a:t>vorgenommen</a:t>
            </a:r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2D0C7-7915-4D80-A85E-2B963837F322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6084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 dieser Zeit war die GUI-Programmierung noch nicht erfunden</a:t>
            </a:r>
          </a:p>
          <a:p>
            <a:r>
              <a:rPr lang="de-DE" dirty="0"/>
              <a:t>Somit gab es nur textorientierte Programme</a:t>
            </a:r>
          </a:p>
          <a:p>
            <a:endParaRPr lang="de-DE" dirty="0"/>
          </a:p>
          <a:p>
            <a:r>
              <a:rPr lang="de-DE" dirty="0"/>
              <a:t>Die textorientierten Programme konnten eine Interaktionen nur entgegennehmen, wenn eine Methode darauf (blockierend) gewartet hat. </a:t>
            </a:r>
            <a:endParaRPr lang="de-AT" dirty="0"/>
          </a:p>
          <a:p>
            <a:endParaRPr lang="en-GB" dirty="0"/>
          </a:p>
          <a:p>
            <a:endParaRPr lang="en-GB" dirty="0"/>
          </a:p>
          <a:p>
            <a:r>
              <a:rPr lang="de-DE" dirty="0"/>
              <a:t>Diese Art der Eingabe-Verarbeitung bezeichnet man als ereignisgesteuerte Programmierung. </a:t>
            </a:r>
          </a:p>
          <a:p>
            <a:r>
              <a:rPr lang="de-DE" dirty="0"/>
              <a:t>Eine Funktion, die auf eine </a:t>
            </a:r>
            <a:r>
              <a:rPr lang="de-DE" b="1" dirty="0"/>
              <a:t>Eingabe wartet </a:t>
            </a:r>
            <a:r>
              <a:rPr lang="de-DE" dirty="0"/>
              <a:t>und währenddessen den </a:t>
            </a:r>
            <a:r>
              <a:rPr lang="de-DE" b="1" dirty="0"/>
              <a:t>Computer blockiert</a:t>
            </a:r>
            <a:r>
              <a:rPr lang="de-DE" dirty="0"/>
              <a:t>, wurde ersetzt durch eine Methode, die erst durch ein </a:t>
            </a:r>
            <a:r>
              <a:rPr lang="de-DE" b="1" dirty="0"/>
              <a:t>Ereignis aufgerufen </a:t>
            </a:r>
            <a:r>
              <a:rPr lang="de-DE" dirty="0"/>
              <a:t>wird und die Verarbeitung dieses Ereignisses übernimmt.</a:t>
            </a:r>
          </a:p>
          <a:p>
            <a:endParaRPr lang="de-DE" dirty="0"/>
          </a:p>
          <a:p>
            <a:r>
              <a:rPr lang="de-DE" dirty="0"/>
              <a:t>Eingabe, Ausgabe und Verarbeitung: bei der ereignisgesteuerten GUI-Programmierung eine Differenzierung in Model, View und Controller vorgenommen, wobei Model der Verarbeitung, View der Ausgabe und Controller der Eingabe entspricht</a:t>
            </a:r>
          </a:p>
          <a:p>
            <a:endParaRPr lang="de-DE" dirty="0"/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Durch diese Aufteilung wird es ermöglicht, dass leichter Änderungen an einem Teil vorgenommen werden können, ohne dass die anderen Teile dadurch beeinflusst werden.</a:t>
            </a:r>
            <a:endParaRPr lang="de-AT" dirty="0"/>
          </a:p>
          <a:p>
            <a:endParaRPr lang="de-AT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2D0C7-7915-4D80-A85E-2B963837F322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0594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Das Ziel dieses Pattern ist es </a:t>
            </a:r>
            <a:r>
              <a:rPr lang="de-AT" b="1" dirty="0"/>
              <a:t>eine 1-N - Beziehung </a:t>
            </a:r>
            <a:r>
              <a:rPr lang="de-AT" dirty="0"/>
              <a:t>zwischen einem </a:t>
            </a:r>
            <a:r>
              <a:rPr lang="de-AT" dirty="0" err="1"/>
              <a:t>Subject</a:t>
            </a:r>
            <a:r>
              <a:rPr lang="de-AT" dirty="0"/>
              <a:t> und den Observer zu implementieren. </a:t>
            </a:r>
          </a:p>
          <a:p>
            <a:r>
              <a:rPr lang="de-AT" dirty="0"/>
              <a:t>Das heißt wenn sich das </a:t>
            </a:r>
            <a:r>
              <a:rPr lang="de-AT" dirty="0" err="1"/>
              <a:t>Subject</a:t>
            </a:r>
            <a:r>
              <a:rPr lang="de-AT" dirty="0"/>
              <a:t> ändert werden </a:t>
            </a:r>
            <a:r>
              <a:rPr lang="de-AT" b="1" dirty="0"/>
              <a:t>alle Observer benachrichtigt</a:t>
            </a:r>
            <a:r>
              <a:rPr lang="de-AT" dirty="0"/>
              <a:t>, dass sich etwas geändert hat. </a:t>
            </a:r>
          </a:p>
          <a:p>
            <a:endParaRPr lang="de-AT" dirty="0"/>
          </a:p>
          <a:p>
            <a:r>
              <a:rPr lang="de-AT" dirty="0"/>
              <a:t>Das </a:t>
            </a:r>
            <a:r>
              <a:rPr lang="de-AT" dirty="0" err="1"/>
              <a:t>Subject</a:t>
            </a:r>
            <a:r>
              <a:rPr lang="de-AT" dirty="0"/>
              <a:t> enthält eine List von Observer und kann Objekte mit hinzufügen oder löschen. </a:t>
            </a:r>
          </a:p>
          <a:p>
            <a:endParaRPr lang="de-AT" dirty="0"/>
          </a:p>
          <a:p>
            <a:r>
              <a:rPr lang="de-AT" dirty="0"/>
              <a:t>Der Observer enthält ein </a:t>
            </a:r>
            <a:r>
              <a:rPr lang="de-AT" b="1" dirty="0"/>
              <a:t>update</a:t>
            </a:r>
            <a:r>
              <a:rPr lang="de-AT" dirty="0"/>
              <a:t> Methode die vom </a:t>
            </a:r>
            <a:r>
              <a:rPr lang="de-AT" dirty="0" err="1"/>
              <a:t>Subject</a:t>
            </a:r>
            <a:r>
              <a:rPr lang="de-AT" dirty="0"/>
              <a:t> </a:t>
            </a:r>
            <a:r>
              <a:rPr lang="de-AT" dirty="0" err="1"/>
              <a:t>augerufen</a:t>
            </a:r>
            <a:r>
              <a:rPr lang="de-AT" dirty="0"/>
              <a:t> wird wenn sich etwas ändert. </a:t>
            </a:r>
          </a:p>
          <a:p>
            <a:endParaRPr lang="de-AT" dirty="0"/>
          </a:p>
          <a:p>
            <a:r>
              <a:rPr lang="de-AT" dirty="0"/>
              <a:t>Auf das MVC Pattern </a:t>
            </a:r>
            <a:r>
              <a:rPr lang="de-AT" dirty="0" err="1"/>
              <a:t>angewedet</a:t>
            </a:r>
            <a:r>
              <a:rPr lang="de-AT" dirty="0"/>
              <a:t> ist das </a:t>
            </a:r>
            <a:r>
              <a:rPr lang="de-AT" b="1" dirty="0"/>
              <a:t>Model das </a:t>
            </a:r>
            <a:r>
              <a:rPr lang="de-AT" b="1" dirty="0" err="1"/>
              <a:t>Subject</a:t>
            </a:r>
            <a:r>
              <a:rPr lang="de-AT" b="1" dirty="0"/>
              <a:t> </a:t>
            </a:r>
            <a:r>
              <a:rPr lang="de-AT" dirty="0"/>
              <a:t>und die </a:t>
            </a:r>
            <a:r>
              <a:rPr lang="de-AT" b="1" dirty="0"/>
              <a:t>Views übernehmen die Rolle des </a:t>
            </a:r>
            <a:r>
              <a:rPr lang="de-AT" b="1" dirty="0" err="1"/>
              <a:t>Observers</a:t>
            </a:r>
            <a:r>
              <a:rPr lang="de-AT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2D0C7-7915-4D80-A85E-2B963837F322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513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View verwendet den Controller um bestimmte Responsearten zu implementieren.</a:t>
            </a:r>
          </a:p>
          <a:p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Jedoch kann der Controller zur Laufzeit geändert werden damit die View anders auf Eingabe reagiert. </a:t>
            </a:r>
          </a:p>
          <a:p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Zum Beispiel: könnte eine View deaktiviert sein damit keine Eingabe erlaubt ist.</a:t>
            </a:r>
          </a:p>
          <a:p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Jede </a:t>
            </a:r>
            <a:r>
              <a:rPr lang="de-DE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ConcreteStrategy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enthält verschiedene Arten von Responses. Und ein </a:t>
            </a:r>
            <a:r>
              <a:rPr lang="de-DE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hat eine Referenz auf ein </a:t>
            </a:r>
            <a:r>
              <a:rPr lang="de-DE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Strategy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Objekt und kann die </a:t>
            </a:r>
            <a:r>
              <a:rPr lang="de-DE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Requests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eine bestimmte </a:t>
            </a:r>
            <a:r>
              <a:rPr lang="de-DE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Strategy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weiterleiten.</a:t>
            </a:r>
          </a:p>
          <a:p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Somit kann man sich die View wie ein </a:t>
            </a:r>
            <a:r>
              <a:rPr lang="de-DE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vorstellen und der Controller ist ein </a:t>
            </a:r>
            <a:r>
              <a:rPr lang="de-DE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Strategy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Objekt.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2D0C7-7915-4D80-A85E-2B963837F322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4155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2404-7113-42D0-BA90-596DBBAF0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0010A-2849-4483-8E0D-A2941751F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6216F-90F5-4377-A455-01D3CF77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033-F688-4B3A-A60F-50BC8AA82E49}" type="datetimeFigureOut">
              <a:rPr lang="de-AT" smtClean="0"/>
              <a:t>27.02.2019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0EDA1-A643-4165-8BEB-1C088E89B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349D9-7B22-4552-B62B-D5C5FDB5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4E8-8446-4856-A2AD-C7E2DA31486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7437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BC99-0BC8-480E-B72E-0BC89B4B9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F3EAA-FBCF-4C78-8EA7-1A39DE182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DB7D8-F74C-433A-B1AB-F591A9F42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033-F688-4B3A-A60F-50BC8AA82E49}" type="datetimeFigureOut">
              <a:rPr lang="de-AT" smtClean="0"/>
              <a:t>27.02.2019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A1B24-8F58-4C23-8E4F-2180051EA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D2A95-AD0D-4242-B4A3-D6FD6F80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4E8-8446-4856-A2AD-C7E2DA31486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29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6A8EDA-74E1-4233-9D59-0BD748EE8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9C93C-DA63-4D2E-BDF5-EB6BABC56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E16D2-322D-4897-B8B8-96163423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033-F688-4B3A-A60F-50BC8AA82E49}" type="datetimeFigureOut">
              <a:rPr lang="de-AT" smtClean="0"/>
              <a:t>27.02.2019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2A439-0717-4311-B36A-ED366B5D0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69C06-59C8-458A-A8ED-92B4A0F8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4E8-8446-4856-A2AD-C7E2DA31486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477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1CA9-6910-4ED5-A132-CC1554302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10261-388E-43F7-9121-D2935278D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0FB06-2B48-45BD-99D9-5A1E27335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033-F688-4B3A-A60F-50BC8AA82E49}" type="datetimeFigureOut">
              <a:rPr lang="de-AT" smtClean="0"/>
              <a:t>27.02.2019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9ED6E-B2F9-41AB-890C-05A8364C4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3971-13AA-498D-8B0B-0C8650D1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4E8-8446-4856-A2AD-C7E2DA31486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018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B9CD5-9237-4CE7-B202-F1DFE5BB4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06502-49F8-4340-85F5-BD3DE93AF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354C4-B9AB-496A-A8A2-DD211D0A5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033-F688-4B3A-A60F-50BC8AA82E49}" type="datetimeFigureOut">
              <a:rPr lang="de-AT" smtClean="0"/>
              <a:t>27.02.2019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CA04B-7CE9-4709-B5DD-D26E59F2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CA700-3933-46CE-9399-1CA91FFF7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4E8-8446-4856-A2AD-C7E2DA31486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857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9799-1303-449D-A025-3D3E9F9F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ACF28-3B98-4285-873C-112EF1D36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2366C-524F-4B9E-8939-12A0FE7BA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E6979-8611-4AF1-816B-EADC86803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033-F688-4B3A-A60F-50BC8AA82E49}" type="datetimeFigureOut">
              <a:rPr lang="de-AT" smtClean="0"/>
              <a:t>27.02.2019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02BCF-9DE6-4207-A1EE-DAFD167D7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BC723-9560-4CDF-8FE7-CBE936A9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4E8-8446-4856-A2AD-C7E2DA31486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824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EA1E-6302-4A9E-8874-56F721FC3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E27D0-9130-4FED-A070-AA9F017C0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1FEB6-C882-4931-9C2D-2FFDCB8A4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E40E7-1746-4921-8860-A6BF18F71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F65B3D-1DF6-4091-86C9-D09F34503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E35DD8-FF62-4391-86CF-586F872D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033-F688-4B3A-A60F-50BC8AA82E49}" type="datetimeFigureOut">
              <a:rPr lang="de-AT" smtClean="0"/>
              <a:t>27.02.2019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718F3E-1AFA-4C05-83AF-7DD92C6DC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686861-7CFD-4F75-BC26-338E76BF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4E8-8446-4856-A2AD-C7E2DA31486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895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9F57C-B0BD-4780-9BF5-7B571777A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CFFE8E-F6A2-4075-AF76-070B208D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033-F688-4B3A-A60F-50BC8AA82E49}" type="datetimeFigureOut">
              <a:rPr lang="de-AT" smtClean="0"/>
              <a:t>27.02.2019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A388D-5C03-49FB-94AB-0BD9B83D6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F1437-0059-4DED-AA66-B1B200BC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4E8-8446-4856-A2AD-C7E2DA31486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177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77CFBB-FA75-40CB-94BC-2A57649D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033-F688-4B3A-A60F-50BC8AA82E49}" type="datetimeFigureOut">
              <a:rPr lang="de-AT" smtClean="0"/>
              <a:t>27.02.2019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CBE01-8F32-473B-BB90-549DE2D2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5B24B-02EC-43E5-9747-31B8004B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4E8-8446-4856-A2AD-C7E2DA31486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016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6680-DB3E-48AD-9B5F-5DE9BA14A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7AD47-D1B2-4FC6-984D-948CEE55C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A589A-F2A2-4E06-A5EE-6D85F0B2C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ACC33-55CB-4D99-A190-DBE988F4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033-F688-4B3A-A60F-50BC8AA82E49}" type="datetimeFigureOut">
              <a:rPr lang="de-AT" smtClean="0"/>
              <a:t>27.02.2019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AC4EC-166A-4BEA-8C7F-A6D8B7FD2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FE6B8-F2D7-4158-B73D-0FF00DF4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4E8-8446-4856-A2AD-C7E2DA31486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186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669B4-AC6E-4488-8E58-377FDED6C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90303-B030-46AD-AA6B-FCF1B17965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BB179-A236-45BD-8D31-EDB08F81A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13453-A3E7-4606-83A9-529BE13BD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033-F688-4B3A-A60F-50BC8AA82E49}" type="datetimeFigureOut">
              <a:rPr lang="de-AT" smtClean="0"/>
              <a:t>27.02.2019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2DF8E-2FC1-42FA-9414-2C192977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A14C1-A621-4492-97CC-4D5B6CE4E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4E8-8446-4856-A2AD-C7E2DA31486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360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ADD98F-9E71-453F-A4A2-816D6B810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91F18-7BB2-4A70-B7DC-58C0628E2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6BA20-41AA-4FFB-A6B7-9721B286D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77033-F688-4B3A-A60F-50BC8AA82E49}" type="datetimeFigureOut">
              <a:rPr lang="de-AT" smtClean="0"/>
              <a:t>27.02.2019</a:t>
            </a:fld>
            <a:endParaRPr lang="de-A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8DCBC-529E-4ED3-9C3E-E449D0DD9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Arthur Brandstetter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66564-CAA9-4DC0-AB5E-F5833A139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124E8-8446-4856-A2AD-C7E2DA31486F}" type="slidenum">
              <a:rPr lang="de-AT" smtClean="0"/>
              <a:t>‹#›</a:t>
            </a:fld>
            <a:endParaRPr lang="de-AT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53869A-B9D4-4F65-82FF-E97EB8AFFE5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601" y="6176962"/>
            <a:ext cx="1356399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4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A1153-C3C0-49B1-BB14-AB032D4A56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MVC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9A0D4-A889-4904-A718-44B4EBF18D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Arthur Brandstetter</a:t>
            </a:r>
          </a:p>
        </p:txBody>
      </p:sp>
    </p:spTree>
    <p:extLst>
      <p:ext uri="{BB962C8B-B14F-4D97-AF65-F5344CB8AC3E}">
        <p14:creationId xmlns:p14="http://schemas.microsoft.com/office/powerpoint/2010/main" val="5591954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C2C9C-689F-44B0-9DBA-6B2526B6A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EE9E5-05EB-4031-850C-B401B49D9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keine visuelle Klasse</a:t>
            </a:r>
          </a:p>
          <a:p>
            <a:r>
              <a:rPr lang="de-AT" dirty="0"/>
              <a:t>zuständig für die Datenhaltung</a:t>
            </a:r>
          </a:p>
          <a:p>
            <a:r>
              <a:rPr lang="de-AT" dirty="0"/>
              <a:t>enthält Business Logik</a:t>
            </a:r>
          </a:p>
          <a:p>
            <a:r>
              <a:rPr lang="de-AT" dirty="0"/>
              <a:t>Benachrichtigungen mittels Events</a:t>
            </a:r>
          </a:p>
        </p:txBody>
      </p:sp>
      <p:pic>
        <p:nvPicPr>
          <p:cNvPr id="5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9C3D53E7-1D00-4650-87D1-D9E02FCB3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773" y="4001294"/>
            <a:ext cx="4926227" cy="213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332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7CDCA-EBA4-4BEE-872D-1C0D38B1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Observer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1E9D1F-5921-43A5-9E3E-FE9083F33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92"/>
          <a:stretch/>
        </p:blipFill>
        <p:spPr>
          <a:xfrm>
            <a:off x="1123177" y="2070954"/>
            <a:ext cx="7699547" cy="3005498"/>
          </a:xfrm>
        </p:spPr>
      </p:pic>
    </p:spTree>
    <p:extLst>
      <p:ext uri="{BB962C8B-B14F-4D97-AF65-F5344CB8AC3E}">
        <p14:creationId xmlns:p14="http://schemas.microsoft.com/office/powerpoint/2010/main" val="16002749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3B5BF-8ED1-474E-91C8-4F02CA445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>
            <a:normAutofit/>
          </a:bodyPr>
          <a:lstStyle/>
          <a:p>
            <a:r>
              <a:rPr lang="de-AT" dirty="0"/>
              <a:t>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5E50F-6196-417F-ACC9-CC0E128A2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AT" dirty="0"/>
              <a:t>ist ein visuelles Element </a:t>
            </a:r>
          </a:p>
          <a:p>
            <a:r>
              <a:rPr lang="de-AT" dirty="0"/>
              <a:t>zuständig für die </a:t>
            </a:r>
            <a:r>
              <a:rPr lang="de-AT" b="1" dirty="0"/>
              <a:t>Struktur und Darstellung</a:t>
            </a:r>
          </a:p>
          <a:p>
            <a:r>
              <a:rPr lang="de-AT" dirty="0"/>
              <a:t>referenziert den Controller</a:t>
            </a:r>
            <a:endParaRPr lang="de-AT" b="1" dirty="0"/>
          </a:p>
          <a:p>
            <a:pPr lvl="1"/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04F738-C1D8-484C-B8EB-6770EAABB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0716" y="47890"/>
            <a:ext cx="1733550" cy="723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2D3FBC-D59F-4291-BE1F-62E2C3863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471" y="1490205"/>
            <a:ext cx="1938795" cy="1938795"/>
          </a:xfrm>
          <a:prstGeom prst="rect">
            <a:avLst/>
          </a:prstGeom>
        </p:spPr>
      </p:pic>
      <p:pic>
        <p:nvPicPr>
          <p:cNvPr id="7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1B64573B-3A54-42DE-A33D-DFE23ADFC0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773" y="4001294"/>
            <a:ext cx="4926227" cy="21305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9405A7-9681-429A-891F-8B56B5056D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6284" y="151605"/>
            <a:ext cx="1428750" cy="876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AD10BA-719F-4E80-83C6-BC2ACF6505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5034" y="47890"/>
            <a:ext cx="1200150" cy="104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8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6AC1-8646-4FFD-A651-77F95D40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91729-382C-4991-A7FC-7874BACB3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keine visuelle Klasse </a:t>
            </a:r>
          </a:p>
          <a:p>
            <a:r>
              <a:rPr lang="de-AT" dirty="0"/>
              <a:t>Instanz von Models</a:t>
            </a:r>
          </a:p>
          <a:p>
            <a:r>
              <a:rPr lang="de-AT" dirty="0"/>
              <a:t>koordiniert Interaktionen von der View mit dem Model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9636D0-589B-46E2-A568-28FA774A4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23" y="4001294"/>
            <a:ext cx="4696486" cy="2543930"/>
          </a:xfrm>
          <a:prstGeom prst="rect">
            <a:avLst/>
          </a:prstGeom>
        </p:spPr>
      </p:pic>
      <p:pic>
        <p:nvPicPr>
          <p:cNvPr id="8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C362E674-3D60-4270-9069-CFFA01D6A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773" y="4001294"/>
            <a:ext cx="4926227" cy="213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890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76841-47C7-4F43-91EA-27AC72B4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Strategy</a:t>
            </a:r>
            <a:r>
              <a:rPr lang="de-AT" dirty="0"/>
              <a:t> Design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C1E723-0687-4887-B4A1-C9B753C3E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75"/>
          <a:stretch/>
        </p:blipFill>
        <p:spPr>
          <a:xfrm>
            <a:off x="1882346" y="2296576"/>
            <a:ext cx="8117082" cy="2880906"/>
          </a:xfrm>
        </p:spPr>
      </p:pic>
    </p:spTree>
    <p:extLst>
      <p:ext uri="{BB962C8B-B14F-4D97-AF65-F5344CB8AC3E}">
        <p14:creationId xmlns:p14="http://schemas.microsoft.com/office/powerpoint/2010/main" val="1518706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146E8-1369-41A2-9AD3-703228FD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einfaches Beispiel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ED95F7-DC02-420F-B1D9-1198FADAE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9DBF81-C4A9-4EDC-9FAE-0D5642BAA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07" y="1373895"/>
            <a:ext cx="7101273" cy="498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565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7CA9D-7734-42E0-A9F4-C2A17FAF6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8493B-B885-446D-A794-88513E0B4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Probably the widest quoted pattern in UI development is Model View Controller (MVC) - it's also the most misquoted. </a:t>
            </a:r>
            <a:r>
              <a:rPr lang="en-US" dirty="0"/>
              <a:t>– </a:t>
            </a:r>
            <a:r>
              <a:rPr lang="en-US" b="1" dirty="0"/>
              <a:t>Martin Fowler</a:t>
            </a:r>
            <a:endParaRPr lang="de-AT" b="1" dirty="0"/>
          </a:p>
        </p:txBody>
      </p:sp>
    </p:spTree>
    <p:extLst>
      <p:ext uri="{BB962C8B-B14F-4D97-AF65-F5344CB8AC3E}">
        <p14:creationId xmlns:p14="http://schemas.microsoft.com/office/powerpoint/2010/main" val="36216725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3E100A-60AB-4897-9A0D-C90AE3D4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AT" b="1" dirty="0"/>
            </a:br>
            <a:endParaRPr lang="de-A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67896F-FBEC-4D31-83D8-F9D3ED474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Probably the widest quoted pattern in UI development is Model View Controller (MVC) </a:t>
            </a:r>
            <a:r>
              <a:rPr lang="en-US" dirty="0"/>
              <a:t>– </a:t>
            </a:r>
            <a:r>
              <a:rPr lang="en-US" b="1" dirty="0"/>
              <a:t>Martin Fowler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203669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A15C4-B192-4CE7-B774-68B7F880D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Verwendungsbereiche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67DF6-6E73-42B8-B6FB-01CE28347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bei grafischen Benutzeroberflächen</a:t>
            </a:r>
          </a:p>
          <a:p>
            <a:r>
              <a:rPr lang="de-AT" dirty="0"/>
              <a:t>mehrere Ansichten</a:t>
            </a:r>
          </a:p>
          <a:p>
            <a:pPr lvl="1"/>
            <a:r>
              <a:rPr lang="de-AT" dirty="0"/>
              <a:t>mehrere Benutzerrollen</a:t>
            </a:r>
          </a:p>
        </p:txBody>
      </p:sp>
    </p:spTree>
    <p:extLst>
      <p:ext uri="{BB962C8B-B14F-4D97-AF65-F5344CB8AC3E}">
        <p14:creationId xmlns:p14="http://schemas.microsoft.com/office/powerpoint/2010/main" val="18477569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59606-599D-42FA-8830-5FF0AFB28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Ursprung von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E9B2D-21C1-45FF-9E4B-532139DFB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Spaghetti-Code</a:t>
            </a:r>
          </a:p>
          <a:p>
            <a:pPr lvl="1"/>
            <a:r>
              <a:rPr lang="de-AT" dirty="0"/>
              <a:t>keine Methoden, nur Schleifen und Sprünge</a:t>
            </a:r>
          </a:p>
          <a:p>
            <a:pPr lvl="1"/>
            <a:r>
              <a:rPr lang="en-GB" dirty="0" err="1"/>
              <a:t>Ausgabe</a:t>
            </a:r>
            <a:r>
              <a:rPr lang="en-GB" dirty="0"/>
              <a:t>, </a:t>
            </a:r>
            <a:r>
              <a:rPr lang="en-GB" dirty="0" err="1"/>
              <a:t>Eingabe</a:t>
            </a:r>
            <a:r>
              <a:rPr lang="en-GB" dirty="0"/>
              <a:t> und </a:t>
            </a:r>
            <a:r>
              <a:rPr lang="en-GB" dirty="0" err="1"/>
              <a:t>Verarbeitung</a:t>
            </a:r>
            <a:r>
              <a:rPr lang="en-GB" dirty="0"/>
              <a:t> </a:t>
            </a:r>
            <a:r>
              <a:rPr lang="en-GB" dirty="0" err="1"/>
              <a:t>waren</a:t>
            </a:r>
            <a:r>
              <a:rPr lang="en-GB" dirty="0"/>
              <a:t> </a:t>
            </a:r>
            <a:r>
              <a:rPr lang="en-GB" dirty="0" err="1"/>
              <a:t>verwoben</a:t>
            </a:r>
            <a:endParaRPr lang="en-GB" dirty="0"/>
          </a:p>
          <a:p>
            <a:r>
              <a:rPr lang="en-GB" dirty="0" err="1"/>
              <a:t>Lösung</a:t>
            </a:r>
            <a:r>
              <a:rPr lang="en-GB" dirty="0"/>
              <a:t>: </a:t>
            </a:r>
            <a:r>
              <a:rPr lang="de-AT" dirty="0"/>
              <a:t>strukturierte bzw. objektorientierte Programmierung (ca. 1970-1980)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203162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455F-77CD-4EEB-86C7-84971AA70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Vom Textorientierten Programm zum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5A7EC-DD96-491F-8469-A4C491774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Textorientierte</a:t>
            </a:r>
            <a:r>
              <a:rPr lang="en-GB" dirty="0"/>
              <a:t> Prog.: </a:t>
            </a:r>
            <a:r>
              <a:rPr lang="en-GB" dirty="0" err="1"/>
              <a:t>Methode</a:t>
            </a:r>
            <a:r>
              <a:rPr lang="en-GB" dirty="0"/>
              <a:t> </a:t>
            </a:r>
            <a:r>
              <a:rPr lang="en-GB" dirty="0" err="1"/>
              <a:t>wartet</a:t>
            </a:r>
            <a:r>
              <a:rPr lang="en-GB" dirty="0"/>
              <a:t> auf </a:t>
            </a:r>
            <a:r>
              <a:rPr lang="en-GB" dirty="0" err="1"/>
              <a:t>Eingabe</a:t>
            </a:r>
            <a:endParaRPr lang="en-GB" dirty="0"/>
          </a:p>
          <a:p>
            <a:r>
              <a:rPr lang="de-DE" dirty="0"/>
              <a:t>ereignisgesteuerte Programmierung</a:t>
            </a:r>
          </a:p>
          <a:p>
            <a:r>
              <a:rPr lang="de-DE" dirty="0"/>
              <a:t>Eingabe, Ausgabe und Verarbeitung trennen</a:t>
            </a:r>
          </a:p>
          <a:p>
            <a:pPr lvl="1"/>
            <a:r>
              <a:rPr lang="de-DE" dirty="0"/>
              <a:t>Model, View, Controller 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595217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F0A3F-C221-47ED-8067-EFC02E3E9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3E81B-AD11-4A5D-B3A6-7DB20EABF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Model, View, Controller</a:t>
            </a:r>
          </a:p>
          <a:p>
            <a:pPr lvl="1"/>
            <a:r>
              <a:rPr lang="de-AT" dirty="0"/>
              <a:t>auch bekannt als MVVM, MVP</a:t>
            </a:r>
          </a:p>
          <a:p>
            <a:r>
              <a:rPr lang="de-AT" dirty="0"/>
              <a:t>trennt Business und </a:t>
            </a:r>
            <a:r>
              <a:rPr lang="de-AT" dirty="0" err="1"/>
              <a:t>Präsentations</a:t>
            </a:r>
            <a:r>
              <a:rPr lang="de-AT" dirty="0"/>
              <a:t> Logik voneinander</a:t>
            </a:r>
          </a:p>
          <a:p>
            <a:pPr lvl="1"/>
            <a:r>
              <a:rPr lang="de-AT" dirty="0"/>
              <a:t>Teilung in drei Komponenten:</a:t>
            </a:r>
          </a:p>
          <a:p>
            <a:pPr lvl="2"/>
            <a:r>
              <a:rPr lang="de-AT" dirty="0"/>
              <a:t>Model</a:t>
            </a:r>
          </a:p>
          <a:p>
            <a:pPr lvl="2"/>
            <a:r>
              <a:rPr lang="de-AT" dirty="0"/>
              <a:t>View</a:t>
            </a:r>
          </a:p>
          <a:p>
            <a:pPr lvl="2"/>
            <a:r>
              <a:rPr lang="de-AT" dirty="0"/>
              <a:t>Controller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89095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6127-5EAB-40CD-A9E9-8E316D44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Ziele von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EDF36-5029-477B-AFB1-513356A2C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leichte Änderungen</a:t>
            </a:r>
          </a:p>
          <a:p>
            <a:pPr lvl="1"/>
            <a:r>
              <a:rPr lang="de-DE" dirty="0"/>
              <a:t>z.B. bei der View</a:t>
            </a:r>
          </a:p>
          <a:p>
            <a:r>
              <a:rPr lang="de-DE" dirty="0"/>
              <a:t>Erweiterung </a:t>
            </a:r>
          </a:p>
          <a:p>
            <a:r>
              <a:rPr lang="de-DE" dirty="0"/>
              <a:t>Wiederverwendbarkeit der Komponenten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379492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C5AC15-9B82-4583-9C44-37355B540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	</a:t>
            </a:r>
            <a:r>
              <a:rPr lang="de-AT" b="1" dirty="0">
                <a:solidFill>
                  <a:schemeClr val="accent6"/>
                </a:solidFill>
              </a:rPr>
              <a:t>Vorteile</a:t>
            </a:r>
            <a:r>
              <a:rPr lang="de-AT" dirty="0"/>
              <a:t>					</a:t>
            </a:r>
            <a:r>
              <a:rPr lang="de-AT" b="1" dirty="0">
                <a:solidFill>
                  <a:srgbClr val="FF0000"/>
                </a:solidFill>
              </a:rPr>
              <a:t>Nachteile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D083DE-051E-45E8-AC1E-F4CA0D1D7A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/>
              <a:t>gut strukturiertes Programm</a:t>
            </a:r>
          </a:p>
          <a:p>
            <a:r>
              <a:rPr lang="de-AT" dirty="0"/>
              <a:t>leichte Änderungen an einer Komponente vorzunehmen</a:t>
            </a:r>
          </a:p>
          <a:p>
            <a:r>
              <a:rPr lang="de-AT" dirty="0"/>
              <a:t>einzelne Testfälle für jede Komponente</a:t>
            </a:r>
          </a:p>
          <a:p>
            <a:r>
              <a:rPr lang="de-AT" dirty="0"/>
              <a:t>Parallelprogrammierung</a:t>
            </a: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9AE677-6924-4042-A347-421A0EFC86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AT" dirty="0"/>
              <a:t>mehr Aufwand bei der Planung und Implementierung</a:t>
            </a:r>
          </a:p>
          <a:p>
            <a:r>
              <a:rPr lang="de-AT" dirty="0"/>
              <a:t>bei kleineren Projekten ‚Overkill‘</a:t>
            </a:r>
          </a:p>
        </p:txBody>
      </p:sp>
    </p:spTree>
    <p:extLst>
      <p:ext uri="{BB962C8B-B14F-4D97-AF65-F5344CB8AC3E}">
        <p14:creationId xmlns:p14="http://schemas.microsoft.com/office/powerpoint/2010/main" val="28917184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9B135450-FD9B-44BC-BE79-D5685C0C7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70780"/>
            <a:ext cx="10905066" cy="471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718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</Words>
  <Application>Microsoft Office PowerPoint</Application>
  <PresentationFormat>Widescreen</PresentationFormat>
  <Paragraphs>107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MVC</vt:lpstr>
      <vt:lpstr> </vt:lpstr>
      <vt:lpstr>Verwendungsbereiche</vt:lpstr>
      <vt:lpstr>Ursprung von MVC</vt:lpstr>
      <vt:lpstr>Vom Textorientierten Programm zum GUI</vt:lpstr>
      <vt:lpstr>MVC</vt:lpstr>
      <vt:lpstr>Ziele von MVC</vt:lpstr>
      <vt:lpstr> Vorteile     Nachteile</vt:lpstr>
      <vt:lpstr>PowerPoint Presentation</vt:lpstr>
      <vt:lpstr>Model</vt:lpstr>
      <vt:lpstr>Observer</vt:lpstr>
      <vt:lpstr>View</vt:lpstr>
      <vt:lpstr>Controller</vt:lpstr>
      <vt:lpstr>Strategy Design</vt:lpstr>
      <vt:lpstr>einfaches Beispiel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</dc:title>
  <dc:creator>Arthur Brandstetter</dc:creator>
  <cp:lastModifiedBy>Arthur Brandstetter</cp:lastModifiedBy>
  <cp:revision>13</cp:revision>
  <dcterms:created xsi:type="dcterms:W3CDTF">2019-02-27T10:26:18Z</dcterms:created>
  <dcterms:modified xsi:type="dcterms:W3CDTF">2019-02-27T21:22:32Z</dcterms:modified>
</cp:coreProperties>
</file>