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5" r:id="rId1"/>
    <p:sldMasterId id="2147483731" r:id="rId2"/>
    <p:sldMasterId id="2147483747" r:id="rId3"/>
  </p:sldMasterIdLst>
  <p:notesMasterIdLst>
    <p:notesMasterId r:id="rId354"/>
  </p:notesMasterIdLst>
  <p:handoutMasterIdLst>
    <p:handoutMasterId r:id="rId355"/>
  </p:handoutMasterIdLst>
  <p:sldIdLst>
    <p:sldId id="511" r:id="rId4"/>
    <p:sldId id="510" r:id="rId5"/>
    <p:sldId id="716" r:id="rId6"/>
    <p:sldId id="512" r:id="rId7"/>
    <p:sldId id="762" r:id="rId8"/>
    <p:sldId id="699" r:id="rId9"/>
    <p:sldId id="700" r:id="rId10"/>
    <p:sldId id="706" r:id="rId11"/>
    <p:sldId id="764" r:id="rId12"/>
    <p:sldId id="513" r:id="rId13"/>
    <p:sldId id="514" r:id="rId14"/>
    <p:sldId id="515" r:id="rId15"/>
    <p:sldId id="509" r:id="rId16"/>
    <p:sldId id="671" r:id="rId17"/>
    <p:sldId id="672" r:id="rId18"/>
    <p:sldId id="808" r:id="rId19"/>
    <p:sldId id="809" r:id="rId20"/>
    <p:sldId id="810" r:id="rId21"/>
    <p:sldId id="811" r:id="rId22"/>
    <p:sldId id="812" r:id="rId23"/>
    <p:sldId id="813" r:id="rId24"/>
    <p:sldId id="516" r:id="rId25"/>
    <p:sldId id="517" r:id="rId26"/>
    <p:sldId id="518" r:id="rId27"/>
    <p:sldId id="519" r:id="rId28"/>
    <p:sldId id="520" r:id="rId29"/>
    <p:sldId id="827" r:id="rId30"/>
    <p:sldId id="708" r:id="rId31"/>
    <p:sldId id="709" r:id="rId32"/>
    <p:sldId id="828" r:id="rId33"/>
    <p:sldId id="741" r:id="rId34"/>
    <p:sldId id="713" r:id="rId35"/>
    <p:sldId id="521" r:id="rId36"/>
    <p:sldId id="523" r:id="rId37"/>
    <p:sldId id="524" r:id="rId38"/>
    <p:sldId id="444" r:id="rId39"/>
    <p:sldId id="525" r:id="rId40"/>
    <p:sldId id="526" r:id="rId41"/>
    <p:sldId id="527" r:id="rId42"/>
    <p:sldId id="528" r:id="rId43"/>
    <p:sldId id="529" r:id="rId44"/>
    <p:sldId id="530" r:id="rId45"/>
    <p:sldId id="531" r:id="rId46"/>
    <p:sldId id="532" r:id="rId47"/>
    <p:sldId id="533" r:id="rId48"/>
    <p:sldId id="535" r:id="rId49"/>
    <p:sldId id="536" r:id="rId50"/>
    <p:sldId id="537" r:id="rId51"/>
    <p:sldId id="445" r:id="rId52"/>
    <p:sldId id="538" r:id="rId53"/>
    <p:sldId id="544" r:id="rId54"/>
    <p:sldId id="552" r:id="rId55"/>
    <p:sldId id="553" r:id="rId56"/>
    <p:sldId id="554" r:id="rId57"/>
    <p:sldId id="722" r:id="rId58"/>
    <p:sldId id="723" r:id="rId59"/>
    <p:sldId id="724" r:id="rId60"/>
    <p:sldId id="556" r:id="rId61"/>
    <p:sldId id="559" r:id="rId62"/>
    <p:sldId id="560" r:id="rId63"/>
    <p:sldId id="561" r:id="rId64"/>
    <p:sldId id="750" r:id="rId65"/>
    <p:sldId id="751" r:id="rId66"/>
    <p:sldId id="562" r:id="rId67"/>
    <p:sldId id="752" r:id="rId68"/>
    <p:sldId id="753" r:id="rId69"/>
    <p:sldId id="754" r:id="rId70"/>
    <p:sldId id="563" r:id="rId71"/>
    <p:sldId id="761" r:id="rId72"/>
    <p:sldId id="564" r:id="rId73"/>
    <p:sldId id="565" r:id="rId74"/>
    <p:sldId id="566" r:id="rId75"/>
    <p:sldId id="567" r:id="rId76"/>
    <p:sldId id="568" r:id="rId77"/>
    <p:sldId id="569" r:id="rId78"/>
    <p:sldId id="570" r:id="rId79"/>
    <p:sldId id="571" r:id="rId80"/>
    <p:sldId id="448" r:id="rId81"/>
    <p:sldId id="449" r:id="rId82"/>
    <p:sldId id="572" r:id="rId83"/>
    <p:sldId id="763" r:id="rId84"/>
    <p:sldId id="574" r:id="rId85"/>
    <p:sldId id="575" r:id="rId86"/>
    <p:sldId id="576" r:id="rId87"/>
    <p:sldId id="577" r:id="rId88"/>
    <p:sldId id="578" r:id="rId89"/>
    <p:sldId id="579" r:id="rId90"/>
    <p:sldId id="580" r:id="rId91"/>
    <p:sldId id="581" r:id="rId92"/>
    <p:sldId id="582" r:id="rId93"/>
    <p:sldId id="583" r:id="rId94"/>
    <p:sldId id="584" r:id="rId95"/>
    <p:sldId id="586" r:id="rId96"/>
    <p:sldId id="587" r:id="rId97"/>
    <p:sldId id="730" r:id="rId98"/>
    <p:sldId id="731" r:id="rId99"/>
    <p:sldId id="589" r:id="rId100"/>
    <p:sldId id="588" r:id="rId101"/>
    <p:sldId id="590" r:id="rId102"/>
    <p:sldId id="591" r:id="rId103"/>
    <p:sldId id="467" r:id="rId104"/>
    <p:sldId id="468" r:id="rId105"/>
    <p:sldId id="816" r:id="rId106"/>
    <p:sldId id="817" r:id="rId107"/>
    <p:sldId id="818" r:id="rId108"/>
    <p:sldId id="470" r:id="rId109"/>
    <p:sldId id="471" r:id="rId110"/>
    <p:sldId id="301" r:id="rId111"/>
    <p:sldId id="478" r:id="rId112"/>
    <p:sldId id="480" r:id="rId113"/>
    <p:sldId id="481" r:id="rId114"/>
    <p:sldId id="482" r:id="rId115"/>
    <p:sldId id="483" r:id="rId116"/>
    <p:sldId id="484" r:id="rId117"/>
    <p:sldId id="485" r:id="rId118"/>
    <p:sldId id="721" r:id="rId119"/>
    <p:sldId id="493" r:id="rId120"/>
    <p:sldId id="666" r:id="rId121"/>
    <p:sldId id="302" r:id="rId122"/>
    <p:sldId id="300" r:id="rId123"/>
    <p:sldId id="487" r:id="rId124"/>
    <p:sldId id="486" r:id="rId125"/>
    <p:sldId id="488" r:id="rId126"/>
    <p:sldId id="819" r:id="rId127"/>
    <p:sldId id="768" r:id="rId128"/>
    <p:sldId id="555" r:id="rId129"/>
    <p:sldId id="497" r:id="rId130"/>
    <p:sldId id="498" r:id="rId131"/>
    <p:sldId id="499" r:id="rId132"/>
    <p:sldId id="500" r:id="rId133"/>
    <p:sldId id="501" r:id="rId134"/>
    <p:sldId id="502" r:id="rId135"/>
    <p:sldId id="503" r:id="rId136"/>
    <p:sldId id="504" r:id="rId137"/>
    <p:sldId id="505" r:id="rId138"/>
    <p:sldId id="506" r:id="rId139"/>
    <p:sldId id="508" r:id="rId140"/>
    <p:sldId id="769" r:id="rId141"/>
    <p:sldId id="770" r:id="rId142"/>
    <p:sldId id="771" r:id="rId143"/>
    <p:sldId id="772" r:id="rId144"/>
    <p:sldId id="773" r:id="rId145"/>
    <p:sldId id="774" r:id="rId146"/>
    <p:sldId id="820" r:id="rId147"/>
    <p:sldId id="306" r:id="rId148"/>
    <p:sldId id="419" r:id="rId149"/>
    <p:sldId id="437" r:id="rId150"/>
    <p:sldId id="264" r:id="rId151"/>
    <p:sldId id="446" r:id="rId152"/>
    <p:sldId id="643" r:id="rId153"/>
    <p:sldId id="644" r:id="rId154"/>
    <p:sldId id="645" r:id="rId155"/>
    <p:sldId id="646" r:id="rId156"/>
    <p:sldId id="647" r:id="rId157"/>
    <p:sldId id="648" r:id="rId158"/>
    <p:sldId id="649" r:id="rId159"/>
    <p:sldId id="650" r:id="rId160"/>
    <p:sldId id="651" r:id="rId161"/>
    <p:sldId id="597" r:id="rId162"/>
    <p:sldId id="598" r:id="rId163"/>
    <p:sldId id="599" r:id="rId164"/>
    <p:sldId id="673" r:id="rId165"/>
    <p:sldId id="600" r:id="rId166"/>
    <p:sldId id="601" r:id="rId167"/>
    <p:sldId id="604" r:id="rId168"/>
    <p:sldId id="670" r:id="rId169"/>
    <p:sldId id="623" r:id="rId170"/>
    <p:sldId id="775" r:id="rId171"/>
    <p:sldId id="287" r:id="rId172"/>
    <p:sldId id="461" r:id="rId173"/>
    <p:sldId id="668" r:id="rId174"/>
    <p:sldId id="674" r:id="rId175"/>
    <p:sldId id="675" r:id="rId176"/>
    <p:sldId id="669" r:id="rId177"/>
    <p:sldId id="605" r:id="rId178"/>
    <p:sldId id="606" r:id="rId179"/>
    <p:sldId id="607" r:id="rId180"/>
    <p:sldId id="608" r:id="rId181"/>
    <p:sldId id="609" r:id="rId182"/>
    <p:sldId id="610" r:id="rId183"/>
    <p:sldId id="781" r:id="rId184"/>
    <p:sldId id="782" r:id="rId185"/>
    <p:sldId id="783" r:id="rId186"/>
    <p:sldId id="784" r:id="rId187"/>
    <p:sldId id="785" r:id="rId188"/>
    <p:sldId id="611" r:id="rId189"/>
    <p:sldId id="612" r:id="rId190"/>
    <p:sldId id="613" r:id="rId191"/>
    <p:sldId id="615" r:id="rId192"/>
    <p:sldId id="616" r:id="rId193"/>
    <p:sldId id="618" r:id="rId194"/>
    <p:sldId id="619" r:id="rId195"/>
    <p:sldId id="719" r:id="rId196"/>
    <p:sldId id="720" r:id="rId197"/>
    <p:sldId id="620" r:id="rId198"/>
    <p:sldId id="617" r:id="rId199"/>
    <p:sldId id="621" r:id="rId200"/>
    <p:sldId id="472" r:id="rId201"/>
    <p:sldId id="475" r:id="rId202"/>
    <p:sldId id="477" r:id="rId203"/>
    <p:sldId id="476" r:id="rId204"/>
    <p:sldId id="776" r:id="rId205"/>
    <p:sldId id="787" r:id="rId206"/>
    <p:sldId id="777" r:id="rId207"/>
    <p:sldId id="778" r:id="rId208"/>
    <p:sldId id="1565" r:id="rId209"/>
    <p:sldId id="1582" r:id="rId210"/>
    <p:sldId id="1583" r:id="rId211"/>
    <p:sldId id="1574" r:id="rId212"/>
    <p:sldId id="1575" r:id="rId213"/>
    <p:sldId id="667" r:id="rId214"/>
    <p:sldId id="688" r:id="rId215"/>
    <p:sldId id="749" r:id="rId216"/>
    <p:sldId id="689" r:id="rId217"/>
    <p:sldId id="690" r:id="rId218"/>
    <p:sldId id="628" r:id="rId219"/>
    <p:sldId id="656" r:id="rId220"/>
    <p:sldId id="657" r:id="rId221"/>
    <p:sldId id="629" r:id="rId222"/>
    <p:sldId id="630" r:id="rId223"/>
    <p:sldId id="457" r:id="rId224"/>
    <p:sldId id="814" r:id="rId225"/>
    <p:sldId id="454" r:id="rId226"/>
    <p:sldId id="677" r:id="rId227"/>
    <p:sldId id="815" r:id="rId228"/>
    <p:sldId id="451" r:id="rId229"/>
    <p:sldId id="453" r:id="rId230"/>
    <p:sldId id="452" r:id="rId231"/>
    <p:sldId id="1580" r:id="rId232"/>
    <p:sldId id="845" r:id="rId233"/>
    <p:sldId id="1581" r:id="rId234"/>
    <p:sldId id="678" r:id="rId235"/>
    <p:sldId id="641" r:id="rId236"/>
    <p:sldId id="464" r:id="rId237"/>
    <p:sldId id="463" r:id="rId238"/>
    <p:sldId id="462" r:id="rId239"/>
    <p:sldId id="465" r:id="rId240"/>
    <p:sldId id="466" r:id="rId241"/>
    <p:sldId id="622" r:id="rId242"/>
    <p:sldId id="679" r:id="rId243"/>
    <p:sldId id="1570" r:id="rId244"/>
    <p:sldId id="1573" r:id="rId245"/>
    <p:sldId id="873" r:id="rId246"/>
    <p:sldId id="875" r:id="rId247"/>
    <p:sldId id="874" r:id="rId248"/>
    <p:sldId id="624" r:id="rId249"/>
    <p:sldId id="626" r:id="rId250"/>
    <p:sldId id="654" r:id="rId251"/>
    <p:sldId id="655" r:id="rId252"/>
    <p:sldId id="460" r:id="rId253"/>
    <p:sldId id="459" r:id="rId254"/>
    <p:sldId id="701" r:id="rId255"/>
    <p:sldId id="627" r:id="rId256"/>
    <p:sldId id="790" r:id="rId257"/>
    <p:sldId id="473" r:id="rId258"/>
    <p:sldId id="791" r:id="rId259"/>
    <p:sldId id="792" r:id="rId260"/>
    <p:sldId id="795" r:id="rId261"/>
    <p:sldId id="796" r:id="rId262"/>
    <p:sldId id="794" r:id="rId263"/>
    <p:sldId id="797" r:id="rId264"/>
    <p:sldId id="798" r:id="rId265"/>
    <p:sldId id="756" r:id="rId266"/>
    <p:sldId id="786" r:id="rId267"/>
    <p:sldId id="755" r:id="rId268"/>
    <p:sldId id="757" r:id="rId269"/>
    <p:sldId id="474" r:id="rId270"/>
    <p:sldId id="765" r:id="rId271"/>
    <p:sldId id="726" r:id="rId272"/>
    <p:sldId id="821" r:id="rId273"/>
    <p:sldId id="822" r:id="rId274"/>
    <p:sldId id="823" r:id="rId275"/>
    <p:sldId id="824" r:id="rId276"/>
    <p:sldId id="825" r:id="rId277"/>
    <p:sldId id="725" r:id="rId278"/>
    <p:sldId id="742" r:id="rId279"/>
    <p:sldId id="631" r:id="rId280"/>
    <p:sldId id="658" r:id="rId281"/>
    <p:sldId id="659" r:id="rId282"/>
    <p:sldId id="660" r:id="rId283"/>
    <p:sldId id="661" r:id="rId284"/>
    <p:sldId id="662" r:id="rId285"/>
    <p:sldId id="663" r:id="rId286"/>
    <p:sldId id="632" r:id="rId287"/>
    <p:sldId id="633" r:id="rId288"/>
    <p:sldId id="634" r:id="rId289"/>
    <p:sldId id="766" r:id="rId290"/>
    <p:sldId id="637" r:id="rId291"/>
    <p:sldId id="682" r:id="rId292"/>
    <p:sldId id="638" r:id="rId293"/>
    <p:sldId id="683" r:id="rId294"/>
    <p:sldId id="684" r:id="rId295"/>
    <p:sldId id="685" r:id="rId296"/>
    <p:sldId id="1588" r:id="rId297"/>
    <p:sldId id="1589" r:id="rId298"/>
    <p:sldId id="1590" r:id="rId299"/>
    <p:sldId id="1591" r:id="rId300"/>
    <p:sldId id="695" r:id="rId301"/>
    <p:sldId id="728" r:id="rId302"/>
    <p:sldId id="681" r:id="rId303"/>
    <p:sldId id="760" r:id="rId304"/>
    <p:sldId id="800" r:id="rId305"/>
    <p:sldId id="801" r:id="rId306"/>
    <p:sldId id="1568" r:id="rId307"/>
    <p:sldId id="1576" r:id="rId308"/>
    <p:sldId id="1577" r:id="rId309"/>
    <p:sldId id="1578" r:id="rId310"/>
    <p:sldId id="639" r:id="rId311"/>
    <p:sldId id="788" r:id="rId312"/>
    <p:sldId id="789" r:id="rId313"/>
    <p:sldId id="799" r:id="rId314"/>
    <p:sldId id="802" r:id="rId315"/>
    <p:sldId id="803" r:id="rId316"/>
    <p:sldId id="804" r:id="rId317"/>
    <p:sldId id="805" r:id="rId318"/>
    <p:sldId id="1587" r:id="rId319"/>
    <p:sldId id="758" r:id="rId320"/>
    <p:sldId id="691" r:id="rId321"/>
    <p:sldId id="692" r:id="rId322"/>
    <p:sldId id="693" r:id="rId323"/>
    <p:sldId id="694" r:id="rId324"/>
    <p:sldId id="696" r:id="rId325"/>
    <p:sldId id="640" r:id="rId326"/>
    <p:sldId id="1592" r:id="rId327"/>
    <p:sldId id="1571" r:id="rId328"/>
    <p:sldId id="1593" r:id="rId329"/>
    <p:sldId id="1584" r:id="rId330"/>
    <p:sldId id="664" r:id="rId331"/>
    <p:sldId id="447" r:id="rId332"/>
    <p:sldId id="732" r:id="rId333"/>
    <p:sldId id="1585" r:id="rId334"/>
    <p:sldId id="1586" r:id="rId335"/>
    <p:sldId id="733" r:id="rId336"/>
    <p:sldId id="676" r:id="rId337"/>
    <p:sldId id="734" r:id="rId338"/>
    <p:sldId id="735" r:id="rId339"/>
    <p:sldId id="868" r:id="rId340"/>
    <p:sldId id="869" r:id="rId341"/>
    <p:sldId id="870" r:id="rId342"/>
    <p:sldId id="872" r:id="rId343"/>
    <p:sldId id="871" r:id="rId344"/>
    <p:sldId id="876" r:id="rId345"/>
    <p:sldId id="877" r:id="rId346"/>
    <p:sldId id="878" r:id="rId347"/>
    <p:sldId id="879" r:id="rId348"/>
    <p:sldId id="880" r:id="rId349"/>
    <p:sldId id="652" r:id="rId350"/>
    <p:sldId id="739" r:id="rId351"/>
    <p:sldId id="738" r:id="rId352"/>
    <p:sldId id="736" r:id="rId3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050A0E-7B66-5A48-8CFA-B665A53A6A76}">
          <p14:sldIdLst>
            <p14:sldId id="511"/>
            <p14:sldId id="510"/>
            <p14:sldId id="716"/>
          </p14:sldIdLst>
        </p14:section>
        <p14:section name="Introduction" id="{118E519B-2509-664C-AED8-F32AA33AAC0A}">
          <p14:sldIdLst>
            <p14:sldId id="512"/>
            <p14:sldId id="762"/>
            <p14:sldId id="699"/>
            <p14:sldId id="700"/>
            <p14:sldId id="706"/>
            <p14:sldId id="764"/>
            <p14:sldId id="513"/>
            <p14:sldId id="514"/>
            <p14:sldId id="515"/>
            <p14:sldId id="509"/>
            <p14:sldId id="671"/>
            <p14:sldId id="672"/>
          </p14:sldIdLst>
        </p14:section>
        <p14:section name="React QuickStart" id="{182DEE69-85B6-0443-9DA0-E5499CB68225}">
          <p14:sldIdLst>
            <p14:sldId id="808"/>
            <p14:sldId id="809"/>
            <p14:sldId id="810"/>
            <p14:sldId id="811"/>
            <p14:sldId id="812"/>
            <p14:sldId id="813"/>
          </p14:sldIdLst>
        </p14:section>
        <p14:section name="Chapter 1 - Development Ecosystem" id="{710ACE8F-2177-C745-A391-4F0BAB81B281}">
          <p14:sldIdLst>
            <p14:sldId id="516"/>
            <p14:sldId id="517"/>
            <p14:sldId id="518"/>
            <p14:sldId id="519"/>
            <p14:sldId id="520"/>
            <p14:sldId id="827"/>
            <p14:sldId id="708"/>
            <p14:sldId id="709"/>
            <p14:sldId id="828"/>
            <p14:sldId id="741"/>
            <p14:sldId id="713"/>
            <p14:sldId id="521"/>
            <p14:sldId id="523"/>
            <p14:sldId id="524"/>
            <p14:sldId id="444"/>
            <p14:sldId id="525"/>
            <p14:sldId id="526"/>
            <p14:sldId id="527"/>
            <p14:sldId id="528"/>
            <p14:sldId id="529"/>
            <p14:sldId id="530"/>
          </p14:sldIdLst>
        </p14:section>
        <p14:section name="Chapter 3 - Reproducible Builds" id="{AB2E62D4-C834-C442-ACD5-46673AD0AF5C}">
          <p14:sldIdLst>
            <p14:sldId id="531"/>
            <p14:sldId id="532"/>
            <p14:sldId id="533"/>
            <p14:sldId id="535"/>
            <p14:sldId id="536"/>
            <p14:sldId id="537"/>
            <p14:sldId id="445"/>
            <p14:sldId id="538"/>
            <p14:sldId id="544"/>
            <p14:sldId id="552"/>
          </p14:sldIdLst>
        </p14:section>
        <p14:section name="Chapter 3 - Static Code Analysis" id="{ECD4E444-701F-BF4C-9433-1BBA23944C27}">
          <p14:sldIdLst>
            <p14:sldId id="553"/>
            <p14:sldId id="554"/>
            <p14:sldId id="722"/>
            <p14:sldId id="723"/>
            <p14:sldId id="724"/>
            <p14:sldId id="556"/>
            <p14:sldId id="559"/>
            <p14:sldId id="560"/>
          </p14:sldIdLst>
        </p14:section>
        <p14:section name="Chapter 4 - Introduction to TDD / BDD" id="{5457A7FB-97BA-1B43-91F3-AA6DE3048813}">
          <p14:sldIdLst>
            <p14:sldId id="561"/>
            <p14:sldId id="750"/>
            <p14:sldId id="751"/>
            <p14:sldId id="562"/>
            <p14:sldId id="752"/>
            <p14:sldId id="753"/>
            <p14:sldId id="754"/>
            <p14:sldId id="563"/>
            <p14:sldId id="761"/>
            <p14:sldId id="564"/>
            <p14:sldId id="565"/>
            <p14:sldId id="566"/>
            <p14:sldId id="567"/>
            <p14:sldId id="568"/>
            <p14:sldId id="569"/>
            <p14:sldId id="570"/>
            <p14:sldId id="571"/>
            <p14:sldId id="448"/>
            <p14:sldId id="449"/>
            <p14:sldId id="572"/>
            <p14:sldId id="763"/>
            <p14:sldId id="574"/>
            <p14:sldId id="575"/>
            <p14:sldId id="576"/>
          </p14:sldIdLst>
        </p14:section>
        <p14:section name="Chapter 5 - Modularity" id="{938E1B48-843E-094B-BACC-C01F58ADF12F}">
          <p14:sldIdLst>
            <p14:sldId id="577"/>
            <p14:sldId id="578"/>
            <p14:sldId id="579"/>
            <p14:sldId id="580"/>
            <p14:sldId id="581"/>
            <p14:sldId id="582"/>
            <p14:sldId id="583"/>
            <p14:sldId id="584"/>
          </p14:sldIdLst>
        </p14:section>
        <p14:section name="Chapter 6 - Building and Refactoring" id="{8EFA1DEF-6C96-3A44-8A58-AFC5D9CD6852}">
          <p14:sldIdLst>
            <p14:sldId id="586"/>
            <p14:sldId id="587"/>
            <p14:sldId id="730"/>
            <p14:sldId id="731"/>
            <p14:sldId id="589"/>
            <p14:sldId id="588"/>
          </p14:sldIdLst>
        </p14:section>
        <p14:section name="Chapter 7 - ES2015" id="{812EBDA4-0155-BC4F-BA9D-6181BF72DA47}">
          <p14:sldIdLst>
            <p14:sldId id="590"/>
            <p14:sldId id="591"/>
            <p14:sldId id="467"/>
            <p14:sldId id="468"/>
            <p14:sldId id="816"/>
            <p14:sldId id="817"/>
            <p14:sldId id="818"/>
            <p14:sldId id="470"/>
            <p14:sldId id="471"/>
            <p14:sldId id="301"/>
            <p14:sldId id="478"/>
            <p14:sldId id="480"/>
            <p14:sldId id="481"/>
            <p14:sldId id="482"/>
            <p14:sldId id="483"/>
            <p14:sldId id="484"/>
            <p14:sldId id="485"/>
            <p14:sldId id="721"/>
            <p14:sldId id="493"/>
            <p14:sldId id="666"/>
            <p14:sldId id="302"/>
            <p14:sldId id="300"/>
            <p14:sldId id="487"/>
            <p14:sldId id="486"/>
            <p14:sldId id="488"/>
            <p14:sldId id="819"/>
            <p14:sldId id="768"/>
            <p14:sldId id="555"/>
            <p14:sldId id="497"/>
            <p14:sldId id="498"/>
            <p14:sldId id="499"/>
            <p14:sldId id="500"/>
            <p14:sldId id="501"/>
            <p14:sldId id="502"/>
            <p14:sldId id="503"/>
            <p14:sldId id="504"/>
            <p14:sldId id="505"/>
            <p14:sldId id="506"/>
            <p14:sldId id="508"/>
            <p14:sldId id="769"/>
            <p14:sldId id="770"/>
            <p14:sldId id="771"/>
            <p14:sldId id="772"/>
            <p14:sldId id="773"/>
            <p14:sldId id="774"/>
            <p14:sldId id="820"/>
            <p14:sldId id="306"/>
            <p14:sldId id="419"/>
            <p14:sldId id="437"/>
          </p14:sldIdLst>
        </p14:section>
        <p14:section name="Chapter 8 - The Document Object Model" id="{215D6591-E155-6A4C-929E-2A3635BF36DD}">
          <p14:sldIdLst>
            <p14:sldId id="264"/>
            <p14:sldId id="446"/>
            <p14:sldId id="643"/>
            <p14:sldId id="644"/>
            <p14:sldId id="645"/>
            <p14:sldId id="646"/>
            <p14:sldId id="647"/>
            <p14:sldId id="648"/>
            <p14:sldId id="649"/>
            <p14:sldId id="650"/>
            <p14:sldId id="651"/>
          </p14:sldIdLst>
        </p14:section>
        <p14:section name="Chapter 9 - Introduction to React.js" id="{D8736458-19C5-1D40-82A0-207649B2EFE7}">
          <p14:sldIdLst>
            <p14:sldId id="597"/>
            <p14:sldId id="598"/>
            <p14:sldId id="599"/>
            <p14:sldId id="673"/>
            <p14:sldId id="600"/>
            <p14:sldId id="601"/>
            <p14:sldId id="604"/>
            <p14:sldId id="670"/>
            <p14:sldId id="623"/>
            <p14:sldId id="775"/>
            <p14:sldId id="287"/>
            <p14:sldId id="461"/>
            <p14:sldId id="668"/>
            <p14:sldId id="674"/>
            <p14:sldId id="675"/>
            <p14:sldId id="669"/>
            <p14:sldId id="605"/>
            <p14:sldId id="606"/>
            <p14:sldId id="607"/>
            <p14:sldId id="608"/>
            <p14:sldId id="609"/>
            <p14:sldId id="610"/>
            <p14:sldId id="781"/>
            <p14:sldId id="782"/>
            <p14:sldId id="783"/>
            <p14:sldId id="784"/>
            <p14:sldId id="785"/>
            <p14:sldId id="611"/>
          </p14:sldIdLst>
        </p14:section>
        <p14:section name="Chapter 10 - JSX" id="{4905F7EC-3D28-EA48-8BC5-7F15628A9879}">
          <p14:sldIdLst>
            <p14:sldId id="612"/>
            <p14:sldId id="613"/>
            <p14:sldId id="615"/>
            <p14:sldId id="616"/>
            <p14:sldId id="618"/>
            <p14:sldId id="619"/>
            <p14:sldId id="719"/>
            <p14:sldId id="720"/>
            <p14:sldId id="620"/>
            <p14:sldId id="617"/>
          </p14:sldIdLst>
        </p14:section>
        <p14:section name="Chapter 11 - React Components" id="{58B6B6D8-D0DA-6548-93D9-D75E371C8797}">
          <p14:sldIdLst>
            <p14:sldId id="621"/>
            <p14:sldId id="472"/>
            <p14:sldId id="475"/>
            <p14:sldId id="477"/>
            <p14:sldId id="476"/>
            <p14:sldId id="776"/>
            <p14:sldId id="787"/>
            <p14:sldId id="777"/>
            <p14:sldId id="778"/>
            <p14:sldId id="1565"/>
            <p14:sldId id="1582"/>
            <p14:sldId id="1583"/>
            <p14:sldId id="1574"/>
            <p14:sldId id="1575"/>
            <p14:sldId id="667"/>
            <p14:sldId id="688"/>
            <p14:sldId id="749"/>
            <p14:sldId id="689"/>
            <p14:sldId id="690"/>
            <p14:sldId id="628"/>
            <p14:sldId id="656"/>
            <p14:sldId id="657"/>
            <p14:sldId id="629"/>
            <p14:sldId id="630"/>
            <p14:sldId id="457"/>
            <p14:sldId id="814"/>
            <p14:sldId id="454"/>
            <p14:sldId id="677"/>
            <p14:sldId id="815"/>
            <p14:sldId id="451"/>
            <p14:sldId id="453"/>
            <p14:sldId id="452"/>
            <p14:sldId id="1580"/>
            <p14:sldId id="845"/>
            <p14:sldId id="1581"/>
            <p14:sldId id="678"/>
            <p14:sldId id="641"/>
            <p14:sldId id="464"/>
            <p14:sldId id="463"/>
            <p14:sldId id="462"/>
            <p14:sldId id="465"/>
            <p14:sldId id="466"/>
            <p14:sldId id="622"/>
            <p14:sldId id="679"/>
            <p14:sldId id="1570"/>
            <p14:sldId id="1573"/>
            <p14:sldId id="873"/>
            <p14:sldId id="875"/>
            <p14:sldId id="874"/>
            <p14:sldId id="624"/>
            <p14:sldId id="626"/>
            <p14:sldId id="654"/>
            <p14:sldId id="655"/>
            <p14:sldId id="460"/>
            <p14:sldId id="459"/>
            <p14:sldId id="701"/>
            <p14:sldId id="627"/>
            <p14:sldId id="790"/>
            <p14:sldId id="473"/>
            <p14:sldId id="791"/>
            <p14:sldId id="792"/>
            <p14:sldId id="795"/>
            <p14:sldId id="796"/>
            <p14:sldId id="794"/>
            <p14:sldId id="797"/>
            <p14:sldId id="798"/>
            <p14:sldId id="756"/>
            <p14:sldId id="786"/>
            <p14:sldId id="755"/>
            <p14:sldId id="757"/>
            <p14:sldId id="474"/>
            <p14:sldId id="765"/>
            <p14:sldId id="726"/>
            <p14:sldId id="821"/>
            <p14:sldId id="822"/>
            <p14:sldId id="823"/>
            <p14:sldId id="824"/>
            <p14:sldId id="825"/>
            <p14:sldId id="725"/>
            <p14:sldId id="742"/>
          </p14:sldIdLst>
        </p14:section>
        <p14:section name="Chapter 12 - Flux and Redux" id="{1CA94393-305C-1746-B506-F1D0CC766AAA}">
          <p14:sldIdLst>
            <p14:sldId id="631"/>
            <p14:sldId id="658"/>
            <p14:sldId id="659"/>
            <p14:sldId id="660"/>
            <p14:sldId id="661"/>
            <p14:sldId id="662"/>
            <p14:sldId id="663"/>
            <p14:sldId id="632"/>
            <p14:sldId id="633"/>
            <p14:sldId id="634"/>
            <p14:sldId id="766"/>
            <p14:sldId id="637"/>
            <p14:sldId id="682"/>
            <p14:sldId id="638"/>
            <p14:sldId id="683"/>
            <p14:sldId id="684"/>
            <p14:sldId id="685"/>
            <p14:sldId id="1588"/>
            <p14:sldId id="1589"/>
            <p14:sldId id="1590"/>
            <p14:sldId id="1591"/>
            <p14:sldId id="695"/>
            <p14:sldId id="728"/>
            <p14:sldId id="681"/>
            <p14:sldId id="760"/>
            <p14:sldId id="800"/>
            <p14:sldId id="801"/>
            <p14:sldId id="1568"/>
            <p14:sldId id="1576"/>
            <p14:sldId id="1577"/>
            <p14:sldId id="1578"/>
            <p14:sldId id="639"/>
            <p14:sldId id="788"/>
            <p14:sldId id="789"/>
            <p14:sldId id="799"/>
            <p14:sldId id="802"/>
            <p14:sldId id="803"/>
            <p14:sldId id="804"/>
            <p14:sldId id="805"/>
            <p14:sldId id="1587"/>
            <p14:sldId id="758"/>
            <p14:sldId id="691"/>
            <p14:sldId id="692"/>
            <p14:sldId id="693"/>
            <p14:sldId id="694"/>
            <p14:sldId id="696"/>
          </p14:sldIdLst>
        </p14:section>
        <p14:section name="Chapter 13 - Advanced Topics" id="{0F89152D-72EA-CC4F-AD4F-FA1C3153B45D}">
          <p14:sldIdLst>
            <p14:sldId id="640"/>
            <p14:sldId id="1592"/>
            <p14:sldId id="1571"/>
            <p14:sldId id="1593"/>
            <p14:sldId id="1584"/>
            <p14:sldId id="664"/>
            <p14:sldId id="447"/>
            <p14:sldId id="732"/>
            <p14:sldId id="1585"/>
            <p14:sldId id="1586"/>
            <p14:sldId id="733"/>
            <p14:sldId id="676"/>
            <p14:sldId id="734"/>
            <p14:sldId id="735"/>
            <p14:sldId id="868"/>
            <p14:sldId id="869"/>
            <p14:sldId id="870"/>
            <p14:sldId id="872"/>
            <p14:sldId id="871"/>
            <p14:sldId id="876"/>
            <p14:sldId id="877"/>
            <p14:sldId id="878"/>
            <p14:sldId id="879"/>
            <p14:sldId id="880"/>
            <p14:sldId id="652"/>
            <p14:sldId id="739"/>
            <p14:sldId id="738"/>
            <p14:sldId id="7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li Holland"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86" autoAdjust="0"/>
    <p:restoredTop sz="82584" autoAdjust="0"/>
  </p:normalViewPr>
  <p:slideViewPr>
    <p:cSldViewPr snapToGrid="0" snapToObjects="1">
      <p:cViewPr varScale="1">
        <p:scale>
          <a:sx n="101" d="100"/>
          <a:sy n="101" d="100"/>
        </p:scale>
        <p:origin x="1024" y="192"/>
      </p:cViewPr>
      <p:guideLst>
        <p:guide orient="horz" pos="2160"/>
        <p:guide pos="2880"/>
      </p:guideLst>
    </p:cSldViewPr>
  </p:slideViewPr>
  <p:outlineViewPr>
    <p:cViewPr>
      <p:scale>
        <a:sx n="20" d="100"/>
        <a:sy n="20" d="100"/>
      </p:scale>
      <p:origin x="0" y="4176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 r:id="rId164" collapse="1"/>
      <p:sld r:id="rId165" collapse="1"/>
      <p:sld r:id="rId166" collapse="1"/>
      <p:sld r:id="rId167" collapse="1"/>
      <p:sld r:id="rId168" collapse="1"/>
      <p:sld r:id="rId169" collapse="1"/>
      <p:sld r:id="rId170" collapse="1"/>
      <p:sld r:id="rId171" collapse="1"/>
      <p:sld r:id="rId172" collapse="1"/>
      <p:sld r:id="rId173" collapse="1"/>
      <p:sld r:id="rId174" collapse="1"/>
      <p:sld r:id="rId175" collapse="1"/>
      <p:sld r:id="rId176" collapse="1"/>
      <p:sld r:id="rId177" collapse="1"/>
      <p:sld r:id="rId178" collapse="1"/>
      <p:sld r:id="rId179" collapse="1"/>
      <p:sld r:id="rId180" collapse="1"/>
      <p:sld r:id="rId181" collapse="1"/>
      <p:sld r:id="rId182" collapse="1"/>
      <p:sld r:id="rId183" collapse="1"/>
      <p:sld r:id="rId184" collapse="1"/>
      <p:sld r:id="rId185" collapse="1"/>
      <p:sld r:id="rId186" collapse="1"/>
      <p:sld r:id="rId187" collapse="1"/>
      <p:sld r:id="rId188" collapse="1"/>
      <p:sld r:id="rId189" collapse="1"/>
      <p:sld r:id="rId190" collapse="1"/>
      <p:sld r:id="rId191" collapse="1"/>
      <p:sld r:id="rId192" collapse="1"/>
      <p:sld r:id="rId193" collapse="1"/>
      <p:sld r:id="rId194" collapse="1"/>
      <p:sld r:id="rId195" collapse="1"/>
      <p:sld r:id="rId196" collapse="1"/>
      <p:sld r:id="rId197" collapse="1"/>
      <p:sld r:id="rId198" collapse="1"/>
      <p:sld r:id="rId199" collapse="1"/>
      <p:sld r:id="rId200" collapse="1"/>
      <p:sld r:id="rId201" collapse="1"/>
      <p:sld r:id="rId202" collapse="1"/>
      <p:sld r:id="rId203" collapse="1"/>
      <p:sld r:id="rId204" collapse="1"/>
      <p:sld r:id="rId205" collapse="1"/>
      <p:sld r:id="rId206" collapse="1"/>
      <p:sld r:id="rId207" collapse="1"/>
      <p:sld r:id="rId208" collapse="1"/>
      <p:sld r:id="rId209" collapse="1"/>
      <p:sld r:id="rId210" collapse="1"/>
      <p:sld r:id="rId211" collapse="1"/>
      <p:sld r:id="rId212" collapse="1"/>
      <p:sld r:id="rId213" collapse="1"/>
      <p:sld r:id="rId214" collapse="1"/>
      <p:sld r:id="rId215" collapse="1"/>
      <p:sld r:id="rId216" collapse="1"/>
      <p:sld r:id="rId217" collapse="1"/>
      <p:sld r:id="rId218" collapse="1"/>
      <p:sld r:id="rId219" collapse="1"/>
      <p:sld r:id="rId220" collapse="1"/>
      <p:sld r:id="rId221" collapse="1"/>
      <p:sld r:id="rId222" collapse="1"/>
      <p:sld r:id="rId223" collapse="1"/>
      <p:sld r:id="rId224" collapse="1"/>
      <p:sld r:id="rId225" collapse="1"/>
      <p:sld r:id="rId226" collapse="1"/>
      <p:sld r:id="rId227" collapse="1"/>
      <p:sld r:id="rId228" collapse="1"/>
      <p:sld r:id="rId229" collapse="1"/>
      <p:sld r:id="rId230" collapse="1"/>
      <p:sld r:id="rId231" collapse="1"/>
      <p:sld r:id="rId232" collapse="1"/>
      <p:sld r:id="rId233" collapse="1"/>
      <p:sld r:id="rId234" collapse="1"/>
      <p:sld r:id="rId235" collapse="1"/>
      <p:sld r:id="rId236" collapse="1"/>
      <p:sld r:id="rId237" collapse="1"/>
      <p:sld r:id="rId238" collapse="1"/>
      <p:sld r:id="rId239" collapse="1"/>
      <p:sld r:id="rId240" collapse="1"/>
      <p:sld r:id="rId241" collapse="1"/>
      <p:sld r:id="rId242" collapse="1"/>
      <p:sld r:id="rId243" collapse="1"/>
      <p:sld r:id="rId244" collapse="1"/>
      <p:sld r:id="rId245" collapse="1"/>
      <p:sld r:id="rId246" collapse="1"/>
      <p:sld r:id="rId247" collapse="1"/>
      <p:sld r:id="rId248" collapse="1"/>
      <p:sld r:id="rId249" collapse="1"/>
      <p:sld r:id="rId250" collapse="1"/>
      <p:sld r:id="rId251" collapse="1"/>
      <p:sld r:id="rId252" collapse="1"/>
      <p:sld r:id="rId253" collapse="1"/>
      <p:sld r:id="rId254" collapse="1"/>
      <p:sld r:id="rId255" collapse="1"/>
      <p:sld r:id="rId256" collapse="1"/>
      <p:sld r:id="rId257" collapse="1"/>
      <p:sld r:id="rId258" collapse="1"/>
      <p:sld r:id="rId259" collapse="1"/>
      <p:sld r:id="rId260" collapse="1"/>
      <p:sld r:id="rId261" collapse="1"/>
      <p:sld r:id="rId262" collapse="1"/>
      <p:sld r:id="rId263" collapse="1"/>
      <p:sld r:id="rId264" collapse="1"/>
      <p:sld r:id="rId265" collapse="1"/>
      <p:sld r:id="rId266" collapse="1"/>
      <p:sld r:id="rId267" collapse="1"/>
      <p:sld r:id="rId268" collapse="1"/>
      <p:sld r:id="rId269" collapse="1"/>
      <p:sld r:id="rId270" collapse="1"/>
      <p:sld r:id="rId271" collapse="1"/>
      <p:sld r:id="rId272" collapse="1"/>
      <p:sld r:id="rId273" collapse="1"/>
      <p:sld r:id="rId274" collapse="1"/>
      <p:sld r:id="rId275" collapse="1"/>
      <p:sld r:id="rId276" collapse="1"/>
      <p:sld r:id="rId277" collapse="1"/>
      <p:sld r:id="rId278" collapse="1"/>
      <p:sld r:id="rId279" collapse="1"/>
      <p:sld r:id="rId280" collapse="1"/>
      <p:sld r:id="rId281" collapse="1"/>
      <p:sld r:id="rId282" collapse="1"/>
      <p:sld r:id="rId283" collapse="1"/>
      <p:sld r:id="rId284" collapse="1"/>
      <p:sld r:id="rId285" collapse="1"/>
      <p:sld r:id="rId286" collapse="1"/>
      <p:sld r:id="rId287" collapse="1"/>
      <p:sld r:id="rId288" collapse="1"/>
      <p:sld r:id="rId289" collapse="1"/>
      <p:sld r:id="rId290" collapse="1"/>
      <p:sld r:id="rId291" collapse="1"/>
      <p:sld r:id="rId292" collapse="1"/>
    </p:sldLst>
  </p:outlineViewPr>
  <p:notesTextViewPr>
    <p:cViewPr>
      <p:scale>
        <a:sx n="100" d="100"/>
        <a:sy n="100" d="100"/>
      </p:scale>
      <p:origin x="0" y="0"/>
    </p:cViewPr>
  </p:notesTextViewPr>
  <p:sorterViewPr>
    <p:cViewPr>
      <p:scale>
        <a:sx n="66" d="100"/>
        <a:sy n="66" d="100"/>
      </p:scale>
      <p:origin x="0" y="20000"/>
    </p:cViewPr>
  </p:sorterViewPr>
  <p:notesViewPr>
    <p:cSldViewPr snapToGrid="0" snapToObjects="1">
      <p:cViewPr varScale="1">
        <p:scale>
          <a:sx n="66" d="100"/>
          <a:sy n="66" d="100"/>
        </p:scale>
        <p:origin x="-3632"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99" Type="http://schemas.openxmlformats.org/officeDocument/2006/relationships/slide" Target="slides/slide296.xml"/><Relationship Id="rId21" Type="http://schemas.openxmlformats.org/officeDocument/2006/relationships/slide" Target="slides/slide18.xml"/><Relationship Id="rId63" Type="http://schemas.openxmlformats.org/officeDocument/2006/relationships/slide" Target="slides/slide60.xml"/><Relationship Id="rId159" Type="http://schemas.openxmlformats.org/officeDocument/2006/relationships/slide" Target="slides/slide156.xml"/><Relationship Id="rId324" Type="http://schemas.openxmlformats.org/officeDocument/2006/relationships/slide" Target="slides/slide321.xml"/><Relationship Id="rId170" Type="http://schemas.openxmlformats.org/officeDocument/2006/relationships/slide" Target="slides/slide167.xml"/><Relationship Id="rId226" Type="http://schemas.openxmlformats.org/officeDocument/2006/relationships/slide" Target="slides/slide223.xml"/><Relationship Id="rId268" Type="http://schemas.openxmlformats.org/officeDocument/2006/relationships/slide" Target="slides/slide265.xml"/><Relationship Id="rId32" Type="http://schemas.openxmlformats.org/officeDocument/2006/relationships/slide" Target="slides/slide29.xml"/><Relationship Id="rId74" Type="http://schemas.openxmlformats.org/officeDocument/2006/relationships/slide" Target="slides/slide71.xml"/><Relationship Id="rId128" Type="http://schemas.openxmlformats.org/officeDocument/2006/relationships/slide" Target="slides/slide125.xml"/><Relationship Id="rId335" Type="http://schemas.openxmlformats.org/officeDocument/2006/relationships/slide" Target="slides/slide332.xml"/><Relationship Id="rId5" Type="http://schemas.openxmlformats.org/officeDocument/2006/relationships/slide" Target="slides/slide2.xml"/><Relationship Id="rId181" Type="http://schemas.openxmlformats.org/officeDocument/2006/relationships/slide" Target="slides/slide178.xml"/><Relationship Id="rId237" Type="http://schemas.openxmlformats.org/officeDocument/2006/relationships/slide" Target="slides/slide234.xml"/><Relationship Id="rId279" Type="http://schemas.openxmlformats.org/officeDocument/2006/relationships/slide" Target="slides/slide276.xml"/><Relationship Id="rId43" Type="http://schemas.openxmlformats.org/officeDocument/2006/relationships/slide" Target="slides/slide40.xml"/><Relationship Id="rId139" Type="http://schemas.openxmlformats.org/officeDocument/2006/relationships/slide" Target="slides/slide136.xml"/><Relationship Id="rId290" Type="http://schemas.openxmlformats.org/officeDocument/2006/relationships/slide" Target="slides/slide287.xml"/><Relationship Id="rId304" Type="http://schemas.openxmlformats.org/officeDocument/2006/relationships/slide" Target="slides/slide301.xml"/><Relationship Id="rId346" Type="http://schemas.openxmlformats.org/officeDocument/2006/relationships/slide" Target="slides/slide343.xml"/><Relationship Id="rId85" Type="http://schemas.openxmlformats.org/officeDocument/2006/relationships/slide" Target="slides/slide82.xml"/><Relationship Id="rId150" Type="http://schemas.openxmlformats.org/officeDocument/2006/relationships/slide" Target="slides/slide147.xml"/><Relationship Id="rId192" Type="http://schemas.openxmlformats.org/officeDocument/2006/relationships/slide" Target="slides/slide189.xml"/><Relationship Id="rId206" Type="http://schemas.openxmlformats.org/officeDocument/2006/relationships/slide" Target="slides/slide203.xml"/><Relationship Id="rId248" Type="http://schemas.openxmlformats.org/officeDocument/2006/relationships/slide" Target="slides/slide245.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357" Type="http://schemas.openxmlformats.org/officeDocument/2006/relationships/presProps" Target="presProps.xml"/><Relationship Id="rId54" Type="http://schemas.openxmlformats.org/officeDocument/2006/relationships/slide" Target="slides/slide51.xml"/><Relationship Id="rId96" Type="http://schemas.openxmlformats.org/officeDocument/2006/relationships/slide" Target="slides/slide93.xml"/><Relationship Id="rId161" Type="http://schemas.openxmlformats.org/officeDocument/2006/relationships/slide" Target="slides/slide158.xml"/><Relationship Id="rId217" Type="http://schemas.openxmlformats.org/officeDocument/2006/relationships/slide" Target="slides/slide214.xml"/><Relationship Id="rId259" Type="http://schemas.openxmlformats.org/officeDocument/2006/relationships/slide" Target="slides/slide256.xml"/><Relationship Id="rId23" Type="http://schemas.openxmlformats.org/officeDocument/2006/relationships/slide" Target="slides/slide20.xml"/><Relationship Id="rId119" Type="http://schemas.openxmlformats.org/officeDocument/2006/relationships/slide" Target="slides/slide116.xml"/><Relationship Id="rId270" Type="http://schemas.openxmlformats.org/officeDocument/2006/relationships/slide" Target="slides/slide267.xml"/><Relationship Id="rId326" Type="http://schemas.openxmlformats.org/officeDocument/2006/relationships/slide" Target="slides/slide323.xml"/><Relationship Id="rId65" Type="http://schemas.openxmlformats.org/officeDocument/2006/relationships/slide" Target="slides/slide62.xml"/><Relationship Id="rId130" Type="http://schemas.openxmlformats.org/officeDocument/2006/relationships/slide" Target="slides/slide127.xml"/><Relationship Id="rId172" Type="http://schemas.openxmlformats.org/officeDocument/2006/relationships/slide" Target="slides/slide169.xml"/><Relationship Id="rId228" Type="http://schemas.openxmlformats.org/officeDocument/2006/relationships/slide" Target="slides/slide225.xml"/><Relationship Id="rId281" Type="http://schemas.openxmlformats.org/officeDocument/2006/relationships/slide" Target="slides/slide278.xml"/><Relationship Id="rId337" Type="http://schemas.openxmlformats.org/officeDocument/2006/relationships/slide" Target="slides/slide334.xml"/><Relationship Id="rId34" Type="http://schemas.openxmlformats.org/officeDocument/2006/relationships/slide" Target="slides/slide31.xml"/><Relationship Id="rId76" Type="http://schemas.openxmlformats.org/officeDocument/2006/relationships/slide" Target="slides/slide73.xml"/><Relationship Id="rId141" Type="http://schemas.openxmlformats.org/officeDocument/2006/relationships/slide" Target="slides/slide138.xml"/><Relationship Id="rId7" Type="http://schemas.openxmlformats.org/officeDocument/2006/relationships/slide" Target="slides/slide4.xml"/><Relationship Id="rId183" Type="http://schemas.openxmlformats.org/officeDocument/2006/relationships/slide" Target="slides/slide180.xml"/><Relationship Id="rId239" Type="http://schemas.openxmlformats.org/officeDocument/2006/relationships/slide" Target="slides/slide236.xml"/><Relationship Id="rId250" Type="http://schemas.openxmlformats.org/officeDocument/2006/relationships/slide" Target="slides/slide247.xml"/><Relationship Id="rId292" Type="http://schemas.openxmlformats.org/officeDocument/2006/relationships/slide" Target="slides/slide289.xml"/><Relationship Id="rId306" Type="http://schemas.openxmlformats.org/officeDocument/2006/relationships/slide" Target="slides/slide303.xml"/><Relationship Id="rId45" Type="http://schemas.openxmlformats.org/officeDocument/2006/relationships/slide" Target="slides/slide42.xml"/><Relationship Id="rId87" Type="http://schemas.openxmlformats.org/officeDocument/2006/relationships/slide" Target="slides/slide84.xml"/><Relationship Id="rId110" Type="http://schemas.openxmlformats.org/officeDocument/2006/relationships/slide" Target="slides/slide107.xml"/><Relationship Id="rId348" Type="http://schemas.openxmlformats.org/officeDocument/2006/relationships/slide" Target="slides/slide345.xml"/><Relationship Id="rId152" Type="http://schemas.openxmlformats.org/officeDocument/2006/relationships/slide" Target="slides/slide149.xml"/><Relationship Id="rId194" Type="http://schemas.openxmlformats.org/officeDocument/2006/relationships/slide" Target="slides/slide191.xml"/><Relationship Id="rId208" Type="http://schemas.openxmlformats.org/officeDocument/2006/relationships/slide" Target="slides/slide205.xml"/><Relationship Id="rId261" Type="http://schemas.openxmlformats.org/officeDocument/2006/relationships/slide" Target="slides/slide258.xml"/><Relationship Id="rId14" Type="http://schemas.openxmlformats.org/officeDocument/2006/relationships/slide" Target="slides/slide11.xml"/><Relationship Id="rId56" Type="http://schemas.openxmlformats.org/officeDocument/2006/relationships/slide" Target="slides/slide53.xml"/><Relationship Id="rId317" Type="http://schemas.openxmlformats.org/officeDocument/2006/relationships/slide" Target="slides/slide314.xml"/><Relationship Id="rId359" Type="http://schemas.openxmlformats.org/officeDocument/2006/relationships/theme" Target="theme/theme1.xml"/><Relationship Id="rId98" Type="http://schemas.openxmlformats.org/officeDocument/2006/relationships/slide" Target="slides/slide95.xml"/><Relationship Id="rId121" Type="http://schemas.openxmlformats.org/officeDocument/2006/relationships/slide" Target="slides/slide118.xml"/><Relationship Id="rId163" Type="http://schemas.openxmlformats.org/officeDocument/2006/relationships/slide" Target="slides/slide160.xml"/><Relationship Id="rId219" Type="http://schemas.openxmlformats.org/officeDocument/2006/relationships/slide" Target="slides/slide216.xml"/><Relationship Id="rId230" Type="http://schemas.openxmlformats.org/officeDocument/2006/relationships/slide" Target="slides/slide227.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72" Type="http://schemas.openxmlformats.org/officeDocument/2006/relationships/slide" Target="slides/slide269.xml"/><Relationship Id="rId293" Type="http://schemas.openxmlformats.org/officeDocument/2006/relationships/slide" Target="slides/slide290.xml"/><Relationship Id="rId307" Type="http://schemas.openxmlformats.org/officeDocument/2006/relationships/slide" Target="slides/slide304.xml"/><Relationship Id="rId328" Type="http://schemas.openxmlformats.org/officeDocument/2006/relationships/slide" Target="slides/slide325.xml"/><Relationship Id="rId349" Type="http://schemas.openxmlformats.org/officeDocument/2006/relationships/slide" Target="slides/slide346.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95" Type="http://schemas.openxmlformats.org/officeDocument/2006/relationships/slide" Target="slides/slide192.xml"/><Relationship Id="rId209" Type="http://schemas.openxmlformats.org/officeDocument/2006/relationships/slide" Target="slides/slide206.xml"/><Relationship Id="rId360" Type="http://schemas.openxmlformats.org/officeDocument/2006/relationships/tableStyles" Target="tableStyles.xml"/><Relationship Id="rId220" Type="http://schemas.openxmlformats.org/officeDocument/2006/relationships/slide" Target="slides/slide217.xml"/><Relationship Id="rId241" Type="http://schemas.openxmlformats.org/officeDocument/2006/relationships/slide" Target="slides/slide23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262" Type="http://schemas.openxmlformats.org/officeDocument/2006/relationships/slide" Target="slides/slide259.xml"/><Relationship Id="rId283" Type="http://schemas.openxmlformats.org/officeDocument/2006/relationships/slide" Target="slides/slide280.xml"/><Relationship Id="rId318" Type="http://schemas.openxmlformats.org/officeDocument/2006/relationships/slide" Target="slides/slide315.xml"/><Relationship Id="rId339" Type="http://schemas.openxmlformats.org/officeDocument/2006/relationships/slide" Target="slides/slide336.xml"/><Relationship Id="rId78" Type="http://schemas.openxmlformats.org/officeDocument/2006/relationships/slide" Target="slides/slide75.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64" Type="http://schemas.openxmlformats.org/officeDocument/2006/relationships/slide" Target="slides/slide161.xml"/><Relationship Id="rId185" Type="http://schemas.openxmlformats.org/officeDocument/2006/relationships/slide" Target="slides/slide182.xml"/><Relationship Id="rId350" Type="http://schemas.openxmlformats.org/officeDocument/2006/relationships/slide" Target="slides/slide347.xml"/><Relationship Id="rId9" Type="http://schemas.openxmlformats.org/officeDocument/2006/relationships/slide" Target="slides/slide6.xml"/><Relationship Id="rId210" Type="http://schemas.openxmlformats.org/officeDocument/2006/relationships/slide" Target="slides/slide207.xml"/><Relationship Id="rId26" Type="http://schemas.openxmlformats.org/officeDocument/2006/relationships/slide" Target="slides/slide23.xml"/><Relationship Id="rId231" Type="http://schemas.openxmlformats.org/officeDocument/2006/relationships/slide" Target="slides/slide228.xml"/><Relationship Id="rId252" Type="http://schemas.openxmlformats.org/officeDocument/2006/relationships/slide" Target="slides/slide249.xml"/><Relationship Id="rId273" Type="http://schemas.openxmlformats.org/officeDocument/2006/relationships/slide" Target="slides/slide270.xml"/><Relationship Id="rId294" Type="http://schemas.openxmlformats.org/officeDocument/2006/relationships/slide" Target="slides/slide291.xml"/><Relationship Id="rId308" Type="http://schemas.openxmlformats.org/officeDocument/2006/relationships/slide" Target="slides/slide305.xml"/><Relationship Id="rId329" Type="http://schemas.openxmlformats.org/officeDocument/2006/relationships/slide" Target="slides/slide326.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340" Type="http://schemas.openxmlformats.org/officeDocument/2006/relationships/slide" Target="slides/slide337.xml"/><Relationship Id="rId196" Type="http://schemas.openxmlformats.org/officeDocument/2006/relationships/slide" Target="slides/slide193.xml"/><Relationship Id="rId200" Type="http://schemas.openxmlformats.org/officeDocument/2006/relationships/slide" Target="slides/slide197.xml"/><Relationship Id="rId16" Type="http://schemas.openxmlformats.org/officeDocument/2006/relationships/slide" Target="slides/slide13.xml"/><Relationship Id="rId221" Type="http://schemas.openxmlformats.org/officeDocument/2006/relationships/slide" Target="slides/slide218.xml"/><Relationship Id="rId242" Type="http://schemas.openxmlformats.org/officeDocument/2006/relationships/slide" Target="slides/slide239.xml"/><Relationship Id="rId263" Type="http://schemas.openxmlformats.org/officeDocument/2006/relationships/slide" Target="slides/slide260.xml"/><Relationship Id="rId284" Type="http://schemas.openxmlformats.org/officeDocument/2006/relationships/slide" Target="slides/slide281.xml"/><Relationship Id="rId319" Type="http://schemas.openxmlformats.org/officeDocument/2006/relationships/slide" Target="slides/slide316.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330" Type="http://schemas.openxmlformats.org/officeDocument/2006/relationships/slide" Target="slides/slide327.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351" Type="http://schemas.openxmlformats.org/officeDocument/2006/relationships/slide" Target="slides/slide348.xml"/><Relationship Id="rId211" Type="http://schemas.openxmlformats.org/officeDocument/2006/relationships/slide" Target="slides/slide208.xml"/><Relationship Id="rId232" Type="http://schemas.openxmlformats.org/officeDocument/2006/relationships/slide" Target="slides/slide229.xml"/><Relationship Id="rId253" Type="http://schemas.openxmlformats.org/officeDocument/2006/relationships/slide" Target="slides/slide250.xml"/><Relationship Id="rId274" Type="http://schemas.openxmlformats.org/officeDocument/2006/relationships/slide" Target="slides/slide271.xml"/><Relationship Id="rId295" Type="http://schemas.openxmlformats.org/officeDocument/2006/relationships/slide" Target="slides/slide292.xml"/><Relationship Id="rId309" Type="http://schemas.openxmlformats.org/officeDocument/2006/relationships/slide" Target="slides/slide306.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320" Type="http://schemas.openxmlformats.org/officeDocument/2006/relationships/slide" Target="slides/slide317.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341" Type="http://schemas.openxmlformats.org/officeDocument/2006/relationships/slide" Target="slides/slide338.xml"/><Relationship Id="rId201" Type="http://schemas.openxmlformats.org/officeDocument/2006/relationships/slide" Target="slides/slide198.xml"/><Relationship Id="rId222" Type="http://schemas.openxmlformats.org/officeDocument/2006/relationships/slide" Target="slides/slide219.xml"/><Relationship Id="rId243" Type="http://schemas.openxmlformats.org/officeDocument/2006/relationships/slide" Target="slides/slide240.xml"/><Relationship Id="rId264" Type="http://schemas.openxmlformats.org/officeDocument/2006/relationships/slide" Target="slides/slide261.xml"/><Relationship Id="rId285" Type="http://schemas.openxmlformats.org/officeDocument/2006/relationships/slide" Target="slides/slide282.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310" Type="http://schemas.openxmlformats.org/officeDocument/2006/relationships/slide" Target="slides/slide307.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331" Type="http://schemas.openxmlformats.org/officeDocument/2006/relationships/slide" Target="slides/slide328.xml"/><Relationship Id="rId352" Type="http://schemas.openxmlformats.org/officeDocument/2006/relationships/slide" Target="slides/slide349.xml"/><Relationship Id="rId1" Type="http://schemas.openxmlformats.org/officeDocument/2006/relationships/slideMaster" Target="slideMasters/slideMaster1.xml"/><Relationship Id="rId212" Type="http://schemas.openxmlformats.org/officeDocument/2006/relationships/slide" Target="slides/slide209.xml"/><Relationship Id="rId233" Type="http://schemas.openxmlformats.org/officeDocument/2006/relationships/slide" Target="slides/slide230.xml"/><Relationship Id="rId254" Type="http://schemas.openxmlformats.org/officeDocument/2006/relationships/slide" Target="slides/slide25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275" Type="http://schemas.openxmlformats.org/officeDocument/2006/relationships/slide" Target="slides/slide272.xml"/><Relationship Id="rId296" Type="http://schemas.openxmlformats.org/officeDocument/2006/relationships/slide" Target="slides/slide293.xml"/><Relationship Id="rId300" Type="http://schemas.openxmlformats.org/officeDocument/2006/relationships/slide" Target="slides/slide297.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321" Type="http://schemas.openxmlformats.org/officeDocument/2006/relationships/slide" Target="slides/slide318.xml"/><Relationship Id="rId342" Type="http://schemas.openxmlformats.org/officeDocument/2006/relationships/slide" Target="slides/slide339.xml"/><Relationship Id="rId202" Type="http://schemas.openxmlformats.org/officeDocument/2006/relationships/slide" Target="slides/slide199.xml"/><Relationship Id="rId223" Type="http://schemas.openxmlformats.org/officeDocument/2006/relationships/slide" Target="slides/slide220.xml"/><Relationship Id="rId244" Type="http://schemas.openxmlformats.org/officeDocument/2006/relationships/slide" Target="slides/slide241.xml"/><Relationship Id="rId18" Type="http://schemas.openxmlformats.org/officeDocument/2006/relationships/slide" Target="slides/slide15.xml"/><Relationship Id="rId39" Type="http://schemas.openxmlformats.org/officeDocument/2006/relationships/slide" Target="slides/slide36.xml"/><Relationship Id="rId265" Type="http://schemas.openxmlformats.org/officeDocument/2006/relationships/slide" Target="slides/slide262.xml"/><Relationship Id="rId286" Type="http://schemas.openxmlformats.org/officeDocument/2006/relationships/slide" Target="slides/slide283.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311" Type="http://schemas.openxmlformats.org/officeDocument/2006/relationships/slide" Target="slides/slide308.xml"/><Relationship Id="rId332" Type="http://schemas.openxmlformats.org/officeDocument/2006/relationships/slide" Target="slides/slide329.xml"/><Relationship Id="rId353" Type="http://schemas.openxmlformats.org/officeDocument/2006/relationships/slide" Target="slides/slide350.xml"/><Relationship Id="rId71" Type="http://schemas.openxmlformats.org/officeDocument/2006/relationships/slide" Target="slides/slide68.xml"/><Relationship Id="rId92" Type="http://schemas.openxmlformats.org/officeDocument/2006/relationships/slide" Target="slides/slide89.xml"/><Relationship Id="rId213" Type="http://schemas.openxmlformats.org/officeDocument/2006/relationships/slide" Target="slides/slide210.xml"/><Relationship Id="rId234" Type="http://schemas.openxmlformats.org/officeDocument/2006/relationships/slide" Target="slides/slide231.xml"/><Relationship Id="rId2" Type="http://schemas.openxmlformats.org/officeDocument/2006/relationships/slideMaster" Target="slideMasters/slideMaster2.xml"/><Relationship Id="rId29" Type="http://schemas.openxmlformats.org/officeDocument/2006/relationships/slide" Target="slides/slide26.xml"/><Relationship Id="rId255" Type="http://schemas.openxmlformats.org/officeDocument/2006/relationships/slide" Target="slides/slide252.xml"/><Relationship Id="rId276" Type="http://schemas.openxmlformats.org/officeDocument/2006/relationships/slide" Target="slides/slide273.xml"/><Relationship Id="rId297" Type="http://schemas.openxmlformats.org/officeDocument/2006/relationships/slide" Target="slides/slide294.xml"/><Relationship Id="rId40" Type="http://schemas.openxmlformats.org/officeDocument/2006/relationships/slide" Target="slides/slide37.xml"/><Relationship Id="rId115" Type="http://schemas.openxmlformats.org/officeDocument/2006/relationships/slide" Target="slides/slide112.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301" Type="http://schemas.openxmlformats.org/officeDocument/2006/relationships/slide" Target="slides/slide298.xml"/><Relationship Id="rId322" Type="http://schemas.openxmlformats.org/officeDocument/2006/relationships/slide" Target="slides/slide319.xml"/><Relationship Id="rId343" Type="http://schemas.openxmlformats.org/officeDocument/2006/relationships/slide" Target="slides/slide340.xml"/><Relationship Id="rId61" Type="http://schemas.openxmlformats.org/officeDocument/2006/relationships/slide" Target="slides/slide58.xml"/><Relationship Id="rId82" Type="http://schemas.openxmlformats.org/officeDocument/2006/relationships/slide" Target="slides/slide79.xml"/><Relationship Id="rId199" Type="http://schemas.openxmlformats.org/officeDocument/2006/relationships/slide" Target="slides/slide196.xml"/><Relationship Id="rId203" Type="http://schemas.openxmlformats.org/officeDocument/2006/relationships/slide" Target="slides/slide200.xml"/><Relationship Id="rId19" Type="http://schemas.openxmlformats.org/officeDocument/2006/relationships/slide" Target="slides/slide16.xml"/><Relationship Id="rId224" Type="http://schemas.openxmlformats.org/officeDocument/2006/relationships/slide" Target="slides/slide221.xml"/><Relationship Id="rId245" Type="http://schemas.openxmlformats.org/officeDocument/2006/relationships/slide" Target="slides/slide242.xml"/><Relationship Id="rId266" Type="http://schemas.openxmlformats.org/officeDocument/2006/relationships/slide" Target="slides/slide263.xml"/><Relationship Id="rId287" Type="http://schemas.openxmlformats.org/officeDocument/2006/relationships/slide" Target="slides/slide284.xml"/><Relationship Id="rId30" Type="http://schemas.openxmlformats.org/officeDocument/2006/relationships/slide" Target="slides/slide2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312" Type="http://schemas.openxmlformats.org/officeDocument/2006/relationships/slide" Target="slides/slide309.xml"/><Relationship Id="rId333" Type="http://schemas.openxmlformats.org/officeDocument/2006/relationships/slide" Target="slides/slide330.xml"/><Relationship Id="rId354" Type="http://schemas.openxmlformats.org/officeDocument/2006/relationships/notesMaster" Target="notesMasters/notesMaster1.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189" Type="http://schemas.openxmlformats.org/officeDocument/2006/relationships/slide" Target="slides/slide186.xml"/><Relationship Id="rId3" Type="http://schemas.openxmlformats.org/officeDocument/2006/relationships/slideMaster" Target="slideMasters/slideMaster3.xml"/><Relationship Id="rId214" Type="http://schemas.openxmlformats.org/officeDocument/2006/relationships/slide" Target="slides/slide211.xml"/><Relationship Id="rId235" Type="http://schemas.openxmlformats.org/officeDocument/2006/relationships/slide" Target="slides/slide232.xml"/><Relationship Id="rId256" Type="http://schemas.openxmlformats.org/officeDocument/2006/relationships/slide" Target="slides/slide253.xml"/><Relationship Id="rId277" Type="http://schemas.openxmlformats.org/officeDocument/2006/relationships/slide" Target="slides/slide274.xml"/><Relationship Id="rId298" Type="http://schemas.openxmlformats.org/officeDocument/2006/relationships/slide" Target="slides/slide295.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302" Type="http://schemas.openxmlformats.org/officeDocument/2006/relationships/slide" Target="slides/slide299.xml"/><Relationship Id="rId323" Type="http://schemas.openxmlformats.org/officeDocument/2006/relationships/slide" Target="slides/slide320.xml"/><Relationship Id="rId344" Type="http://schemas.openxmlformats.org/officeDocument/2006/relationships/slide" Target="slides/slide34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179" Type="http://schemas.openxmlformats.org/officeDocument/2006/relationships/slide" Target="slides/slide176.xml"/><Relationship Id="rId190" Type="http://schemas.openxmlformats.org/officeDocument/2006/relationships/slide" Target="slides/slide187.xml"/><Relationship Id="rId204" Type="http://schemas.openxmlformats.org/officeDocument/2006/relationships/slide" Target="slides/slide201.xml"/><Relationship Id="rId225" Type="http://schemas.openxmlformats.org/officeDocument/2006/relationships/slide" Target="slides/slide222.xml"/><Relationship Id="rId246" Type="http://schemas.openxmlformats.org/officeDocument/2006/relationships/slide" Target="slides/slide243.xml"/><Relationship Id="rId267" Type="http://schemas.openxmlformats.org/officeDocument/2006/relationships/slide" Target="slides/slide264.xml"/><Relationship Id="rId288" Type="http://schemas.openxmlformats.org/officeDocument/2006/relationships/slide" Target="slides/slide285.xml"/><Relationship Id="rId106" Type="http://schemas.openxmlformats.org/officeDocument/2006/relationships/slide" Target="slides/slide103.xml"/><Relationship Id="rId127" Type="http://schemas.openxmlformats.org/officeDocument/2006/relationships/slide" Target="slides/slide124.xml"/><Relationship Id="rId313" Type="http://schemas.openxmlformats.org/officeDocument/2006/relationships/slide" Target="slides/slide310.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94" Type="http://schemas.openxmlformats.org/officeDocument/2006/relationships/slide" Target="slides/slide91.xml"/><Relationship Id="rId148" Type="http://schemas.openxmlformats.org/officeDocument/2006/relationships/slide" Target="slides/slide145.xml"/><Relationship Id="rId169" Type="http://schemas.openxmlformats.org/officeDocument/2006/relationships/slide" Target="slides/slide166.xml"/><Relationship Id="rId334" Type="http://schemas.openxmlformats.org/officeDocument/2006/relationships/slide" Target="slides/slide331.xml"/><Relationship Id="rId355" Type="http://schemas.openxmlformats.org/officeDocument/2006/relationships/handoutMaster" Target="handoutMasters/handoutMaster1.xml"/><Relationship Id="rId4" Type="http://schemas.openxmlformats.org/officeDocument/2006/relationships/slide" Target="slides/slide1.xml"/><Relationship Id="rId180" Type="http://schemas.openxmlformats.org/officeDocument/2006/relationships/slide" Target="slides/slide177.xml"/><Relationship Id="rId215" Type="http://schemas.openxmlformats.org/officeDocument/2006/relationships/slide" Target="slides/slide212.xml"/><Relationship Id="rId236" Type="http://schemas.openxmlformats.org/officeDocument/2006/relationships/slide" Target="slides/slide233.xml"/><Relationship Id="rId257" Type="http://schemas.openxmlformats.org/officeDocument/2006/relationships/slide" Target="slides/slide254.xml"/><Relationship Id="rId278" Type="http://schemas.openxmlformats.org/officeDocument/2006/relationships/slide" Target="slides/slide275.xml"/><Relationship Id="rId303" Type="http://schemas.openxmlformats.org/officeDocument/2006/relationships/slide" Target="slides/slide300.xml"/><Relationship Id="rId42" Type="http://schemas.openxmlformats.org/officeDocument/2006/relationships/slide" Target="slides/slide39.xml"/><Relationship Id="rId84" Type="http://schemas.openxmlformats.org/officeDocument/2006/relationships/slide" Target="slides/slide81.xml"/><Relationship Id="rId138" Type="http://schemas.openxmlformats.org/officeDocument/2006/relationships/slide" Target="slides/slide135.xml"/><Relationship Id="rId345" Type="http://schemas.openxmlformats.org/officeDocument/2006/relationships/slide" Target="slides/slide342.xml"/><Relationship Id="rId191" Type="http://schemas.openxmlformats.org/officeDocument/2006/relationships/slide" Target="slides/slide188.xml"/><Relationship Id="rId205" Type="http://schemas.openxmlformats.org/officeDocument/2006/relationships/slide" Target="slides/slide202.xml"/><Relationship Id="rId247" Type="http://schemas.openxmlformats.org/officeDocument/2006/relationships/slide" Target="slides/slide244.xml"/><Relationship Id="rId107" Type="http://schemas.openxmlformats.org/officeDocument/2006/relationships/slide" Target="slides/slide104.xml"/><Relationship Id="rId289" Type="http://schemas.openxmlformats.org/officeDocument/2006/relationships/slide" Target="slides/slide286.xml"/><Relationship Id="rId11" Type="http://schemas.openxmlformats.org/officeDocument/2006/relationships/slide" Target="slides/slide8.xml"/><Relationship Id="rId53" Type="http://schemas.openxmlformats.org/officeDocument/2006/relationships/slide" Target="slides/slide50.xml"/><Relationship Id="rId149" Type="http://schemas.openxmlformats.org/officeDocument/2006/relationships/slide" Target="slides/slide146.xml"/><Relationship Id="rId314" Type="http://schemas.openxmlformats.org/officeDocument/2006/relationships/slide" Target="slides/slide311.xml"/><Relationship Id="rId356" Type="http://schemas.openxmlformats.org/officeDocument/2006/relationships/commentAuthors" Target="commentAuthors.xml"/><Relationship Id="rId95" Type="http://schemas.openxmlformats.org/officeDocument/2006/relationships/slide" Target="slides/slide92.xml"/><Relationship Id="rId160" Type="http://schemas.openxmlformats.org/officeDocument/2006/relationships/slide" Target="slides/slide157.xml"/><Relationship Id="rId216" Type="http://schemas.openxmlformats.org/officeDocument/2006/relationships/slide" Target="slides/slide213.xml"/><Relationship Id="rId258" Type="http://schemas.openxmlformats.org/officeDocument/2006/relationships/slide" Target="slides/slide255.xml"/><Relationship Id="rId22" Type="http://schemas.openxmlformats.org/officeDocument/2006/relationships/slide" Target="slides/slide19.xml"/><Relationship Id="rId64" Type="http://schemas.openxmlformats.org/officeDocument/2006/relationships/slide" Target="slides/slide61.xml"/><Relationship Id="rId118" Type="http://schemas.openxmlformats.org/officeDocument/2006/relationships/slide" Target="slides/slide115.xml"/><Relationship Id="rId325" Type="http://schemas.openxmlformats.org/officeDocument/2006/relationships/slide" Target="slides/slide322.xml"/><Relationship Id="rId171" Type="http://schemas.openxmlformats.org/officeDocument/2006/relationships/slide" Target="slides/slide168.xml"/><Relationship Id="rId227" Type="http://schemas.openxmlformats.org/officeDocument/2006/relationships/slide" Target="slides/slide224.xml"/><Relationship Id="rId269" Type="http://schemas.openxmlformats.org/officeDocument/2006/relationships/slide" Target="slides/slide266.xml"/><Relationship Id="rId33" Type="http://schemas.openxmlformats.org/officeDocument/2006/relationships/slide" Target="slides/slide30.xml"/><Relationship Id="rId129" Type="http://schemas.openxmlformats.org/officeDocument/2006/relationships/slide" Target="slides/slide126.xml"/><Relationship Id="rId280" Type="http://schemas.openxmlformats.org/officeDocument/2006/relationships/slide" Target="slides/slide277.xml"/><Relationship Id="rId336" Type="http://schemas.openxmlformats.org/officeDocument/2006/relationships/slide" Target="slides/slide333.xml"/><Relationship Id="rId75" Type="http://schemas.openxmlformats.org/officeDocument/2006/relationships/slide" Target="slides/slide72.xml"/><Relationship Id="rId140" Type="http://schemas.openxmlformats.org/officeDocument/2006/relationships/slide" Target="slides/slide137.xml"/><Relationship Id="rId182" Type="http://schemas.openxmlformats.org/officeDocument/2006/relationships/slide" Target="slides/slide179.xml"/><Relationship Id="rId6" Type="http://schemas.openxmlformats.org/officeDocument/2006/relationships/slide" Target="slides/slide3.xml"/><Relationship Id="rId238" Type="http://schemas.openxmlformats.org/officeDocument/2006/relationships/slide" Target="slides/slide235.xml"/><Relationship Id="rId291" Type="http://schemas.openxmlformats.org/officeDocument/2006/relationships/slide" Target="slides/slide288.xml"/><Relationship Id="rId305" Type="http://schemas.openxmlformats.org/officeDocument/2006/relationships/slide" Target="slides/slide302.xml"/><Relationship Id="rId347" Type="http://schemas.openxmlformats.org/officeDocument/2006/relationships/slide" Target="slides/slide344.xml"/><Relationship Id="rId44" Type="http://schemas.openxmlformats.org/officeDocument/2006/relationships/slide" Target="slides/slide41.xml"/><Relationship Id="rId86" Type="http://schemas.openxmlformats.org/officeDocument/2006/relationships/slide" Target="slides/slide83.xml"/><Relationship Id="rId151" Type="http://schemas.openxmlformats.org/officeDocument/2006/relationships/slide" Target="slides/slide148.xml"/><Relationship Id="rId193" Type="http://schemas.openxmlformats.org/officeDocument/2006/relationships/slide" Target="slides/slide190.xml"/><Relationship Id="rId207" Type="http://schemas.openxmlformats.org/officeDocument/2006/relationships/slide" Target="slides/slide204.xml"/><Relationship Id="rId249" Type="http://schemas.openxmlformats.org/officeDocument/2006/relationships/slide" Target="slides/slide246.xml"/><Relationship Id="rId13" Type="http://schemas.openxmlformats.org/officeDocument/2006/relationships/slide" Target="slides/slide10.xml"/><Relationship Id="rId109" Type="http://schemas.openxmlformats.org/officeDocument/2006/relationships/slide" Target="slides/slide106.xml"/><Relationship Id="rId260" Type="http://schemas.openxmlformats.org/officeDocument/2006/relationships/slide" Target="slides/slide257.xml"/><Relationship Id="rId316" Type="http://schemas.openxmlformats.org/officeDocument/2006/relationships/slide" Target="slides/slide313.xml"/><Relationship Id="rId55" Type="http://schemas.openxmlformats.org/officeDocument/2006/relationships/slide" Target="slides/slide52.xml"/><Relationship Id="rId97" Type="http://schemas.openxmlformats.org/officeDocument/2006/relationships/slide" Target="slides/slide94.xml"/><Relationship Id="rId120" Type="http://schemas.openxmlformats.org/officeDocument/2006/relationships/slide" Target="slides/slide117.xml"/><Relationship Id="rId358" Type="http://schemas.openxmlformats.org/officeDocument/2006/relationships/viewProps" Target="viewProps.xml"/><Relationship Id="rId162" Type="http://schemas.openxmlformats.org/officeDocument/2006/relationships/slide" Target="slides/slide159.xml"/><Relationship Id="rId218" Type="http://schemas.openxmlformats.org/officeDocument/2006/relationships/slide" Target="slides/slide215.xml"/><Relationship Id="rId271" Type="http://schemas.openxmlformats.org/officeDocument/2006/relationships/slide" Target="slides/slide268.xml"/><Relationship Id="rId24" Type="http://schemas.openxmlformats.org/officeDocument/2006/relationships/slide" Target="slides/slide21.xml"/><Relationship Id="rId66" Type="http://schemas.openxmlformats.org/officeDocument/2006/relationships/slide" Target="slides/slide63.xml"/><Relationship Id="rId131" Type="http://schemas.openxmlformats.org/officeDocument/2006/relationships/slide" Target="slides/slide128.xml"/><Relationship Id="rId327" Type="http://schemas.openxmlformats.org/officeDocument/2006/relationships/slide" Target="slides/slide324.xml"/><Relationship Id="rId173" Type="http://schemas.openxmlformats.org/officeDocument/2006/relationships/slide" Target="slides/slide170.xml"/><Relationship Id="rId229" Type="http://schemas.openxmlformats.org/officeDocument/2006/relationships/slide" Target="slides/slide226.xml"/><Relationship Id="rId240" Type="http://schemas.openxmlformats.org/officeDocument/2006/relationships/slide" Target="slides/slide237.xml"/><Relationship Id="rId35" Type="http://schemas.openxmlformats.org/officeDocument/2006/relationships/slide" Target="slides/slide32.xml"/><Relationship Id="rId77" Type="http://schemas.openxmlformats.org/officeDocument/2006/relationships/slide" Target="slides/slide74.xml"/><Relationship Id="rId100" Type="http://schemas.openxmlformats.org/officeDocument/2006/relationships/slide" Target="slides/slide97.xml"/><Relationship Id="rId282" Type="http://schemas.openxmlformats.org/officeDocument/2006/relationships/slide" Target="slides/slide279.xml"/><Relationship Id="rId338" Type="http://schemas.openxmlformats.org/officeDocument/2006/relationships/slide" Target="slides/slide335.xml"/><Relationship Id="rId8" Type="http://schemas.openxmlformats.org/officeDocument/2006/relationships/slide" Target="slides/slide5.xml"/><Relationship Id="rId142" Type="http://schemas.openxmlformats.org/officeDocument/2006/relationships/slide" Target="slides/slide139.xml"/><Relationship Id="rId184" Type="http://schemas.openxmlformats.org/officeDocument/2006/relationships/slide" Target="slides/slide181.xml"/><Relationship Id="rId251" Type="http://schemas.openxmlformats.org/officeDocument/2006/relationships/slide" Target="slides/slide248.xml"/></Relationships>
</file>

<file path=ppt/_rels/viewProps.xml.rels><?xml version="1.0" encoding="UTF-8" standalone="yes"?>
<Relationships xmlns="http://schemas.openxmlformats.org/package/2006/relationships"><Relationship Id="rId117" Type="http://schemas.openxmlformats.org/officeDocument/2006/relationships/slide" Target="slides/slide134.xml"/><Relationship Id="rId21" Type="http://schemas.openxmlformats.org/officeDocument/2006/relationships/slide" Target="slides/slide27.xml"/><Relationship Id="rId63" Type="http://schemas.openxmlformats.org/officeDocument/2006/relationships/slide" Target="slides/slide76.xml"/><Relationship Id="rId159" Type="http://schemas.openxmlformats.org/officeDocument/2006/relationships/slide" Target="slides/slide181.xml"/><Relationship Id="rId170" Type="http://schemas.openxmlformats.org/officeDocument/2006/relationships/slide" Target="slides/slide195.xml"/><Relationship Id="rId226" Type="http://schemas.openxmlformats.org/officeDocument/2006/relationships/slide" Target="slides/slide267.xml"/><Relationship Id="rId268" Type="http://schemas.openxmlformats.org/officeDocument/2006/relationships/slide" Target="slides/slide326.xml"/><Relationship Id="rId32" Type="http://schemas.openxmlformats.org/officeDocument/2006/relationships/slide" Target="slides/slide39.xml"/><Relationship Id="rId74" Type="http://schemas.openxmlformats.org/officeDocument/2006/relationships/slide" Target="slides/slide88.xml"/><Relationship Id="rId128" Type="http://schemas.openxmlformats.org/officeDocument/2006/relationships/slide" Target="slides/slide150.xml"/><Relationship Id="rId5" Type="http://schemas.openxmlformats.org/officeDocument/2006/relationships/slide" Target="slides/slide5.xml"/><Relationship Id="rId181" Type="http://schemas.openxmlformats.org/officeDocument/2006/relationships/slide" Target="slides/slide207.xml"/><Relationship Id="rId237" Type="http://schemas.openxmlformats.org/officeDocument/2006/relationships/slide" Target="slides/slide283.xml"/><Relationship Id="rId279" Type="http://schemas.openxmlformats.org/officeDocument/2006/relationships/slide" Target="slides/slide337.xml"/><Relationship Id="rId43" Type="http://schemas.openxmlformats.org/officeDocument/2006/relationships/slide" Target="slides/slide50.xml"/><Relationship Id="rId139" Type="http://schemas.openxmlformats.org/officeDocument/2006/relationships/slide" Target="slides/slide161.xml"/><Relationship Id="rId290" Type="http://schemas.openxmlformats.org/officeDocument/2006/relationships/slide" Target="slides/slide348.xml"/><Relationship Id="rId85" Type="http://schemas.openxmlformats.org/officeDocument/2006/relationships/slide" Target="slides/slide99.xml"/><Relationship Id="rId150" Type="http://schemas.openxmlformats.org/officeDocument/2006/relationships/slide" Target="slides/slide172.xml"/><Relationship Id="rId192" Type="http://schemas.openxmlformats.org/officeDocument/2006/relationships/slide" Target="slides/slide219.xml"/><Relationship Id="rId206" Type="http://schemas.openxmlformats.org/officeDocument/2006/relationships/slide" Target="slides/slide235.xml"/><Relationship Id="rId248" Type="http://schemas.openxmlformats.org/officeDocument/2006/relationships/slide" Target="slides/slide295.xml"/><Relationship Id="rId269" Type="http://schemas.openxmlformats.org/officeDocument/2006/relationships/slide" Target="slides/slide327.xml"/><Relationship Id="rId12" Type="http://schemas.openxmlformats.org/officeDocument/2006/relationships/slide" Target="slides/slide13.xml"/><Relationship Id="rId33" Type="http://schemas.openxmlformats.org/officeDocument/2006/relationships/slide" Target="slides/slide40.xml"/><Relationship Id="rId108" Type="http://schemas.openxmlformats.org/officeDocument/2006/relationships/slide" Target="slides/slide123.xml"/><Relationship Id="rId129" Type="http://schemas.openxmlformats.org/officeDocument/2006/relationships/slide" Target="slides/slide151.xml"/><Relationship Id="rId280" Type="http://schemas.openxmlformats.org/officeDocument/2006/relationships/slide" Target="slides/slide338.xml"/><Relationship Id="rId54" Type="http://schemas.openxmlformats.org/officeDocument/2006/relationships/slide" Target="slides/slide61.xml"/><Relationship Id="rId75" Type="http://schemas.openxmlformats.org/officeDocument/2006/relationships/slide" Target="slides/slide89.xml"/><Relationship Id="rId96" Type="http://schemas.openxmlformats.org/officeDocument/2006/relationships/slide" Target="slides/slide111.xml"/><Relationship Id="rId140" Type="http://schemas.openxmlformats.org/officeDocument/2006/relationships/slide" Target="slides/slide162.xml"/><Relationship Id="rId161" Type="http://schemas.openxmlformats.org/officeDocument/2006/relationships/slide" Target="slides/slide186.xml"/><Relationship Id="rId182" Type="http://schemas.openxmlformats.org/officeDocument/2006/relationships/slide" Target="slides/slide208.xml"/><Relationship Id="rId217" Type="http://schemas.openxmlformats.org/officeDocument/2006/relationships/slide" Target="slides/slide246.xml"/><Relationship Id="rId6" Type="http://schemas.openxmlformats.org/officeDocument/2006/relationships/slide" Target="slides/slide6.xml"/><Relationship Id="rId238" Type="http://schemas.openxmlformats.org/officeDocument/2006/relationships/slide" Target="slides/slide284.xml"/><Relationship Id="rId259" Type="http://schemas.openxmlformats.org/officeDocument/2006/relationships/slide" Target="slides/slide316.xml"/><Relationship Id="rId23" Type="http://schemas.openxmlformats.org/officeDocument/2006/relationships/slide" Target="slides/slide29.xml"/><Relationship Id="rId119" Type="http://schemas.openxmlformats.org/officeDocument/2006/relationships/slide" Target="slides/slide136.xml"/><Relationship Id="rId270" Type="http://schemas.openxmlformats.org/officeDocument/2006/relationships/slide" Target="slides/slide328.xml"/><Relationship Id="rId291" Type="http://schemas.openxmlformats.org/officeDocument/2006/relationships/slide" Target="slides/slide349.xml"/><Relationship Id="rId44" Type="http://schemas.openxmlformats.org/officeDocument/2006/relationships/slide" Target="slides/slide51.xml"/><Relationship Id="rId65" Type="http://schemas.openxmlformats.org/officeDocument/2006/relationships/slide" Target="slides/slide78.xml"/><Relationship Id="rId86" Type="http://schemas.openxmlformats.org/officeDocument/2006/relationships/slide" Target="slides/slide100.xml"/><Relationship Id="rId130" Type="http://schemas.openxmlformats.org/officeDocument/2006/relationships/slide" Target="slides/slide152.xml"/><Relationship Id="rId151" Type="http://schemas.openxmlformats.org/officeDocument/2006/relationships/slide" Target="slides/slide173.xml"/><Relationship Id="rId172" Type="http://schemas.openxmlformats.org/officeDocument/2006/relationships/slide" Target="slides/slide197.xml"/><Relationship Id="rId193" Type="http://schemas.openxmlformats.org/officeDocument/2006/relationships/slide" Target="slides/slide220.xml"/><Relationship Id="rId207" Type="http://schemas.openxmlformats.org/officeDocument/2006/relationships/slide" Target="slides/slide236.xml"/><Relationship Id="rId228" Type="http://schemas.openxmlformats.org/officeDocument/2006/relationships/slide" Target="slides/slide270.xml"/><Relationship Id="rId249" Type="http://schemas.openxmlformats.org/officeDocument/2006/relationships/slide" Target="slides/slide296.xml"/><Relationship Id="rId13" Type="http://schemas.openxmlformats.org/officeDocument/2006/relationships/slide" Target="slides/slide14.xml"/><Relationship Id="rId109" Type="http://schemas.openxmlformats.org/officeDocument/2006/relationships/slide" Target="slides/slide126.xml"/><Relationship Id="rId260" Type="http://schemas.openxmlformats.org/officeDocument/2006/relationships/slide" Target="slides/slide318.xml"/><Relationship Id="rId281" Type="http://schemas.openxmlformats.org/officeDocument/2006/relationships/slide" Target="slides/slide339.xml"/><Relationship Id="rId34" Type="http://schemas.openxmlformats.org/officeDocument/2006/relationships/slide" Target="slides/slide41.xml"/><Relationship Id="rId55" Type="http://schemas.openxmlformats.org/officeDocument/2006/relationships/slide" Target="slides/slide64.xml"/><Relationship Id="rId76" Type="http://schemas.openxmlformats.org/officeDocument/2006/relationships/slide" Target="slides/slide90.xml"/><Relationship Id="rId97" Type="http://schemas.openxmlformats.org/officeDocument/2006/relationships/slide" Target="slides/slide112.xml"/><Relationship Id="rId120" Type="http://schemas.openxmlformats.org/officeDocument/2006/relationships/slide" Target="slides/slide137.xml"/><Relationship Id="rId141" Type="http://schemas.openxmlformats.org/officeDocument/2006/relationships/slide" Target="slides/slide163.xml"/><Relationship Id="rId7" Type="http://schemas.openxmlformats.org/officeDocument/2006/relationships/slide" Target="slides/slide7.xml"/><Relationship Id="rId162" Type="http://schemas.openxmlformats.org/officeDocument/2006/relationships/slide" Target="slides/slide187.xml"/><Relationship Id="rId183" Type="http://schemas.openxmlformats.org/officeDocument/2006/relationships/slide" Target="slides/slide209.xml"/><Relationship Id="rId218" Type="http://schemas.openxmlformats.org/officeDocument/2006/relationships/slide" Target="slides/slide247.xml"/><Relationship Id="rId239" Type="http://schemas.openxmlformats.org/officeDocument/2006/relationships/slide" Target="slides/slide285.xml"/><Relationship Id="rId250" Type="http://schemas.openxmlformats.org/officeDocument/2006/relationships/slide" Target="slides/slide297.xml"/><Relationship Id="rId271" Type="http://schemas.openxmlformats.org/officeDocument/2006/relationships/slide" Target="slides/slide329.xml"/><Relationship Id="rId292" Type="http://schemas.openxmlformats.org/officeDocument/2006/relationships/slide" Target="slides/slide350.xml"/><Relationship Id="rId24" Type="http://schemas.openxmlformats.org/officeDocument/2006/relationships/slide" Target="slides/slide30.xml"/><Relationship Id="rId45" Type="http://schemas.openxmlformats.org/officeDocument/2006/relationships/slide" Target="slides/slide52.xml"/><Relationship Id="rId66" Type="http://schemas.openxmlformats.org/officeDocument/2006/relationships/slide" Target="slides/slide79.xml"/><Relationship Id="rId87" Type="http://schemas.openxmlformats.org/officeDocument/2006/relationships/slide" Target="slides/slide101.xml"/><Relationship Id="rId110" Type="http://schemas.openxmlformats.org/officeDocument/2006/relationships/slide" Target="slides/slide127.xml"/><Relationship Id="rId131" Type="http://schemas.openxmlformats.org/officeDocument/2006/relationships/slide" Target="slides/slide153.xml"/><Relationship Id="rId152" Type="http://schemas.openxmlformats.org/officeDocument/2006/relationships/slide" Target="slides/slide174.xml"/><Relationship Id="rId173" Type="http://schemas.openxmlformats.org/officeDocument/2006/relationships/slide" Target="slides/slide198.xml"/><Relationship Id="rId194" Type="http://schemas.openxmlformats.org/officeDocument/2006/relationships/slide" Target="slides/slide221.xml"/><Relationship Id="rId208" Type="http://schemas.openxmlformats.org/officeDocument/2006/relationships/slide" Target="slides/slide237.xml"/><Relationship Id="rId229" Type="http://schemas.openxmlformats.org/officeDocument/2006/relationships/slide" Target="slides/slide275.xml"/><Relationship Id="rId240" Type="http://schemas.openxmlformats.org/officeDocument/2006/relationships/slide" Target="slides/slide286.xml"/><Relationship Id="rId261" Type="http://schemas.openxmlformats.org/officeDocument/2006/relationships/slide" Target="slides/slide319.xml"/><Relationship Id="rId14" Type="http://schemas.openxmlformats.org/officeDocument/2006/relationships/slide" Target="slides/slide15.xml"/><Relationship Id="rId35" Type="http://schemas.openxmlformats.org/officeDocument/2006/relationships/slide" Target="slides/slide42.xml"/><Relationship Id="rId56" Type="http://schemas.openxmlformats.org/officeDocument/2006/relationships/slide" Target="slides/slide68.xml"/><Relationship Id="rId77" Type="http://schemas.openxmlformats.org/officeDocument/2006/relationships/slide" Target="slides/slide91.xml"/><Relationship Id="rId100" Type="http://schemas.openxmlformats.org/officeDocument/2006/relationships/slide" Target="slides/slide115.xml"/><Relationship Id="rId282" Type="http://schemas.openxmlformats.org/officeDocument/2006/relationships/slide" Target="slides/slide340.xml"/><Relationship Id="rId8" Type="http://schemas.openxmlformats.org/officeDocument/2006/relationships/slide" Target="slides/slide8.xml"/><Relationship Id="rId98" Type="http://schemas.openxmlformats.org/officeDocument/2006/relationships/slide" Target="slides/slide113.xml"/><Relationship Id="rId121" Type="http://schemas.openxmlformats.org/officeDocument/2006/relationships/slide" Target="slides/slide138.xml"/><Relationship Id="rId142" Type="http://schemas.openxmlformats.org/officeDocument/2006/relationships/slide" Target="slides/slide164.xml"/><Relationship Id="rId163" Type="http://schemas.openxmlformats.org/officeDocument/2006/relationships/slide" Target="slides/slide188.xml"/><Relationship Id="rId184" Type="http://schemas.openxmlformats.org/officeDocument/2006/relationships/slide" Target="slides/slide210.xml"/><Relationship Id="rId219" Type="http://schemas.openxmlformats.org/officeDocument/2006/relationships/slide" Target="slides/slide248.xml"/><Relationship Id="rId230" Type="http://schemas.openxmlformats.org/officeDocument/2006/relationships/slide" Target="slides/slide276.xml"/><Relationship Id="rId251" Type="http://schemas.openxmlformats.org/officeDocument/2006/relationships/slide" Target="slides/slide298.xml"/><Relationship Id="rId25" Type="http://schemas.openxmlformats.org/officeDocument/2006/relationships/slide" Target="slides/slide32.xml"/><Relationship Id="rId46" Type="http://schemas.openxmlformats.org/officeDocument/2006/relationships/slide" Target="slides/slide53.xml"/><Relationship Id="rId67" Type="http://schemas.openxmlformats.org/officeDocument/2006/relationships/slide" Target="slides/slide80.xml"/><Relationship Id="rId272" Type="http://schemas.openxmlformats.org/officeDocument/2006/relationships/slide" Target="slides/slide330.xml"/><Relationship Id="rId88" Type="http://schemas.openxmlformats.org/officeDocument/2006/relationships/slide" Target="slides/slide102.xml"/><Relationship Id="rId111" Type="http://schemas.openxmlformats.org/officeDocument/2006/relationships/slide" Target="slides/slide128.xml"/><Relationship Id="rId132" Type="http://schemas.openxmlformats.org/officeDocument/2006/relationships/slide" Target="slides/slide154.xml"/><Relationship Id="rId153" Type="http://schemas.openxmlformats.org/officeDocument/2006/relationships/slide" Target="slides/slide175.xml"/><Relationship Id="rId174" Type="http://schemas.openxmlformats.org/officeDocument/2006/relationships/slide" Target="slides/slide199.xml"/><Relationship Id="rId195" Type="http://schemas.openxmlformats.org/officeDocument/2006/relationships/slide" Target="slides/slide223.xml"/><Relationship Id="rId209" Type="http://schemas.openxmlformats.org/officeDocument/2006/relationships/slide" Target="slides/slide238.xml"/><Relationship Id="rId220" Type="http://schemas.openxmlformats.org/officeDocument/2006/relationships/slide" Target="slides/slide249.xml"/><Relationship Id="rId241" Type="http://schemas.openxmlformats.org/officeDocument/2006/relationships/slide" Target="slides/slide288.xml"/><Relationship Id="rId15" Type="http://schemas.openxmlformats.org/officeDocument/2006/relationships/slide" Target="slides/slide16.xml"/><Relationship Id="rId36" Type="http://schemas.openxmlformats.org/officeDocument/2006/relationships/slide" Target="slides/slide43.xml"/><Relationship Id="rId57" Type="http://schemas.openxmlformats.org/officeDocument/2006/relationships/slide" Target="slides/slide70.xml"/><Relationship Id="rId262" Type="http://schemas.openxmlformats.org/officeDocument/2006/relationships/slide" Target="slides/slide320.xml"/><Relationship Id="rId283" Type="http://schemas.openxmlformats.org/officeDocument/2006/relationships/slide" Target="slides/slide341.xml"/><Relationship Id="rId78" Type="http://schemas.openxmlformats.org/officeDocument/2006/relationships/slide" Target="slides/slide92.xml"/><Relationship Id="rId99" Type="http://schemas.openxmlformats.org/officeDocument/2006/relationships/slide" Target="slides/slide114.xml"/><Relationship Id="rId101" Type="http://schemas.openxmlformats.org/officeDocument/2006/relationships/slide" Target="slides/slide116.xml"/><Relationship Id="rId122" Type="http://schemas.openxmlformats.org/officeDocument/2006/relationships/slide" Target="slides/slide143.xml"/><Relationship Id="rId143" Type="http://schemas.openxmlformats.org/officeDocument/2006/relationships/slide" Target="slides/slide165.xml"/><Relationship Id="rId164" Type="http://schemas.openxmlformats.org/officeDocument/2006/relationships/slide" Target="slides/slide189.xml"/><Relationship Id="rId185" Type="http://schemas.openxmlformats.org/officeDocument/2006/relationships/slide" Target="slides/slide211.xml"/><Relationship Id="rId9" Type="http://schemas.openxmlformats.org/officeDocument/2006/relationships/slide" Target="slides/slide10.xml"/><Relationship Id="rId210" Type="http://schemas.openxmlformats.org/officeDocument/2006/relationships/slide" Target="slides/slide239.xml"/><Relationship Id="rId26" Type="http://schemas.openxmlformats.org/officeDocument/2006/relationships/slide" Target="slides/slide33.xml"/><Relationship Id="rId231" Type="http://schemas.openxmlformats.org/officeDocument/2006/relationships/slide" Target="slides/slide277.xml"/><Relationship Id="rId252" Type="http://schemas.openxmlformats.org/officeDocument/2006/relationships/slide" Target="slides/slide299.xml"/><Relationship Id="rId273" Type="http://schemas.openxmlformats.org/officeDocument/2006/relationships/slide" Target="slides/slide331.xml"/><Relationship Id="rId47" Type="http://schemas.openxmlformats.org/officeDocument/2006/relationships/slide" Target="slides/slide54.xml"/><Relationship Id="rId68" Type="http://schemas.openxmlformats.org/officeDocument/2006/relationships/slide" Target="slides/slide82.xml"/><Relationship Id="rId89" Type="http://schemas.openxmlformats.org/officeDocument/2006/relationships/slide" Target="slides/slide103.xml"/><Relationship Id="rId112" Type="http://schemas.openxmlformats.org/officeDocument/2006/relationships/slide" Target="slides/slide129.xml"/><Relationship Id="rId133" Type="http://schemas.openxmlformats.org/officeDocument/2006/relationships/slide" Target="slides/slide155.xml"/><Relationship Id="rId154" Type="http://schemas.openxmlformats.org/officeDocument/2006/relationships/slide" Target="slides/slide176.xml"/><Relationship Id="rId175" Type="http://schemas.openxmlformats.org/officeDocument/2006/relationships/slide" Target="slides/slide200.xml"/><Relationship Id="rId196" Type="http://schemas.openxmlformats.org/officeDocument/2006/relationships/slide" Target="slides/slide224.xml"/><Relationship Id="rId200" Type="http://schemas.openxmlformats.org/officeDocument/2006/relationships/slide" Target="slides/slide229.xml"/><Relationship Id="rId16" Type="http://schemas.openxmlformats.org/officeDocument/2006/relationships/slide" Target="slides/slide22.xml"/><Relationship Id="rId221" Type="http://schemas.openxmlformats.org/officeDocument/2006/relationships/slide" Target="slides/slide250.xml"/><Relationship Id="rId242" Type="http://schemas.openxmlformats.org/officeDocument/2006/relationships/slide" Target="slides/slide289.xml"/><Relationship Id="rId263" Type="http://schemas.openxmlformats.org/officeDocument/2006/relationships/slide" Target="slides/slide321.xml"/><Relationship Id="rId284" Type="http://schemas.openxmlformats.org/officeDocument/2006/relationships/slide" Target="slides/slide342.xml"/><Relationship Id="rId37" Type="http://schemas.openxmlformats.org/officeDocument/2006/relationships/slide" Target="slides/slide44.xml"/><Relationship Id="rId58" Type="http://schemas.openxmlformats.org/officeDocument/2006/relationships/slide" Target="slides/slide71.xml"/><Relationship Id="rId79" Type="http://schemas.openxmlformats.org/officeDocument/2006/relationships/slide" Target="slides/slide93.xml"/><Relationship Id="rId102" Type="http://schemas.openxmlformats.org/officeDocument/2006/relationships/slide" Target="slides/slide117.xml"/><Relationship Id="rId123" Type="http://schemas.openxmlformats.org/officeDocument/2006/relationships/slide" Target="slides/slide145.xml"/><Relationship Id="rId144" Type="http://schemas.openxmlformats.org/officeDocument/2006/relationships/slide" Target="slides/slide166.xml"/><Relationship Id="rId90" Type="http://schemas.openxmlformats.org/officeDocument/2006/relationships/slide" Target="slides/slide105.xml"/><Relationship Id="rId165" Type="http://schemas.openxmlformats.org/officeDocument/2006/relationships/slide" Target="slides/slide190.xml"/><Relationship Id="rId186" Type="http://schemas.openxmlformats.org/officeDocument/2006/relationships/slide" Target="slides/slide212.xml"/><Relationship Id="rId211" Type="http://schemas.openxmlformats.org/officeDocument/2006/relationships/slide" Target="slides/slide240.xml"/><Relationship Id="rId232" Type="http://schemas.openxmlformats.org/officeDocument/2006/relationships/slide" Target="slides/slide278.xml"/><Relationship Id="rId253" Type="http://schemas.openxmlformats.org/officeDocument/2006/relationships/slide" Target="slides/slide300.xml"/><Relationship Id="rId274" Type="http://schemas.openxmlformats.org/officeDocument/2006/relationships/slide" Target="slides/slide332.xml"/><Relationship Id="rId27" Type="http://schemas.openxmlformats.org/officeDocument/2006/relationships/slide" Target="slides/slide34.xml"/><Relationship Id="rId48" Type="http://schemas.openxmlformats.org/officeDocument/2006/relationships/slide" Target="slides/slide55.xml"/><Relationship Id="rId69" Type="http://schemas.openxmlformats.org/officeDocument/2006/relationships/slide" Target="slides/slide83.xml"/><Relationship Id="rId113" Type="http://schemas.openxmlformats.org/officeDocument/2006/relationships/slide" Target="slides/slide130.xml"/><Relationship Id="rId134" Type="http://schemas.openxmlformats.org/officeDocument/2006/relationships/slide" Target="slides/slide156.xml"/><Relationship Id="rId80" Type="http://schemas.openxmlformats.org/officeDocument/2006/relationships/slide" Target="slides/slide94.xml"/><Relationship Id="rId155" Type="http://schemas.openxmlformats.org/officeDocument/2006/relationships/slide" Target="slides/slide177.xml"/><Relationship Id="rId176" Type="http://schemas.openxmlformats.org/officeDocument/2006/relationships/slide" Target="slides/slide201.xml"/><Relationship Id="rId197" Type="http://schemas.openxmlformats.org/officeDocument/2006/relationships/slide" Target="slides/slide226.xml"/><Relationship Id="rId201" Type="http://schemas.openxmlformats.org/officeDocument/2006/relationships/slide" Target="slides/slide230.xml"/><Relationship Id="rId222" Type="http://schemas.openxmlformats.org/officeDocument/2006/relationships/slide" Target="slides/slide251.xml"/><Relationship Id="rId243" Type="http://schemas.openxmlformats.org/officeDocument/2006/relationships/slide" Target="slides/slide290.xml"/><Relationship Id="rId264" Type="http://schemas.openxmlformats.org/officeDocument/2006/relationships/slide" Target="slides/slide322.xml"/><Relationship Id="rId285" Type="http://schemas.openxmlformats.org/officeDocument/2006/relationships/slide" Target="slides/slide343.xml"/><Relationship Id="rId17" Type="http://schemas.openxmlformats.org/officeDocument/2006/relationships/slide" Target="slides/slide23.xml"/><Relationship Id="rId38" Type="http://schemas.openxmlformats.org/officeDocument/2006/relationships/slide" Target="slides/slide45.xml"/><Relationship Id="rId59" Type="http://schemas.openxmlformats.org/officeDocument/2006/relationships/slide" Target="slides/slide72.xml"/><Relationship Id="rId103" Type="http://schemas.openxmlformats.org/officeDocument/2006/relationships/slide" Target="slides/slide118.xml"/><Relationship Id="rId124" Type="http://schemas.openxmlformats.org/officeDocument/2006/relationships/slide" Target="slides/slide146.xml"/><Relationship Id="rId70" Type="http://schemas.openxmlformats.org/officeDocument/2006/relationships/slide" Target="slides/slide84.xml"/><Relationship Id="rId91" Type="http://schemas.openxmlformats.org/officeDocument/2006/relationships/slide" Target="slides/slide106.xml"/><Relationship Id="rId145" Type="http://schemas.openxmlformats.org/officeDocument/2006/relationships/slide" Target="slides/slide167.xml"/><Relationship Id="rId166" Type="http://schemas.openxmlformats.org/officeDocument/2006/relationships/slide" Target="slides/slide191.xml"/><Relationship Id="rId187" Type="http://schemas.openxmlformats.org/officeDocument/2006/relationships/slide" Target="slides/slide214.xml"/><Relationship Id="rId1" Type="http://schemas.openxmlformats.org/officeDocument/2006/relationships/slide" Target="slides/slide1.xml"/><Relationship Id="rId212" Type="http://schemas.openxmlformats.org/officeDocument/2006/relationships/slide" Target="slides/slide241.xml"/><Relationship Id="rId233" Type="http://schemas.openxmlformats.org/officeDocument/2006/relationships/slide" Target="slides/slide279.xml"/><Relationship Id="rId254" Type="http://schemas.openxmlformats.org/officeDocument/2006/relationships/slide" Target="slides/slide304.xml"/><Relationship Id="rId28" Type="http://schemas.openxmlformats.org/officeDocument/2006/relationships/slide" Target="slides/slide35.xml"/><Relationship Id="rId49" Type="http://schemas.openxmlformats.org/officeDocument/2006/relationships/slide" Target="slides/slide56.xml"/><Relationship Id="rId114" Type="http://schemas.openxmlformats.org/officeDocument/2006/relationships/slide" Target="slides/slide131.xml"/><Relationship Id="rId275" Type="http://schemas.openxmlformats.org/officeDocument/2006/relationships/slide" Target="slides/slide333.xml"/><Relationship Id="rId60" Type="http://schemas.openxmlformats.org/officeDocument/2006/relationships/slide" Target="slides/slide73.xml"/><Relationship Id="rId81" Type="http://schemas.openxmlformats.org/officeDocument/2006/relationships/slide" Target="slides/slide95.xml"/><Relationship Id="rId135" Type="http://schemas.openxmlformats.org/officeDocument/2006/relationships/slide" Target="slides/slide157.xml"/><Relationship Id="rId156" Type="http://schemas.openxmlformats.org/officeDocument/2006/relationships/slide" Target="slides/slide178.xml"/><Relationship Id="rId177" Type="http://schemas.openxmlformats.org/officeDocument/2006/relationships/slide" Target="slides/slide202.xml"/><Relationship Id="rId198" Type="http://schemas.openxmlformats.org/officeDocument/2006/relationships/slide" Target="slides/slide227.xml"/><Relationship Id="rId202" Type="http://schemas.openxmlformats.org/officeDocument/2006/relationships/slide" Target="slides/slide231.xml"/><Relationship Id="rId223" Type="http://schemas.openxmlformats.org/officeDocument/2006/relationships/slide" Target="slides/slide252.xml"/><Relationship Id="rId244" Type="http://schemas.openxmlformats.org/officeDocument/2006/relationships/slide" Target="slides/slide291.xml"/><Relationship Id="rId18" Type="http://schemas.openxmlformats.org/officeDocument/2006/relationships/slide" Target="slides/slide24.xml"/><Relationship Id="rId39" Type="http://schemas.openxmlformats.org/officeDocument/2006/relationships/slide" Target="slides/slide46.xml"/><Relationship Id="rId265" Type="http://schemas.openxmlformats.org/officeDocument/2006/relationships/slide" Target="slides/slide323.xml"/><Relationship Id="rId286" Type="http://schemas.openxmlformats.org/officeDocument/2006/relationships/slide" Target="slides/slide344.xml"/><Relationship Id="rId50" Type="http://schemas.openxmlformats.org/officeDocument/2006/relationships/slide" Target="slides/slide57.xml"/><Relationship Id="rId104" Type="http://schemas.openxmlformats.org/officeDocument/2006/relationships/slide" Target="slides/slide119.xml"/><Relationship Id="rId125" Type="http://schemas.openxmlformats.org/officeDocument/2006/relationships/slide" Target="slides/slide147.xml"/><Relationship Id="rId146" Type="http://schemas.openxmlformats.org/officeDocument/2006/relationships/slide" Target="slides/slide168.xml"/><Relationship Id="rId167" Type="http://schemas.openxmlformats.org/officeDocument/2006/relationships/slide" Target="slides/slide192.xml"/><Relationship Id="rId188" Type="http://schemas.openxmlformats.org/officeDocument/2006/relationships/slide" Target="slides/slide215.xml"/><Relationship Id="rId71" Type="http://schemas.openxmlformats.org/officeDocument/2006/relationships/slide" Target="slides/slide85.xml"/><Relationship Id="rId92" Type="http://schemas.openxmlformats.org/officeDocument/2006/relationships/slide" Target="slides/slide107.xml"/><Relationship Id="rId213" Type="http://schemas.openxmlformats.org/officeDocument/2006/relationships/slide" Target="slides/slide242.xml"/><Relationship Id="rId234" Type="http://schemas.openxmlformats.org/officeDocument/2006/relationships/slide" Target="slides/slide280.xml"/><Relationship Id="rId2" Type="http://schemas.openxmlformats.org/officeDocument/2006/relationships/slide" Target="slides/slide2.xml"/><Relationship Id="rId29" Type="http://schemas.openxmlformats.org/officeDocument/2006/relationships/slide" Target="slides/slide36.xml"/><Relationship Id="rId255" Type="http://schemas.openxmlformats.org/officeDocument/2006/relationships/slide" Target="slides/slide305.xml"/><Relationship Id="rId276" Type="http://schemas.openxmlformats.org/officeDocument/2006/relationships/slide" Target="slides/slide334.xml"/><Relationship Id="rId40" Type="http://schemas.openxmlformats.org/officeDocument/2006/relationships/slide" Target="slides/slide47.xml"/><Relationship Id="rId115" Type="http://schemas.openxmlformats.org/officeDocument/2006/relationships/slide" Target="slides/slide132.xml"/><Relationship Id="rId136" Type="http://schemas.openxmlformats.org/officeDocument/2006/relationships/slide" Target="slides/slide158.xml"/><Relationship Id="rId157" Type="http://schemas.openxmlformats.org/officeDocument/2006/relationships/slide" Target="slides/slide179.xml"/><Relationship Id="rId178" Type="http://schemas.openxmlformats.org/officeDocument/2006/relationships/slide" Target="slides/slide204.xml"/><Relationship Id="rId61" Type="http://schemas.openxmlformats.org/officeDocument/2006/relationships/slide" Target="slides/slide74.xml"/><Relationship Id="rId82" Type="http://schemas.openxmlformats.org/officeDocument/2006/relationships/slide" Target="slides/slide96.xml"/><Relationship Id="rId199" Type="http://schemas.openxmlformats.org/officeDocument/2006/relationships/slide" Target="slides/slide228.xml"/><Relationship Id="rId203" Type="http://schemas.openxmlformats.org/officeDocument/2006/relationships/slide" Target="slides/slide232.xml"/><Relationship Id="rId19" Type="http://schemas.openxmlformats.org/officeDocument/2006/relationships/slide" Target="slides/slide25.xml"/><Relationship Id="rId224" Type="http://schemas.openxmlformats.org/officeDocument/2006/relationships/slide" Target="slides/slide253.xml"/><Relationship Id="rId245" Type="http://schemas.openxmlformats.org/officeDocument/2006/relationships/slide" Target="slides/slide292.xml"/><Relationship Id="rId266" Type="http://schemas.openxmlformats.org/officeDocument/2006/relationships/slide" Target="slides/slide324.xml"/><Relationship Id="rId287" Type="http://schemas.openxmlformats.org/officeDocument/2006/relationships/slide" Target="slides/slide345.xml"/><Relationship Id="rId30" Type="http://schemas.openxmlformats.org/officeDocument/2006/relationships/slide" Target="slides/slide37.xml"/><Relationship Id="rId105" Type="http://schemas.openxmlformats.org/officeDocument/2006/relationships/slide" Target="slides/slide120.xml"/><Relationship Id="rId126" Type="http://schemas.openxmlformats.org/officeDocument/2006/relationships/slide" Target="slides/slide148.xml"/><Relationship Id="rId147" Type="http://schemas.openxmlformats.org/officeDocument/2006/relationships/slide" Target="slides/slide169.xml"/><Relationship Id="rId168" Type="http://schemas.openxmlformats.org/officeDocument/2006/relationships/slide" Target="slides/slide193.xml"/><Relationship Id="rId51" Type="http://schemas.openxmlformats.org/officeDocument/2006/relationships/slide" Target="slides/slide58.xml"/><Relationship Id="rId72" Type="http://schemas.openxmlformats.org/officeDocument/2006/relationships/slide" Target="slides/slide86.xml"/><Relationship Id="rId93" Type="http://schemas.openxmlformats.org/officeDocument/2006/relationships/slide" Target="slides/slide108.xml"/><Relationship Id="rId189" Type="http://schemas.openxmlformats.org/officeDocument/2006/relationships/slide" Target="slides/slide216.xml"/><Relationship Id="rId3" Type="http://schemas.openxmlformats.org/officeDocument/2006/relationships/slide" Target="slides/slide3.xml"/><Relationship Id="rId214" Type="http://schemas.openxmlformats.org/officeDocument/2006/relationships/slide" Target="slides/slide243.xml"/><Relationship Id="rId235" Type="http://schemas.openxmlformats.org/officeDocument/2006/relationships/slide" Target="slides/slide281.xml"/><Relationship Id="rId256" Type="http://schemas.openxmlformats.org/officeDocument/2006/relationships/slide" Target="slides/slide306.xml"/><Relationship Id="rId277" Type="http://schemas.openxmlformats.org/officeDocument/2006/relationships/slide" Target="slides/slide335.xml"/><Relationship Id="rId116" Type="http://schemas.openxmlformats.org/officeDocument/2006/relationships/slide" Target="slides/slide133.xml"/><Relationship Id="rId137" Type="http://schemas.openxmlformats.org/officeDocument/2006/relationships/slide" Target="slides/slide159.xml"/><Relationship Id="rId158" Type="http://schemas.openxmlformats.org/officeDocument/2006/relationships/slide" Target="slides/slide180.xml"/><Relationship Id="rId20" Type="http://schemas.openxmlformats.org/officeDocument/2006/relationships/slide" Target="slides/slide26.xml"/><Relationship Id="rId41" Type="http://schemas.openxmlformats.org/officeDocument/2006/relationships/slide" Target="slides/slide48.xml"/><Relationship Id="rId62" Type="http://schemas.openxmlformats.org/officeDocument/2006/relationships/slide" Target="slides/slide75.xml"/><Relationship Id="rId83" Type="http://schemas.openxmlformats.org/officeDocument/2006/relationships/slide" Target="slides/slide97.xml"/><Relationship Id="rId179" Type="http://schemas.openxmlformats.org/officeDocument/2006/relationships/slide" Target="slides/slide205.xml"/><Relationship Id="rId190" Type="http://schemas.openxmlformats.org/officeDocument/2006/relationships/slide" Target="slides/slide217.xml"/><Relationship Id="rId204" Type="http://schemas.openxmlformats.org/officeDocument/2006/relationships/slide" Target="slides/slide233.xml"/><Relationship Id="rId225" Type="http://schemas.openxmlformats.org/officeDocument/2006/relationships/slide" Target="slides/slide255.xml"/><Relationship Id="rId246" Type="http://schemas.openxmlformats.org/officeDocument/2006/relationships/slide" Target="slides/slide293.xml"/><Relationship Id="rId267" Type="http://schemas.openxmlformats.org/officeDocument/2006/relationships/slide" Target="slides/slide325.xml"/><Relationship Id="rId288" Type="http://schemas.openxmlformats.org/officeDocument/2006/relationships/slide" Target="slides/slide346.xml"/><Relationship Id="rId106" Type="http://schemas.openxmlformats.org/officeDocument/2006/relationships/slide" Target="slides/slide121.xml"/><Relationship Id="rId127" Type="http://schemas.openxmlformats.org/officeDocument/2006/relationships/slide" Target="slides/slide149.xml"/><Relationship Id="rId10" Type="http://schemas.openxmlformats.org/officeDocument/2006/relationships/slide" Target="slides/slide11.xml"/><Relationship Id="rId31" Type="http://schemas.openxmlformats.org/officeDocument/2006/relationships/slide" Target="slides/slide38.xml"/><Relationship Id="rId52" Type="http://schemas.openxmlformats.org/officeDocument/2006/relationships/slide" Target="slides/slide59.xml"/><Relationship Id="rId73" Type="http://schemas.openxmlformats.org/officeDocument/2006/relationships/slide" Target="slides/slide87.xml"/><Relationship Id="rId94" Type="http://schemas.openxmlformats.org/officeDocument/2006/relationships/slide" Target="slides/slide109.xml"/><Relationship Id="rId148" Type="http://schemas.openxmlformats.org/officeDocument/2006/relationships/slide" Target="slides/slide170.xml"/><Relationship Id="rId169" Type="http://schemas.openxmlformats.org/officeDocument/2006/relationships/slide" Target="slides/slide194.xml"/><Relationship Id="rId4" Type="http://schemas.openxmlformats.org/officeDocument/2006/relationships/slide" Target="slides/slide4.xml"/><Relationship Id="rId180" Type="http://schemas.openxmlformats.org/officeDocument/2006/relationships/slide" Target="slides/slide206.xml"/><Relationship Id="rId215" Type="http://schemas.openxmlformats.org/officeDocument/2006/relationships/slide" Target="slides/slide244.xml"/><Relationship Id="rId236" Type="http://schemas.openxmlformats.org/officeDocument/2006/relationships/slide" Target="slides/slide282.xml"/><Relationship Id="rId257" Type="http://schemas.openxmlformats.org/officeDocument/2006/relationships/slide" Target="slides/slide307.xml"/><Relationship Id="rId278" Type="http://schemas.openxmlformats.org/officeDocument/2006/relationships/slide" Target="slides/slide336.xml"/><Relationship Id="rId42" Type="http://schemas.openxmlformats.org/officeDocument/2006/relationships/slide" Target="slides/slide49.xml"/><Relationship Id="rId84" Type="http://schemas.openxmlformats.org/officeDocument/2006/relationships/slide" Target="slides/slide98.xml"/><Relationship Id="rId138" Type="http://schemas.openxmlformats.org/officeDocument/2006/relationships/slide" Target="slides/slide160.xml"/><Relationship Id="rId191" Type="http://schemas.openxmlformats.org/officeDocument/2006/relationships/slide" Target="slides/slide218.xml"/><Relationship Id="rId205" Type="http://schemas.openxmlformats.org/officeDocument/2006/relationships/slide" Target="slides/slide234.xml"/><Relationship Id="rId247" Type="http://schemas.openxmlformats.org/officeDocument/2006/relationships/slide" Target="slides/slide294.xml"/><Relationship Id="rId107" Type="http://schemas.openxmlformats.org/officeDocument/2006/relationships/slide" Target="slides/slide122.xml"/><Relationship Id="rId289" Type="http://schemas.openxmlformats.org/officeDocument/2006/relationships/slide" Target="slides/slide347.xml"/><Relationship Id="rId11" Type="http://schemas.openxmlformats.org/officeDocument/2006/relationships/slide" Target="slides/slide12.xml"/><Relationship Id="rId53" Type="http://schemas.openxmlformats.org/officeDocument/2006/relationships/slide" Target="slides/slide60.xml"/><Relationship Id="rId149" Type="http://schemas.openxmlformats.org/officeDocument/2006/relationships/slide" Target="slides/slide171.xml"/><Relationship Id="rId95" Type="http://schemas.openxmlformats.org/officeDocument/2006/relationships/slide" Target="slides/slide110.xml"/><Relationship Id="rId160" Type="http://schemas.openxmlformats.org/officeDocument/2006/relationships/slide" Target="slides/slide182.xml"/><Relationship Id="rId216" Type="http://schemas.openxmlformats.org/officeDocument/2006/relationships/slide" Target="slides/slide245.xml"/><Relationship Id="rId258" Type="http://schemas.openxmlformats.org/officeDocument/2006/relationships/slide" Target="slides/slide308.xml"/><Relationship Id="rId22" Type="http://schemas.openxmlformats.org/officeDocument/2006/relationships/slide" Target="slides/slide28.xml"/><Relationship Id="rId64" Type="http://schemas.openxmlformats.org/officeDocument/2006/relationships/slide" Target="slides/slide77.xml"/><Relationship Id="rId118" Type="http://schemas.openxmlformats.org/officeDocument/2006/relationships/slide" Target="slides/slide135.xml"/><Relationship Id="rId171" Type="http://schemas.openxmlformats.org/officeDocument/2006/relationships/slide" Target="slides/slide196.xml"/><Relationship Id="rId227" Type="http://schemas.openxmlformats.org/officeDocument/2006/relationships/slide" Target="slides/slide26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23699E-B451-224C-BA07-6C5F77162A9F}" type="doc">
      <dgm:prSet loTypeId="urn:microsoft.com/office/officeart/2005/8/layout/process1" loCatId="" qsTypeId="urn:microsoft.com/office/officeart/2005/8/quickstyle/simple4" qsCatId="simple" csTypeId="urn:microsoft.com/office/officeart/2005/8/colors/accent1_2" csCatId="accent1" phldr="1"/>
      <dgm:spPr/>
    </dgm:pt>
    <dgm:pt modelId="{0CD9FD69-4572-3645-A8A7-BBEF00AA5B2C}">
      <dgm:prSet phldrT="[Text]"/>
      <dgm:spPr/>
      <dgm:t>
        <a:bodyPr/>
        <a:lstStyle/>
        <a:p>
          <a:r>
            <a:rPr lang="en-US" dirty="0"/>
            <a:t>Action</a:t>
          </a:r>
        </a:p>
      </dgm:t>
    </dgm:pt>
    <dgm:pt modelId="{50E8CA8B-6932-6C46-8C9B-6607A72CA4A8}" type="parTrans" cxnId="{2A1304B8-0ECF-9F47-82DB-36538BDB4954}">
      <dgm:prSet/>
      <dgm:spPr/>
      <dgm:t>
        <a:bodyPr/>
        <a:lstStyle/>
        <a:p>
          <a:endParaRPr lang="en-US"/>
        </a:p>
      </dgm:t>
    </dgm:pt>
    <dgm:pt modelId="{1C86437F-945B-F344-815E-D538238B0B5F}" type="sibTrans" cxnId="{2A1304B8-0ECF-9F47-82DB-36538BDB4954}">
      <dgm:prSet/>
      <dgm:spPr/>
      <dgm:t>
        <a:bodyPr/>
        <a:lstStyle/>
        <a:p>
          <a:endParaRPr lang="en-US"/>
        </a:p>
      </dgm:t>
    </dgm:pt>
    <dgm:pt modelId="{B88EA5F2-8B00-A543-B023-DA9B359DCE38}">
      <dgm:prSet phldrT="[Text]"/>
      <dgm:spPr/>
      <dgm:t>
        <a:bodyPr/>
        <a:lstStyle/>
        <a:p>
          <a:r>
            <a:rPr lang="en-US" dirty="0"/>
            <a:t>Reducer</a:t>
          </a:r>
        </a:p>
      </dgm:t>
    </dgm:pt>
    <dgm:pt modelId="{712A5BC4-4AFC-3548-AE6D-E564EB31E86F}" type="parTrans" cxnId="{512C1897-04B3-A64D-AC58-5D499B82B45C}">
      <dgm:prSet/>
      <dgm:spPr/>
      <dgm:t>
        <a:bodyPr/>
        <a:lstStyle/>
        <a:p>
          <a:endParaRPr lang="en-US"/>
        </a:p>
      </dgm:t>
    </dgm:pt>
    <dgm:pt modelId="{5FD473BD-0B86-5148-BF08-07EF6F7916D6}" type="sibTrans" cxnId="{512C1897-04B3-A64D-AC58-5D499B82B45C}">
      <dgm:prSet/>
      <dgm:spPr/>
      <dgm:t>
        <a:bodyPr/>
        <a:lstStyle/>
        <a:p>
          <a:endParaRPr lang="en-US"/>
        </a:p>
      </dgm:t>
    </dgm:pt>
    <dgm:pt modelId="{BFCA0472-387A-7847-A926-A9E7DB352A0E}">
      <dgm:prSet/>
      <dgm:spPr/>
      <dgm:t>
        <a:bodyPr/>
        <a:lstStyle/>
        <a:p>
          <a:r>
            <a:rPr lang="en-US" dirty="0"/>
            <a:t>Middleware</a:t>
          </a:r>
        </a:p>
      </dgm:t>
    </dgm:pt>
    <dgm:pt modelId="{4E539869-C3B7-1342-8A84-5B763EB0F9B0}" type="parTrans" cxnId="{6B3D3AB2-2659-564B-9730-AE1DB324E51B}">
      <dgm:prSet/>
      <dgm:spPr/>
      <dgm:t>
        <a:bodyPr/>
        <a:lstStyle/>
        <a:p>
          <a:endParaRPr lang="en-US"/>
        </a:p>
      </dgm:t>
    </dgm:pt>
    <dgm:pt modelId="{ADFEC129-2F3A-6943-90CD-C9B17157012A}" type="sibTrans" cxnId="{6B3D3AB2-2659-564B-9730-AE1DB324E51B}">
      <dgm:prSet/>
      <dgm:spPr/>
      <dgm:t>
        <a:bodyPr/>
        <a:lstStyle/>
        <a:p>
          <a:endParaRPr lang="en-US"/>
        </a:p>
      </dgm:t>
    </dgm:pt>
    <dgm:pt modelId="{4DECA558-16CB-B04E-B47A-3D14CC409EA6}" type="pres">
      <dgm:prSet presAssocID="{3323699E-B451-224C-BA07-6C5F77162A9F}" presName="Name0" presStyleCnt="0">
        <dgm:presLayoutVars>
          <dgm:dir/>
          <dgm:resizeHandles val="exact"/>
        </dgm:presLayoutVars>
      </dgm:prSet>
      <dgm:spPr/>
    </dgm:pt>
    <dgm:pt modelId="{14F517E5-9790-9244-BCC0-9A048EA9D31C}" type="pres">
      <dgm:prSet presAssocID="{0CD9FD69-4572-3645-A8A7-BBEF00AA5B2C}" presName="node" presStyleLbl="node1" presStyleIdx="0" presStyleCnt="3">
        <dgm:presLayoutVars>
          <dgm:bulletEnabled val="1"/>
        </dgm:presLayoutVars>
      </dgm:prSet>
      <dgm:spPr/>
    </dgm:pt>
    <dgm:pt modelId="{60BCC0A7-78A5-8F44-AD54-17E15F4B9D3A}" type="pres">
      <dgm:prSet presAssocID="{1C86437F-945B-F344-815E-D538238B0B5F}" presName="sibTrans" presStyleLbl="sibTrans2D1" presStyleIdx="0" presStyleCnt="2"/>
      <dgm:spPr/>
    </dgm:pt>
    <dgm:pt modelId="{1DEA0407-58FE-C241-BA37-81AA9D3DCAF5}" type="pres">
      <dgm:prSet presAssocID="{1C86437F-945B-F344-815E-D538238B0B5F}" presName="connectorText" presStyleLbl="sibTrans2D1" presStyleIdx="0" presStyleCnt="2"/>
      <dgm:spPr/>
    </dgm:pt>
    <dgm:pt modelId="{58E78538-E968-1141-B76F-F88242B1BC3B}" type="pres">
      <dgm:prSet presAssocID="{BFCA0472-387A-7847-A926-A9E7DB352A0E}" presName="node" presStyleLbl="node1" presStyleIdx="1" presStyleCnt="3">
        <dgm:presLayoutVars>
          <dgm:bulletEnabled val="1"/>
        </dgm:presLayoutVars>
      </dgm:prSet>
      <dgm:spPr/>
    </dgm:pt>
    <dgm:pt modelId="{726E1DF7-7E4F-8E45-BCDC-0837FB46028D}" type="pres">
      <dgm:prSet presAssocID="{ADFEC129-2F3A-6943-90CD-C9B17157012A}" presName="sibTrans" presStyleLbl="sibTrans2D1" presStyleIdx="1" presStyleCnt="2"/>
      <dgm:spPr/>
    </dgm:pt>
    <dgm:pt modelId="{BA83EA04-D8C4-4B43-BBC7-3C6B3E97075E}" type="pres">
      <dgm:prSet presAssocID="{ADFEC129-2F3A-6943-90CD-C9B17157012A}" presName="connectorText" presStyleLbl="sibTrans2D1" presStyleIdx="1" presStyleCnt="2"/>
      <dgm:spPr/>
    </dgm:pt>
    <dgm:pt modelId="{F5C34174-B5E9-314D-888C-25F40659CA44}" type="pres">
      <dgm:prSet presAssocID="{B88EA5F2-8B00-A543-B023-DA9B359DCE38}" presName="node" presStyleLbl="node1" presStyleIdx="2" presStyleCnt="3">
        <dgm:presLayoutVars>
          <dgm:bulletEnabled val="1"/>
        </dgm:presLayoutVars>
      </dgm:prSet>
      <dgm:spPr/>
    </dgm:pt>
  </dgm:ptLst>
  <dgm:cxnLst>
    <dgm:cxn modelId="{C7E0122A-6D83-8549-9A35-8C07DE38FF10}" type="presOf" srcId="{BFCA0472-387A-7847-A926-A9E7DB352A0E}" destId="{58E78538-E968-1141-B76F-F88242B1BC3B}" srcOrd="0" destOrd="0" presId="urn:microsoft.com/office/officeart/2005/8/layout/process1"/>
    <dgm:cxn modelId="{9F663331-36DF-6E47-9D3A-88282571C3ED}" type="presOf" srcId="{1C86437F-945B-F344-815E-D538238B0B5F}" destId="{1DEA0407-58FE-C241-BA37-81AA9D3DCAF5}" srcOrd="1" destOrd="0" presId="urn:microsoft.com/office/officeart/2005/8/layout/process1"/>
    <dgm:cxn modelId="{C72F2D41-43D5-B940-8E65-568B04628E50}" type="presOf" srcId="{0CD9FD69-4572-3645-A8A7-BBEF00AA5B2C}" destId="{14F517E5-9790-9244-BCC0-9A048EA9D31C}" srcOrd="0" destOrd="0" presId="urn:microsoft.com/office/officeart/2005/8/layout/process1"/>
    <dgm:cxn modelId="{79E2BF70-0191-2047-BC51-4ACEC3F74E2F}" type="presOf" srcId="{3323699E-B451-224C-BA07-6C5F77162A9F}" destId="{4DECA558-16CB-B04E-B47A-3D14CC409EA6}" srcOrd="0" destOrd="0" presId="urn:microsoft.com/office/officeart/2005/8/layout/process1"/>
    <dgm:cxn modelId="{0AB5587C-ED4B-0F48-AE78-28234F0FB70E}" type="presOf" srcId="{ADFEC129-2F3A-6943-90CD-C9B17157012A}" destId="{726E1DF7-7E4F-8E45-BCDC-0837FB46028D}" srcOrd="0" destOrd="0" presId="urn:microsoft.com/office/officeart/2005/8/layout/process1"/>
    <dgm:cxn modelId="{512C1897-04B3-A64D-AC58-5D499B82B45C}" srcId="{3323699E-B451-224C-BA07-6C5F77162A9F}" destId="{B88EA5F2-8B00-A543-B023-DA9B359DCE38}" srcOrd="2" destOrd="0" parTransId="{712A5BC4-4AFC-3548-AE6D-E564EB31E86F}" sibTransId="{5FD473BD-0B86-5148-BF08-07EF6F7916D6}"/>
    <dgm:cxn modelId="{6B3D3AB2-2659-564B-9730-AE1DB324E51B}" srcId="{3323699E-B451-224C-BA07-6C5F77162A9F}" destId="{BFCA0472-387A-7847-A926-A9E7DB352A0E}" srcOrd="1" destOrd="0" parTransId="{4E539869-C3B7-1342-8A84-5B763EB0F9B0}" sibTransId="{ADFEC129-2F3A-6943-90CD-C9B17157012A}"/>
    <dgm:cxn modelId="{2A1304B8-0ECF-9F47-82DB-36538BDB4954}" srcId="{3323699E-B451-224C-BA07-6C5F77162A9F}" destId="{0CD9FD69-4572-3645-A8A7-BBEF00AA5B2C}" srcOrd="0" destOrd="0" parTransId="{50E8CA8B-6932-6C46-8C9B-6607A72CA4A8}" sibTransId="{1C86437F-945B-F344-815E-D538238B0B5F}"/>
    <dgm:cxn modelId="{D12943BA-7F5A-D741-83C6-366A4200881F}" type="presOf" srcId="{ADFEC129-2F3A-6943-90CD-C9B17157012A}" destId="{BA83EA04-D8C4-4B43-BBC7-3C6B3E97075E}" srcOrd="1" destOrd="0" presId="urn:microsoft.com/office/officeart/2005/8/layout/process1"/>
    <dgm:cxn modelId="{2A70B1D3-79B1-1E49-BFF8-2FA1618C7B42}" type="presOf" srcId="{B88EA5F2-8B00-A543-B023-DA9B359DCE38}" destId="{F5C34174-B5E9-314D-888C-25F40659CA44}" srcOrd="0" destOrd="0" presId="urn:microsoft.com/office/officeart/2005/8/layout/process1"/>
    <dgm:cxn modelId="{468059EC-594A-FC4A-878B-CD4FF8A7E835}" type="presOf" srcId="{1C86437F-945B-F344-815E-D538238B0B5F}" destId="{60BCC0A7-78A5-8F44-AD54-17E15F4B9D3A}" srcOrd="0" destOrd="0" presId="urn:microsoft.com/office/officeart/2005/8/layout/process1"/>
    <dgm:cxn modelId="{60AF6929-AB36-BF42-922A-B02FC18A1998}" type="presParOf" srcId="{4DECA558-16CB-B04E-B47A-3D14CC409EA6}" destId="{14F517E5-9790-9244-BCC0-9A048EA9D31C}" srcOrd="0" destOrd="0" presId="urn:microsoft.com/office/officeart/2005/8/layout/process1"/>
    <dgm:cxn modelId="{12FAD358-16A5-C949-B0CE-C4CAFBA93B75}" type="presParOf" srcId="{4DECA558-16CB-B04E-B47A-3D14CC409EA6}" destId="{60BCC0A7-78A5-8F44-AD54-17E15F4B9D3A}" srcOrd="1" destOrd="0" presId="urn:microsoft.com/office/officeart/2005/8/layout/process1"/>
    <dgm:cxn modelId="{CD7361D5-3E2A-D04D-B567-64113A418E57}" type="presParOf" srcId="{60BCC0A7-78A5-8F44-AD54-17E15F4B9D3A}" destId="{1DEA0407-58FE-C241-BA37-81AA9D3DCAF5}" srcOrd="0" destOrd="0" presId="urn:microsoft.com/office/officeart/2005/8/layout/process1"/>
    <dgm:cxn modelId="{446BFDB2-1809-8644-B98F-B76AEFD7DE02}" type="presParOf" srcId="{4DECA558-16CB-B04E-B47A-3D14CC409EA6}" destId="{58E78538-E968-1141-B76F-F88242B1BC3B}" srcOrd="2" destOrd="0" presId="urn:microsoft.com/office/officeart/2005/8/layout/process1"/>
    <dgm:cxn modelId="{96F790A5-C36A-7B40-8E71-6ADF7D9DC7C4}" type="presParOf" srcId="{4DECA558-16CB-B04E-B47A-3D14CC409EA6}" destId="{726E1DF7-7E4F-8E45-BCDC-0837FB46028D}" srcOrd="3" destOrd="0" presId="urn:microsoft.com/office/officeart/2005/8/layout/process1"/>
    <dgm:cxn modelId="{20059498-FE89-7646-B394-B733E1ABA67D}" type="presParOf" srcId="{726E1DF7-7E4F-8E45-BCDC-0837FB46028D}" destId="{BA83EA04-D8C4-4B43-BBC7-3C6B3E97075E}" srcOrd="0" destOrd="0" presId="urn:microsoft.com/office/officeart/2005/8/layout/process1"/>
    <dgm:cxn modelId="{BCD07F32-7904-F241-A835-68D2E1105794}" type="presParOf" srcId="{4DECA558-16CB-B04E-B47A-3D14CC409EA6}" destId="{F5C34174-B5E9-314D-888C-25F40659CA4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517E5-9790-9244-BCC0-9A048EA9D31C}">
      <dsp:nvSpPr>
        <dsp:cNvPr id="0" name=""/>
        <dsp:cNvSpPr/>
      </dsp:nvSpPr>
      <dsp:spPr>
        <a:xfrm>
          <a:off x="6957" y="1043265"/>
          <a:ext cx="2079417" cy="12476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Action</a:t>
          </a:r>
        </a:p>
      </dsp:txBody>
      <dsp:txXfrm>
        <a:off x="43499" y="1079807"/>
        <a:ext cx="2006333" cy="1174566"/>
      </dsp:txXfrm>
    </dsp:sp>
    <dsp:sp modelId="{60BCC0A7-78A5-8F44-AD54-17E15F4B9D3A}">
      <dsp:nvSpPr>
        <dsp:cNvPr id="0" name=""/>
        <dsp:cNvSpPr/>
      </dsp:nvSpPr>
      <dsp:spPr>
        <a:xfrm>
          <a:off x="2294316" y="1409242"/>
          <a:ext cx="440836" cy="51569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294316" y="1512381"/>
        <a:ext cx="308585" cy="309417"/>
      </dsp:txXfrm>
    </dsp:sp>
    <dsp:sp modelId="{58E78538-E968-1141-B76F-F88242B1BC3B}">
      <dsp:nvSpPr>
        <dsp:cNvPr id="0" name=""/>
        <dsp:cNvSpPr/>
      </dsp:nvSpPr>
      <dsp:spPr>
        <a:xfrm>
          <a:off x="2918142" y="1043265"/>
          <a:ext cx="2079417" cy="12476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Middleware</a:t>
          </a:r>
        </a:p>
      </dsp:txBody>
      <dsp:txXfrm>
        <a:off x="2954684" y="1079807"/>
        <a:ext cx="2006333" cy="1174566"/>
      </dsp:txXfrm>
    </dsp:sp>
    <dsp:sp modelId="{726E1DF7-7E4F-8E45-BCDC-0837FB46028D}">
      <dsp:nvSpPr>
        <dsp:cNvPr id="0" name=""/>
        <dsp:cNvSpPr/>
      </dsp:nvSpPr>
      <dsp:spPr>
        <a:xfrm>
          <a:off x="5205501" y="1409242"/>
          <a:ext cx="440836" cy="51569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205501" y="1512381"/>
        <a:ext cx="308585" cy="309417"/>
      </dsp:txXfrm>
    </dsp:sp>
    <dsp:sp modelId="{F5C34174-B5E9-314D-888C-25F40659CA44}">
      <dsp:nvSpPr>
        <dsp:cNvPr id="0" name=""/>
        <dsp:cNvSpPr/>
      </dsp:nvSpPr>
      <dsp:spPr>
        <a:xfrm>
          <a:off x="5829327" y="1043265"/>
          <a:ext cx="2079417" cy="12476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Reducer</a:t>
          </a:r>
        </a:p>
      </dsp:txBody>
      <dsp:txXfrm>
        <a:off x="5865869" y="1079807"/>
        <a:ext cx="2006333" cy="11745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4FF009-9F88-194D-A2AD-FA18CB0F2480}" type="datetime1">
              <a:rPr lang="en-US" smtClean="0"/>
              <a:t>4/27/19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25DA05-135C-B149-9A52-79297AF95183}" type="slidenum">
              <a:rPr lang="en-US" smtClean="0"/>
              <a:t>‹#›</a:t>
            </a:fld>
            <a:endParaRPr lang="en-US"/>
          </a:p>
        </p:txBody>
      </p:sp>
    </p:spTree>
    <p:extLst>
      <p:ext uri="{BB962C8B-B14F-4D97-AF65-F5344CB8AC3E}">
        <p14:creationId xmlns:p14="http://schemas.microsoft.com/office/powerpoint/2010/main" val="679573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BABFC-A598-6D4B-BA0F-328A101D835C}" type="datetime1">
              <a:rPr lang="en-US" smtClean="0"/>
              <a:t>4/27/19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70EAF-1B7F-084E-BE5F-E1B515CBCD96}" type="slidenum">
              <a:rPr lang="en-US" smtClean="0"/>
              <a:t>‹#›</a:t>
            </a:fld>
            <a:endParaRPr lang="en-US"/>
          </a:p>
        </p:txBody>
      </p:sp>
    </p:spTree>
    <p:extLst>
      <p:ext uri="{BB962C8B-B14F-4D97-AF65-F5344CB8AC3E}">
        <p14:creationId xmlns:p14="http://schemas.microsoft.com/office/powerpoint/2010/main" val="39028862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3" Type="http://schemas.openxmlformats.org/officeDocument/2006/relationships/hyperlink" Target="https://css-tricks.com/render-caching-for-react/" TargetMode="External"/><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test driven development with </a:t>
            </a:r>
            <a:r>
              <a:rPr lang="en-US" baseline="0" dirty="0"/>
              <a:t>react. </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a:t>
            </a:fld>
            <a:endParaRPr lang="en-US"/>
          </a:p>
        </p:txBody>
      </p:sp>
    </p:spTree>
    <p:extLst>
      <p:ext uri="{BB962C8B-B14F-4D97-AF65-F5344CB8AC3E}">
        <p14:creationId xmlns:p14="http://schemas.microsoft.com/office/powerpoint/2010/main" val="3670311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elaborate</a:t>
            </a:r>
            <a:r>
              <a:rPr lang="en-US" baseline="0" dirty="0"/>
              <a:t> on what I mean by Professional Front End development. These are what I consider to be the foundations of software development in general. These basic practices are still relatively new to front-end coding, partly because the languages and tools we're working with aren't as mature as what we have for other types of development, but also because of the very different skill-set that's traditionally been required for doing front end development.</a:t>
            </a:r>
          </a:p>
          <a:p>
            <a:endParaRPr lang="en-US" baseline="0" dirty="0"/>
          </a:p>
          <a:p>
            <a:r>
              <a:rPr lang="en-US" baseline="0" dirty="0"/>
              <a:t>Just to be clear, when we're talking about front-end development, we're talking about writing the front end logic and user interface that consumes and presents data from a web server.</a:t>
            </a:r>
          </a:p>
          <a:p>
            <a:endParaRPr lang="en-US" baseline="0" dirty="0"/>
          </a:p>
          <a:p>
            <a:r>
              <a:rPr lang="en-US" baseline="0" dirty="0"/>
              <a:t>We'll talk in more detail about each of these 4 foundational principles in a moment.</a:t>
            </a:r>
          </a:p>
        </p:txBody>
      </p:sp>
      <p:sp>
        <p:nvSpPr>
          <p:cNvPr id="4" name="Slide Number Placeholder 3"/>
          <p:cNvSpPr>
            <a:spLocks noGrp="1"/>
          </p:cNvSpPr>
          <p:nvPr>
            <p:ph type="sldNum" sz="quarter" idx="10"/>
          </p:nvPr>
        </p:nvSpPr>
        <p:spPr/>
        <p:txBody>
          <a:bodyPr/>
          <a:lstStyle/>
          <a:p>
            <a:fld id="{71770EAF-1B7F-084E-BE5F-E1B515CBCD96}" type="slidenum">
              <a:rPr lang="en-US" smtClean="0"/>
              <a:t>10</a:t>
            </a:fld>
            <a:endParaRPr lang="en-US"/>
          </a:p>
        </p:txBody>
      </p:sp>
    </p:spTree>
    <p:extLst>
      <p:ext uri="{BB962C8B-B14F-4D97-AF65-F5344CB8AC3E}">
        <p14:creationId xmlns:p14="http://schemas.microsoft.com/office/powerpoint/2010/main" val="286370554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107</a:t>
            </a:fld>
            <a:endParaRPr lang="en-US"/>
          </a:p>
        </p:txBody>
      </p:sp>
    </p:spTree>
    <p:extLst>
      <p:ext uri="{BB962C8B-B14F-4D97-AF65-F5344CB8AC3E}">
        <p14:creationId xmlns:p14="http://schemas.microsoft.com/office/powerpoint/2010/main" val="9473004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108</a:t>
            </a:fld>
            <a:endParaRPr lang="en-US"/>
          </a:p>
        </p:txBody>
      </p:sp>
    </p:spTree>
    <p:extLst>
      <p:ext uri="{BB962C8B-B14F-4D97-AF65-F5344CB8AC3E}">
        <p14:creationId xmlns:p14="http://schemas.microsoft.com/office/powerpoint/2010/main" val="19774449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literals are enclosed by the back-tick (` `) (grave accent) character instead of double or single quotes.</a:t>
            </a:r>
          </a:p>
        </p:txBody>
      </p:sp>
      <p:sp>
        <p:nvSpPr>
          <p:cNvPr id="4" name="Slide Number Placeholder 3"/>
          <p:cNvSpPr>
            <a:spLocks noGrp="1"/>
          </p:cNvSpPr>
          <p:nvPr>
            <p:ph type="sldNum" sz="quarter" idx="10"/>
          </p:nvPr>
        </p:nvSpPr>
        <p:spPr/>
        <p:txBody>
          <a:bodyPr/>
          <a:lstStyle/>
          <a:p>
            <a:fld id="{71770EAF-1B7F-084E-BE5F-E1B515CBCD96}" type="slidenum">
              <a:rPr lang="en-US" smtClean="0"/>
              <a:t>109</a:t>
            </a:fld>
            <a:endParaRPr lang="en-US"/>
          </a:p>
        </p:txBody>
      </p:sp>
    </p:spTree>
    <p:extLst>
      <p:ext uri="{BB962C8B-B14F-4D97-AF65-F5344CB8AC3E}">
        <p14:creationId xmlns:p14="http://schemas.microsoft.com/office/powerpoint/2010/main" val="18943589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a:t>
            </a:r>
            <a:r>
              <a:rPr lang="en-US" baseline="0"/>
              <a:t> can also access raw strings, without interpretted backslashes.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110</a:t>
            </a:fld>
            <a:endParaRPr lang="en-US"/>
          </a:p>
        </p:txBody>
      </p:sp>
    </p:spTree>
    <p:extLst>
      <p:ext uri="{BB962C8B-B14F-4D97-AF65-F5344CB8AC3E}">
        <p14:creationId xmlns:p14="http://schemas.microsoft.com/office/powerpoint/2010/main" val="384027175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ES6</a:t>
            </a:r>
            <a:r>
              <a:rPr lang="en-US" baseline="0"/>
              <a:t> has a consise syntax for setting properties that have the same name and value. In this case, which part --the name or the value-- do you think the x and y in the ES6 code refers to? It's actually the value. Can you think of a way to check this?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111</a:t>
            </a:fld>
            <a:endParaRPr lang="en-US"/>
          </a:p>
        </p:txBody>
      </p:sp>
    </p:spTree>
    <p:extLst>
      <p:ext uri="{BB962C8B-B14F-4D97-AF65-F5344CB8AC3E}">
        <p14:creationId xmlns:p14="http://schemas.microsoft.com/office/powerpoint/2010/main" val="353237188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112</a:t>
            </a:fld>
            <a:endParaRPr lang="en-US"/>
          </a:p>
        </p:txBody>
      </p:sp>
    </p:spTree>
    <p:extLst>
      <p:ext uri="{BB962C8B-B14F-4D97-AF65-F5344CB8AC3E}">
        <p14:creationId xmlns:p14="http://schemas.microsoft.com/office/powerpoint/2010/main" val="36347653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113</a:t>
            </a:fld>
            <a:endParaRPr lang="en-US"/>
          </a:p>
        </p:txBody>
      </p:sp>
    </p:spTree>
    <p:extLst>
      <p:ext uri="{BB962C8B-B14F-4D97-AF65-F5344CB8AC3E}">
        <p14:creationId xmlns:p14="http://schemas.microsoft.com/office/powerpoint/2010/main" val="4286384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114</a:t>
            </a:fld>
            <a:endParaRPr lang="en-US"/>
          </a:p>
        </p:txBody>
      </p:sp>
    </p:spTree>
    <p:extLst>
      <p:ext uri="{BB962C8B-B14F-4D97-AF65-F5344CB8AC3E}">
        <p14:creationId xmlns:p14="http://schemas.microsoft.com/office/powerpoint/2010/main" val="29377715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115</a:t>
            </a:fld>
            <a:endParaRPr lang="en-US"/>
          </a:p>
        </p:txBody>
      </p:sp>
    </p:spTree>
    <p:extLst>
      <p:ext uri="{BB962C8B-B14F-4D97-AF65-F5344CB8AC3E}">
        <p14:creationId xmlns:p14="http://schemas.microsoft.com/office/powerpoint/2010/main" val="229619771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call to Symbol</a:t>
            </a:r>
            <a:r>
              <a:rPr lang="en-US" baseline="0" dirty="0"/>
              <a:t> creates a new symbol. In the 2</a:t>
            </a:r>
            <a:r>
              <a:rPr lang="en-US" baseline="30000" dirty="0"/>
              <a:t>nd</a:t>
            </a:r>
            <a:r>
              <a:rPr lang="en-US" baseline="0" dirty="0"/>
              <a:t> and 3</a:t>
            </a:r>
            <a:r>
              <a:rPr lang="en-US" baseline="30000" dirty="0"/>
              <a:t>rd</a:t>
            </a:r>
            <a:r>
              <a:rPr lang="en-US" baseline="0" dirty="0"/>
              <a:t> examples, foo is not coerced into a symbol. "foo" is just an optional description.</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116</a:t>
            </a:fld>
            <a:endParaRPr lang="en-US"/>
          </a:p>
        </p:txBody>
      </p:sp>
    </p:spTree>
    <p:extLst>
      <p:ext uri="{BB962C8B-B14F-4D97-AF65-F5344CB8AC3E}">
        <p14:creationId xmlns:p14="http://schemas.microsoft.com/office/powerpoint/2010/main" val="332573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11</a:t>
            </a:fld>
            <a:endParaRPr lang="en-US"/>
          </a:p>
        </p:txBody>
      </p:sp>
    </p:spTree>
    <p:extLst>
      <p:ext uri="{BB962C8B-B14F-4D97-AF65-F5344CB8AC3E}">
        <p14:creationId xmlns:p14="http://schemas.microsoft.com/office/powerpoint/2010/main" val="122947894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117</a:t>
            </a:fld>
            <a:endParaRPr lang="en-US"/>
          </a:p>
        </p:txBody>
      </p:sp>
    </p:spTree>
    <p:extLst>
      <p:ext uri="{BB962C8B-B14F-4D97-AF65-F5344CB8AC3E}">
        <p14:creationId xmlns:p14="http://schemas.microsoft.com/office/powerpoint/2010/main" val="186201365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118</a:t>
            </a:fld>
            <a:endParaRPr lang="en-US"/>
          </a:p>
        </p:txBody>
      </p:sp>
    </p:spTree>
    <p:extLst>
      <p:ext uri="{BB962C8B-B14F-4D97-AF65-F5344CB8AC3E}">
        <p14:creationId xmlns:p14="http://schemas.microsoft.com/office/powerpoint/2010/main" val="78426351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119</a:t>
            </a:fld>
            <a:endParaRPr lang="en-US"/>
          </a:p>
        </p:txBody>
      </p:sp>
    </p:spTree>
    <p:extLst>
      <p:ext uri="{BB962C8B-B14F-4D97-AF65-F5344CB8AC3E}">
        <p14:creationId xmlns:p14="http://schemas.microsoft.com/office/powerpoint/2010/main" val="117932065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120</a:t>
            </a:fld>
            <a:endParaRPr lang="en-US"/>
          </a:p>
        </p:txBody>
      </p:sp>
    </p:spTree>
    <p:extLst>
      <p:ext uri="{BB962C8B-B14F-4D97-AF65-F5344CB8AC3E}">
        <p14:creationId xmlns:p14="http://schemas.microsoft.com/office/powerpoint/2010/main" val="36453690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121</a:t>
            </a:fld>
            <a:endParaRPr lang="en-US"/>
          </a:p>
        </p:txBody>
      </p:sp>
    </p:spTree>
    <p:extLst>
      <p:ext uri="{BB962C8B-B14F-4D97-AF65-F5344CB8AC3E}">
        <p14:creationId xmlns:p14="http://schemas.microsoft.com/office/powerpoint/2010/main" val="338815932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122</a:t>
            </a:fld>
            <a:endParaRPr lang="en-US"/>
          </a:p>
        </p:txBody>
      </p:sp>
    </p:spTree>
    <p:extLst>
      <p:ext uri="{BB962C8B-B14F-4D97-AF65-F5344CB8AC3E}">
        <p14:creationId xmlns:p14="http://schemas.microsoft.com/office/powerpoint/2010/main" val="417282236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123</a:t>
            </a:fld>
            <a:endParaRPr lang="en-US"/>
          </a:p>
        </p:txBody>
      </p:sp>
    </p:spTree>
    <p:extLst>
      <p:ext uri="{BB962C8B-B14F-4D97-AF65-F5344CB8AC3E}">
        <p14:creationId xmlns:p14="http://schemas.microsoft.com/office/powerpoint/2010/main" val="268078221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125</a:t>
            </a:fld>
            <a:endParaRPr lang="en-US"/>
          </a:p>
        </p:txBody>
      </p:sp>
    </p:spTree>
    <p:extLst>
      <p:ext uri="{BB962C8B-B14F-4D97-AF65-F5344CB8AC3E}">
        <p14:creationId xmlns:p14="http://schemas.microsoft.com/office/powerpoint/2010/main" val="196795116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126</a:t>
            </a:fld>
            <a:endParaRPr lang="en-US"/>
          </a:p>
        </p:txBody>
      </p:sp>
    </p:spTree>
    <p:extLst>
      <p:ext uri="{BB962C8B-B14F-4D97-AF65-F5344CB8AC3E}">
        <p14:creationId xmlns:p14="http://schemas.microsoft.com/office/powerpoint/2010/main" val="51188305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127</a:t>
            </a:fld>
            <a:endParaRPr lang="en-US"/>
          </a:p>
        </p:txBody>
      </p:sp>
    </p:spTree>
    <p:extLst>
      <p:ext uri="{BB962C8B-B14F-4D97-AF65-F5344CB8AC3E}">
        <p14:creationId xmlns:p14="http://schemas.microsoft.com/office/powerpoint/2010/main" val="1089137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is more than just a library</a:t>
            </a:r>
            <a:r>
              <a:rPr lang="en-US" baseline="0" dirty="0"/>
              <a:t> for building user interfaces. It's really a new way to think about building web applications. Once you understand the principles of it, it's actually surprisingly simple. One of the great things about react, and about ES6 too, is that you don't have to buy into it completely. You can start out using it pretty quickly by integrating it with your existing code, and then you can do more with it as you become more proficient. React's architecture makes it easy to reason about and easy to gradually refactor. This is one of the main things I want to demonstrate in this course -- it's very normal in React to start out with components that are poorly optimized and poorly designed and then to gradually make them better.</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12</a:t>
            </a:fld>
            <a:endParaRPr lang="en-US"/>
          </a:p>
        </p:txBody>
      </p:sp>
    </p:spTree>
    <p:extLst>
      <p:ext uri="{BB962C8B-B14F-4D97-AF65-F5344CB8AC3E}">
        <p14:creationId xmlns:p14="http://schemas.microsoft.com/office/powerpoint/2010/main" val="160261937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128</a:t>
            </a:fld>
            <a:endParaRPr lang="en-US"/>
          </a:p>
        </p:txBody>
      </p:sp>
    </p:spTree>
    <p:extLst>
      <p:ext uri="{BB962C8B-B14F-4D97-AF65-F5344CB8AC3E}">
        <p14:creationId xmlns:p14="http://schemas.microsoft.com/office/powerpoint/2010/main" val="404648043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129</a:t>
            </a:fld>
            <a:endParaRPr lang="en-US"/>
          </a:p>
        </p:txBody>
      </p:sp>
    </p:spTree>
    <p:extLst>
      <p:ext uri="{BB962C8B-B14F-4D97-AF65-F5344CB8AC3E}">
        <p14:creationId xmlns:p14="http://schemas.microsoft.com/office/powerpoint/2010/main" val="38100899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case, this.name is</a:t>
            </a:r>
            <a:r>
              <a:rPr lang="en-US" baseline="0"/>
              <a:t> the same as author.name.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130</a:t>
            </a:fld>
            <a:endParaRPr lang="en-US"/>
          </a:p>
        </p:txBody>
      </p:sp>
    </p:spTree>
    <p:extLst>
      <p:ext uri="{BB962C8B-B14F-4D97-AF65-F5344CB8AC3E}">
        <p14:creationId xmlns:p14="http://schemas.microsoft.com/office/powerpoint/2010/main" val="334641616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explicit binding,</a:t>
            </a:r>
            <a:r>
              <a:rPr lang="en-US" baseline="0"/>
              <a:t> you can remove the method from an object and use call to indicate the context. In this case, when logName.call is invoked, this.name refers to author.name.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131</a:t>
            </a:fld>
            <a:endParaRPr lang="en-US"/>
          </a:p>
        </p:txBody>
      </p:sp>
    </p:spTree>
    <p:extLst>
      <p:ext uri="{BB962C8B-B14F-4D97-AF65-F5344CB8AC3E}">
        <p14:creationId xmlns:p14="http://schemas.microsoft.com/office/powerpoint/2010/main" val="275369244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parameter of call is the context. Here, we're saying that the</a:t>
            </a:r>
            <a:r>
              <a:rPr lang="en-US" baseline="0"/>
              <a:t> logName function should be run in the context of the author object. After that, you can pass in parameters. We're passing in the first element of an array. The passed parameters are then available, as they normally would be, inside the function, and the properties of the author object are also available, by using the this keyword.</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132</a:t>
            </a:fld>
            <a:endParaRPr lang="en-US"/>
          </a:p>
        </p:txBody>
      </p:sp>
    </p:spTree>
    <p:extLst>
      <p:ext uri="{BB962C8B-B14F-4D97-AF65-F5344CB8AC3E}">
        <p14:creationId xmlns:p14="http://schemas.microsoft.com/office/powerpoint/2010/main" val="11182216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.apply</a:t>
            </a:r>
            <a:r>
              <a:rPr lang="en-US" baseline="0"/>
              <a:t> allows you to bind a function to an object and pass an array to the function, as shown here. We create a function called logName that take 3 parameters. We then create an object called author that has 2 properties and we define an array called favoriteFoods. By using .apply, we run logName in the context of the author object and we pass it the favoriteFoods array, which gets expanded for each of the 3 parameters of the function.</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133</a:t>
            </a:fld>
            <a:endParaRPr lang="en-US"/>
          </a:p>
        </p:txBody>
      </p:sp>
    </p:spTree>
    <p:extLst>
      <p:ext uri="{BB962C8B-B14F-4D97-AF65-F5344CB8AC3E}">
        <p14:creationId xmlns:p14="http://schemas.microsoft.com/office/powerpoint/2010/main" val="36850343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134</a:t>
            </a:fld>
            <a:endParaRPr lang="en-US"/>
          </a:p>
        </p:txBody>
      </p:sp>
    </p:spTree>
    <p:extLst>
      <p:ext uri="{BB962C8B-B14F-4D97-AF65-F5344CB8AC3E}">
        <p14:creationId xmlns:p14="http://schemas.microsoft.com/office/powerpoint/2010/main" val="38749122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135</a:t>
            </a:fld>
            <a:endParaRPr lang="en-US"/>
          </a:p>
        </p:txBody>
      </p:sp>
    </p:spTree>
    <p:extLst>
      <p:ext uri="{BB962C8B-B14F-4D97-AF65-F5344CB8AC3E}">
        <p14:creationId xmlns:p14="http://schemas.microsoft.com/office/powerpoint/2010/main" val="147546920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136</a:t>
            </a:fld>
            <a:endParaRPr lang="en-US"/>
          </a:p>
        </p:txBody>
      </p:sp>
    </p:spTree>
    <p:extLst>
      <p:ext uri="{BB962C8B-B14F-4D97-AF65-F5344CB8AC3E}">
        <p14:creationId xmlns:p14="http://schemas.microsoft.com/office/powerpoint/2010/main" val="125474567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137</a:t>
            </a:fld>
            <a:endParaRPr lang="en-US"/>
          </a:p>
        </p:txBody>
      </p:sp>
    </p:spTree>
    <p:extLst>
      <p:ext uri="{BB962C8B-B14F-4D97-AF65-F5344CB8AC3E}">
        <p14:creationId xmlns:p14="http://schemas.microsoft.com/office/powerpoint/2010/main" val="2463565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itself is concerned only with the View</a:t>
            </a:r>
            <a:r>
              <a:rPr lang="en-US" baseline="0" dirty="0"/>
              <a:t> -- the V in MVC. It doesn't have a data layer, so you'll need to bring in something else to handle operations such as Ajax. </a:t>
            </a:r>
          </a:p>
          <a:p>
            <a:endParaRPr lang="en-US" baseline="0" dirty="0"/>
          </a:p>
          <a:p>
            <a:r>
              <a:rPr lang="en-US" baseline="0" dirty="0"/>
              <a:t>At first, you may be surprised at how React seems to violate every rule of front end development that we've created over the years -- React freely mixes display logic together with style and business logic for example. You'll see, however, that this mixing isn't what it appears to be and it actually makes great sense and makes development of applications easy, and even fun.</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13</a:t>
            </a:fld>
            <a:endParaRPr lang="en-US"/>
          </a:p>
        </p:txBody>
      </p:sp>
    </p:spTree>
    <p:extLst>
      <p:ext uri="{BB962C8B-B14F-4D97-AF65-F5344CB8AC3E}">
        <p14:creationId xmlns:p14="http://schemas.microsoft.com/office/powerpoint/2010/main" val="205462855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138</a:t>
            </a:fld>
            <a:endParaRPr lang="en-US"/>
          </a:p>
        </p:txBody>
      </p:sp>
    </p:spTree>
    <p:extLst>
      <p:ext uri="{BB962C8B-B14F-4D97-AF65-F5344CB8AC3E}">
        <p14:creationId xmlns:p14="http://schemas.microsoft.com/office/powerpoint/2010/main" val="195961632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139</a:t>
            </a:fld>
            <a:endParaRPr lang="en-US"/>
          </a:p>
        </p:txBody>
      </p:sp>
    </p:spTree>
    <p:extLst>
      <p:ext uri="{BB962C8B-B14F-4D97-AF65-F5344CB8AC3E}">
        <p14:creationId xmlns:p14="http://schemas.microsoft.com/office/powerpoint/2010/main" val="146231346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140</a:t>
            </a:fld>
            <a:endParaRPr lang="en-US"/>
          </a:p>
        </p:txBody>
      </p:sp>
    </p:spTree>
    <p:extLst>
      <p:ext uri="{BB962C8B-B14F-4D97-AF65-F5344CB8AC3E}">
        <p14:creationId xmlns:p14="http://schemas.microsoft.com/office/powerpoint/2010/main" val="129949956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141</a:t>
            </a:fld>
            <a:endParaRPr lang="en-US"/>
          </a:p>
        </p:txBody>
      </p:sp>
    </p:spTree>
    <p:extLst>
      <p:ext uri="{BB962C8B-B14F-4D97-AF65-F5344CB8AC3E}">
        <p14:creationId xmlns:p14="http://schemas.microsoft.com/office/powerpoint/2010/main" val="78051577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142</a:t>
            </a:fld>
            <a:endParaRPr lang="en-US"/>
          </a:p>
        </p:txBody>
      </p:sp>
    </p:spTree>
    <p:extLst>
      <p:ext uri="{BB962C8B-B14F-4D97-AF65-F5344CB8AC3E}">
        <p14:creationId xmlns:p14="http://schemas.microsoft.com/office/powerpoint/2010/main" val="129846412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143</a:t>
            </a:fld>
            <a:endParaRPr lang="en-US"/>
          </a:p>
        </p:txBody>
      </p:sp>
    </p:spTree>
    <p:extLst>
      <p:ext uri="{BB962C8B-B14F-4D97-AF65-F5344CB8AC3E}">
        <p14:creationId xmlns:p14="http://schemas.microsoft.com/office/powerpoint/2010/main" val="55777848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144</a:t>
            </a:fld>
            <a:endParaRPr lang="en-US"/>
          </a:p>
        </p:txBody>
      </p:sp>
    </p:spTree>
    <p:extLst>
      <p:ext uri="{BB962C8B-B14F-4D97-AF65-F5344CB8AC3E}">
        <p14:creationId xmlns:p14="http://schemas.microsoft.com/office/powerpoint/2010/main" val="100582136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145</a:t>
            </a:fld>
            <a:endParaRPr lang="en-US"/>
          </a:p>
        </p:txBody>
      </p:sp>
    </p:spTree>
    <p:extLst>
      <p:ext uri="{BB962C8B-B14F-4D97-AF65-F5344CB8AC3E}">
        <p14:creationId xmlns:p14="http://schemas.microsoft.com/office/powerpoint/2010/main" val="193172904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146</a:t>
            </a:fld>
            <a:endParaRPr lang="en-US"/>
          </a:p>
        </p:txBody>
      </p:sp>
    </p:spTree>
    <p:extLst>
      <p:ext uri="{BB962C8B-B14F-4D97-AF65-F5344CB8AC3E}">
        <p14:creationId xmlns:p14="http://schemas.microsoft.com/office/powerpoint/2010/main" val="165553165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147</a:t>
            </a:fld>
            <a:endParaRPr lang="en-US"/>
          </a:p>
        </p:txBody>
      </p:sp>
    </p:spTree>
    <p:extLst>
      <p:ext uri="{BB962C8B-B14F-4D97-AF65-F5344CB8AC3E}">
        <p14:creationId xmlns:p14="http://schemas.microsoft.com/office/powerpoint/2010/main" val="627628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React can</a:t>
            </a:r>
            <a:r>
              <a:rPr lang="en-US" baseline="0"/>
              <a:t> and is used to build large applications as well as small. It can also be used to just render the View for another framework, although many people who start out working with it this way find that they need the framework less and less. </a:t>
            </a:r>
          </a:p>
          <a:p>
            <a:endParaRPr lang="en-US" baseline="0"/>
          </a:p>
          <a:p>
            <a:r>
              <a:rPr lang="en-US" baseline="0"/>
              <a:t>React can also be used to generate static HTML on the server, and it can be used to create native mobile apps using React Native.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a:t>
            </a:fld>
            <a:endParaRPr lang="en-US"/>
          </a:p>
        </p:txBody>
      </p:sp>
    </p:spTree>
    <p:extLst>
      <p:ext uri="{BB962C8B-B14F-4D97-AF65-F5344CB8AC3E}">
        <p14:creationId xmlns:p14="http://schemas.microsoft.com/office/powerpoint/2010/main" val="191381180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148</a:t>
            </a:fld>
            <a:endParaRPr lang="en-US"/>
          </a:p>
        </p:txBody>
      </p:sp>
    </p:spTree>
    <p:extLst>
      <p:ext uri="{BB962C8B-B14F-4D97-AF65-F5344CB8AC3E}">
        <p14:creationId xmlns:p14="http://schemas.microsoft.com/office/powerpoint/2010/main" val="117582077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149</a:t>
            </a:fld>
            <a:endParaRPr lang="en-US"/>
          </a:p>
        </p:txBody>
      </p:sp>
    </p:spTree>
    <p:extLst>
      <p:ext uri="{BB962C8B-B14F-4D97-AF65-F5344CB8AC3E}">
        <p14:creationId xmlns:p14="http://schemas.microsoft.com/office/powerpoint/2010/main" val="113523107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150</a:t>
            </a:fld>
            <a:endParaRPr lang="en-US"/>
          </a:p>
        </p:txBody>
      </p:sp>
    </p:spTree>
    <p:extLst>
      <p:ext uri="{BB962C8B-B14F-4D97-AF65-F5344CB8AC3E}">
        <p14:creationId xmlns:p14="http://schemas.microsoft.com/office/powerpoint/2010/main" val="322872776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151</a:t>
            </a:fld>
            <a:endParaRPr lang="en-US"/>
          </a:p>
        </p:txBody>
      </p:sp>
    </p:spTree>
    <p:extLst>
      <p:ext uri="{BB962C8B-B14F-4D97-AF65-F5344CB8AC3E}">
        <p14:creationId xmlns:p14="http://schemas.microsoft.com/office/powerpoint/2010/main" val="1070722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152</a:t>
            </a:fld>
            <a:endParaRPr lang="en-US"/>
          </a:p>
        </p:txBody>
      </p:sp>
    </p:spTree>
    <p:extLst>
      <p:ext uri="{BB962C8B-B14F-4D97-AF65-F5344CB8AC3E}">
        <p14:creationId xmlns:p14="http://schemas.microsoft.com/office/powerpoint/2010/main" val="271234335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153</a:t>
            </a:fld>
            <a:endParaRPr lang="en-US"/>
          </a:p>
        </p:txBody>
      </p:sp>
    </p:spTree>
    <p:extLst>
      <p:ext uri="{BB962C8B-B14F-4D97-AF65-F5344CB8AC3E}">
        <p14:creationId xmlns:p14="http://schemas.microsoft.com/office/powerpoint/2010/main" val="349707668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154</a:t>
            </a:fld>
            <a:endParaRPr lang="en-US"/>
          </a:p>
        </p:txBody>
      </p:sp>
    </p:spTree>
    <p:extLst>
      <p:ext uri="{BB962C8B-B14F-4D97-AF65-F5344CB8AC3E}">
        <p14:creationId xmlns:p14="http://schemas.microsoft.com/office/powerpoint/2010/main" val="261162485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155</a:t>
            </a:fld>
            <a:endParaRPr lang="en-US"/>
          </a:p>
        </p:txBody>
      </p:sp>
    </p:spTree>
    <p:extLst>
      <p:ext uri="{BB962C8B-B14F-4D97-AF65-F5344CB8AC3E}">
        <p14:creationId xmlns:p14="http://schemas.microsoft.com/office/powerpoint/2010/main" val="273452627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156</a:t>
            </a:fld>
            <a:endParaRPr lang="en-US"/>
          </a:p>
        </p:txBody>
      </p:sp>
    </p:spTree>
    <p:extLst>
      <p:ext uri="{BB962C8B-B14F-4D97-AF65-F5344CB8AC3E}">
        <p14:creationId xmlns:p14="http://schemas.microsoft.com/office/powerpoint/2010/main" val="415536377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157</a:t>
            </a:fld>
            <a:endParaRPr lang="en-US"/>
          </a:p>
        </p:txBody>
      </p:sp>
    </p:spTree>
    <p:extLst>
      <p:ext uri="{BB962C8B-B14F-4D97-AF65-F5344CB8AC3E}">
        <p14:creationId xmlns:p14="http://schemas.microsoft.com/office/powerpoint/2010/main" val="1030102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companies that are using React</a:t>
            </a:r>
            <a:r>
              <a:rPr lang="en-US" baseline="0" dirty="0"/>
              <a:t> today. It's become extremely popular in a very short time.</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15</a:t>
            </a:fld>
            <a:endParaRPr lang="en-US"/>
          </a:p>
        </p:txBody>
      </p:sp>
    </p:spTree>
    <p:extLst>
      <p:ext uri="{BB962C8B-B14F-4D97-AF65-F5344CB8AC3E}">
        <p14:creationId xmlns:p14="http://schemas.microsoft.com/office/powerpoint/2010/main" val="73903031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158</a:t>
            </a:fld>
            <a:endParaRPr lang="en-US"/>
          </a:p>
        </p:txBody>
      </p:sp>
    </p:spTree>
    <p:extLst>
      <p:ext uri="{BB962C8B-B14F-4D97-AF65-F5344CB8AC3E}">
        <p14:creationId xmlns:p14="http://schemas.microsoft.com/office/powerpoint/2010/main" val="400702885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159</a:t>
            </a:fld>
            <a:endParaRPr lang="en-US"/>
          </a:p>
        </p:txBody>
      </p:sp>
    </p:spTree>
    <p:extLst>
      <p:ext uri="{BB962C8B-B14F-4D97-AF65-F5344CB8AC3E}">
        <p14:creationId xmlns:p14="http://schemas.microsoft.com/office/powerpoint/2010/main" val="387565763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160</a:t>
            </a:fld>
            <a:endParaRPr lang="en-US"/>
          </a:p>
        </p:txBody>
      </p:sp>
    </p:spTree>
    <p:extLst>
      <p:ext uri="{BB962C8B-B14F-4D97-AF65-F5344CB8AC3E}">
        <p14:creationId xmlns:p14="http://schemas.microsoft.com/office/powerpoint/2010/main" val="136719114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a:t>
            </a:r>
            <a:r>
              <a:rPr lang="en-US" baseline="0"/>
              <a:t> you want to instruct your robot to make you a sandwich, there are two ways you can ask it. If your robot knows how to make a sandwich, you can use a declarative approach and simply say "Bring me a sandwich." The robot knows the steps it must do to bring you a sandwich and you don't car how the robot does it, as long as you get a sandwich. If the robot doesn't know how to make a sandwich, you can't use the declarative approach to requesting a sandwich. Instead, you'll need to give imperative instructions.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161</a:t>
            </a:fld>
            <a:endParaRPr lang="en-US"/>
          </a:p>
        </p:txBody>
      </p:sp>
    </p:spTree>
    <p:extLst>
      <p:ext uri="{BB962C8B-B14F-4D97-AF65-F5344CB8AC3E}">
        <p14:creationId xmlns:p14="http://schemas.microsoft.com/office/powerpoint/2010/main" val="38137233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162</a:t>
            </a:fld>
            <a:endParaRPr lang="en-US"/>
          </a:p>
        </p:txBody>
      </p:sp>
    </p:spTree>
    <p:extLst>
      <p:ext uri="{BB962C8B-B14F-4D97-AF65-F5344CB8AC3E}">
        <p14:creationId xmlns:p14="http://schemas.microsoft.com/office/powerpoint/2010/main" val="134912970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163</a:t>
            </a:fld>
            <a:endParaRPr lang="en-US"/>
          </a:p>
        </p:txBody>
      </p:sp>
    </p:spTree>
    <p:extLst>
      <p:ext uri="{BB962C8B-B14F-4D97-AF65-F5344CB8AC3E}">
        <p14:creationId xmlns:p14="http://schemas.microsoft.com/office/powerpoint/2010/main" val="343279740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a:t>
            </a:r>
            <a:r>
              <a:rPr lang="en-US" baseline="0" dirty="0"/>
              <a:t> takes a different approach to updating the UI than other libraries and frameworks. Traditionally, the way we implement a dynamic UI is to use two-way binding. In two-way binding, changes to the state of the user interface components (html) trigger changes in the model and vice-versa. </a:t>
            </a:r>
          </a:p>
          <a:p>
            <a:endParaRPr lang="en-US" baseline="0" dirty="0"/>
          </a:p>
          <a:p>
            <a:r>
              <a:rPr lang="en-US" baseline="0" dirty="0"/>
              <a:t>In o</a:t>
            </a:r>
            <a:r>
              <a:rPr lang="en-US" dirty="0"/>
              <a:t>ne-way</a:t>
            </a:r>
            <a:r>
              <a:rPr lang="en-US" baseline="0" dirty="0"/>
              <a:t> data flow (aka one-way data binding), as implemented by React, the only way to update the user interface is by using the render() function. In other words, typing into an input field in a React application doesn't actually do anything to the input field. It triggers a function in a component which causes the browser to be updated and the text to appear in the input field.</a:t>
            </a:r>
          </a:p>
          <a:p>
            <a:endParaRPr lang="en-US" baseline="0" dirty="0"/>
          </a:p>
          <a:p>
            <a:r>
              <a:rPr lang="en-US" baseline="0" dirty="0"/>
              <a:t>The benefit of one-way data flow is that it makes it much easier to understand what's going on in your applications. You can think of every change to the user interface as being a complete refresh of the browser window, even though this isn't necessary because of </a:t>
            </a:r>
            <a:r>
              <a:rPr lang="en-US" baseline="0" dirty="0" err="1"/>
              <a:t>React's</a:t>
            </a:r>
            <a:r>
              <a:rPr lang="en-US" baseline="0" dirty="0"/>
              <a:t> Virtual DOM.</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164</a:t>
            </a:fld>
            <a:endParaRPr lang="en-US"/>
          </a:p>
        </p:txBody>
      </p:sp>
    </p:spTree>
    <p:extLst>
      <p:ext uri="{BB962C8B-B14F-4D97-AF65-F5344CB8AC3E}">
        <p14:creationId xmlns:p14="http://schemas.microsoft.com/office/powerpoint/2010/main" val="115447508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virtual </a:t>
            </a:r>
            <a:r>
              <a:rPr lang="en-US" dirty="0" err="1"/>
              <a:t>dom</a:t>
            </a:r>
            <a:r>
              <a:rPr lang="en-US" dirty="0"/>
              <a:t> is what makes React</a:t>
            </a:r>
            <a:r>
              <a:rPr lang="en-US" baseline="0" dirty="0"/>
              <a:t> </a:t>
            </a:r>
            <a:r>
              <a:rPr lang="en-US" baseline="0" dirty="0" err="1"/>
              <a:t>performant</a:t>
            </a:r>
            <a:r>
              <a:rPr lang="en-US" baseline="0" dirty="0"/>
              <a:t>. Without it, the browser DOM would update with each change, which would be pretty distracting. For example, imagine if the whole page refreshed each time you typed a letter into an input. This is what's happening in the virtual </a:t>
            </a:r>
            <a:r>
              <a:rPr lang="en-US" baseline="0" dirty="0" err="1"/>
              <a:t>dom</a:t>
            </a:r>
            <a:r>
              <a:rPr lang="en-US" baseline="0" dirty="0"/>
              <a:t>, but it happens in-memory and is very fast. The difference between this re-render of the virtual </a:t>
            </a:r>
            <a:r>
              <a:rPr lang="en-US" baseline="0" dirty="0" err="1"/>
              <a:t>dom</a:t>
            </a:r>
            <a:r>
              <a:rPr lang="en-US" baseline="0" dirty="0"/>
              <a:t> and the previous render of the virtual </a:t>
            </a:r>
            <a:r>
              <a:rPr lang="en-US" baseline="0" dirty="0" err="1"/>
              <a:t>dom</a:t>
            </a:r>
            <a:r>
              <a:rPr lang="en-US" baseline="0" dirty="0"/>
              <a:t> is calculated by React and the minimal changes to the browser DOM are made.</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165</a:t>
            </a:fld>
            <a:endParaRPr lang="en-US"/>
          </a:p>
        </p:txBody>
      </p:sp>
    </p:spTree>
    <p:extLst>
      <p:ext uri="{BB962C8B-B14F-4D97-AF65-F5344CB8AC3E}">
        <p14:creationId xmlns:p14="http://schemas.microsoft.com/office/powerpoint/2010/main" val="7673409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166</a:t>
            </a:fld>
            <a:endParaRPr lang="en-US"/>
          </a:p>
        </p:txBody>
      </p:sp>
    </p:spTree>
    <p:extLst>
      <p:ext uri="{BB962C8B-B14F-4D97-AF65-F5344CB8AC3E}">
        <p14:creationId xmlns:p14="http://schemas.microsoft.com/office/powerpoint/2010/main" val="2746011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167</a:t>
            </a:fld>
            <a:endParaRPr lang="en-US"/>
          </a:p>
        </p:txBody>
      </p:sp>
    </p:spTree>
    <p:extLst>
      <p:ext uri="{BB962C8B-B14F-4D97-AF65-F5344CB8AC3E}">
        <p14:creationId xmlns:p14="http://schemas.microsoft.com/office/powerpoint/2010/main" val="887301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16</a:t>
            </a:fld>
            <a:endParaRPr lang="en-US"/>
          </a:p>
        </p:txBody>
      </p:sp>
    </p:spTree>
    <p:extLst>
      <p:ext uri="{BB962C8B-B14F-4D97-AF65-F5344CB8AC3E}">
        <p14:creationId xmlns:p14="http://schemas.microsoft.com/office/powerpoint/2010/main" val="237683350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168</a:t>
            </a:fld>
            <a:endParaRPr lang="en-US"/>
          </a:p>
        </p:txBody>
      </p:sp>
    </p:spTree>
    <p:extLst>
      <p:ext uri="{BB962C8B-B14F-4D97-AF65-F5344CB8AC3E}">
        <p14:creationId xmlns:p14="http://schemas.microsoft.com/office/powerpoint/2010/main" val="189712935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169</a:t>
            </a:fld>
            <a:endParaRPr lang="en-US"/>
          </a:p>
        </p:txBody>
      </p:sp>
    </p:spTree>
    <p:extLst>
      <p:ext uri="{BB962C8B-B14F-4D97-AF65-F5344CB8AC3E}">
        <p14:creationId xmlns:p14="http://schemas.microsoft.com/office/powerpoint/2010/main" val="310715828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patter</a:t>
            </a:r>
            <a:r>
              <a:rPr lang="en-US" baseline="0" dirty="0"/>
              <a:t>n behind everything that happens in react is that a function takes data and generates a view. Every component is required to have a render method.</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170</a:t>
            </a:fld>
            <a:endParaRPr lang="en-US"/>
          </a:p>
        </p:txBody>
      </p:sp>
    </p:spTree>
    <p:extLst>
      <p:ext uri="{BB962C8B-B14F-4D97-AF65-F5344CB8AC3E}">
        <p14:creationId xmlns:p14="http://schemas.microsoft.com/office/powerpoint/2010/main" val="290982065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a:t>
            </a:r>
            <a:r>
              <a:rPr lang="en-US" baseline="0" dirty="0"/>
              <a:t> to v0.14 (October 2015), </a:t>
            </a:r>
            <a:r>
              <a:rPr lang="en-US" baseline="0" dirty="0" err="1"/>
              <a:t>ReactDOM</a:t>
            </a:r>
            <a:r>
              <a:rPr lang="en-US" baseline="0" dirty="0"/>
              <a:t> was part of React. Its only job is to serve as the glue between React and the DOM. </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171</a:t>
            </a:fld>
            <a:endParaRPr lang="en-US"/>
          </a:p>
        </p:txBody>
      </p:sp>
    </p:spTree>
    <p:extLst>
      <p:ext uri="{BB962C8B-B14F-4D97-AF65-F5344CB8AC3E}">
        <p14:creationId xmlns:p14="http://schemas.microsoft.com/office/powerpoint/2010/main" val="3623785513"/>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172</a:t>
            </a:fld>
            <a:endParaRPr lang="en-US"/>
          </a:p>
        </p:txBody>
      </p:sp>
    </p:spTree>
    <p:extLst>
      <p:ext uri="{BB962C8B-B14F-4D97-AF65-F5344CB8AC3E}">
        <p14:creationId xmlns:p14="http://schemas.microsoft.com/office/powerpoint/2010/main" val="147229996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173</a:t>
            </a:fld>
            <a:endParaRPr lang="en-US"/>
          </a:p>
        </p:txBody>
      </p:sp>
    </p:spTree>
    <p:extLst>
      <p:ext uri="{BB962C8B-B14F-4D97-AF65-F5344CB8AC3E}">
        <p14:creationId xmlns:p14="http://schemas.microsoft.com/office/powerpoint/2010/main" val="2801714214"/>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174</a:t>
            </a:fld>
            <a:endParaRPr lang="en-US"/>
          </a:p>
        </p:txBody>
      </p:sp>
    </p:spTree>
    <p:extLst>
      <p:ext uri="{BB962C8B-B14F-4D97-AF65-F5344CB8AC3E}">
        <p14:creationId xmlns:p14="http://schemas.microsoft.com/office/powerpoint/2010/main" val="159446980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175</a:t>
            </a:fld>
            <a:endParaRPr lang="en-US"/>
          </a:p>
        </p:txBody>
      </p:sp>
    </p:spTree>
    <p:extLst>
      <p:ext uri="{BB962C8B-B14F-4D97-AF65-F5344CB8AC3E}">
        <p14:creationId xmlns:p14="http://schemas.microsoft.com/office/powerpoint/2010/main" val="1937303008"/>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make a mockup of your UI. Then, draw boxes around each component and sub-component. Follow the single responsibility principle: each component should do only one thing. If it does more than one thing, it probably should be split into subcomponents.</a:t>
            </a:r>
          </a:p>
          <a:p>
            <a:endParaRPr lang="en-US" baseline="0" dirty="0"/>
          </a:p>
          <a:p>
            <a:r>
              <a:rPr lang="en-US" baseline="0" dirty="0"/>
              <a:t>Your UI should map to your data model. If you're using JSON data, this should be easy. Each component should be one piece of the data model.</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176</a:t>
            </a:fld>
            <a:endParaRPr lang="en-US"/>
          </a:p>
        </p:txBody>
      </p:sp>
    </p:spTree>
    <p:extLst>
      <p:ext uri="{BB962C8B-B14F-4D97-AF65-F5344CB8AC3E}">
        <p14:creationId xmlns:p14="http://schemas.microsoft.com/office/powerpoint/2010/main" val="82677958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177</a:t>
            </a:fld>
            <a:endParaRPr lang="en-US"/>
          </a:p>
        </p:txBody>
      </p:sp>
    </p:spTree>
    <p:extLst>
      <p:ext uri="{BB962C8B-B14F-4D97-AF65-F5344CB8AC3E}">
        <p14:creationId xmlns:p14="http://schemas.microsoft.com/office/powerpoint/2010/main" val="2728248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a:t>
            </a:r>
            <a:r>
              <a:rPr lang="en-US" baseline="0" dirty="0"/>
              <a:t> end developers work primarily with JavaScript, CSS, and HTML. In recent years, the emphasis has shifted away from HTML and CSS, and today React makes it possible for someone who only has a basic understanding of HTML and CSS to build complex appliations -- as long as they have the JavaScript skills, of course.</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22</a:t>
            </a:fld>
            <a:endParaRPr lang="en-US"/>
          </a:p>
        </p:txBody>
      </p:sp>
    </p:spTree>
    <p:extLst>
      <p:ext uri="{BB962C8B-B14F-4D97-AF65-F5344CB8AC3E}">
        <p14:creationId xmlns:p14="http://schemas.microsoft.com/office/powerpoint/2010/main" val="10486354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178</a:t>
            </a:fld>
            <a:endParaRPr lang="en-US"/>
          </a:p>
        </p:txBody>
      </p:sp>
    </p:spTree>
    <p:extLst>
      <p:ext uri="{BB962C8B-B14F-4D97-AF65-F5344CB8AC3E}">
        <p14:creationId xmlns:p14="http://schemas.microsoft.com/office/powerpoint/2010/main" val="24771546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179</a:t>
            </a:fld>
            <a:endParaRPr lang="en-US"/>
          </a:p>
        </p:txBody>
      </p:sp>
    </p:spTree>
    <p:extLst>
      <p:ext uri="{BB962C8B-B14F-4D97-AF65-F5344CB8AC3E}">
        <p14:creationId xmlns:p14="http://schemas.microsoft.com/office/powerpoint/2010/main" val="141061348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180</a:t>
            </a:fld>
            <a:endParaRPr lang="en-US"/>
          </a:p>
        </p:txBody>
      </p:sp>
    </p:spTree>
    <p:extLst>
      <p:ext uri="{BB962C8B-B14F-4D97-AF65-F5344CB8AC3E}">
        <p14:creationId xmlns:p14="http://schemas.microsoft.com/office/powerpoint/2010/main" val="281949651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You</a:t>
            </a:r>
            <a:r>
              <a:rPr lang="en-US" baseline="0" dirty="0"/>
              <a:t> can think of props as options passed to components. Components should never modify props.</a:t>
            </a:r>
          </a:p>
          <a:p>
            <a:endParaRPr lang="en-US" baseline="0" dirty="0"/>
          </a:p>
          <a:p>
            <a:r>
              <a:rPr lang="en-US" baseline="0" dirty="0"/>
              <a:t>Instead, state should be modified and passed to child components, where it becomes props.</a:t>
            </a:r>
          </a:p>
          <a:p>
            <a:endParaRPr lang="en-US" baseline="0" dirty="0"/>
          </a:p>
          <a:p>
            <a:r>
              <a:rPr lang="en-US" baseline="0" dirty="0"/>
              <a:t>State should never be accessed by child components.</a:t>
            </a:r>
          </a:p>
          <a:p>
            <a:endParaRPr lang="en-US" baseline="0" dirty="0"/>
          </a:p>
          <a:p>
            <a:r>
              <a:rPr lang="en-US" baseline="0" dirty="0"/>
              <a:t>Most components should simply take data from props and render it.</a:t>
            </a:r>
          </a:p>
          <a:p>
            <a:endParaRPr lang="en-US" baseline="0" dirty="0"/>
          </a:p>
          <a:p>
            <a:r>
              <a:rPr lang="en-US" baseline="0" dirty="0"/>
              <a:t>In a well-designed app, you should have more stateless components than </a:t>
            </a:r>
            <a:r>
              <a:rPr lang="en-US" baseline="0" dirty="0" err="1"/>
              <a:t>stateful</a:t>
            </a:r>
            <a:r>
              <a:rPr lang="en-US" baseline="0" dirty="0"/>
              <a:t> ones.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181</a:t>
            </a:fld>
            <a:endParaRPr lang="en-US"/>
          </a:p>
        </p:txBody>
      </p:sp>
    </p:spTree>
    <p:extLst>
      <p:ext uri="{BB962C8B-B14F-4D97-AF65-F5344CB8AC3E}">
        <p14:creationId xmlns:p14="http://schemas.microsoft.com/office/powerpoint/2010/main" val="176745603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constructor function runs when a class is instantiated. Therefore, this is the place where we can</a:t>
            </a:r>
            <a:r>
              <a:rPr lang="en-US" baseline="0" dirty="0"/>
              <a:t> initialize the state for a component. Generally, you'll only set the initial state in one component, typically the highest level (or container) component. When this state object changes, it will cause </a:t>
            </a:r>
            <a:r>
              <a:rPr lang="en-US" baseline="0" dirty="0" err="1"/>
              <a:t>ReactDOM</a:t>
            </a:r>
            <a:r>
              <a:rPr lang="en-US" baseline="0" dirty="0"/>
              <a:t> to re-render the component (and it's children) in the virtual DOM and then calculate the updates that are required in the browser DOM and make them.</a:t>
            </a:r>
          </a:p>
        </p:txBody>
      </p:sp>
      <p:sp>
        <p:nvSpPr>
          <p:cNvPr id="4" name="Slide Number Placeholder 3"/>
          <p:cNvSpPr>
            <a:spLocks noGrp="1"/>
          </p:cNvSpPr>
          <p:nvPr>
            <p:ph type="sldNum" sz="quarter" idx="10"/>
          </p:nvPr>
        </p:nvSpPr>
        <p:spPr/>
        <p:txBody>
          <a:bodyPr/>
          <a:lstStyle/>
          <a:p>
            <a:fld id="{71770EAF-1B7F-084E-BE5F-E1B515CBCD96}" type="slidenum">
              <a:rPr lang="en-US" smtClean="0"/>
              <a:t>182</a:t>
            </a:fld>
            <a:endParaRPr lang="en-US"/>
          </a:p>
        </p:txBody>
      </p:sp>
    </p:spTree>
    <p:extLst>
      <p:ext uri="{BB962C8B-B14F-4D97-AF65-F5344CB8AC3E}">
        <p14:creationId xmlns:p14="http://schemas.microsoft.com/office/powerpoint/2010/main" val="649604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183</a:t>
            </a:fld>
            <a:endParaRPr lang="en-US"/>
          </a:p>
        </p:txBody>
      </p:sp>
    </p:spTree>
    <p:extLst>
      <p:ext uri="{BB962C8B-B14F-4D97-AF65-F5344CB8AC3E}">
        <p14:creationId xmlns:p14="http://schemas.microsoft.com/office/powerpoint/2010/main" val="411940248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184</a:t>
            </a:fld>
            <a:endParaRPr lang="en-US"/>
          </a:p>
        </p:txBody>
      </p:sp>
    </p:spTree>
    <p:extLst>
      <p:ext uri="{BB962C8B-B14F-4D97-AF65-F5344CB8AC3E}">
        <p14:creationId xmlns:p14="http://schemas.microsoft.com/office/powerpoint/2010/main" val="816827819"/>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185</a:t>
            </a:fld>
            <a:endParaRPr lang="en-US"/>
          </a:p>
        </p:txBody>
      </p:sp>
    </p:spTree>
    <p:extLst>
      <p:ext uri="{BB962C8B-B14F-4D97-AF65-F5344CB8AC3E}">
        <p14:creationId xmlns:p14="http://schemas.microsoft.com/office/powerpoint/2010/main" val="1709682309"/>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186</a:t>
            </a:fld>
            <a:endParaRPr lang="en-US"/>
          </a:p>
        </p:txBody>
      </p:sp>
    </p:spTree>
    <p:extLst>
      <p:ext uri="{BB962C8B-B14F-4D97-AF65-F5344CB8AC3E}">
        <p14:creationId xmlns:p14="http://schemas.microsoft.com/office/powerpoint/2010/main" val="1897129357"/>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187</a:t>
            </a:fld>
            <a:endParaRPr lang="en-US"/>
          </a:p>
        </p:txBody>
      </p:sp>
    </p:spTree>
    <p:extLst>
      <p:ext uri="{BB962C8B-B14F-4D97-AF65-F5344CB8AC3E}">
        <p14:creationId xmlns:p14="http://schemas.microsoft.com/office/powerpoint/2010/main" val="1225550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plenty of code</a:t>
            </a:r>
            <a:r>
              <a:rPr lang="en-US" baseline="0" dirty="0"/>
              <a:t> editors and IDEs available for JavaScript development. Purists still maintain that vi or </a:t>
            </a:r>
            <a:r>
              <a:rPr lang="en-US" baseline="0" dirty="0" err="1"/>
              <a:t>eMacs</a:t>
            </a:r>
            <a:r>
              <a:rPr lang="en-US" baseline="0" dirty="0"/>
              <a:t> are all you need, but with so many different libraries and tools involved in modern front-end development, professional developers should take advantage of the advanced features of a full IDE. </a:t>
            </a:r>
            <a:r>
              <a:rPr lang="en-US" dirty="0"/>
              <a:t>One of the best ones available</a:t>
            </a:r>
            <a:r>
              <a:rPr lang="en-US" baseline="0" dirty="0"/>
              <a:t> is </a:t>
            </a:r>
            <a:r>
              <a:rPr lang="en-US" baseline="0" dirty="0" err="1"/>
              <a:t>WebStorm</a:t>
            </a:r>
            <a:r>
              <a:rPr lang="en-US" baseline="0" dirty="0"/>
              <a:t>, and that's what we'll be using in this course. We don</a:t>
            </a:r>
            <a:r>
              <a:rPr lang="fr-FR" baseline="0" dirty="0"/>
              <a:t>’</a:t>
            </a:r>
            <a:r>
              <a:rPr lang="en-US" baseline="0" dirty="0"/>
              <a:t>t endorse any particular code editor, however, and we encourage developers to experiment with as many IDEs as they can.</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23</a:t>
            </a:fld>
            <a:endParaRPr lang="en-US"/>
          </a:p>
        </p:txBody>
      </p:sp>
    </p:spTree>
    <p:extLst>
      <p:ext uri="{BB962C8B-B14F-4D97-AF65-F5344CB8AC3E}">
        <p14:creationId xmlns:p14="http://schemas.microsoft.com/office/powerpoint/2010/main" val="1238490578"/>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188</a:t>
            </a:fld>
            <a:endParaRPr lang="en-US"/>
          </a:p>
        </p:txBody>
      </p:sp>
    </p:spTree>
    <p:extLst>
      <p:ext uri="{BB962C8B-B14F-4D97-AF65-F5344CB8AC3E}">
        <p14:creationId xmlns:p14="http://schemas.microsoft.com/office/powerpoint/2010/main" val="604334269"/>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189</a:t>
            </a:fld>
            <a:endParaRPr lang="en-US"/>
          </a:p>
        </p:txBody>
      </p:sp>
    </p:spTree>
    <p:extLst>
      <p:ext uri="{BB962C8B-B14F-4D97-AF65-F5344CB8AC3E}">
        <p14:creationId xmlns:p14="http://schemas.microsoft.com/office/powerpoint/2010/main" val="117144491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190</a:t>
            </a:fld>
            <a:endParaRPr lang="en-US"/>
          </a:p>
        </p:txBody>
      </p:sp>
    </p:spTree>
    <p:extLst>
      <p:ext uri="{BB962C8B-B14F-4D97-AF65-F5344CB8AC3E}">
        <p14:creationId xmlns:p14="http://schemas.microsoft.com/office/powerpoint/2010/main" val="196391096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a:t>
            </a:r>
            <a:r>
              <a:rPr lang="en-US" baseline="0" dirty="0"/>
              <a:t> html tags in JSX, you're not actually writing HTML -- instead, you're instantiating React components that get rendered to HTML. For example, the div tags here are actually using the React div component.</a:t>
            </a:r>
          </a:p>
          <a:p>
            <a:endParaRPr lang="en-US" baseline="0" dirty="0"/>
          </a:p>
          <a:p>
            <a:r>
              <a:rPr lang="en-US" dirty="0"/>
              <a:t>You</a:t>
            </a:r>
            <a:r>
              <a:rPr lang="en-US" baseline="0" dirty="0"/>
              <a:t> don't need to always return basic HTML. You can return a tree of components containing react components as well as HTML elements.</a:t>
            </a:r>
          </a:p>
          <a:p>
            <a:endParaRPr lang="en-US" baseline="0" dirty="0"/>
          </a:p>
          <a:p>
            <a:r>
              <a:rPr lang="en-US" baseline="0" dirty="0"/>
              <a:t>Inside the </a:t>
            </a:r>
            <a:r>
              <a:rPr lang="en-US" baseline="0" dirty="0" err="1"/>
              <a:t>React.render</a:t>
            </a:r>
            <a:r>
              <a:rPr lang="en-US" baseline="0" dirty="0"/>
              <a:t> method, you can access props (and run any JavaScript) inside of curly braces. For example, to access the </a:t>
            </a:r>
            <a:r>
              <a:rPr lang="en-US" baseline="0" dirty="0" err="1"/>
              <a:t>placeholderText</a:t>
            </a:r>
            <a:r>
              <a:rPr lang="en-US" baseline="0" dirty="0"/>
              <a:t> prop passed in from the </a:t>
            </a:r>
            <a:r>
              <a:rPr lang="en-US" baseline="0" dirty="0" err="1"/>
              <a:t>ReactDOM.render</a:t>
            </a:r>
            <a:r>
              <a:rPr lang="en-US" baseline="0" dirty="0"/>
              <a:t> method here, you use {</a:t>
            </a:r>
            <a:r>
              <a:rPr lang="en-US" baseline="0" dirty="0" err="1"/>
              <a:t>this.props.placeholderText</a:t>
            </a:r>
            <a:r>
              <a:rPr lang="en-US" baseline="0" dirty="0"/>
              <a:t>}.</a:t>
            </a:r>
          </a:p>
          <a:p>
            <a:endParaRPr lang="en-US" baseline="0" dirty="0"/>
          </a:p>
          <a:p>
            <a:r>
              <a:rPr lang="en-US" dirty="0" err="1"/>
              <a:t>ReactDOM.render</a:t>
            </a:r>
            <a:r>
              <a:rPr lang="en-US" baseline="0" dirty="0"/>
              <a:t> instantiates the root component, starts the framework, and injects the markup into the DOM element indicated by its second argument.</a:t>
            </a:r>
          </a:p>
        </p:txBody>
      </p:sp>
      <p:sp>
        <p:nvSpPr>
          <p:cNvPr id="4" name="Slide Number Placeholder 3"/>
          <p:cNvSpPr>
            <a:spLocks noGrp="1"/>
          </p:cNvSpPr>
          <p:nvPr>
            <p:ph type="sldNum" sz="quarter" idx="10"/>
          </p:nvPr>
        </p:nvSpPr>
        <p:spPr/>
        <p:txBody>
          <a:bodyPr/>
          <a:lstStyle/>
          <a:p>
            <a:fld id="{71770EAF-1B7F-084E-BE5F-E1B515CBCD96}" type="slidenum">
              <a:rPr lang="en-US" smtClean="0"/>
              <a:t>191</a:t>
            </a:fld>
            <a:endParaRPr lang="en-US"/>
          </a:p>
        </p:txBody>
      </p:sp>
    </p:spTree>
    <p:extLst>
      <p:ext uri="{BB962C8B-B14F-4D97-AF65-F5344CB8AC3E}">
        <p14:creationId xmlns:p14="http://schemas.microsoft.com/office/powerpoint/2010/main" val="229856229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plain JavaScript</a:t>
            </a:r>
            <a:r>
              <a:rPr lang="en-US" baseline="0" dirty="0"/>
              <a:t> instead of JSX, although JSX syntax makes your views much easier to write and easier to visualize -- especially when nesting elements.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192</a:t>
            </a:fld>
            <a:endParaRPr lang="en-US"/>
          </a:p>
        </p:txBody>
      </p:sp>
    </p:spTree>
    <p:extLst>
      <p:ext uri="{BB962C8B-B14F-4D97-AF65-F5344CB8AC3E}">
        <p14:creationId xmlns:p14="http://schemas.microsoft.com/office/powerpoint/2010/main" val="744446257"/>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r>
              <a:rPr lang="en-US" baseline="0"/>
              <a:t> </a:t>
            </a:r>
            <a:r>
              <a:rPr lang="en-US"/>
              <a:t>http://jsbin.com/logudef/1</a:t>
            </a:r>
          </a:p>
        </p:txBody>
      </p:sp>
      <p:sp>
        <p:nvSpPr>
          <p:cNvPr id="4" name="Slide Number Placeholder 3"/>
          <p:cNvSpPr>
            <a:spLocks noGrp="1"/>
          </p:cNvSpPr>
          <p:nvPr>
            <p:ph type="sldNum" sz="quarter" idx="10"/>
          </p:nvPr>
        </p:nvSpPr>
        <p:spPr/>
        <p:txBody>
          <a:bodyPr/>
          <a:lstStyle/>
          <a:p>
            <a:fld id="{71770EAF-1B7F-084E-BE5F-E1B515CBCD96}" type="slidenum">
              <a:rPr lang="en-US" smtClean="0"/>
              <a:t>193</a:t>
            </a:fld>
            <a:endParaRPr lang="en-US"/>
          </a:p>
        </p:txBody>
      </p:sp>
    </p:spTree>
    <p:extLst>
      <p:ext uri="{BB962C8B-B14F-4D97-AF65-F5344CB8AC3E}">
        <p14:creationId xmlns:p14="http://schemas.microsoft.com/office/powerpoint/2010/main" val="627842721"/>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194</a:t>
            </a:fld>
            <a:endParaRPr lang="en-US"/>
          </a:p>
        </p:txBody>
      </p:sp>
    </p:spTree>
    <p:extLst>
      <p:ext uri="{BB962C8B-B14F-4D97-AF65-F5344CB8AC3E}">
        <p14:creationId xmlns:p14="http://schemas.microsoft.com/office/powerpoint/2010/main" val="137468488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it can be rendered by </a:t>
            </a:r>
            <a:r>
              <a:rPr lang="en-US" baseline="0" dirty="0" err="1"/>
              <a:t>ReactDOM</a:t>
            </a:r>
            <a:r>
              <a:rPr lang="en-US" baseline="0" dirty="0"/>
              <a:t>, JSX must be converted to JavaScript. This is done during the building of your application by Babel. Facebook created a </a:t>
            </a:r>
            <a:r>
              <a:rPr lang="en-US" baseline="0" dirty="0" err="1"/>
              <a:t>JSXTransformer</a:t>
            </a:r>
            <a:r>
              <a:rPr lang="en-US" baseline="0" dirty="0"/>
              <a:t> that will do the transform in the browser, but this method is not recommended for production sites since it adds a step to the rendering process.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195</a:t>
            </a:fld>
            <a:endParaRPr lang="en-US"/>
          </a:p>
        </p:txBody>
      </p:sp>
    </p:spTree>
    <p:extLst>
      <p:ext uri="{BB962C8B-B14F-4D97-AF65-F5344CB8AC3E}">
        <p14:creationId xmlns:p14="http://schemas.microsoft.com/office/powerpoint/2010/main" val="385733089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196</a:t>
            </a:fld>
            <a:endParaRPr lang="en-US"/>
          </a:p>
        </p:txBody>
      </p:sp>
    </p:spTree>
    <p:extLst>
      <p:ext uri="{BB962C8B-B14F-4D97-AF65-F5344CB8AC3E}">
        <p14:creationId xmlns:p14="http://schemas.microsoft.com/office/powerpoint/2010/main" val="71597756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197</a:t>
            </a:fld>
            <a:endParaRPr lang="en-US"/>
          </a:p>
        </p:txBody>
      </p:sp>
    </p:spTree>
    <p:extLst>
      <p:ext uri="{BB962C8B-B14F-4D97-AF65-F5344CB8AC3E}">
        <p14:creationId xmlns:p14="http://schemas.microsoft.com/office/powerpoint/2010/main" val="1983997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download a 30-day</a:t>
            </a:r>
            <a:r>
              <a:rPr lang="en-US" baseline="0" dirty="0"/>
              <a:t> </a:t>
            </a:r>
            <a:r>
              <a:rPr lang="en-US" dirty="0"/>
              <a:t>trial</a:t>
            </a:r>
            <a:r>
              <a:rPr lang="en-US" baseline="0" dirty="0"/>
              <a:t> version off </a:t>
            </a:r>
            <a:r>
              <a:rPr lang="en-US" baseline="0" dirty="0" err="1"/>
              <a:t>WebStorm</a:t>
            </a:r>
            <a:r>
              <a:rPr lang="en-US" baseline="0" dirty="0"/>
              <a:t> from http://</a:t>
            </a:r>
            <a:r>
              <a:rPr lang="en-US" baseline="0" dirty="0" err="1"/>
              <a:t>www.jetbrains.com</a:t>
            </a:r>
            <a:r>
              <a:rPr lang="en-US" baseline="0" dirty="0"/>
              <a:t>/</a:t>
            </a:r>
            <a:r>
              <a:rPr lang="en-US" baseline="0" dirty="0" err="1"/>
              <a:t>webstorm</a:t>
            </a:r>
            <a:r>
              <a:rPr lang="en-US" baseline="0" dirty="0"/>
              <a:t>. This lab is optional. The goal is to just set up a new empty project directory and select ES6 syntax highlighting.</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24</a:t>
            </a:fld>
            <a:endParaRPr lang="en-US"/>
          </a:p>
        </p:txBody>
      </p:sp>
    </p:spTree>
    <p:extLst>
      <p:ext uri="{BB962C8B-B14F-4D97-AF65-F5344CB8AC3E}">
        <p14:creationId xmlns:p14="http://schemas.microsoft.com/office/powerpoint/2010/main" val="3594174029"/>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198</a:t>
            </a:fld>
            <a:endParaRPr lang="en-US"/>
          </a:p>
        </p:txBody>
      </p:sp>
    </p:spTree>
    <p:extLst>
      <p:ext uri="{BB962C8B-B14F-4D97-AF65-F5344CB8AC3E}">
        <p14:creationId xmlns:p14="http://schemas.microsoft.com/office/powerpoint/2010/main" val="462170737"/>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199</a:t>
            </a:fld>
            <a:endParaRPr lang="en-US"/>
          </a:p>
        </p:txBody>
      </p:sp>
    </p:spTree>
    <p:extLst>
      <p:ext uri="{BB962C8B-B14F-4D97-AF65-F5344CB8AC3E}">
        <p14:creationId xmlns:p14="http://schemas.microsoft.com/office/powerpoint/2010/main" val="246114977"/>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200</a:t>
            </a:fld>
            <a:endParaRPr lang="en-US"/>
          </a:p>
        </p:txBody>
      </p:sp>
    </p:spTree>
    <p:extLst>
      <p:ext uri="{BB962C8B-B14F-4D97-AF65-F5344CB8AC3E}">
        <p14:creationId xmlns:p14="http://schemas.microsoft.com/office/powerpoint/2010/main" val="196531814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using</a:t>
            </a:r>
            <a:r>
              <a:rPr lang="en-US" baseline="0" dirty="0"/>
              <a:t> JSX, you may not have much need for </a:t>
            </a:r>
            <a:r>
              <a:rPr lang="en-US" baseline="0" dirty="0" err="1"/>
              <a:t>React.createElement</a:t>
            </a:r>
            <a:r>
              <a:rPr lang="en-US" baseline="0" dirty="0"/>
              <a:t>, but this is what's used behind the scenes.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201</a:t>
            </a:fld>
            <a:endParaRPr lang="en-US"/>
          </a:p>
        </p:txBody>
      </p:sp>
    </p:spTree>
    <p:extLst>
      <p:ext uri="{BB962C8B-B14F-4D97-AF65-F5344CB8AC3E}">
        <p14:creationId xmlns:p14="http://schemas.microsoft.com/office/powerpoint/2010/main" val="3971492743"/>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202</a:t>
            </a:fld>
            <a:endParaRPr lang="en-US"/>
          </a:p>
        </p:txBody>
      </p:sp>
    </p:spTree>
    <p:extLst>
      <p:ext uri="{BB962C8B-B14F-4D97-AF65-F5344CB8AC3E}">
        <p14:creationId xmlns:p14="http://schemas.microsoft.com/office/powerpoint/2010/main" val="2680179298"/>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204</a:t>
            </a:fld>
            <a:endParaRPr lang="en-US"/>
          </a:p>
        </p:txBody>
      </p:sp>
    </p:spTree>
    <p:extLst>
      <p:ext uri="{BB962C8B-B14F-4D97-AF65-F5344CB8AC3E}">
        <p14:creationId xmlns:p14="http://schemas.microsoft.com/office/powerpoint/2010/main" val="4118634102"/>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205</a:t>
            </a:fld>
            <a:endParaRPr lang="en-US"/>
          </a:p>
        </p:txBody>
      </p:sp>
    </p:spTree>
    <p:extLst>
      <p:ext uri="{BB962C8B-B14F-4D97-AF65-F5344CB8AC3E}">
        <p14:creationId xmlns:p14="http://schemas.microsoft.com/office/powerpoint/2010/main" val="4101886280"/>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206</a:t>
            </a:fld>
            <a:endParaRPr lang="en-US" dirty="0"/>
          </a:p>
        </p:txBody>
      </p:sp>
    </p:spTree>
    <p:extLst>
      <p:ext uri="{BB962C8B-B14F-4D97-AF65-F5344CB8AC3E}">
        <p14:creationId xmlns:p14="http://schemas.microsoft.com/office/powerpoint/2010/main" val="67526763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207</a:t>
            </a:fld>
            <a:endParaRPr lang="en-US"/>
          </a:p>
        </p:txBody>
      </p:sp>
    </p:spTree>
    <p:extLst>
      <p:ext uri="{BB962C8B-B14F-4D97-AF65-F5344CB8AC3E}">
        <p14:creationId xmlns:p14="http://schemas.microsoft.com/office/powerpoint/2010/main" val="2342496614"/>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functions are another way to communicate with a child from a parent.</a:t>
            </a:r>
          </a:p>
          <a:p>
            <a:endParaRPr lang="en-US" dirty="0"/>
          </a:p>
          <a:p>
            <a:r>
              <a:rPr lang="en-US" dirty="0"/>
              <a:t>Simply write a method in the child component, and call that method from the parent component using </a:t>
            </a:r>
            <a:r>
              <a:rPr lang="en-US" dirty="0" err="1"/>
              <a:t>this.refs</a:t>
            </a:r>
            <a:r>
              <a:rPr lang="en-US" dirty="0"/>
              <a:t>.&lt;ref name&gt;.&lt;function name&gt;. A simple example:</a:t>
            </a:r>
          </a:p>
        </p:txBody>
      </p:sp>
      <p:sp>
        <p:nvSpPr>
          <p:cNvPr id="4" name="Slide Number Placeholder 3"/>
          <p:cNvSpPr>
            <a:spLocks noGrp="1"/>
          </p:cNvSpPr>
          <p:nvPr>
            <p:ph type="sldNum" sz="quarter" idx="10"/>
          </p:nvPr>
        </p:nvSpPr>
        <p:spPr/>
        <p:txBody>
          <a:bodyPr/>
          <a:lstStyle/>
          <a:p>
            <a:fld id="{71770EAF-1B7F-084E-BE5F-E1B515CBCD96}" type="slidenum">
              <a:rPr lang="en-US" smtClean="0"/>
              <a:t>208</a:t>
            </a:fld>
            <a:endParaRPr lang="en-US"/>
          </a:p>
        </p:txBody>
      </p:sp>
    </p:spTree>
    <p:extLst>
      <p:ext uri="{BB962C8B-B14F-4D97-AF65-F5344CB8AC3E}">
        <p14:creationId xmlns:p14="http://schemas.microsoft.com/office/powerpoint/2010/main" val="419748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a:t>
            </a:fld>
            <a:endParaRPr lang="en-US"/>
          </a:p>
        </p:txBody>
      </p:sp>
    </p:spTree>
    <p:extLst>
      <p:ext uri="{BB962C8B-B14F-4D97-AF65-F5344CB8AC3E}">
        <p14:creationId xmlns:p14="http://schemas.microsoft.com/office/powerpoint/2010/main" val="3305989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25</a:t>
            </a:fld>
            <a:endParaRPr lang="en-US"/>
          </a:p>
        </p:txBody>
      </p:sp>
    </p:spTree>
    <p:extLst>
      <p:ext uri="{BB962C8B-B14F-4D97-AF65-F5344CB8AC3E}">
        <p14:creationId xmlns:p14="http://schemas.microsoft.com/office/powerpoint/2010/main" val="2837172216"/>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209</a:t>
            </a:fld>
            <a:endParaRPr lang="en-US" dirty="0"/>
          </a:p>
        </p:txBody>
      </p:sp>
    </p:spTree>
    <p:extLst>
      <p:ext uri="{BB962C8B-B14F-4D97-AF65-F5344CB8AC3E}">
        <p14:creationId xmlns:p14="http://schemas.microsoft.com/office/powerpoint/2010/main" val="2000990370"/>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210</a:t>
            </a:fld>
            <a:endParaRPr lang="en-US" dirty="0"/>
          </a:p>
        </p:txBody>
      </p:sp>
    </p:spTree>
    <p:extLst>
      <p:ext uri="{BB962C8B-B14F-4D97-AF65-F5344CB8AC3E}">
        <p14:creationId xmlns:p14="http://schemas.microsoft.com/office/powerpoint/2010/main" val="1504735120"/>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211</a:t>
            </a:fld>
            <a:endParaRPr lang="en-US"/>
          </a:p>
        </p:txBody>
      </p:sp>
    </p:spTree>
    <p:extLst>
      <p:ext uri="{BB962C8B-B14F-4D97-AF65-F5344CB8AC3E}">
        <p14:creationId xmlns:p14="http://schemas.microsoft.com/office/powerpoint/2010/main" val="3954594855"/>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212</a:t>
            </a:fld>
            <a:endParaRPr lang="en-US"/>
          </a:p>
        </p:txBody>
      </p:sp>
    </p:spTree>
    <p:extLst>
      <p:ext uri="{BB962C8B-B14F-4D97-AF65-F5344CB8AC3E}">
        <p14:creationId xmlns:p14="http://schemas.microsoft.com/office/powerpoint/2010/main" val="80864726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213</a:t>
            </a:fld>
            <a:endParaRPr lang="en-US"/>
          </a:p>
        </p:txBody>
      </p:sp>
    </p:spTree>
    <p:extLst>
      <p:ext uri="{BB962C8B-B14F-4D97-AF65-F5344CB8AC3E}">
        <p14:creationId xmlns:p14="http://schemas.microsoft.com/office/powerpoint/2010/main" val="1299370503"/>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214</a:t>
            </a:fld>
            <a:endParaRPr lang="en-US"/>
          </a:p>
        </p:txBody>
      </p:sp>
    </p:spTree>
    <p:extLst>
      <p:ext uri="{BB962C8B-B14F-4D97-AF65-F5344CB8AC3E}">
        <p14:creationId xmlns:p14="http://schemas.microsoft.com/office/powerpoint/2010/main" val="2361458552"/>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215</a:t>
            </a:fld>
            <a:endParaRPr lang="en-US"/>
          </a:p>
        </p:txBody>
      </p:sp>
    </p:spTree>
    <p:extLst>
      <p:ext uri="{BB962C8B-B14F-4D97-AF65-F5344CB8AC3E}">
        <p14:creationId xmlns:p14="http://schemas.microsoft.com/office/powerpoint/2010/main" val="397097654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216</a:t>
            </a:fld>
            <a:endParaRPr lang="en-US"/>
          </a:p>
        </p:txBody>
      </p:sp>
    </p:spTree>
    <p:extLst>
      <p:ext uri="{BB962C8B-B14F-4D97-AF65-F5344CB8AC3E}">
        <p14:creationId xmlns:p14="http://schemas.microsoft.com/office/powerpoint/2010/main" val="3189349083"/>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217</a:t>
            </a:fld>
            <a:endParaRPr lang="en-US"/>
          </a:p>
        </p:txBody>
      </p:sp>
    </p:spTree>
    <p:extLst>
      <p:ext uri="{BB962C8B-B14F-4D97-AF65-F5344CB8AC3E}">
        <p14:creationId xmlns:p14="http://schemas.microsoft.com/office/powerpoint/2010/main" val="883137783"/>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218</a:t>
            </a:fld>
            <a:endParaRPr lang="en-US"/>
          </a:p>
        </p:txBody>
      </p:sp>
    </p:spTree>
    <p:extLst>
      <p:ext uri="{BB962C8B-B14F-4D97-AF65-F5344CB8AC3E}">
        <p14:creationId xmlns:p14="http://schemas.microsoft.com/office/powerpoint/2010/main" val="3746139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Node</a:t>
            </a:r>
            <a:r>
              <a:rPr lang="en-US" baseline="0"/>
              <a:t> started its life as a way to run javascript on the server. However, it's become an essential tool for managing modules, running tools, and automating front-end development.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r>
              <a:rPr lang="en-US"/>
              <a:t>Node.js allows you to run JavaScript</a:t>
            </a:r>
            <a:r>
              <a:rPr lang="en-US" baseline="0"/>
              <a:t> from the command line. </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a:t>
            </a:fld>
            <a:endParaRPr lang="en-US"/>
          </a:p>
        </p:txBody>
      </p:sp>
    </p:spTree>
    <p:extLst>
      <p:ext uri="{BB962C8B-B14F-4D97-AF65-F5344CB8AC3E}">
        <p14:creationId xmlns:p14="http://schemas.microsoft.com/office/powerpoint/2010/main" val="165053163"/>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219</a:t>
            </a:fld>
            <a:endParaRPr lang="en-US"/>
          </a:p>
        </p:txBody>
      </p:sp>
    </p:spTree>
    <p:extLst>
      <p:ext uri="{BB962C8B-B14F-4D97-AF65-F5344CB8AC3E}">
        <p14:creationId xmlns:p14="http://schemas.microsoft.com/office/powerpoint/2010/main" val="1933682002"/>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220</a:t>
            </a:fld>
            <a:endParaRPr lang="en-US"/>
          </a:p>
        </p:txBody>
      </p:sp>
    </p:spTree>
    <p:extLst>
      <p:ext uri="{BB962C8B-B14F-4D97-AF65-F5344CB8AC3E}">
        <p14:creationId xmlns:p14="http://schemas.microsoft.com/office/powerpoint/2010/main" val="2933004024"/>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221</a:t>
            </a:fld>
            <a:endParaRPr lang="en-US"/>
          </a:p>
        </p:txBody>
      </p:sp>
    </p:spTree>
    <p:extLst>
      <p:ext uri="{BB962C8B-B14F-4D97-AF65-F5344CB8AC3E}">
        <p14:creationId xmlns:p14="http://schemas.microsoft.com/office/powerpoint/2010/main" val="2926925442"/>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223</a:t>
            </a:fld>
            <a:endParaRPr lang="en-US"/>
          </a:p>
        </p:txBody>
      </p:sp>
    </p:spTree>
    <p:extLst>
      <p:ext uri="{BB962C8B-B14F-4D97-AF65-F5344CB8AC3E}">
        <p14:creationId xmlns:p14="http://schemas.microsoft.com/office/powerpoint/2010/main" val="2712186395"/>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224</a:t>
            </a:fld>
            <a:endParaRPr lang="en-US"/>
          </a:p>
        </p:txBody>
      </p:sp>
    </p:spTree>
    <p:extLst>
      <p:ext uri="{BB962C8B-B14F-4D97-AF65-F5344CB8AC3E}">
        <p14:creationId xmlns:p14="http://schemas.microsoft.com/office/powerpoint/2010/main" val="306666979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226</a:t>
            </a:fld>
            <a:endParaRPr lang="en-US"/>
          </a:p>
        </p:txBody>
      </p:sp>
    </p:spTree>
    <p:extLst>
      <p:ext uri="{BB962C8B-B14F-4D97-AF65-F5344CB8AC3E}">
        <p14:creationId xmlns:p14="http://schemas.microsoft.com/office/powerpoint/2010/main" val="968692247"/>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a:t>
            </a:r>
            <a:r>
              <a:rPr lang="en-US" baseline="0"/>
              <a:t> a non-pure function, the state matters in what result is produced.</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227</a:t>
            </a:fld>
            <a:endParaRPr lang="en-US"/>
          </a:p>
        </p:txBody>
      </p:sp>
    </p:spTree>
    <p:extLst>
      <p:ext uri="{BB962C8B-B14F-4D97-AF65-F5344CB8AC3E}">
        <p14:creationId xmlns:p14="http://schemas.microsoft.com/office/powerpoint/2010/main" val="135820054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Pure</a:t>
            </a:r>
            <a:r>
              <a:rPr lang="en-US" baseline="0"/>
              <a:t> functions make thinking about your program easier because you don't have to know the current state when the function is called. You know that each time the function is called with the same arguments, you'll get the same result.</a:t>
            </a:r>
          </a:p>
          <a:p>
            <a:endParaRPr lang="en-US" baseline="0"/>
          </a:p>
          <a:p>
            <a:r>
              <a:rPr lang="en-US" baseline="0"/>
              <a:t>This also makes pure functions easy to test because you don't need to mock and assert the state of your app before each test. You just give them input and assert the output.</a:t>
            </a:r>
          </a:p>
          <a:p>
            <a:endParaRPr lang="en-US" baseline="0"/>
          </a:p>
          <a:p>
            <a:r>
              <a:rPr lang="en-US" baseline="0"/>
              <a:t>They're also easy to reuse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228</a:t>
            </a:fld>
            <a:endParaRPr lang="en-US"/>
          </a:p>
        </p:txBody>
      </p:sp>
    </p:spTree>
    <p:extLst>
      <p:ext uri="{BB962C8B-B14F-4D97-AF65-F5344CB8AC3E}">
        <p14:creationId xmlns:p14="http://schemas.microsoft.com/office/powerpoint/2010/main" val="4003816535"/>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229</a:t>
            </a:fld>
            <a:endParaRPr lang="en-US" dirty="0"/>
          </a:p>
        </p:txBody>
      </p:sp>
    </p:spTree>
    <p:extLst>
      <p:ext uri="{BB962C8B-B14F-4D97-AF65-F5344CB8AC3E}">
        <p14:creationId xmlns:p14="http://schemas.microsoft.com/office/powerpoint/2010/main" val="253390762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230</a:t>
            </a:fld>
            <a:endParaRPr lang="en-US" dirty="0"/>
          </a:p>
        </p:txBody>
      </p:sp>
    </p:spTree>
    <p:extLst>
      <p:ext uri="{BB962C8B-B14F-4D97-AF65-F5344CB8AC3E}">
        <p14:creationId xmlns:p14="http://schemas.microsoft.com/office/powerpoint/2010/main" val="862023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a:t>
            </a:fld>
            <a:endParaRPr lang="en-US"/>
          </a:p>
        </p:txBody>
      </p:sp>
    </p:spTree>
    <p:extLst>
      <p:ext uri="{BB962C8B-B14F-4D97-AF65-F5344CB8AC3E}">
        <p14:creationId xmlns:p14="http://schemas.microsoft.com/office/powerpoint/2010/main" val="556539682"/>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231</a:t>
            </a:fld>
            <a:endParaRPr lang="en-US" dirty="0"/>
          </a:p>
        </p:txBody>
      </p:sp>
    </p:spTree>
    <p:extLst>
      <p:ext uri="{BB962C8B-B14F-4D97-AF65-F5344CB8AC3E}">
        <p14:creationId xmlns:p14="http://schemas.microsoft.com/office/powerpoint/2010/main" val="3303393219"/>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232</a:t>
            </a:fld>
            <a:endParaRPr lang="en-US"/>
          </a:p>
        </p:txBody>
      </p:sp>
    </p:spTree>
    <p:extLst>
      <p:ext uri="{BB962C8B-B14F-4D97-AF65-F5344CB8AC3E}">
        <p14:creationId xmlns:p14="http://schemas.microsoft.com/office/powerpoint/2010/main" val="2649409010"/>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233</a:t>
            </a:fld>
            <a:endParaRPr lang="en-US"/>
          </a:p>
        </p:txBody>
      </p:sp>
    </p:spTree>
    <p:extLst>
      <p:ext uri="{BB962C8B-B14F-4D97-AF65-F5344CB8AC3E}">
        <p14:creationId xmlns:p14="http://schemas.microsoft.com/office/powerpoint/2010/main" val="177481136"/>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234</a:t>
            </a:fld>
            <a:endParaRPr lang="en-US"/>
          </a:p>
        </p:txBody>
      </p:sp>
    </p:spTree>
    <p:extLst>
      <p:ext uri="{BB962C8B-B14F-4D97-AF65-F5344CB8AC3E}">
        <p14:creationId xmlns:p14="http://schemas.microsoft.com/office/powerpoint/2010/main" val="624118493"/>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235</a:t>
            </a:fld>
            <a:endParaRPr lang="en-US"/>
          </a:p>
        </p:txBody>
      </p:sp>
    </p:spTree>
    <p:extLst>
      <p:ext uri="{BB962C8B-B14F-4D97-AF65-F5344CB8AC3E}">
        <p14:creationId xmlns:p14="http://schemas.microsoft.com/office/powerpoint/2010/main" val="3076844263"/>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236</a:t>
            </a:fld>
            <a:endParaRPr lang="en-US"/>
          </a:p>
        </p:txBody>
      </p:sp>
    </p:spTree>
    <p:extLst>
      <p:ext uri="{BB962C8B-B14F-4D97-AF65-F5344CB8AC3E}">
        <p14:creationId xmlns:p14="http://schemas.microsoft.com/office/powerpoint/2010/main" val="4139705205"/>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237</a:t>
            </a:fld>
            <a:endParaRPr lang="en-US"/>
          </a:p>
        </p:txBody>
      </p:sp>
    </p:spTree>
    <p:extLst>
      <p:ext uri="{BB962C8B-B14F-4D97-AF65-F5344CB8AC3E}">
        <p14:creationId xmlns:p14="http://schemas.microsoft.com/office/powerpoint/2010/main" val="318722163"/>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238</a:t>
            </a:fld>
            <a:endParaRPr lang="en-US"/>
          </a:p>
        </p:txBody>
      </p:sp>
    </p:spTree>
    <p:extLst>
      <p:ext uri="{BB962C8B-B14F-4D97-AF65-F5344CB8AC3E}">
        <p14:creationId xmlns:p14="http://schemas.microsoft.com/office/powerpoint/2010/main" val="4067330538"/>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239</a:t>
            </a:fld>
            <a:endParaRPr lang="en-US"/>
          </a:p>
        </p:txBody>
      </p:sp>
    </p:spTree>
    <p:extLst>
      <p:ext uri="{BB962C8B-B14F-4D97-AF65-F5344CB8AC3E}">
        <p14:creationId xmlns:p14="http://schemas.microsoft.com/office/powerpoint/2010/main" val="1492766684"/>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240</a:t>
            </a:fld>
            <a:endParaRPr lang="en-US"/>
          </a:p>
        </p:txBody>
      </p:sp>
    </p:spTree>
    <p:extLst>
      <p:ext uri="{BB962C8B-B14F-4D97-AF65-F5344CB8AC3E}">
        <p14:creationId xmlns:p14="http://schemas.microsoft.com/office/powerpoint/2010/main" val="1622583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a:t>
            </a:fld>
            <a:endParaRPr lang="en-US"/>
          </a:p>
        </p:txBody>
      </p:sp>
    </p:spTree>
    <p:extLst>
      <p:ext uri="{BB962C8B-B14F-4D97-AF65-F5344CB8AC3E}">
        <p14:creationId xmlns:p14="http://schemas.microsoft.com/office/powerpoint/2010/main" val="4057290761"/>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241</a:t>
            </a:fld>
            <a:endParaRPr lang="en-US" dirty="0"/>
          </a:p>
        </p:txBody>
      </p:sp>
    </p:spTree>
    <p:extLst>
      <p:ext uri="{BB962C8B-B14F-4D97-AF65-F5344CB8AC3E}">
        <p14:creationId xmlns:p14="http://schemas.microsoft.com/office/powerpoint/2010/main" val="4139690246"/>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242</a:t>
            </a:fld>
            <a:endParaRPr lang="en-US" dirty="0"/>
          </a:p>
        </p:txBody>
      </p:sp>
    </p:spTree>
    <p:extLst>
      <p:ext uri="{BB962C8B-B14F-4D97-AF65-F5344CB8AC3E}">
        <p14:creationId xmlns:p14="http://schemas.microsoft.com/office/powerpoint/2010/main" val="2652884986"/>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243</a:t>
            </a:fld>
            <a:endParaRPr lang="en-US" dirty="0"/>
          </a:p>
        </p:txBody>
      </p:sp>
    </p:spTree>
    <p:extLst>
      <p:ext uri="{BB962C8B-B14F-4D97-AF65-F5344CB8AC3E}">
        <p14:creationId xmlns:p14="http://schemas.microsoft.com/office/powerpoint/2010/main" val="1425219446"/>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244</a:t>
            </a:fld>
            <a:endParaRPr lang="en-US" dirty="0"/>
          </a:p>
        </p:txBody>
      </p:sp>
    </p:spTree>
    <p:extLst>
      <p:ext uri="{BB962C8B-B14F-4D97-AF65-F5344CB8AC3E}">
        <p14:creationId xmlns:p14="http://schemas.microsoft.com/office/powerpoint/2010/main" val="2784448405"/>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245</a:t>
            </a:fld>
            <a:endParaRPr lang="en-US" dirty="0"/>
          </a:p>
        </p:txBody>
      </p:sp>
    </p:spTree>
    <p:extLst>
      <p:ext uri="{BB962C8B-B14F-4D97-AF65-F5344CB8AC3E}">
        <p14:creationId xmlns:p14="http://schemas.microsoft.com/office/powerpoint/2010/main" val="2820721887"/>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246</a:t>
            </a:fld>
            <a:endParaRPr lang="en-US"/>
          </a:p>
        </p:txBody>
      </p:sp>
    </p:spTree>
    <p:extLst>
      <p:ext uri="{BB962C8B-B14F-4D97-AF65-F5344CB8AC3E}">
        <p14:creationId xmlns:p14="http://schemas.microsoft.com/office/powerpoint/2010/main" val="1371642385"/>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247</a:t>
            </a:fld>
            <a:endParaRPr lang="en-US"/>
          </a:p>
        </p:txBody>
      </p:sp>
    </p:spTree>
    <p:extLst>
      <p:ext uri="{BB962C8B-B14F-4D97-AF65-F5344CB8AC3E}">
        <p14:creationId xmlns:p14="http://schemas.microsoft.com/office/powerpoint/2010/main" val="1430042017"/>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248</a:t>
            </a:fld>
            <a:endParaRPr lang="en-US"/>
          </a:p>
        </p:txBody>
      </p:sp>
    </p:spTree>
    <p:extLst>
      <p:ext uri="{BB962C8B-B14F-4D97-AF65-F5344CB8AC3E}">
        <p14:creationId xmlns:p14="http://schemas.microsoft.com/office/powerpoint/2010/main" val="2572581349"/>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249</a:t>
            </a:fld>
            <a:endParaRPr lang="en-US"/>
          </a:p>
        </p:txBody>
      </p:sp>
    </p:spTree>
    <p:extLst>
      <p:ext uri="{BB962C8B-B14F-4D97-AF65-F5344CB8AC3E}">
        <p14:creationId xmlns:p14="http://schemas.microsoft.com/office/powerpoint/2010/main" val="2330684250"/>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250</a:t>
            </a:fld>
            <a:endParaRPr lang="en-US"/>
          </a:p>
        </p:txBody>
      </p:sp>
    </p:spTree>
    <p:extLst>
      <p:ext uri="{BB962C8B-B14F-4D97-AF65-F5344CB8AC3E}">
        <p14:creationId xmlns:p14="http://schemas.microsoft.com/office/powerpoint/2010/main" val="292644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5697157"/>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React 15.5.0,</a:t>
            </a:r>
            <a:r>
              <a:rPr lang="en-US" baseline="0" dirty="0"/>
              <a:t> </a:t>
            </a:r>
            <a:r>
              <a:rPr lang="en-US" baseline="0" dirty="0" err="1"/>
              <a:t>PropTypes</a:t>
            </a:r>
            <a:r>
              <a:rPr lang="en-US" baseline="0" dirty="0"/>
              <a:t> is a separate package. Install prop-types, (</a:t>
            </a:r>
            <a:r>
              <a:rPr lang="en-US" baseline="0" dirty="0" err="1"/>
              <a:t>npm</a:t>
            </a:r>
            <a:r>
              <a:rPr lang="en-US" baseline="0" dirty="0"/>
              <a:t> install prop-types </a:t>
            </a:r>
            <a:r>
              <a:rPr lang="mr-IN" baseline="0" dirty="0"/>
              <a:t>--</a:t>
            </a:r>
            <a:r>
              <a:rPr lang="en-US" baseline="0" dirty="0"/>
              <a:t>save-dev) and import the package before using. </a:t>
            </a:r>
            <a:r>
              <a:rPr lang="en-US" baseline="0" dirty="0" err="1"/>
              <a:t>Proptypes</a:t>
            </a:r>
            <a:r>
              <a:rPr lang="en-US" baseline="0" dirty="0"/>
              <a:t> only display when using the development build of React.</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251</a:t>
            </a:fld>
            <a:endParaRPr lang="en-US"/>
          </a:p>
        </p:txBody>
      </p:sp>
    </p:spTree>
    <p:extLst>
      <p:ext uri="{BB962C8B-B14F-4D97-AF65-F5344CB8AC3E}">
        <p14:creationId xmlns:p14="http://schemas.microsoft.com/office/powerpoint/2010/main" val="781317039"/>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252</a:t>
            </a:fld>
            <a:endParaRPr lang="en-US"/>
          </a:p>
        </p:txBody>
      </p:sp>
    </p:spTree>
    <p:extLst>
      <p:ext uri="{BB962C8B-B14F-4D97-AF65-F5344CB8AC3E}">
        <p14:creationId xmlns:p14="http://schemas.microsoft.com/office/powerpoint/2010/main" val="2764661093"/>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253</a:t>
            </a:fld>
            <a:endParaRPr lang="en-US"/>
          </a:p>
        </p:txBody>
      </p:sp>
    </p:spTree>
    <p:extLst>
      <p:ext uri="{BB962C8B-B14F-4D97-AF65-F5344CB8AC3E}">
        <p14:creationId xmlns:p14="http://schemas.microsoft.com/office/powerpoint/2010/main" val="535180495"/>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255</a:t>
            </a:fld>
            <a:endParaRPr lang="en-US"/>
          </a:p>
        </p:txBody>
      </p:sp>
    </p:spTree>
    <p:extLst>
      <p:ext uri="{BB962C8B-B14F-4D97-AF65-F5344CB8AC3E}">
        <p14:creationId xmlns:p14="http://schemas.microsoft.com/office/powerpoint/2010/main" val="1681367542"/>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263</a:t>
            </a:fld>
            <a:endParaRPr lang="en-US"/>
          </a:p>
        </p:txBody>
      </p:sp>
    </p:spTree>
    <p:extLst>
      <p:ext uri="{BB962C8B-B14F-4D97-AF65-F5344CB8AC3E}">
        <p14:creationId xmlns:p14="http://schemas.microsoft.com/office/powerpoint/2010/main" val="1654551350"/>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264</a:t>
            </a:fld>
            <a:endParaRPr lang="en-US"/>
          </a:p>
        </p:txBody>
      </p:sp>
    </p:spTree>
    <p:extLst>
      <p:ext uri="{BB962C8B-B14F-4D97-AF65-F5344CB8AC3E}">
        <p14:creationId xmlns:p14="http://schemas.microsoft.com/office/powerpoint/2010/main" val="2025277560"/>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265</a:t>
            </a:fld>
            <a:endParaRPr lang="en-US"/>
          </a:p>
        </p:txBody>
      </p:sp>
    </p:spTree>
    <p:extLst>
      <p:ext uri="{BB962C8B-B14F-4D97-AF65-F5344CB8AC3E}">
        <p14:creationId xmlns:p14="http://schemas.microsoft.com/office/powerpoint/2010/main" val="1224145970"/>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266</a:t>
            </a:fld>
            <a:endParaRPr lang="en-US"/>
          </a:p>
        </p:txBody>
      </p:sp>
    </p:spTree>
    <p:extLst>
      <p:ext uri="{BB962C8B-B14F-4D97-AF65-F5344CB8AC3E}">
        <p14:creationId xmlns:p14="http://schemas.microsoft.com/office/powerpoint/2010/main" val="758837578"/>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267</a:t>
            </a:fld>
            <a:endParaRPr lang="en-US"/>
          </a:p>
        </p:txBody>
      </p:sp>
    </p:spTree>
    <p:extLst>
      <p:ext uri="{BB962C8B-B14F-4D97-AF65-F5344CB8AC3E}">
        <p14:creationId xmlns:p14="http://schemas.microsoft.com/office/powerpoint/2010/main" val="11986918"/>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268</a:t>
            </a:fld>
            <a:endParaRPr lang="en-US"/>
          </a:p>
        </p:txBody>
      </p:sp>
    </p:spTree>
    <p:extLst>
      <p:ext uri="{BB962C8B-B14F-4D97-AF65-F5344CB8AC3E}">
        <p14:creationId xmlns:p14="http://schemas.microsoft.com/office/powerpoint/2010/main" val="286344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31</a:t>
            </a:fld>
            <a:endParaRPr lang="en-US"/>
          </a:p>
        </p:txBody>
      </p:sp>
    </p:spTree>
    <p:extLst>
      <p:ext uri="{BB962C8B-B14F-4D97-AF65-F5344CB8AC3E}">
        <p14:creationId xmlns:p14="http://schemas.microsoft.com/office/powerpoint/2010/main" val="90401848"/>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269</a:t>
            </a:fld>
            <a:endParaRPr lang="en-US"/>
          </a:p>
        </p:txBody>
      </p:sp>
    </p:spTree>
    <p:extLst>
      <p:ext uri="{BB962C8B-B14F-4D97-AF65-F5344CB8AC3E}">
        <p14:creationId xmlns:p14="http://schemas.microsoft.com/office/powerpoint/2010/main" val="1327979530"/>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270</a:t>
            </a:fld>
            <a:endParaRPr lang="en-US"/>
          </a:p>
        </p:txBody>
      </p:sp>
    </p:spTree>
    <p:extLst>
      <p:ext uri="{BB962C8B-B14F-4D97-AF65-F5344CB8AC3E}">
        <p14:creationId xmlns:p14="http://schemas.microsoft.com/office/powerpoint/2010/main" val="165715936"/>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275</a:t>
            </a:fld>
            <a:endParaRPr lang="en-US"/>
          </a:p>
        </p:txBody>
      </p:sp>
    </p:spTree>
    <p:extLst>
      <p:ext uri="{BB962C8B-B14F-4D97-AF65-F5344CB8AC3E}">
        <p14:creationId xmlns:p14="http://schemas.microsoft.com/office/powerpoint/2010/main" val="554417439"/>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276</a:t>
            </a:fld>
            <a:endParaRPr lang="en-US"/>
          </a:p>
        </p:txBody>
      </p:sp>
    </p:spTree>
    <p:extLst>
      <p:ext uri="{BB962C8B-B14F-4D97-AF65-F5344CB8AC3E}">
        <p14:creationId xmlns:p14="http://schemas.microsoft.com/office/powerpoint/2010/main" val="162352940"/>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277</a:t>
            </a:fld>
            <a:endParaRPr lang="en-US"/>
          </a:p>
        </p:txBody>
      </p:sp>
    </p:spTree>
    <p:extLst>
      <p:ext uri="{BB962C8B-B14F-4D97-AF65-F5344CB8AC3E}">
        <p14:creationId xmlns:p14="http://schemas.microsoft.com/office/powerpoint/2010/main" val="4240675441"/>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278</a:t>
            </a:fld>
            <a:endParaRPr lang="en-US"/>
          </a:p>
        </p:txBody>
      </p:sp>
    </p:spTree>
    <p:extLst>
      <p:ext uri="{BB962C8B-B14F-4D97-AF65-F5344CB8AC3E}">
        <p14:creationId xmlns:p14="http://schemas.microsoft.com/office/powerpoint/2010/main" val="2751649913"/>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279</a:t>
            </a:fld>
            <a:endParaRPr lang="en-US"/>
          </a:p>
        </p:txBody>
      </p:sp>
    </p:spTree>
    <p:extLst>
      <p:ext uri="{BB962C8B-B14F-4D97-AF65-F5344CB8AC3E}">
        <p14:creationId xmlns:p14="http://schemas.microsoft.com/office/powerpoint/2010/main" val="4057488794"/>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280</a:t>
            </a:fld>
            <a:endParaRPr lang="en-US"/>
          </a:p>
        </p:txBody>
      </p:sp>
    </p:spTree>
    <p:extLst>
      <p:ext uri="{BB962C8B-B14F-4D97-AF65-F5344CB8AC3E}">
        <p14:creationId xmlns:p14="http://schemas.microsoft.com/office/powerpoint/2010/main" val="3906671651"/>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281</a:t>
            </a:fld>
            <a:endParaRPr lang="en-US"/>
          </a:p>
        </p:txBody>
      </p:sp>
    </p:spTree>
    <p:extLst>
      <p:ext uri="{BB962C8B-B14F-4D97-AF65-F5344CB8AC3E}">
        <p14:creationId xmlns:p14="http://schemas.microsoft.com/office/powerpoint/2010/main" val="1459640684"/>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282</a:t>
            </a:fld>
            <a:endParaRPr lang="en-US"/>
          </a:p>
        </p:txBody>
      </p:sp>
    </p:spTree>
    <p:extLst>
      <p:ext uri="{BB962C8B-B14F-4D97-AF65-F5344CB8AC3E}">
        <p14:creationId xmlns:p14="http://schemas.microsoft.com/office/powerpoint/2010/main" val="2760910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32</a:t>
            </a:fld>
            <a:endParaRPr lang="en-US"/>
          </a:p>
        </p:txBody>
      </p:sp>
    </p:spTree>
    <p:extLst>
      <p:ext uri="{BB962C8B-B14F-4D97-AF65-F5344CB8AC3E}">
        <p14:creationId xmlns:p14="http://schemas.microsoft.com/office/powerpoint/2010/main" val="4047881519"/>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283</a:t>
            </a:fld>
            <a:endParaRPr lang="en-US"/>
          </a:p>
        </p:txBody>
      </p:sp>
    </p:spTree>
    <p:extLst>
      <p:ext uri="{BB962C8B-B14F-4D97-AF65-F5344CB8AC3E}">
        <p14:creationId xmlns:p14="http://schemas.microsoft.com/office/powerpoint/2010/main" val="2755599912"/>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284</a:t>
            </a:fld>
            <a:endParaRPr lang="en-US"/>
          </a:p>
        </p:txBody>
      </p:sp>
    </p:spTree>
    <p:extLst>
      <p:ext uri="{BB962C8B-B14F-4D97-AF65-F5344CB8AC3E}">
        <p14:creationId xmlns:p14="http://schemas.microsoft.com/office/powerpoint/2010/main" val="2532580497"/>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285</a:t>
            </a:fld>
            <a:endParaRPr lang="en-US"/>
          </a:p>
        </p:txBody>
      </p:sp>
    </p:spTree>
    <p:extLst>
      <p:ext uri="{BB962C8B-B14F-4D97-AF65-F5344CB8AC3E}">
        <p14:creationId xmlns:p14="http://schemas.microsoft.com/office/powerpoint/2010/main" val="3414900109"/>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286</a:t>
            </a:fld>
            <a:endParaRPr lang="en-US"/>
          </a:p>
        </p:txBody>
      </p:sp>
    </p:spTree>
    <p:extLst>
      <p:ext uri="{BB962C8B-B14F-4D97-AF65-F5344CB8AC3E}">
        <p14:creationId xmlns:p14="http://schemas.microsoft.com/office/powerpoint/2010/main" val="4072571256"/>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287</a:t>
            </a:fld>
            <a:endParaRPr lang="en-US"/>
          </a:p>
        </p:txBody>
      </p:sp>
    </p:spTree>
    <p:extLst>
      <p:ext uri="{BB962C8B-B14F-4D97-AF65-F5344CB8AC3E}">
        <p14:creationId xmlns:p14="http://schemas.microsoft.com/office/powerpoint/2010/main" val="1361630890"/>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288</a:t>
            </a:fld>
            <a:endParaRPr lang="en-US"/>
          </a:p>
        </p:txBody>
      </p:sp>
    </p:spTree>
    <p:extLst>
      <p:ext uri="{BB962C8B-B14F-4D97-AF65-F5344CB8AC3E}">
        <p14:creationId xmlns:p14="http://schemas.microsoft.com/office/powerpoint/2010/main" val="1340544918"/>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289</a:t>
            </a:fld>
            <a:endParaRPr lang="en-US"/>
          </a:p>
        </p:txBody>
      </p:sp>
    </p:spTree>
    <p:extLst>
      <p:ext uri="{BB962C8B-B14F-4D97-AF65-F5344CB8AC3E}">
        <p14:creationId xmlns:p14="http://schemas.microsoft.com/office/powerpoint/2010/main" val="2220507235"/>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290</a:t>
            </a:fld>
            <a:endParaRPr lang="en-US"/>
          </a:p>
        </p:txBody>
      </p:sp>
    </p:spTree>
    <p:extLst>
      <p:ext uri="{BB962C8B-B14F-4D97-AF65-F5344CB8AC3E}">
        <p14:creationId xmlns:p14="http://schemas.microsoft.com/office/powerpoint/2010/main" val="868109290"/>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291</a:t>
            </a:fld>
            <a:endParaRPr lang="en-US"/>
          </a:p>
        </p:txBody>
      </p:sp>
    </p:spTree>
    <p:extLst>
      <p:ext uri="{BB962C8B-B14F-4D97-AF65-F5344CB8AC3E}">
        <p14:creationId xmlns:p14="http://schemas.microsoft.com/office/powerpoint/2010/main" val="2262335177"/>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292</a:t>
            </a:fld>
            <a:endParaRPr lang="en-US"/>
          </a:p>
        </p:txBody>
      </p:sp>
    </p:spTree>
    <p:extLst>
      <p:ext uri="{BB962C8B-B14F-4D97-AF65-F5344CB8AC3E}">
        <p14:creationId xmlns:p14="http://schemas.microsoft.com/office/powerpoint/2010/main" val="3933185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33</a:t>
            </a:fld>
            <a:endParaRPr lang="en-US"/>
          </a:p>
        </p:txBody>
      </p:sp>
    </p:spTree>
    <p:extLst>
      <p:ext uri="{BB962C8B-B14F-4D97-AF65-F5344CB8AC3E}">
        <p14:creationId xmlns:p14="http://schemas.microsoft.com/office/powerpoint/2010/main" val="113862149"/>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293</a:t>
            </a:fld>
            <a:endParaRPr lang="en-US"/>
          </a:p>
        </p:txBody>
      </p:sp>
    </p:spTree>
    <p:extLst>
      <p:ext uri="{BB962C8B-B14F-4D97-AF65-F5344CB8AC3E}">
        <p14:creationId xmlns:p14="http://schemas.microsoft.com/office/powerpoint/2010/main" val="644992967"/>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294</a:t>
            </a:fld>
            <a:endParaRPr lang="en-US" dirty="0"/>
          </a:p>
        </p:txBody>
      </p:sp>
    </p:spTree>
    <p:extLst>
      <p:ext uri="{BB962C8B-B14F-4D97-AF65-F5344CB8AC3E}">
        <p14:creationId xmlns:p14="http://schemas.microsoft.com/office/powerpoint/2010/main" val="3612124936"/>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295</a:t>
            </a:fld>
            <a:endParaRPr lang="en-US" dirty="0"/>
          </a:p>
        </p:txBody>
      </p:sp>
    </p:spTree>
    <p:extLst>
      <p:ext uri="{BB962C8B-B14F-4D97-AF65-F5344CB8AC3E}">
        <p14:creationId xmlns:p14="http://schemas.microsoft.com/office/powerpoint/2010/main" val="429601511"/>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296</a:t>
            </a:fld>
            <a:endParaRPr lang="en-US" dirty="0"/>
          </a:p>
        </p:txBody>
      </p:sp>
    </p:spTree>
    <p:extLst>
      <p:ext uri="{BB962C8B-B14F-4D97-AF65-F5344CB8AC3E}">
        <p14:creationId xmlns:p14="http://schemas.microsoft.com/office/powerpoint/2010/main" val="2218695384"/>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297</a:t>
            </a:fld>
            <a:endParaRPr lang="en-US" dirty="0"/>
          </a:p>
        </p:txBody>
      </p:sp>
    </p:spTree>
    <p:extLst>
      <p:ext uri="{BB962C8B-B14F-4D97-AF65-F5344CB8AC3E}">
        <p14:creationId xmlns:p14="http://schemas.microsoft.com/office/powerpoint/2010/main" val="1481098307"/>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298</a:t>
            </a:fld>
            <a:endParaRPr lang="en-US"/>
          </a:p>
        </p:txBody>
      </p:sp>
    </p:spTree>
    <p:extLst>
      <p:ext uri="{BB962C8B-B14F-4D97-AF65-F5344CB8AC3E}">
        <p14:creationId xmlns:p14="http://schemas.microsoft.com/office/powerpoint/2010/main" val="1456680008"/>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299</a:t>
            </a:fld>
            <a:endParaRPr lang="en-US"/>
          </a:p>
        </p:txBody>
      </p:sp>
    </p:spTree>
    <p:extLst>
      <p:ext uri="{BB962C8B-B14F-4D97-AF65-F5344CB8AC3E}">
        <p14:creationId xmlns:p14="http://schemas.microsoft.com/office/powerpoint/2010/main" val="1344625798"/>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300</a:t>
            </a:fld>
            <a:endParaRPr lang="en-US"/>
          </a:p>
        </p:txBody>
      </p:sp>
    </p:spTree>
    <p:extLst>
      <p:ext uri="{BB962C8B-B14F-4D97-AF65-F5344CB8AC3E}">
        <p14:creationId xmlns:p14="http://schemas.microsoft.com/office/powerpoint/2010/main" val="1629504840"/>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301</a:t>
            </a:fld>
            <a:endParaRPr lang="en-US"/>
          </a:p>
        </p:txBody>
      </p:sp>
    </p:spTree>
    <p:extLst>
      <p:ext uri="{BB962C8B-B14F-4D97-AF65-F5344CB8AC3E}">
        <p14:creationId xmlns:p14="http://schemas.microsoft.com/office/powerpoint/2010/main" val="1155369605"/>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304</a:t>
            </a:fld>
            <a:endParaRPr lang="en-US" dirty="0"/>
          </a:p>
        </p:txBody>
      </p:sp>
    </p:spTree>
    <p:extLst>
      <p:ext uri="{BB962C8B-B14F-4D97-AF65-F5344CB8AC3E}">
        <p14:creationId xmlns:p14="http://schemas.microsoft.com/office/powerpoint/2010/main" val="1279572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34</a:t>
            </a:fld>
            <a:endParaRPr lang="en-US"/>
          </a:p>
        </p:txBody>
      </p:sp>
    </p:spTree>
    <p:extLst>
      <p:ext uri="{BB962C8B-B14F-4D97-AF65-F5344CB8AC3E}">
        <p14:creationId xmlns:p14="http://schemas.microsoft.com/office/powerpoint/2010/main" val="3657701745"/>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305</a:t>
            </a:fld>
            <a:endParaRPr lang="en-US" dirty="0"/>
          </a:p>
        </p:txBody>
      </p:sp>
    </p:spTree>
    <p:extLst>
      <p:ext uri="{BB962C8B-B14F-4D97-AF65-F5344CB8AC3E}">
        <p14:creationId xmlns:p14="http://schemas.microsoft.com/office/powerpoint/2010/main" val="2225692804"/>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306</a:t>
            </a:fld>
            <a:endParaRPr lang="en-US" dirty="0"/>
          </a:p>
        </p:txBody>
      </p:sp>
    </p:spTree>
    <p:extLst>
      <p:ext uri="{BB962C8B-B14F-4D97-AF65-F5344CB8AC3E}">
        <p14:creationId xmlns:p14="http://schemas.microsoft.com/office/powerpoint/2010/main" val="1393664475"/>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307</a:t>
            </a:fld>
            <a:endParaRPr lang="en-US" dirty="0"/>
          </a:p>
        </p:txBody>
      </p:sp>
    </p:spTree>
    <p:extLst>
      <p:ext uri="{BB962C8B-B14F-4D97-AF65-F5344CB8AC3E}">
        <p14:creationId xmlns:p14="http://schemas.microsoft.com/office/powerpoint/2010/main" val="2676501865"/>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308</a:t>
            </a:fld>
            <a:endParaRPr lang="en-US"/>
          </a:p>
        </p:txBody>
      </p:sp>
    </p:spTree>
    <p:extLst>
      <p:ext uri="{BB962C8B-B14F-4D97-AF65-F5344CB8AC3E}">
        <p14:creationId xmlns:p14="http://schemas.microsoft.com/office/powerpoint/2010/main" val="3479528056"/>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first function starts </a:t>
            </a:r>
            <a:r>
              <a:rPr lang="en-US" dirty="0" err="1"/>
              <a:t>fetchUser</a:t>
            </a:r>
            <a:r>
              <a:rPr lang="en-US" dirty="0"/>
              <a:t> on each dispatched `USER_FETCH_REQUESTED` action. Allows concurrent fetches of user.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a:t>
            </a:r>
            <a:r>
              <a:rPr lang="en-US" baseline="0" dirty="0"/>
              <a:t> second way d</a:t>
            </a:r>
            <a:r>
              <a:rPr lang="en-US" dirty="0"/>
              <a:t>oes not allow concurrent fetches of user. If "USER_FETCH_REQUESTED" gets dispatched while a fetch is already pending, that pending fetch is cancelled and only the latest one will be run. </a:t>
            </a:r>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314</a:t>
            </a:fld>
            <a:endParaRPr lang="en-US"/>
          </a:p>
        </p:txBody>
      </p:sp>
    </p:spTree>
    <p:extLst>
      <p:ext uri="{BB962C8B-B14F-4D97-AF65-F5344CB8AC3E}">
        <p14:creationId xmlns:p14="http://schemas.microsoft.com/office/powerpoint/2010/main" val="1501698579"/>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316</a:t>
            </a:fld>
            <a:endParaRPr lang="en-US" dirty="0"/>
          </a:p>
        </p:txBody>
      </p:sp>
    </p:spTree>
    <p:extLst>
      <p:ext uri="{BB962C8B-B14F-4D97-AF65-F5344CB8AC3E}">
        <p14:creationId xmlns:p14="http://schemas.microsoft.com/office/powerpoint/2010/main" val="179553325"/>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317</a:t>
            </a:fld>
            <a:endParaRPr lang="en-US"/>
          </a:p>
        </p:txBody>
      </p:sp>
    </p:spTree>
    <p:extLst>
      <p:ext uri="{BB962C8B-B14F-4D97-AF65-F5344CB8AC3E}">
        <p14:creationId xmlns:p14="http://schemas.microsoft.com/office/powerpoint/2010/main" val="749815061"/>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318</a:t>
            </a:fld>
            <a:endParaRPr lang="en-US"/>
          </a:p>
        </p:txBody>
      </p:sp>
    </p:spTree>
    <p:extLst>
      <p:ext uri="{BB962C8B-B14F-4D97-AF65-F5344CB8AC3E}">
        <p14:creationId xmlns:p14="http://schemas.microsoft.com/office/powerpoint/2010/main" val="2436924743"/>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319</a:t>
            </a:fld>
            <a:endParaRPr lang="en-US"/>
          </a:p>
        </p:txBody>
      </p:sp>
    </p:spTree>
    <p:extLst>
      <p:ext uri="{BB962C8B-B14F-4D97-AF65-F5344CB8AC3E}">
        <p14:creationId xmlns:p14="http://schemas.microsoft.com/office/powerpoint/2010/main" val="1665349498"/>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320</a:t>
            </a:fld>
            <a:endParaRPr lang="en-US"/>
          </a:p>
        </p:txBody>
      </p:sp>
    </p:spTree>
    <p:extLst>
      <p:ext uri="{BB962C8B-B14F-4D97-AF65-F5344CB8AC3E}">
        <p14:creationId xmlns:p14="http://schemas.microsoft.com/office/powerpoint/2010/main" val="439489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35</a:t>
            </a:fld>
            <a:endParaRPr lang="en-US"/>
          </a:p>
        </p:txBody>
      </p:sp>
    </p:spTree>
    <p:extLst>
      <p:ext uri="{BB962C8B-B14F-4D97-AF65-F5344CB8AC3E}">
        <p14:creationId xmlns:p14="http://schemas.microsoft.com/office/powerpoint/2010/main" val="951798703"/>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321</a:t>
            </a:fld>
            <a:endParaRPr lang="en-US"/>
          </a:p>
        </p:txBody>
      </p:sp>
    </p:spTree>
    <p:extLst>
      <p:ext uri="{BB962C8B-B14F-4D97-AF65-F5344CB8AC3E}">
        <p14:creationId xmlns:p14="http://schemas.microsoft.com/office/powerpoint/2010/main" val="1844383754"/>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solidFill>
                  <a:prstClr val="black"/>
                </a:solidFill>
                <a:latin typeface="Calibri"/>
              </a:rPr>
              <a:pPr/>
              <a:t>322</a:t>
            </a:fld>
            <a:endParaRPr lang="en-US">
              <a:solidFill>
                <a:prstClr val="black"/>
              </a:solidFill>
              <a:latin typeface="Calibri"/>
            </a:endParaRPr>
          </a:p>
        </p:txBody>
      </p:sp>
    </p:spTree>
    <p:extLst>
      <p:ext uri="{BB962C8B-B14F-4D97-AF65-F5344CB8AC3E}">
        <p14:creationId xmlns:p14="http://schemas.microsoft.com/office/powerpoint/2010/main" val="2431960233"/>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323</a:t>
            </a:fld>
            <a:endParaRPr lang="en-US"/>
          </a:p>
        </p:txBody>
      </p:sp>
    </p:spTree>
    <p:extLst>
      <p:ext uri="{BB962C8B-B14F-4D97-AF65-F5344CB8AC3E}">
        <p14:creationId xmlns:p14="http://schemas.microsoft.com/office/powerpoint/2010/main" val="4121405628"/>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324</a:t>
            </a:fld>
            <a:endParaRPr lang="en-US" dirty="0"/>
          </a:p>
        </p:txBody>
      </p:sp>
    </p:spTree>
    <p:extLst>
      <p:ext uri="{BB962C8B-B14F-4D97-AF65-F5344CB8AC3E}">
        <p14:creationId xmlns:p14="http://schemas.microsoft.com/office/powerpoint/2010/main" val="1012261204"/>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325</a:t>
            </a:fld>
            <a:endParaRPr lang="en-US" dirty="0"/>
          </a:p>
        </p:txBody>
      </p:sp>
    </p:spTree>
    <p:extLst>
      <p:ext uri="{BB962C8B-B14F-4D97-AF65-F5344CB8AC3E}">
        <p14:creationId xmlns:p14="http://schemas.microsoft.com/office/powerpoint/2010/main" val="960649736"/>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326</a:t>
            </a:fld>
            <a:endParaRPr lang="en-US" dirty="0"/>
          </a:p>
        </p:txBody>
      </p:sp>
    </p:spTree>
    <p:extLst>
      <p:ext uri="{BB962C8B-B14F-4D97-AF65-F5344CB8AC3E}">
        <p14:creationId xmlns:p14="http://schemas.microsoft.com/office/powerpoint/2010/main" val="2181597565"/>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327</a:t>
            </a:fld>
            <a:endParaRPr lang="en-US" dirty="0"/>
          </a:p>
        </p:txBody>
      </p:sp>
    </p:spTree>
    <p:extLst>
      <p:ext uri="{BB962C8B-B14F-4D97-AF65-F5344CB8AC3E}">
        <p14:creationId xmlns:p14="http://schemas.microsoft.com/office/powerpoint/2010/main" val="3475059794"/>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328</a:t>
            </a:fld>
            <a:endParaRPr lang="en-US"/>
          </a:p>
        </p:txBody>
      </p:sp>
    </p:spTree>
    <p:extLst>
      <p:ext uri="{BB962C8B-B14F-4D97-AF65-F5344CB8AC3E}">
        <p14:creationId xmlns:p14="http://schemas.microsoft.com/office/powerpoint/2010/main" val="4119517815"/>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329</a:t>
            </a:fld>
            <a:endParaRPr lang="en-US"/>
          </a:p>
        </p:txBody>
      </p:sp>
    </p:spTree>
    <p:extLst>
      <p:ext uri="{BB962C8B-B14F-4D97-AF65-F5344CB8AC3E}">
        <p14:creationId xmlns:p14="http://schemas.microsoft.com/office/powerpoint/2010/main" val="287455508"/>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is fast,</a:t>
            </a:r>
            <a:r>
              <a:rPr lang="en-US" baseline="0" dirty="0"/>
              <a:t> even without doing any optimizations. However, there are some things you can do to optimize it even further. At the very least, you should make sure to always use the production version of React for deployed code. Beyond that, the main way to optimize React rendering is to specifically tell it not to re-render certain components.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330</a:t>
            </a:fld>
            <a:endParaRPr lang="en-US"/>
          </a:p>
        </p:txBody>
      </p:sp>
    </p:spTree>
    <p:extLst>
      <p:ext uri="{BB962C8B-B14F-4D97-AF65-F5344CB8AC3E}">
        <p14:creationId xmlns:p14="http://schemas.microsoft.com/office/powerpoint/2010/main" val="289466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3</a:t>
            </a:fld>
            <a:endParaRPr lang="en-US"/>
          </a:p>
        </p:txBody>
      </p:sp>
    </p:spTree>
    <p:extLst>
      <p:ext uri="{BB962C8B-B14F-4D97-AF65-F5344CB8AC3E}">
        <p14:creationId xmlns:p14="http://schemas.microsoft.com/office/powerpoint/2010/main" val="3305989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36</a:t>
            </a:fld>
            <a:endParaRPr lang="en-US"/>
          </a:p>
        </p:txBody>
      </p:sp>
    </p:spTree>
    <p:extLst>
      <p:ext uri="{BB962C8B-B14F-4D97-AF65-F5344CB8AC3E}">
        <p14:creationId xmlns:p14="http://schemas.microsoft.com/office/powerpoint/2010/main" val="4294666092"/>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https://css-tricks.com/render-caching-for-react/</a:t>
            </a:r>
            <a:endParaRPr lang="en-US" dirty="0"/>
          </a:p>
        </p:txBody>
      </p:sp>
      <p:sp>
        <p:nvSpPr>
          <p:cNvPr id="4" name="Slide Number Placeholder 3"/>
          <p:cNvSpPr>
            <a:spLocks noGrp="1"/>
          </p:cNvSpPr>
          <p:nvPr>
            <p:ph type="sldNum" sz="quarter" idx="5"/>
          </p:nvPr>
        </p:nvSpPr>
        <p:spPr/>
        <p:txBody>
          <a:bodyPr/>
          <a:lstStyle/>
          <a:p>
            <a:fld id="{71770EAF-1B7F-084E-BE5F-E1B515CBCD96}" type="slidenum">
              <a:rPr lang="en-US" smtClean="0"/>
              <a:t>331</a:t>
            </a:fld>
            <a:endParaRPr lang="en-US" dirty="0"/>
          </a:p>
        </p:txBody>
      </p:sp>
    </p:spTree>
    <p:extLst>
      <p:ext uri="{BB962C8B-B14F-4D97-AF65-F5344CB8AC3E}">
        <p14:creationId xmlns:p14="http://schemas.microsoft.com/office/powerpoint/2010/main" val="2536993374"/>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332</a:t>
            </a:fld>
            <a:endParaRPr lang="en-US" dirty="0"/>
          </a:p>
        </p:txBody>
      </p:sp>
    </p:spTree>
    <p:extLst>
      <p:ext uri="{BB962C8B-B14F-4D97-AF65-F5344CB8AC3E}">
        <p14:creationId xmlns:p14="http://schemas.microsoft.com/office/powerpoint/2010/main" val="2021254600"/>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333</a:t>
            </a:fld>
            <a:endParaRPr lang="en-US"/>
          </a:p>
        </p:txBody>
      </p:sp>
    </p:spTree>
    <p:extLst>
      <p:ext uri="{BB962C8B-B14F-4D97-AF65-F5344CB8AC3E}">
        <p14:creationId xmlns:p14="http://schemas.microsoft.com/office/powerpoint/2010/main" val="1618329703"/>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Perf</a:t>
            </a:r>
            <a:r>
              <a:rPr lang="en-US" baseline="0" dirty="0"/>
              <a:t> object is available in development mode by requiring 'react-</a:t>
            </a:r>
            <a:r>
              <a:rPr lang="en-US" baseline="0" dirty="0" err="1"/>
              <a:t>addons</a:t>
            </a:r>
            <a:r>
              <a:rPr lang="en-US" baseline="0" dirty="0"/>
              <a:t>-</a:t>
            </a:r>
            <a:r>
              <a:rPr lang="en-US" baseline="0" dirty="0" err="1"/>
              <a:t>perf</a:t>
            </a:r>
            <a:r>
              <a:rPr lang="en-US" baseline="0" dirty="0"/>
              <a:t>'. To use it, start measuring with </a:t>
            </a:r>
            <a:r>
              <a:rPr lang="en-US" baseline="0" dirty="0" err="1"/>
              <a:t>Perf.start</a:t>
            </a:r>
            <a:r>
              <a:rPr lang="en-US" baseline="0" dirty="0"/>
              <a:t>(), stop it with </a:t>
            </a:r>
            <a:r>
              <a:rPr lang="en-US" baseline="0" dirty="0" err="1"/>
              <a:t>Perf.stop</a:t>
            </a:r>
            <a:r>
              <a:rPr lang="en-US" baseline="0" dirty="0"/>
              <a:t>() and then use the other methods to find out the results.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334</a:t>
            </a:fld>
            <a:endParaRPr lang="en-US"/>
          </a:p>
        </p:txBody>
      </p:sp>
    </p:spTree>
    <p:extLst>
      <p:ext uri="{BB962C8B-B14F-4D97-AF65-F5344CB8AC3E}">
        <p14:creationId xmlns:p14="http://schemas.microsoft.com/office/powerpoint/2010/main" val="3631715978"/>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335</a:t>
            </a:fld>
            <a:endParaRPr lang="en-US"/>
          </a:p>
        </p:txBody>
      </p:sp>
    </p:spTree>
    <p:extLst>
      <p:ext uri="{BB962C8B-B14F-4D97-AF65-F5344CB8AC3E}">
        <p14:creationId xmlns:p14="http://schemas.microsoft.com/office/powerpoint/2010/main" val="1386929066"/>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336</a:t>
            </a:fld>
            <a:endParaRPr lang="en-US"/>
          </a:p>
        </p:txBody>
      </p:sp>
    </p:spTree>
    <p:extLst>
      <p:ext uri="{BB962C8B-B14F-4D97-AF65-F5344CB8AC3E}">
        <p14:creationId xmlns:p14="http://schemas.microsoft.com/office/powerpoint/2010/main" val="1329307724"/>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337</a:t>
            </a:fld>
            <a:endParaRPr lang="en-US" dirty="0"/>
          </a:p>
        </p:txBody>
      </p:sp>
    </p:spTree>
    <p:extLst>
      <p:ext uri="{BB962C8B-B14F-4D97-AF65-F5344CB8AC3E}">
        <p14:creationId xmlns:p14="http://schemas.microsoft.com/office/powerpoint/2010/main" val="1285290180"/>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338</a:t>
            </a:fld>
            <a:endParaRPr lang="en-US" dirty="0"/>
          </a:p>
        </p:txBody>
      </p:sp>
    </p:spTree>
    <p:extLst>
      <p:ext uri="{BB962C8B-B14F-4D97-AF65-F5344CB8AC3E}">
        <p14:creationId xmlns:p14="http://schemas.microsoft.com/office/powerpoint/2010/main" val="1926321078"/>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770EAF-1B7F-084E-BE5F-E1B515CBCD96}" type="slidenum">
              <a:rPr lang="en-US" smtClean="0"/>
              <a:t>339</a:t>
            </a:fld>
            <a:endParaRPr lang="en-US" dirty="0"/>
          </a:p>
        </p:txBody>
      </p:sp>
    </p:spTree>
    <p:extLst>
      <p:ext uri="{BB962C8B-B14F-4D97-AF65-F5344CB8AC3E}">
        <p14:creationId xmlns:p14="http://schemas.microsoft.com/office/powerpoint/2010/main" val="4158360231"/>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340</a:t>
            </a:fld>
            <a:endParaRPr lang="en-US" dirty="0"/>
          </a:p>
        </p:txBody>
      </p:sp>
    </p:spTree>
    <p:extLst>
      <p:ext uri="{BB962C8B-B14F-4D97-AF65-F5344CB8AC3E}">
        <p14:creationId xmlns:p14="http://schemas.microsoft.com/office/powerpoint/2010/main" val="3520288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a:t>
            </a:r>
            <a:r>
              <a:rPr lang="en-US" baseline="0"/>
              <a:t> thinks about its data as a stream of snapshots. When you commit, git stores a snapshot of what the files look like. If something hasn't changed, git doesn't store the file again, just a reference to the previous identical file it has already stored.</a:t>
            </a:r>
          </a:p>
          <a:p>
            <a:endParaRPr lang="en-US" baseline="0"/>
          </a:p>
          <a:p>
            <a:r>
              <a:rPr lang="en-US" baseline="0"/>
              <a:t>Most operations in Git only need local files and resources to operate. You have the entire history of the project on your local disk, which makes operations much faster.</a:t>
            </a:r>
          </a:p>
          <a:p>
            <a:endParaRPr lang="en-US" baseline="0"/>
          </a:p>
          <a:p>
            <a:r>
              <a:rPr lang="en-US" baseline="0"/>
              <a:t>Also, there's very little you can't do if you're offline.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37</a:t>
            </a:fld>
            <a:endParaRPr lang="en-US"/>
          </a:p>
        </p:txBody>
      </p:sp>
    </p:spTree>
    <p:extLst>
      <p:ext uri="{BB962C8B-B14F-4D97-AF65-F5344CB8AC3E}">
        <p14:creationId xmlns:p14="http://schemas.microsoft.com/office/powerpoint/2010/main" val="2406971930"/>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341</a:t>
            </a:fld>
            <a:endParaRPr lang="en-US" dirty="0"/>
          </a:p>
        </p:txBody>
      </p:sp>
    </p:spTree>
    <p:extLst>
      <p:ext uri="{BB962C8B-B14F-4D97-AF65-F5344CB8AC3E}">
        <p14:creationId xmlns:p14="http://schemas.microsoft.com/office/powerpoint/2010/main" val="3740734371"/>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342</a:t>
            </a:fld>
            <a:endParaRPr lang="en-US" dirty="0"/>
          </a:p>
        </p:txBody>
      </p:sp>
    </p:spTree>
    <p:extLst>
      <p:ext uri="{BB962C8B-B14F-4D97-AF65-F5344CB8AC3E}">
        <p14:creationId xmlns:p14="http://schemas.microsoft.com/office/powerpoint/2010/main" val="922835979"/>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343</a:t>
            </a:fld>
            <a:endParaRPr lang="en-US" dirty="0"/>
          </a:p>
        </p:txBody>
      </p:sp>
    </p:spTree>
    <p:extLst>
      <p:ext uri="{BB962C8B-B14F-4D97-AF65-F5344CB8AC3E}">
        <p14:creationId xmlns:p14="http://schemas.microsoft.com/office/powerpoint/2010/main" val="2316764519"/>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344</a:t>
            </a:fld>
            <a:endParaRPr lang="en-US" dirty="0"/>
          </a:p>
        </p:txBody>
      </p:sp>
    </p:spTree>
    <p:extLst>
      <p:ext uri="{BB962C8B-B14F-4D97-AF65-F5344CB8AC3E}">
        <p14:creationId xmlns:p14="http://schemas.microsoft.com/office/powerpoint/2010/main" val="2363191186"/>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345</a:t>
            </a:fld>
            <a:endParaRPr lang="en-US" dirty="0"/>
          </a:p>
        </p:txBody>
      </p:sp>
    </p:spTree>
    <p:extLst>
      <p:ext uri="{BB962C8B-B14F-4D97-AF65-F5344CB8AC3E}">
        <p14:creationId xmlns:p14="http://schemas.microsoft.com/office/powerpoint/2010/main" val="3607208398"/>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70EAF-1B7F-084E-BE5F-E1B515CBCD96}" type="slidenum">
              <a:rPr lang="en-US" smtClean="0"/>
              <a:t>346</a:t>
            </a:fld>
            <a:endParaRPr lang="en-US" dirty="0"/>
          </a:p>
        </p:txBody>
      </p:sp>
    </p:spTree>
    <p:extLst>
      <p:ext uri="{BB962C8B-B14F-4D97-AF65-F5344CB8AC3E}">
        <p14:creationId xmlns:p14="http://schemas.microsoft.com/office/powerpoint/2010/main" val="2030248846"/>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347</a:t>
            </a:fld>
            <a:endParaRPr lang="en-US"/>
          </a:p>
        </p:txBody>
      </p:sp>
    </p:spTree>
    <p:extLst>
      <p:ext uri="{BB962C8B-B14F-4D97-AF65-F5344CB8AC3E}">
        <p14:creationId xmlns:p14="http://schemas.microsoft.com/office/powerpoint/2010/main" val="3609891030"/>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348</a:t>
            </a:fld>
            <a:endParaRPr lang="en-US"/>
          </a:p>
        </p:txBody>
      </p:sp>
    </p:spTree>
    <p:extLst>
      <p:ext uri="{BB962C8B-B14F-4D97-AF65-F5344CB8AC3E}">
        <p14:creationId xmlns:p14="http://schemas.microsoft.com/office/powerpoint/2010/main" val="1402537527"/>
      </p:ext>
    </p:extLst>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349</a:t>
            </a:fld>
            <a:endParaRPr lang="en-US"/>
          </a:p>
        </p:txBody>
      </p:sp>
    </p:spTree>
    <p:extLst>
      <p:ext uri="{BB962C8B-B14F-4D97-AF65-F5344CB8AC3E}">
        <p14:creationId xmlns:p14="http://schemas.microsoft.com/office/powerpoint/2010/main" val="1667706817"/>
      </p:ext>
    </p:extLst>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350</a:t>
            </a:fld>
            <a:endParaRPr lang="en-US"/>
          </a:p>
        </p:txBody>
      </p:sp>
    </p:spTree>
    <p:extLst>
      <p:ext uri="{BB962C8B-B14F-4D97-AF65-F5344CB8AC3E}">
        <p14:creationId xmlns:p14="http://schemas.microsoft.com/office/powerpoint/2010/main" val="191912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Git directory (repository) is where Git stores the metadata and object database for your project. This is the most important part of Git, and it is what is copied when you clone a repository from another computer.</a:t>
            </a:r>
          </a:p>
          <a:p>
            <a:endParaRPr lang="en-US"/>
          </a:p>
          <a:p>
            <a:r>
              <a:rPr lang="en-US"/>
              <a:t>The working directory is a single checkout of one version of the project. These files are pulled out of the compressed database in the Git directory and placed on disk for you to use or modify.</a:t>
            </a:r>
          </a:p>
          <a:p>
            <a:endParaRPr lang="en-US"/>
          </a:p>
          <a:p>
            <a:r>
              <a:rPr lang="en-US"/>
              <a:t>The staging area is a file, generally contained in your Git directory, that stores information about what will go into your next commit. It’s sometimes referred to as the “index”, but it’s also common to refer to it as the staging area.</a:t>
            </a:r>
          </a:p>
        </p:txBody>
      </p:sp>
      <p:sp>
        <p:nvSpPr>
          <p:cNvPr id="4" name="Slide Number Placeholder 3"/>
          <p:cNvSpPr>
            <a:spLocks noGrp="1"/>
          </p:cNvSpPr>
          <p:nvPr>
            <p:ph type="sldNum" sz="quarter" idx="10"/>
          </p:nvPr>
        </p:nvSpPr>
        <p:spPr/>
        <p:txBody>
          <a:bodyPr/>
          <a:lstStyle/>
          <a:p>
            <a:fld id="{71770EAF-1B7F-084E-BE5F-E1B515CBCD96}" type="slidenum">
              <a:rPr lang="en-US" smtClean="0"/>
              <a:t>38</a:t>
            </a:fld>
            <a:endParaRPr lang="en-US"/>
          </a:p>
        </p:txBody>
      </p:sp>
    </p:spTree>
    <p:extLst>
      <p:ext uri="{BB962C8B-B14F-4D97-AF65-F5344CB8AC3E}">
        <p14:creationId xmlns:p14="http://schemas.microsoft.com/office/powerpoint/2010/main" val="1414677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39</a:t>
            </a:fld>
            <a:endParaRPr lang="en-US"/>
          </a:p>
        </p:txBody>
      </p:sp>
    </p:spTree>
    <p:extLst>
      <p:ext uri="{BB962C8B-B14F-4D97-AF65-F5344CB8AC3E}">
        <p14:creationId xmlns:p14="http://schemas.microsoft.com/office/powerpoint/2010/main" val="2203061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40</a:t>
            </a:fld>
            <a:endParaRPr lang="en-US"/>
          </a:p>
        </p:txBody>
      </p:sp>
    </p:spTree>
    <p:extLst>
      <p:ext uri="{BB962C8B-B14F-4D97-AF65-F5344CB8AC3E}">
        <p14:creationId xmlns:p14="http://schemas.microsoft.com/office/powerpoint/2010/main" val="3584105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a:t>
            </a:r>
            <a:r>
              <a:rPr lang="en-US" baseline="0"/>
              <a:t> command prompt is absolutely required for front-end development, so it's important that you get comfortable with it.</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41</a:t>
            </a:fld>
            <a:endParaRPr lang="en-US"/>
          </a:p>
        </p:txBody>
      </p:sp>
    </p:spTree>
    <p:extLst>
      <p:ext uri="{BB962C8B-B14F-4D97-AF65-F5344CB8AC3E}">
        <p14:creationId xmlns:p14="http://schemas.microsoft.com/office/powerpoint/2010/main" val="18602143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command prompt for </a:t>
            </a:r>
            <a:r>
              <a:rPr lang="en-US" baseline="0" dirty="0" err="1"/>
              <a:t>MacOS</a:t>
            </a:r>
            <a:r>
              <a:rPr lang="en-US" baseline="0" dirty="0"/>
              <a:t> is called Terminal. It's located inside Applications &gt; Utilities</a:t>
            </a:r>
          </a:p>
          <a:p>
            <a:endParaRPr lang="en-US" baseline="0" dirty="0"/>
          </a:p>
          <a:p>
            <a:r>
              <a:rPr lang="en-US" baseline="0" dirty="0"/>
              <a:t>On Windows, use </a:t>
            </a:r>
            <a:r>
              <a:rPr lang="en-US" baseline="0" dirty="0" err="1"/>
              <a:t>git</a:t>
            </a:r>
            <a:r>
              <a:rPr lang="en-US" baseline="0" dirty="0"/>
              <a:t> bash so that the Unix commands in this course will work correctly.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42</a:t>
            </a:fld>
            <a:endParaRPr lang="en-US"/>
          </a:p>
        </p:txBody>
      </p:sp>
    </p:spTree>
    <p:extLst>
      <p:ext uri="{BB962C8B-B14F-4D97-AF65-F5344CB8AC3E}">
        <p14:creationId xmlns:p14="http://schemas.microsoft.com/office/powerpoint/2010/main" val="3315784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reproducible build is the series of steps that you take to create a working version of your software. This should be documented and automated as much as possible. It's far easier to build in automation from the beginning than it is to add it in later on.</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43</a:t>
            </a:fld>
            <a:endParaRPr lang="en-US"/>
          </a:p>
        </p:txBody>
      </p:sp>
    </p:spTree>
    <p:extLst>
      <p:ext uri="{BB962C8B-B14F-4D97-AF65-F5344CB8AC3E}">
        <p14:creationId xmlns:p14="http://schemas.microsoft.com/office/powerpoint/2010/main" val="2376833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44</a:t>
            </a:fld>
            <a:endParaRPr lang="en-US"/>
          </a:p>
        </p:txBody>
      </p:sp>
    </p:spTree>
    <p:extLst>
      <p:ext uri="{BB962C8B-B14F-4D97-AF65-F5344CB8AC3E}">
        <p14:creationId xmlns:p14="http://schemas.microsoft.com/office/powerpoint/2010/main" val="2618568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build tool should fail</a:t>
            </a:r>
            <a:r>
              <a:rPr lang="en-US" baseline="0"/>
              <a:t> on error and return good error messages. It should run on any platform and not require special configuration or different commands for different operating systems. Dependency resolution refers to the ability for the steps in the build to depend on other steps happening first. </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45</a:t>
            </a:fld>
            <a:endParaRPr lang="en-US"/>
          </a:p>
        </p:txBody>
      </p:sp>
    </p:spTree>
    <p:extLst>
      <p:ext uri="{BB962C8B-B14F-4D97-AF65-F5344CB8AC3E}">
        <p14:creationId xmlns:p14="http://schemas.microsoft.com/office/powerpoint/2010/main" val="123736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4</a:t>
            </a:fld>
            <a:endParaRPr lang="en-US"/>
          </a:p>
        </p:txBody>
      </p:sp>
    </p:spTree>
    <p:extLst>
      <p:ext uri="{BB962C8B-B14F-4D97-AF65-F5344CB8AC3E}">
        <p14:creationId xmlns:p14="http://schemas.microsoft.com/office/powerpoint/2010/main" val="2940319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71770EAF-1B7F-084E-BE5F-E1B515CBCD96}" type="slidenum">
              <a:rPr lang="en-US" smtClean="0"/>
              <a:t>46</a:t>
            </a:fld>
            <a:endParaRPr lang="en-US"/>
          </a:p>
        </p:txBody>
      </p:sp>
    </p:spTree>
    <p:extLst>
      <p:ext uri="{BB962C8B-B14F-4D97-AF65-F5344CB8AC3E}">
        <p14:creationId xmlns:p14="http://schemas.microsoft.com/office/powerpoint/2010/main" val="2568112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npm stores information</a:t>
            </a:r>
            <a:r>
              <a:rPr lang="en-US" baseline="0"/>
              <a:t> about the packages installed in your project in package.json. Run npm init to create a package.json file.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47</a:t>
            </a:fld>
            <a:endParaRPr lang="en-US"/>
          </a:p>
        </p:txBody>
      </p:sp>
    </p:spTree>
    <p:extLst>
      <p:ext uri="{BB962C8B-B14F-4D97-AF65-F5344CB8AC3E}">
        <p14:creationId xmlns:p14="http://schemas.microsoft.com/office/powerpoint/2010/main" val="27108349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a:t>
            </a:r>
            <a:r>
              <a:rPr lang="en-US" baseline="0"/>
              <a:t> note: This isn't an issue at this point, but if you're working on Windows, you're going to run into a problem sooner or later. </a:t>
            </a:r>
            <a:r>
              <a:rPr lang="en-US"/>
              <a:t>Modules that have long chains of dependencies can create long file paths, which can break on Windows.</a:t>
            </a:r>
            <a:r>
              <a:rPr lang="en-US" baseline="0"/>
              <a:t> Running npm dedupe usually fixes the problem. Other p</a:t>
            </a:r>
            <a:r>
              <a:rPr lang="en-US"/>
              <a:t>ossible solutions: http://gsferreira.com/archive/2015/07/reduce-the-path-length-of-a-node-js-project/</a:t>
            </a:r>
          </a:p>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48</a:t>
            </a:fld>
            <a:endParaRPr lang="en-US"/>
          </a:p>
        </p:txBody>
      </p:sp>
    </p:spTree>
    <p:extLst>
      <p:ext uri="{BB962C8B-B14F-4D97-AF65-F5344CB8AC3E}">
        <p14:creationId xmlns:p14="http://schemas.microsoft.com/office/powerpoint/2010/main" val="2086837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49</a:t>
            </a:fld>
            <a:endParaRPr lang="en-US"/>
          </a:p>
        </p:txBody>
      </p:sp>
    </p:spTree>
    <p:extLst>
      <p:ext uri="{BB962C8B-B14F-4D97-AF65-F5344CB8AC3E}">
        <p14:creationId xmlns:p14="http://schemas.microsoft.com/office/powerpoint/2010/main" val="11377162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50</a:t>
            </a:fld>
            <a:endParaRPr lang="en-US"/>
          </a:p>
        </p:txBody>
      </p:sp>
    </p:spTree>
    <p:extLst>
      <p:ext uri="{BB962C8B-B14F-4D97-AF65-F5344CB8AC3E}">
        <p14:creationId xmlns:p14="http://schemas.microsoft.com/office/powerpoint/2010/main" val="10898462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51</a:t>
            </a:fld>
            <a:endParaRPr lang="en-US"/>
          </a:p>
        </p:txBody>
      </p:sp>
    </p:spTree>
    <p:extLst>
      <p:ext uri="{BB962C8B-B14F-4D97-AF65-F5344CB8AC3E}">
        <p14:creationId xmlns:p14="http://schemas.microsoft.com/office/powerpoint/2010/main" val="2923804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52</a:t>
            </a:fld>
            <a:endParaRPr lang="en-US"/>
          </a:p>
        </p:txBody>
      </p:sp>
    </p:spTree>
    <p:extLst>
      <p:ext uri="{BB962C8B-B14F-4D97-AF65-F5344CB8AC3E}">
        <p14:creationId xmlns:p14="http://schemas.microsoft.com/office/powerpoint/2010/main" val="20114321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53</a:t>
            </a:fld>
            <a:endParaRPr lang="en-US"/>
          </a:p>
        </p:txBody>
      </p:sp>
    </p:spTree>
    <p:extLst>
      <p:ext uri="{BB962C8B-B14F-4D97-AF65-F5344CB8AC3E}">
        <p14:creationId xmlns:p14="http://schemas.microsoft.com/office/powerpoint/2010/main" val="491987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Lint</a:t>
            </a:r>
            <a:r>
              <a:rPr lang="en-US" baseline="0" dirty="0" err="1"/>
              <a:t>ing</a:t>
            </a:r>
            <a:r>
              <a:rPr lang="en-US" baseline="0" dirty="0"/>
              <a:t> tools look at your code and look for errors and bad practices.</a:t>
            </a:r>
          </a:p>
          <a:p>
            <a:endParaRPr lang="en-US" baseline="0" dirty="0"/>
          </a:p>
          <a:p>
            <a:r>
              <a:rPr lang="en-US" baseline="0" dirty="0"/>
              <a:t>The first </a:t>
            </a:r>
            <a:r>
              <a:rPr lang="en-US" baseline="0" dirty="0" err="1"/>
              <a:t>linting</a:t>
            </a:r>
            <a:r>
              <a:rPr lang="en-US" baseline="0" dirty="0"/>
              <a:t> tool for JavaScript is </a:t>
            </a:r>
            <a:r>
              <a:rPr lang="en-US" baseline="0" dirty="0" err="1"/>
              <a:t>JSLint</a:t>
            </a:r>
            <a:r>
              <a:rPr lang="en-US" baseline="0" dirty="0"/>
              <a:t>, which was created by Douglas </a:t>
            </a:r>
            <a:r>
              <a:rPr lang="en-US" baseline="0" dirty="0" err="1"/>
              <a:t>Crockford</a:t>
            </a:r>
            <a:r>
              <a:rPr lang="en-US" baseline="0" dirty="0"/>
              <a:t>.</a:t>
            </a:r>
          </a:p>
          <a:p>
            <a:endParaRPr lang="en-US" baseline="0" dirty="0"/>
          </a:p>
          <a:p>
            <a:r>
              <a:rPr lang="en-US" baseline="0" dirty="0" err="1"/>
              <a:t>JSLint</a:t>
            </a:r>
            <a:r>
              <a:rPr lang="en-US" baseline="0" dirty="0"/>
              <a:t> flags a lot of style issues that </a:t>
            </a:r>
            <a:r>
              <a:rPr lang="en-US" baseline="0" dirty="0" err="1"/>
              <a:t>Crockford</a:t>
            </a:r>
            <a:r>
              <a:rPr lang="en-US" baseline="0" dirty="0"/>
              <a:t> thinks are bad. </a:t>
            </a:r>
          </a:p>
          <a:p>
            <a:endParaRPr lang="en-US" baseline="0" dirty="0"/>
          </a:p>
          <a:p>
            <a:r>
              <a:rPr lang="en-US" baseline="0" dirty="0" err="1"/>
              <a:t>JSHint</a:t>
            </a:r>
            <a:r>
              <a:rPr lang="en-US" baseline="0" dirty="0"/>
              <a:t> was created in order to give more control over which style issues are checked for.</a:t>
            </a:r>
          </a:p>
          <a:p>
            <a:endParaRPr lang="en-US" baseline="0" dirty="0"/>
          </a:p>
          <a:p>
            <a:r>
              <a:rPr lang="en-US" baseline="0" dirty="0" err="1"/>
              <a:t>ESLint</a:t>
            </a:r>
            <a:r>
              <a:rPr lang="en-US" baseline="0" dirty="0"/>
              <a:t> is a new tool that is highly customizable and features plugins for many different styles, libraries, and frameworks -- including React and JSX.</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54</a:t>
            </a:fld>
            <a:endParaRPr lang="en-US"/>
          </a:p>
        </p:txBody>
      </p:sp>
    </p:spTree>
    <p:extLst>
      <p:ext uri="{BB962C8B-B14F-4D97-AF65-F5344CB8AC3E}">
        <p14:creationId xmlns:p14="http://schemas.microsoft.com/office/powerpoint/2010/main" val="449203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55</a:t>
            </a:fld>
            <a:endParaRPr lang="en-US"/>
          </a:p>
        </p:txBody>
      </p:sp>
    </p:spTree>
    <p:extLst>
      <p:ext uri="{BB962C8B-B14F-4D97-AF65-F5344CB8AC3E}">
        <p14:creationId xmlns:p14="http://schemas.microsoft.com/office/powerpoint/2010/main" val="1112920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a:t>
            </a:fld>
            <a:endParaRPr lang="en-US"/>
          </a:p>
        </p:txBody>
      </p:sp>
    </p:spTree>
    <p:extLst>
      <p:ext uri="{BB962C8B-B14F-4D97-AF65-F5344CB8AC3E}">
        <p14:creationId xmlns:p14="http://schemas.microsoft.com/office/powerpoint/2010/main" val="34085445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56</a:t>
            </a:fld>
            <a:endParaRPr lang="en-US"/>
          </a:p>
        </p:txBody>
      </p:sp>
    </p:spTree>
    <p:extLst>
      <p:ext uri="{BB962C8B-B14F-4D97-AF65-F5344CB8AC3E}">
        <p14:creationId xmlns:p14="http://schemas.microsoft.com/office/powerpoint/2010/main" val="2791185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57</a:t>
            </a:fld>
            <a:endParaRPr lang="en-US"/>
          </a:p>
        </p:txBody>
      </p:sp>
    </p:spTree>
    <p:extLst>
      <p:ext uri="{BB962C8B-B14F-4D97-AF65-F5344CB8AC3E}">
        <p14:creationId xmlns:p14="http://schemas.microsoft.com/office/powerpoint/2010/main" val="1810958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58</a:t>
            </a:fld>
            <a:endParaRPr lang="en-US"/>
          </a:p>
        </p:txBody>
      </p:sp>
    </p:spTree>
    <p:extLst>
      <p:ext uri="{BB962C8B-B14F-4D97-AF65-F5344CB8AC3E}">
        <p14:creationId xmlns:p14="http://schemas.microsoft.com/office/powerpoint/2010/main" val="38709212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59</a:t>
            </a:fld>
            <a:endParaRPr lang="en-US"/>
          </a:p>
        </p:txBody>
      </p:sp>
    </p:spTree>
    <p:extLst>
      <p:ext uri="{BB962C8B-B14F-4D97-AF65-F5344CB8AC3E}">
        <p14:creationId xmlns:p14="http://schemas.microsoft.com/office/powerpoint/2010/main" val="29008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60</a:t>
            </a:fld>
            <a:endParaRPr lang="en-US"/>
          </a:p>
        </p:txBody>
      </p:sp>
    </p:spTree>
    <p:extLst>
      <p:ext uri="{BB962C8B-B14F-4D97-AF65-F5344CB8AC3E}">
        <p14:creationId xmlns:p14="http://schemas.microsoft.com/office/powerpoint/2010/main" val="5513465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start talking about test</a:t>
            </a:r>
            <a:r>
              <a:rPr lang="en-US" baseline="0" dirty="0"/>
              <a:t>-driven development and automated testing.</a:t>
            </a:r>
          </a:p>
          <a:p>
            <a:endParaRPr lang="en-US" baseline="0" dirty="0"/>
          </a:p>
          <a:p>
            <a:r>
              <a:rPr lang="en-US" baseline="0" dirty="0"/>
              <a:t>The key with Test-Driven Development is to work in very small increments. </a:t>
            </a:r>
          </a:p>
          <a:p>
            <a:endParaRPr lang="en-US" baseline="0" dirty="0"/>
          </a:p>
          <a:p>
            <a:r>
              <a:rPr lang="en-US" baseline="0" dirty="0"/>
              <a:t>1. check that the code does was its supposed to do</a:t>
            </a:r>
          </a:p>
          <a:p>
            <a:r>
              <a:rPr lang="en-US" baseline="0" dirty="0"/>
              <a:t>2. group tests into suites</a:t>
            </a:r>
          </a:p>
          <a:p>
            <a:r>
              <a:rPr lang="en-US" baseline="0" dirty="0"/>
              <a:t>3. cross browser test automation</a:t>
            </a:r>
          </a:p>
        </p:txBody>
      </p:sp>
      <p:sp>
        <p:nvSpPr>
          <p:cNvPr id="4" name="Slide Number Placeholder 3"/>
          <p:cNvSpPr>
            <a:spLocks noGrp="1"/>
          </p:cNvSpPr>
          <p:nvPr>
            <p:ph type="sldNum" sz="quarter" idx="10"/>
          </p:nvPr>
        </p:nvSpPr>
        <p:spPr/>
        <p:txBody>
          <a:bodyPr/>
          <a:lstStyle/>
          <a:p>
            <a:fld id="{71770EAF-1B7F-084E-BE5F-E1B515CBCD96}" type="slidenum">
              <a:rPr lang="en-US" smtClean="0"/>
              <a:t>61</a:t>
            </a:fld>
            <a:endParaRPr lang="en-US"/>
          </a:p>
        </p:txBody>
      </p:sp>
    </p:spTree>
    <p:extLst>
      <p:ext uri="{BB962C8B-B14F-4D97-AF65-F5344CB8AC3E}">
        <p14:creationId xmlns:p14="http://schemas.microsoft.com/office/powerpoint/2010/main" val="1147927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62</a:t>
            </a:fld>
            <a:endParaRPr lang="en-US"/>
          </a:p>
        </p:txBody>
      </p:sp>
    </p:spTree>
    <p:extLst>
      <p:ext uri="{BB962C8B-B14F-4D97-AF65-F5344CB8AC3E}">
        <p14:creationId xmlns:p14="http://schemas.microsoft.com/office/powerpoint/2010/main" val="10416722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63</a:t>
            </a:fld>
            <a:endParaRPr lang="en-US"/>
          </a:p>
        </p:txBody>
      </p:sp>
    </p:spTree>
    <p:extLst>
      <p:ext uri="{BB962C8B-B14F-4D97-AF65-F5344CB8AC3E}">
        <p14:creationId xmlns:p14="http://schemas.microsoft.com/office/powerpoint/2010/main" val="10980590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64</a:t>
            </a:fld>
            <a:endParaRPr lang="en-US"/>
          </a:p>
        </p:txBody>
      </p:sp>
    </p:spTree>
    <p:extLst>
      <p:ext uri="{BB962C8B-B14F-4D97-AF65-F5344CB8AC3E}">
        <p14:creationId xmlns:p14="http://schemas.microsoft.com/office/powerpoint/2010/main" val="39048291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65</a:t>
            </a:fld>
            <a:endParaRPr lang="en-US"/>
          </a:p>
        </p:txBody>
      </p:sp>
    </p:spTree>
    <p:extLst>
      <p:ext uri="{BB962C8B-B14F-4D97-AF65-F5344CB8AC3E}">
        <p14:creationId xmlns:p14="http://schemas.microsoft.com/office/powerpoint/2010/main" val="175216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a:t>
            </a:r>
            <a:r>
              <a:rPr lang="en-US" baseline="0"/>
              <a:t> answer these questions!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a:t>
            </a:fld>
            <a:endParaRPr lang="en-US"/>
          </a:p>
        </p:txBody>
      </p:sp>
    </p:spTree>
    <p:extLst>
      <p:ext uri="{BB962C8B-B14F-4D97-AF65-F5344CB8AC3E}">
        <p14:creationId xmlns:p14="http://schemas.microsoft.com/office/powerpoint/2010/main" val="40644378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66</a:t>
            </a:fld>
            <a:endParaRPr lang="en-US"/>
          </a:p>
        </p:txBody>
      </p:sp>
    </p:spTree>
    <p:extLst>
      <p:ext uri="{BB962C8B-B14F-4D97-AF65-F5344CB8AC3E}">
        <p14:creationId xmlns:p14="http://schemas.microsoft.com/office/powerpoint/2010/main" val="1731638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67</a:t>
            </a:fld>
            <a:endParaRPr lang="en-US"/>
          </a:p>
        </p:txBody>
      </p:sp>
    </p:spTree>
    <p:extLst>
      <p:ext uri="{BB962C8B-B14F-4D97-AF65-F5344CB8AC3E}">
        <p14:creationId xmlns:p14="http://schemas.microsoft.com/office/powerpoint/2010/main" val="5245020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68</a:t>
            </a:fld>
            <a:endParaRPr lang="en-US"/>
          </a:p>
        </p:txBody>
      </p:sp>
    </p:spTree>
    <p:extLst>
      <p:ext uri="{BB962C8B-B14F-4D97-AF65-F5344CB8AC3E}">
        <p14:creationId xmlns:p14="http://schemas.microsoft.com/office/powerpoint/2010/main" val="16434439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69</a:t>
            </a:fld>
            <a:endParaRPr lang="en-US"/>
          </a:p>
        </p:txBody>
      </p:sp>
    </p:spTree>
    <p:extLst>
      <p:ext uri="{BB962C8B-B14F-4D97-AF65-F5344CB8AC3E}">
        <p14:creationId xmlns:p14="http://schemas.microsoft.com/office/powerpoint/2010/main" val="20334368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a:t>
            </a:r>
            <a:r>
              <a:rPr lang="en-US" baseline="0"/>
              <a:t> using JavaScript's built-in try throw catch, you can write assertions and throw errors if the test of the assertion doesn't pass. If it doesn't, you can fix the code until the test passes. This test will fail. (node ./src/trythrowcatch.js). You could write an assertion function to simplify this, or you can use an assertion library that already exists.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70</a:t>
            </a:fld>
            <a:endParaRPr lang="en-US"/>
          </a:p>
        </p:txBody>
      </p:sp>
    </p:spTree>
    <p:extLst>
      <p:ext uri="{BB962C8B-B14F-4D97-AF65-F5344CB8AC3E}">
        <p14:creationId xmlns:p14="http://schemas.microsoft.com/office/powerpoint/2010/main" val="17541401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Jasmine</a:t>
            </a:r>
            <a:r>
              <a:rPr lang="en-US" baseline="0" dirty="0"/>
              <a:t> is a Behavior-driven Development framework that includes its own assertion library. </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71</a:t>
            </a:fld>
            <a:endParaRPr lang="en-US"/>
          </a:p>
        </p:txBody>
      </p:sp>
    </p:spTree>
    <p:extLst>
      <p:ext uri="{BB962C8B-B14F-4D97-AF65-F5344CB8AC3E}">
        <p14:creationId xmlns:p14="http://schemas.microsoft.com/office/powerpoint/2010/main" val="40694893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72</a:t>
            </a:fld>
            <a:endParaRPr lang="en-US"/>
          </a:p>
        </p:txBody>
      </p:sp>
    </p:spTree>
    <p:extLst>
      <p:ext uri="{BB962C8B-B14F-4D97-AF65-F5344CB8AC3E}">
        <p14:creationId xmlns:p14="http://schemas.microsoft.com/office/powerpoint/2010/main" val="12458859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73</a:t>
            </a:fld>
            <a:endParaRPr lang="en-US"/>
          </a:p>
        </p:txBody>
      </p:sp>
    </p:spTree>
    <p:extLst>
      <p:ext uri="{BB962C8B-B14F-4D97-AF65-F5344CB8AC3E}">
        <p14:creationId xmlns:p14="http://schemas.microsoft.com/office/powerpoint/2010/main" val="38991819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74</a:t>
            </a:fld>
            <a:endParaRPr lang="en-US"/>
          </a:p>
        </p:txBody>
      </p:sp>
    </p:spTree>
    <p:extLst>
      <p:ext uri="{BB962C8B-B14F-4D97-AF65-F5344CB8AC3E}">
        <p14:creationId xmlns:p14="http://schemas.microsoft.com/office/powerpoint/2010/main" val="25311850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75</a:t>
            </a:fld>
            <a:endParaRPr lang="en-US"/>
          </a:p>
        </p:txBody>
      </p:sp>
    </p:spTree>
    <p:extLst>
      <p:ext uri="{BB962C8B-B14F-4D97-AF65-F5344CB8AC3E}">
        <p14:creationId xmlns:p14="http://schemas.microsoft.com/office/powerpoint/2010/main" val="23435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just a rough estimate.</a:t>
            </a:r>
            <a:r>
              <a:rPr lang="en-US" baseline="0"/>
              <a:t> We may take breaks at different points, depending on where we are with the material. But, in general, we'll take a break in the morning, a break for lunch, and a couple breaks in the afternoon.</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a:t>
            </a:fld>
            <a:endParaRPr lang="en-US"/>
          </a:p>
        </p:txBody>
      </p:sp>
    </p:spTree>
    <p:extLst>
      <p:ext uri="{BB962C8B-B14F-4D97-AF65-F5344CB8AC3E}">
        <p14:creationId xmlns:p14="http://schemas.microsoft.com/office/powerpoint/2010/main" val="39730836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76</a:t>
            </a:fld>
            <a:endParaRPr lang="en-US"/>
          </a:p>
        </p:txBody>
      </p:sp>
    </p:spTree>
    <p:extLst>
      <p:ext uri="{BB962C8B-B14F-4D97-AF65-F5344CB8AC3E}">
        <p14:creationId xmlns:p14="http://schemas.microsoft.com/office/powerpoint/2010/main" val="6975028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difference between</a:t>
            </a:r>
            <a:r>
              <a:rPr lang="en-US" baseline="0" dirty="0"/>
              <a:t> TDD and BDD is subtle and it's mostly in language. TDD is designed for programmers to test software, while BDD helps design and document it. Neither style is better than the other and the choice depends on your framework, what you're comfortable with, and other factors.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77</a:t>
            </a:fld>
            <a:endParaRPr lang="en-US"/>
          </a:p>
        </p:txBody>
      </p:sp>
    </p:spTree>
    <p:extLst>
      <p:ext uri="{BB962C8B-B14F-4D97-AF65-F5344CB8AC3E}">
        <p14:creationId xmlns:p14="http://schemas.microsoft.com/office/powerpoint/2010/main" val="12533253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78</a:t>
            </a:fld>
            <a:endParaRPr lang="en-US"/>
          </a:p>
        </p:txBody>
      </p:sp>
    </p:spTree>
    <p:extLst>
      <p:ext uri="{BB962C8B-B14F-4D97-AF65-F5344CB8AC3E}">
        <p14:creationId xmlns:p14="http://schemas.microsoft.com/office/powerpoint/2010/main" val="10999553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79</a:t>
            </a:fld>
            <a:endParaRPr lang="en-US"/>
          </a:p>
        </p:txBody>
      </p:sp>
    </p:spTree>
    <p:extLst>
      <p:ext uri="{BB962C8B-B14F-4D97-AF65-F5344CB8AC3E}">
        <p14:creationId xmlns:p14="http://schemas.microsoft.com/office/powerpoint/2010/main" val="1135841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71770EAF-1B7F-084E-BE5F-E1B515CBCD96}" type="slidenum">
              <a:rPr lang="en-US" smtClean="0"/>
              <a:t>80</a:t>
            </a:fld>
            <a:endParaRPr lang="en-US"/>
          </a:p>
        </p:txBody>
      </p:sp>
    </p:spTree>
    <p:extLst>
      <p:ext uri="{BB962C8B-B14F-4D97-AF65-F5344CB8AC3E}">
        <p14:creationId xmlns:p14="http://schemas.microsoft.com/office/powerpoint/2010/main" val="42626536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81</a:t>
            </a:fld>
            <a:endParaRPr lang="en-US"/>
          </a:p>
        </p:txBody>
      </p:sp>
    </p:spTree>
    <p:extLst>
      <p:ext uri="{BB962C8B-B14F-4D97-AF65-F5344CB8AC3E}">
        <p14:creationId xmlns:p14="http://schemas.microsoft.com/office/powerpoint/2010/main" val="9178081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Jasmine</a:t>
            </a:r>
            <a:r>
              <a:rPr lang="en-US" baseline="0" dirty="0"/>
              <a:t> is great for creating and running test suites, but so far we've only been testing our code against whatever version of node we have installed. In reality, your front-end code is going to be running inside browsers, which all have different levels of support for JavaScript -- and especially for ES6.</a:t>
            </a:r>
          </a:p>
          <a:p>
            <a:endParaRPr lang="en-US" baseline="0" dirty="0"/>
          </a:p>
          <a:p>
            <a:r>
              <a:rPr lang="en-US" baseline="0" dirty="0"/>
              <a:t>In order to test front-end code in the real environments where we'll be running it, we need to run it in browsers. </a:t>
            </a:r>
          </a:p>
          <a:p>
            <a:endParaRPr lang="en-US" baseline="0" dirty="0"/>
          </a:p>
          <a:p>
            <a:r>
              <a:rPr lang="en-US" baseline="0" dirty="0"/>
              <a:t>You could do this by opening and running the files in a browser manually. Or, you can use a test runner to automate the process. In this section, you'll learn how to use Karma to run your jasmine tests in multiple browsers.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82</a:t>
            </a:fld>
            <a:endParaRPr lang="en-US"/>
          </a:p>
        </p:txBody>
      </p:sp>
    </p:spTree>
    <p:extLst>
      <p:ext uri="{BB962C8B-B14F-4D97-AF65-F5344CB8AC3E}">
        <p14:creationId xmlns:p14="http://schemas.microsoft.com/office/powerpoint/2010/main" val="18751580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Karma works by starting a server that browser</a:t>
            </a:r>
            <a:r>
              <a:rPr lang="en-US" baseline="0" dirty="0"/>
              <a:t>s can connect to. Karma can then serve tests to the browsers to be run in the browser. Another similar test runner is </a:t>
            </a:r>
            <a:r>
              <a:rPr lang="en-US" baseline="0" dirty="0" err="1"/>
              <a:t>testem</a:t>
            </a:r>
            <a:r>
              <a:rPr lang="en-US" baseline="0" dirty="0"/>
              <a: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83</a:t>
            </a:fld>
            <a:endParaRPr lang="en-US"/>
          </a:p>
        </p:txBody>
      </p:sp>
    </p:spTree>
    <p:extLst>
      <p:ext uri="{BB962C8B-B14F-4D97-AF65-F5344CB8AC3E}">
        <p14:creationId xmlns:p14="http://schemas.microsoft.com/office/powerpoint/2010/main" val="23411062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84</a:t>
            </a:fld>
            <a:endParaRPr lang="en-US"/>
          </a:p>
        </p:txBody>
      </p:sp>
    </p:spTree>
    <p:extLst>
      <p:ext uri="{BB962C8B-B14F-4D97-AF65-F5344CB8AC3E}">
        <p14:creationId xmlns:p14="http://schemas.microsoft.com/office/powerpoint/2010/main" val="23076697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85</a:t>
            </a:fld>
            <a:endParaRPr lang="en-US"/>
          </a:p>
        </p:txBody>
      </p:sp>
    </p:spTree>
    <p:extLst>
      <p:ext uri="{BB962C8B-B14F-4D97-AF65-F5344CB8AC3E}">
        <p14:creationId xmlns:p14="http://schemas.microsoft.com/office/powerpoint/2010/main" val="1900738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the big topics we'll be covering. If</a:t>
            </a:r>
            <a:r>
              <a:rPr lang="en-US" baseline="0"/>
              <a:t> this is shorter than a 3-5 day class, we'll spend less time on the first part and do the other two more together than we would in a longer course.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a:t>
            </a:fld>
            <a:endParaRPr lang="en-US"/>
          </a:p>
        </p:txBody>
      </p:sp>
    </p:spTree>
    <p:extLst>
      <p:ext uri="{BB962C8B-B14F-4D97-AF65-F5344CB8AC3E}">
        <p14:creationId xmlns:p14="http://schemas.microsoft.com/office/powerpoint/2010/main" val="15197845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86</a:t>
            </a:fld>
            <a:endParaRPr lang="en-US"/>
          </a:p>
        </p:txBody>
      </p:sp>
    </p:spTree>
    <p:extLst>
      <p:ext uri="{BB962C8B-B14F-4D97-AF65-F5344CB8AC3E}">
        <p14:creationId xmlns:p14="http://schemas.microsoft.com/office/powerpoint/2010/main" val="32146189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87</a:t>
            </a:fld>
            <a:endParaRPr lang="en-US"/>
          </a:p>
        </p:txBody>
      </p:sp>
    </p:spTree>
    <p:extLst>
      <p:ext uri="{BB962C8B-B14F-4D97-AF65-F5344CB8AC3E}">
        <p14:creationId xmlns:p14="http://schemas.microsoft.com/office/powerpoint/2010/main" val="7635934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88</a:t>
            </a:fld>
            <a:endParaRPr lang="en-US"/>
          </a:p>
        </p:txBody>
      </p:sp>
    </p:spTree>
    <p:extLst>
      <p:ext uri="{BB962C8B-B14F-4D97-AF65-F5344CB8AC3E}">
        <p14:creationId xmlns:p14="http://schemas.microsoft.com/office/powerpoint/2010/main" val="25759781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89</a:t>
            </a:fld>
            <a:endParaRPr lang="en-US"/>
          </a:p>
        </p:txBody>
      </p:sp>
    </p:spTree>
    <p:extLst>
      <p:ext uri="{BB962C8B-B14F-4D97-AF65-F5344CB8AC3E}">
        <p14:creationId xmlns:p14="http://schemas.microsoft.com/office/powerpoint/2010/main" val="13045583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worked with modules in our development environment</a:t>
            </a:r>
            <a:r>
              <a:rPr lang="en-US" baseline="0" dirty="0"/>
              <a:t> using NPM, but how do you manage front-end modules that will be part of your deployed code?</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90</a:t>
            </a:fld>
            <a:endParaRPr lang="en-US"/>
          </a:p>
        </p:txBody>
      </p:sp>
    </p:spTree>
    <p:extLst>
      <p:ext uri="{BB962C8B-B14F-4D97-AF65-F5344CB8AC3E}">
        <p14:creationId xmlns:p14="http://schemas.microsoft.com/office/powerpoint/2010/main" val="35285380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way to manage front-end dependencies is to just download them into your </a:t>
            </a:r>
            <a:r>
              <a:rPr lang="en-US" baseline="0" dirty="0" err="1"/>
              <a:t>src</a:t>
            </a:r>
            <a:r>
              <a:rPr lang="en-US" baseline="0" dirty="0"/>
              <a:t> directory. The most important thing is to keep these dependencies separate from your source. It's common to put them into a 'vendor' directory.</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91</a:t>
            </a:fld>
            <a:endParaRPr lang="en-US"/>
          </a:p>
        </p:txBody>
      </p:sp>
    </p:spTree>
    <p:extLst>
      <p:ext uri="{BB962C8B-B14F-4D97-AF65-F5344CB8AC3E}">
        <p14:creationId xmlns:p14="http://schemas.microsoft.com/office/powerpoint/2010/main" val="37559850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92</a:t>
            </a:fld>
            <a:endParaRPr lang="en-US"/>
          </a:p>
        </p:txBody>
      </p:sp>
    </p:spTree>
    <p:extLst>
      <p:ext uri="{BB962C8B-B14F-4D97-AF65-F5344CB8AC3E}">
        <p14:creationId xmlns:p14="http://schemas.microsoft.com/office/powerpoint/2010/main" val="3505563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93</a:t>
            </a:fld>
            <a:endParaRPr lang="en-US"/>
          </a:p>
        </p:txBody>
      </p:sp>
    </p:spTree>
    <p:extLst>
      <p:ext uri="{BB962C8B-B14F-4D97-AF65-F5344CB8AC3E}">
        <p14:creationId xmlns:p14="http://schemas.microsoft.com/office/powerpoint/2010/main" val="1708731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94</a:t>
            </a:fld>
            <a:endParaRPr lang="en-US"/>
          </a:p>
        </p:txBody>
      </p:sp>
    </p:spTree>
    <p:extLst>
      <p:ext uri="{BB962C8B-B14F-4D97-AF65-F5344CB8AC3E}">
        <p14:creationId xmlns:p14="http://schemas.microsoft.com/office/powerpoint/2010/main" val="35534803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95</a:t>
            </a:fld>
            <a:endParaRPr lang="en-US"/>
          </a:p>
        </p:txBody>
      </p:sp>
    </p:spTree>
    <p:extLst>
      <p:ext uri="{BB962C8B-B14F-4D97-AF65-F5344CB8AC3E}">
        <p14:creationId xmlns:p14="http://schemas.microsoft.com/office/powerpoint/2010/main" val="226607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9</a:t>
            </a:fld>
            <a:endParaRPr lang="en-US"/>
          </a:p>
        </p:txBody>
      </p:sp>
    </p:spTree>
    <p:extLst>
      <p:ext uri="{BB962C8B-B14F-4D97-AF65-F5344CB8AC3E}">
        <p14:creationId xmlns:p14="http://schemas.microsoft.com/office/powerpoint/2010/main" val="2180091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96</a:t>
            </a:fld>
            <a:endParaRPr lang="en-US"/>
          </a:p>
        </p:txBody>
      </p:sp>
    </p:spTree>
    <p:extLst>
      <p:ext uri="{BB962C8B-B14F-4D97-AF65-F5344CB8AC3E}">
        <p14:creationId xmlns:p14="http://schemas.microsoft.com/office/powerpoint/2010/main" val="111008260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automated </a:t>
            </a:r>
            <a:r>
              <a:rPr lang="en-US" baseline="0" dirty="0" err="1"/>
              <a:t>linting</a:t>
            </a:r>
            <a:r>
              <a:rPr lang="en-US" baseline="0" dirty="0"/>
              <a:t> and testing, the next step is to automate the building of what will actually go on the server. You never want to serve your source files directly. You need to process them, minify them, and bundle them first. You can automate this process with </a:t>
            </a:r>
            <a:r>
              <a:rPr lang="en-US" baseline="0" dirty="0" err="1"/>
              <a:t>webpack</a:t>
            </a:r>
            <a:endParaRPr lang="en-US" baseline="0" dirty="0"/>
          </a:p>
        </p:txBody>
      </p:sp>
      <p:sp>
        <p:nvSpPr>
          <p:cNvPr id="4" name="Slide Number Placeholder 3"/>
          <p:cNvSpPr>
            <a:spLocks noGrp="1"/>
          </p:cNvSpPr>
          <p:nvPr>
            <p:ph type="sldNum" sz="quarter" idx="10"/>
          </p:nvPr>
        </p:nvSpPr>
        <p:spPr/>
        <p:txBody>
          <a:bodyPr/>
          <a:lstStyle/>
          <a:p>
            <a:fld id="{71770EAF-1B7F-084E-BE5F-E1B515CBCD96}" type="slidenum">
              <a:rPr lang="en-US" smtClean="0"/>
              <a:t>97</a:t>
            </a:fld>
            <a:endParaRPr lang="en-US"/>
          </a:p>
        </p:txBody>
      </p:sp>
    </p:spTree>
    <p:extLst>
      <p:ext uri="{BB962C8B-B14F-4D97-AF65-F5344CB8AC3E}">
        <p14:creationId xmlns:p14="http://schemas.microsoft.com/office/powerpoint/2010/main" val="300838130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98</a:t>
            </a:fld>
            <a:endParaRPr lang="en-US"/>
          </a:p>
        </p:txBody>
      </p:sp>
    </p:spTree>
    <p:extLst>
      <p:ext uri="{BB962C8B-B14F-4D97-AF65-F5344CB8AC3E}">
        <p14:creationId xmlns:p14="http://schemas.microsoft.com/office/powerpoint/2010/main" val="17434145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99</a:t>
            </a:fld>
            <a:endParaRPr lang="en-US"/>
          </a:p>
        </p:txBody>
      </p:sp>
    </p:spTree>
    <p:extLst>
      <p:ext uri="{BB962C8B-B14F-4D97-AF65-F5344CB8AC3E}">
        <p14:creationId xmlns:p14="http://schemas.microsoft.com/office/powerpoint/2010/main" val="17073888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new things in ES6 that</a:t>
            </a:r>
            <a:r>
              <a:rPr lang="en-US" baseline="0"/>
              <a:t> we'll be talking about are const and let. Unlike variables defined using the var keyword, these new es6 keywords create block-scoped variables. They have some other important differences as well. </a:t>
            </a:r>
          </a:p>
          <a:p>
            <a:endParaRPr lang="en-US" baseline="0"/>
          </a:p>
          <a:p>
            <a:r>
              <a:rPr lang="en-US" baseline="0"/>
              <a:t>Const creats immutable variables -- that is, once you assign a value to a const, the value can't be changed.</a:t>
            </a:r>
          </a:p>
          <a:p>
            <a:endParaRPr lang="en-US" baseline="0"/>
          </a:p>
          <a:p>
            <a:r>
              <a:rPr lang="en-US" baseline="0"/>
              <a:t>Let creates block-scoped variables (variables that are private to their enclosing curly braces, as opposed to having function scope as javascript up to this point</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100</a:t>
            </a:fld>
            <a:endParaRPr lang="en-US"/>
          </a:p>
        </p:txBody>
      </p:sp>
    </p:spTree>
    <p:extLst>
      <p:ext uri="{BB962C8B-B14F-4D97-AF65-F5344CB8AC3E}">
        <p14:creationId xmlns:p14="http://schemas.microsoft.com/office/powerpoint/2010/main" val="303644322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an example that demonstrates</a:t>
            </a:r>
            <a:r>
              <a:rPr lang="en-US" baseline="0"/>
              <a:t> the difference between scoping with let and var.</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101</a:t>
            </a:fld>
            <a:endParaRPr lang="en-US"/>
          </a:p>
        </p:txBody>
      </p:sp>
    </p:spTree>
    <p:extLst>
      <p:ext uri="{BB962C8B-B14F-4D97-AF65-F5344CB8AC3E}">
        <p14:creationId xmlns:p14="http://schemas.microsoft.com/office/powerpoint/2010/main" val="7327970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ES5, we used </a:t>
            </a:r>
            <a:r>
              <a:rPr lang="en-US" baseline="0" dirty="0" err="1"/>
              <a:t>iffe</a:t>
            </a:r>
            <a:r>
              <a:rPr lang="en-US" baseline="0" dirty="0"/>
              <a:t> and function expressions to block-scope function definitions. In ES6, we can create block-scoped function definitions using brackets.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102</a:t>
            </a:fld>
            <a:endParaRPr lang="en-US"/>
          </a:p>
        </p:txBody>
      </p:sp>
    </p:spTree>
    <p:extLst>
      <p:ext uri="{BB962C8B-B14F-4D97-AF65-F5344CB8AC3E}">
        <p14:creationId xmlns:p14="http://schemas.microsoft.com/office/powerpoint/2010/main" val="113237573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103</a:t>
            </a:fld>
            <a:endParaRPr lang="en-US"/>
          </a:p>
        </p:txBody>
      </p:sp>
    </p:spTree>
    <p:extLst>
      <p:ext uri="{BB962C8B-B14F-4D97-AF65-F5344CB8AC3E}">
        <p14:creationId xmlns:p14="http://schemas.microsoft.com/office/powerpoint/2010/main" val="312214973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a:t>
            </a:r>
            <a:r>
              <a:rPr lang="en-US" baseline="0" dirty="0"/>
              <a:t> functions are always anonymous functions, meaning the only way to assign a name to them is to assign the function to a variable. Arrow functions also handle the this keyword more intuitively, which eliminates the need for the pre</a:t>
            </a:r>
            <a:r>
              <a:rPr lang="en-US" baseline="0"/>
              <a:t>-ES6 hack </a:t>
            </a:r>
            <a:r>
              <a:rPr lang="en-US" baseline="0" dirty="0"/>
              <a:t>shown here in order to refer to the object that a function is inside.</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105</a:t>
            </a:fld>
            <a:endParaRPr lang="en-US"/>
          </a:p>
        </p:txBody>
      </p:sp>
    </p:spTree>
    <p:extLst>
      <p:ext uri="{BB962C8B-B14F-4D97-AF65-F5344CB8AC3E}">
        <p14:creationId xmlns:p14="http://schemas.microsoft.com/office/powerpoint/2010/main" val="161999633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106</a:t>
            </a:fld>
            <a:endParaRPr lang="en-US"/>
          </a:p>
        </p:txBody>
      </p:sp>
    </p:spTree>
    <p:extLst>
      <p:ext uri="{BB962C8B-B14F-4D97-AF65-F5344CB8AC3E}">
        <p14:creationId xmlns:p14="http://schemas.microsoft.com/office/powerpoint/2010/main" val="192511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5F646F-033F-1748-97FB-121FF7B0AB7B}" type="datetime1">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32905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57A72-B409-764A-A778-F6E26613E8CC}" type="datetime1">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15493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95B196-62D3-7749-B654-1205E9B923FC}" type="datetime1">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26778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22BEE-09DA-B244-8270-9B0B8F19578C}" type="datetime1">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9F4A7-500C-EC42-AE23-BEE4487EA55E}" type="slidenum">
              <a:rPr lang="en-US" smtClean="0"/>
              <a:t>‹#›</a:t>
            </a:fld>
            <a:endParaRPr lang="en-US"/>
          </a:p>
        </p:txBody>
      </p:sp>
    </p:spTree>
    <p:extLst>
      <p:ext uri="{BB962C8B-B14F-4D97-AF65-F5344CB8AC3E}">
        <p14:creationId xmlns:p14="http://schemas.microsoft.com/office/powerpoint/2010/main" val="1995058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Layout">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11AA4E-DE16-4647-B6F1-9E96FAC1B606}" type="datetime1">
              <a:rPr lang="en-US" smtClean="0"/>
              <a:t>4/27/19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FF67E-EC6A-B940-8DC7-BF9A5925C934}" type="slidenum">
              <a:rPr lang="en-US" smtClean="0"/>
              <a:t>‹#›</a:t>
            </a:fld>
            <a:endParaRPr lang="en-US"/>
          </a:p>
        </p:txBody>
      </p:sp>
      <p:sp>
        <p:nvSpPr>
          <p:cNvPr id="7" name="Text Placeholder 6"/>
          <p:cNvSpPr>
            <a:spLocks noGrp="1"/>
          </p:cNvSpPr>
          <p:nvPr>
            <p:ph type="body" sz="quarter" idx="13" hasCustomPrompt="1"/>
          </p:nvPr>
        </p:nvSpPr>
        <p:spPr>
          <a:xfrm>
            <a:off x="457200" y="1628775"/>
            <a:ext cx="8229600" cy="4527550"/>
          </a:xfrm>
        </p:spPr>
        <p:txBody>
          <a:bodyPr>
            <a:normAutofit/>
          </a:bodyPr>
          <a:lstStyle>
            <a:lvl1pPr marL="0" indent="0">
              <a:buFont typeface="Lucida Grande"/>
              <a:buNone/>
              <a:defRPr sz="2000" baseline="0">
                <a:latin typeface="Courier New"/>
                <a:cs typeface="Courier New"/>
              </a:defRPr>
            </a:lvl1pPr>
            <a:lvl2pPr marL="457200" indent="0">
              <a:buFont typeface="Lucida Grande"/>
              <a:buNone/>
              <a:defRPr sz="2000">
                <a:latin typeface="Courier New"/>
                <a:cs typeface="Courier New"/>
              </a:defRPr>
            </a:lvl2pPr>
            <a:lvl3pPr marL="914400" indent="0">
              <a:buFont typeface="Arial"/>
              <a:buNone/>
              <a:defRPr sz="2000">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a:t>&lt;html&gt;</a:t>
            </a:r>
          </a:p>
          <a:p>
            <a:pPr lvl="0"/>
            <a:r>
              <a:rPr lang="en-US"/>
              <a:t>	&lt;head&gt;</a:t>
            </a:r>
          </a:p>
          <a:p>
            <a:pPr lvl="0"/>
            <a:r>
              <a:rPr lang="en-US"/>
              <a:t>		&lt;title&gt;Test Page&lt;/title&gt;</a:t>
            </a:r>
          </a:p>
          <a:p>
            <a:pPr lvl="0"/>
            <a:r>
              <a:rPr lang="en-US"/>
              <a:t>	&lt;/head&gt;</a:t>
            </a:r>
          </a:p>
          <a:p>
            <a:pPr lvl="0"/>
            <a:r>
              <a:rPr lang="en-US"/>
              <a:t>	&lt;body&gt;</a:t>
            </a:r>
          </a:p>
          <a:p>
            <a:pPr lvl="0"/>
            <a:r>
              <a:rPr lang="en-US"/>
              <a:t>		&lt;p&gt;Hello, World!&lt;/p&gt;</a:t>
            </a:r>
          </a:p>
          <a:p>
            <a:pPr lvl="0"/>
            <a:r>
              <a:rPr lang="en-US"/>
              <a:t>	&lt;/body&gt;</a:t>
            </a:r>
          </a:p>
          <a:p>
            <a:pPr lvl="0"/>
            <a:r>
              <a:rPr lang="en-US"/>
              <a:t>&lt;/html&gt;</a:t>
            </a:r>
          </a:p>
        </p:txBody>
      </p:sp>
      <p:sp>
        <p:nvSpPr>
          <p:cNvPr id="9" name="Title 8"/>
          <p:cNvSpPr>
            <a:spLocks noGrp="1"/>
          </p:cNvSpPr>
          <p:nvPr>
            <p:ph type="title" hasCustomPrompt="1"/>
          </p:nvPr>
        </p:nvSpPr>
        <p:spPr/>
        <p:txBody>
          <a:bodyPr/>
          <a:lstStyle>
            <a:lvl1pPr>
              <a:defRPr baseline="0"/>
            </a:lvl1pPr>
          </a:lstStyle>
          <a:p>
            <a:r>
              <a:rPr lang="en-US"/>
              <a:t>Code</a:t>
            </a:r>
          </a:p>
        </p:txBody>
      </p:sp>
    </p:spTree>
    <p:extLst>
      <p:ext uri="{BB962C8B-B14F-4D97-AF65-F5344CB8AC3E}">
        <p14:creationId xmlns:p14="http://schemas.microsoft.com/office/powerpoint/2010/main" val="320134617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20728"/>
          </a:xfrm>
          <a:solidFill>
            <a:schemeClr val="tx1"/>
          </a:solidFill>
        </p:spPr>
        <p:txBody>
          <a:bodyPr/>
          <a:lstStyle>
            <a:lvl1pPr>
              <a:defRPr>
                <a:solidFill>
                  <a:schemeClr val="bg1"/>
                </a:solidFill>
              </a:defRPr>
            </a:lvl1pPr>
          </a:lstStyle>
          <a:p>
            <a:r>
              <a:rPr lang="en-US" dirty="0"/>
              <a:t>Objectives</a:t>
            </a:r>
          </a:p>
        </p:txBody>
      </p:sp>
      <p:sp>
        <p:nvSpPr>
          <p:cNvPr id="3" name="Date Placeholder 2"/>
          <p:cNvSpPr>
            <a:spLocks noGrp="1"/>
          </p:cNvSpPr>
          <p:nvPr>
            <p:ph type="dt" sz="half" idx="10"/>
          </p:nvPr>
        </p:nvSpPr>
        <p:spPr/>
        <p:txBody>
          <a:bodyPr/>
          <a:lstStyle/>
          <a:p>
            <a:fld id="{D4250B97-8A49-D240-8725-6807B97AC2AC}" type="datetime1">
              <a:rPr lang="en-US" smtClean="0"/>
              <a:t>4/27/19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FFFF67E-EC6A-B940-8DC7-BF9A5925C934}" type="slidenum">
              <a:rPr lang="en-US" smtClean="0"/>
              <a:t>‹#›</a:t>
            </a:fld>
            <a:endParaRPr lang="en-US"/>
          </a:p>
        </p:txBody>
      </p:sp>
      <p:sp>
        <p:nvSpPr>
          <p:cNvPr id="7" name="TextBox 6"/>
          <p:cNvSpPr txBox="1"/>
          <p:nvPr userDrawn="1"/>
        </p:nvSpPr>
        <p:spPr>
          <a:xfrm>
            <a:off x="2280137" y="1352184"/>
            <a:ext cx="4572000" cy="4572000"/>
          </a:xfrm>
          <a:prstGeom prst="rect">
            <a:avLst/>
          </a:prstGeom>
          <a:noFill/>
          <a:ln>
            <a:solidFill>
              <a:schemeClr val="tx1"/>
            </a:solidFill>
          </a:ln>
        </p:spPr>
        <p:txBody>
          <a:bodyPr wrap="square" rtlCol="0">
            <a:normAutofit/>
          </a:bodyPr>
          <a:lstStyle/>
          <a:p>
            <a:pPr marL="285750" indent="-285750">
              <a:buFont typeface="Arial"/>
              <a:buChar char="•"/>
            </a:pPr>
            <a:r>
              <a:rPr lang="en-US" dirty="0"/>
              <a:t>item 1</a:t>
            </a:r>
          </a:p>
          <a:p>
            <a:pPr marL="285750" indent="-285750">
              <a:buFont typeface="Arial"/>
              <a:buChar char="•"/>
            </a:pPr>
            <a:r>
              <a:rPr lang="en-US" dirty="0"/>
              <a:t>item</a:t>
            </a:r>
            <a:r>
              <a:rPr lang="en-US" baseline="0" dirty="0"/>
              <a:t> 2</a:t>
            </a:r>
          </a:p>
          <a:p>
            <a:pPr marL="285750" indent="-285750">
              <a:buFont typeface="Arial"/>
              <a:buChar char="•"/>
            </a:pPr>
            <a:r>
              <a:rPr lang="en-US" baseline="0" dirty="0"/>
              <a:t>item 3</a:t>
            </a:r>
          </a:p>
          <a:p>
            <a:pPr marL="285750" indent="-285750">
              <a:buFont typeface="Arial"/>
              <a:buChar char="•"/>
            </a:pPr>
            <a:r>
              <a:rPr lang="en-US" baseline="0" dirty="0"/>
              <a:t>item 4</a:t>
            </a:r>
          </a:p>
          <a:p>
            <a:pPr marL="285750" indent="-285750">
              <a:buFont typeface="Arial"/>
              <a:buChar char="•"/>
            </a:pPr>
            <a:r>
              <a:rPr lang="en-US" baseline="0" dirty="0"/>
              <a:t>item 5</a:t>
            </a:r>
          </a:p>
          <a:p>
            <a:pPr marL="285750" indent="-285750">
              <a:buFont typeface="Arial"/>
              <a:buChar char="•"/>
            </a:pPr>
            <a:endParaRPr lang="en-US" dirty="0"/>
          </a:p>
        </p:txBody>
      </p:sp>
    </p:spTree>
    <p:extLst>
      <p:ext uri="{BB962C8B-B14F-4D97-AF65-F5344CB8AC3E}">
        <p14:creationId xmlns:p14="http://schemas.microsoft.com/office/powerpoint/2010/main" val="104632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5F646F-033F-1748-97FB-121FF7B0AB7B}"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29050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E995CB-DAFD-3741-B8F7-0A5E29CF42BA}"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78767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F5C7B-CB25-844F-9EFA-9A5B3F0CB86D}"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09815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0A85C3-53E4-6B4D-B0DC-5BE64C2C5A85}"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7248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86E174-3C22-E147-A23B-E7CA1747639F}"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2146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E995CB-DAFD-3741-B8F7-0A5E29CF42BA}" type="datetime1">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778767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507EB9-4FAB-9441-9E03-D59CCF45D6A9}"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76022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C5346-CA92-1F4B-B2A7-7A87B82059AB}"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34110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C1570-81BA-E740-9C1F-FA9AA3519B73}"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00998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1BC76-A7A1-8D4B-BCA4-7D6B806BFF73}"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98025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57A72-B409-764A-A778-F6E26613E8CC}"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49311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95B196-62D3-7749-B654-1205E9B923FC}"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7784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22BEE-09DA-B244-8270-9B0B8F19578C}"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950586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hell Commands">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631003C-2F04-B240-A7B1-8157AD9DDBC8}"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 Placeholder 6"/>
          <p:cNvSpPr>
            <a:spLocks noGrp="1"/>
          </p:cNvSpPr>
          <p:nvPr>
            <p:ph type="body" sz="quarter" idx="13" hasCustomPrompt="1"/>
          </p:nvPr>
        </p:nvSpPr>
        <p:spPr>
          <a:xfrm>
            <a:off x="457200" y="1628775"/>
            <a:ext cx="8229600" cy="4527550"/>
          </a:xfrm>
        </p:spPr>
        <p:txBody>
          <a:bodyPr/>
          <a:lstStyle>
            <a:lvl1pPr marL="457200" indent="-457200">
              <a:buFont typeface="Lucida Grande"/>
              <a:buChar char="$"/>
              <a:defRPr>
                <a:latin typeface="Courier New"/>
                <a:cs typeface="Courier New"/>
              </a:defRPr>
            </a:lvl1pPr>
            <a:lvl2pPr marL="914400" indent="-457200">
              <a:buFont typeface="Lucida Grande"/>
              <a:buChar char="$"/>
              <a:defRPr>
                <a:latin typeface="Courier New"/>
                <a:cs typeface="Courier New"/>
              </a:defRPr>
            </a:lvl2pPr>
            <a:lvl3pPr marL="1257300" indent="-342900">
              <a:buFont typeface="Lucida Grande"/>
              <a:buChar char="$"/>
              <a:defRPr>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a:t>./gulp.sh</a:t>
            </a:r>
          </a:p>
        </p:txBody>
      </p:sp>
      <p:sp>
        <p:nvSpPr>
          <p:cNvPr id="9" name="Title 8"/>
          <p:cNvSpPr>
            <a:spLocks noGrp="1"/>
          </p:cNvSpPr>
          <p:nvPr>
            <p:ph type="title" hasCustomPrompt="1"/>
          </p:nvPr>
        </p:nvSpPr>
        <p:spPr/>
        <p:txBody>
          <a:bodyPr/>
          <a:lstStyle>
            <a:lvl1pPr>
              <a:defRPr baseline="0"/>
            </a:lvl1pPr>
          </a:lstStyle>
          <a:p>
            <a:r>
              <a:rPr lang="en-US"/>
              <a:t>Shell Commands</a:t>
            </a:r>
          </a:p>
        </p:txBody>
      </p:sp>
    </p:spTree>
    <p:extLst>
      <p:ext uri="{BB962C8B-B14F-4D97-AF65-F5344CB8AC3E}">
        <p14:creationId xmlns:p14="http://schemas.microsoft.com/office/powerpoint/2010/main" val="4153900365"/>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Layout">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11AA4E-DE16-4647-B6F1-9E96FAC1B606}"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 Placeholder 6"/>
          <p:cNvSpPr>
            <a:spLocks noGrp="1"/>
          </p:cNvSpPr>
          <p:nvPr>
            <p:ph type="body" sz="quarter" idx="13" hasCustomPrompt="1"/>
          </p:nvPr>
        </p:nvSpPr>
        <p:spPr>
          <a:xfrm>
            <a:off x="457200" y="1628775"/>
            <a:ext cx="8229600" cy="4527550"/>
          </a:xfrm>
        </p:spPr>
        <p:txBody>
          <a:bodyPr>
            <a:normAutofit/>
          </a:bodyPr>
          <a:lstStyle>
            <a:lvl1pPr marL="0" indent="0">
              <a:buFont typeface="Lucida Grande"/>
              <a:buNone/>
              <a:defRPr sz="2000" baseline="0">
                <a:latin typeface="Courier New"/>
                <a:cs typeface="Courier New"/>
              </a:defRPr>
            </a:lvl1pPr>
            <a:lvl2pPr marL="457200" indent="0">
              <a:buFont typeface="Lucida Grande"/>
              <a:buNone/>
              <a:defRPr sz="2000">
                <a:latin typeface="Courier New"/>
                <a:cs typeface="Courier New"/>
              </a:defRPr>
            </a:lvl2pPr>
            <a:lvl3pPr marL="914400" indent="0">
              <a:buFont typeface="Arial"/>
              <a:buNone/>
              <a:defRPr sz="2000">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a:t>&lt;html&gt;</a:t>
            </a:r>
          </a:p>
          <a:p>
            <a:pPr lvl="0"/>
            <a:r>
              <a:rPr lang="en-US"/>
              <a:t>	&lt;head&gt;</a:t>
            </a:r>
          </a:p>
          <a:p>
            <a:pPr lvl="0"/>
            <a:r>
              <a:rPr lang="en-US"/>
              <a:t>		&lt;title&gt;Test Page&lt;/title&gt;</a:t>
            </a:r>
          </a:p>
          <a:p>
            <a:pPr lvl="0"/>
            <a:r>
              <a:rPr lang="en-US"/>
              <a:t>	&lt;/head&gt;</a:t>
            </a:r>
          </a:p>
          <a:p>
            <a:pPr lvl="0"/>
            <a:r>
              <a:rPr lang="en-US"/>
              <a:t>	&lt;body&gt;</a:t>
            </a:r>
          </a:p>
          <a:p>
            <a:pPr lvl="0"/>
            <a:r>
              <a:rPr lang="en-US"/>
              <a:t>		&lt;p&gt;Hello, World!&lt;/p&gt;</a:t>
            </a:r>
          </a:p>
          <a:p>
            <a:pPr lvl="0"/>
            <a:r>
              <a:rPr lang="en-US"/>
              <a:t>	&lt;/body&gt;</a:t>
            </a:r>
          </a:p>
          <a:p>
            <a:pPr lvl="0"/>
            <a:r>
              <a:rPr lang="en-US"/>
              <a:t>&lt;/html&gt;</a:t>
            </a:r>
          </a:p>
        </p:txBody>
      </p:sp>
      <p:sp>
        <p:nvSpPr>
          <p:cNvPr id="9" name="Title 8"/>
          <p:cNvSpPr>
            <a:spLocks noGrp="1"/>
          </p:cNvSpPr>
          <p:nvPr>
            <p:ph type="title" hasCustomPrompt="1"/>
          </p:nvPr>
        </p:nvSpPr>
        <p:spPr/>
        <p:txBody>
          <a:bodyPr/>
          <a:lstStyle>
            <a:lvl1pPr>
              <a:defRPr baseline="0"/>
            </a:lvl1pPr>
          </a:lstStyle>
          <a:p>
            <a:r>
              <a:rPr lang="en-US"/>
              <a:t>Code</a:t>
            </a:r>
          </a:p>
        </p:txBody>
      </p:sp>
    </p:spTree>
    <p:extLst>
      <p:ext uri="{BB962C8B-B14F-4D97-AF65-F5344CB8AC3E}">
        <p14:creationId xmlns:p14="http://schemas.microsoft.com/office/powerpoint/2010/main" val="320134617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20728"/>
          </a:xfrm>
          <a:solidFill>
            <a:schemeClr val="tx1"/>
          </a:solidFill>
        </p:spPr>
        <p:txBody>
          <a:bodyPr/>
          <a:lstStyle>
            <a:lvl1pPr>
              <a:defRPr>
                <a:solidFill>
                  <a:schemeClr val="bg1"/>
                </a:solidFill>
              </a:defRPr>
            </a:lvl1pPr>
          </a:lstStyle>
          <a:p>
            <a:r>
              <a:rPr lang="en-US" dirty="0"/>
              <a:t>Objectives</a:t>
            </a:r>
          </a:p>
        </p:txBody>
      </p:sp>
      <p:sp>
        <p:nvSpPr>
          <p:cNvPr id="3" name="Date Placeholder 2"/>
          <p:cNvSpPr>
            <a:spLocks noGrp="1"/>
          </p:cNvSpPr>
          <p:nvPr>
            <p:ph type="dt" sz="half" idx="10"/>
          </p:nvPr>
        </p:nvSpPr>
        <p:spPr/>
        <p:txBody>
          <a:bodyPr/>
          <a:lstStyle/>
          <a:p>
            <a:fld id="{D4250B97-8A49-D240-8725-6807B97AC2AC}"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2280137" y="1352184"/>
            <a:ext cx="4572000" cy="4572000"/>
          </a:xfrm>
          <a:prstGeom prst="rect">
            <a:avLst/>
          </a:prstGeom>
          <a:noFill/>
          <a:ln>
            <a:solidFill>
              <a:schemeClr val="tx1"/>
            </a:solidFill>
          </a:ln>
        </p:spPr>
        <p:txBody>
          <a:bodyPr wrap="square" rtlCol="0">
            <a:normAutofit/>
          </a:bodyPr>
          <a:lstStyle/>
          <a:p>
            <a:pPr marL="285750" indent="-285750">
              <a:buFont typeface="Arial"/>
              <a:buChar char="•"/>
            </a:pPr>
            <a:r>
              <a:rPr lang="en-US" dirty="0">
                <a:solidFill>
                  <a:prstClr val="black"/>
                </a:solidFill>
                <a:latin typeface="Calibri"/>
              </a:rPr>
              <a:t>item 1</a:t>
            </a:r>
          </a:p>
          <a:p>
            <a:pPr marL="285750" indent="-285750">
              <a:buFont typeface="Arial"/>
              <a:buChar char="•"/>
            </a:pPr>
            <a:r>
              <a:rPr lang="en-US" dirty="0">
                <a:solidFill>
                  <a:prstClr val="black"/>
                </a:solidFill>
                <a:latin typeface="Calibri"/>
              </a:rPr>
              <a:t>item 2</a:t>
            </a:r>
          </a:p>
          <a:p>
            <a:pPr marL="285750" indent="-285750">
              <a:buFont typeface="Arial"/>
              <a:buChar char="•"/>
            </a:pPr>
            <a:r>
              <a:rPr lang="en-US" dirty="0">
                <a:solidFill>
                  <a:prstClr val="black"/>
                </a:solidFill>
                <a:latin typeface="Calibri"/>
              </a:rPr>
              <a:t>item 3</a:t>
            </a:r>
          </a:p>
          <a:p>
            <a:pPr marL="285750" indent="-285750">
              <a:buFont typeface="Arial"/>
              <a:buChar char="•"/>
            </a:pPr>
            <a:r>
              <a:rPr lang="en-US" dirty="0">
                <a:solidFill>
                  <a:prstClr val="black"/>
                </a:solidFill>
                <a:latin typeface="Calibri"/>
              </a:rPr>
              <a:t>item 4</a:t>
            </a:r>
          </a:p>
          <a:p>
            <a:pPr marL="285750" indent="-285750">
              <a:buFont typeface="Arial"/>
              <a:buChar char="•"/>
            </a:pPr>
            <a:r>
              <a:rPr lang="en-US" dirty="0">
                <a:solidFill>
                  <a:prstClr val="black"/>
                </a:solidFill>
                <a:latin typeface="Calibri"/>
              </a:rPr>
              <a:t>item 5</a:t>
            </a:r>
          </a:p>
          <a:p>
            <a:pPr marL="285750" indent="-285750">
              <a:buFont typeface="Arial"/>
              <a:buChar char="•"/>
            </a:pPr>
            <a:endParaRPr lang="en-US" dirty="0">
              <a:solidFill>
                <a:prstClr val="black"/>
              </a:solidFill>
              <a:latin typeface="Calibri"/>
            </a:endParaRPr>
          </a:p>
        </p:txBody>
      </p:sp>
    </p:spTree>
    <p:extLst>
      <p:ext uri="{BB962C8B-B14F-4D97-AF65-F5344CB8AC3E}">
        <p14:creationId xmlns:p14="http://schemas.microsoft.com/office/powerpoint/2010/main" val="104632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F5C7B-CB25-844F-9EFA-9A5B3F0CB86D}" type="datetime1">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30981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5F646F-033F-1748-97FB-121FF7B0AB7B}"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290506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E995CB-DAFD-3741-B8F7-0A5E29CF42BA}"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787673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F5C7B-CB25-844F-9EFA-9A5B3F0CB86D}"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098154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0A85C3-53E4-6B4D-B0DC-5BE64C2C5A85}"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72483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86E174-3C22-E147-A23B-E7CA1747639F}"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214607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507EB9-4FAB-9441-9E03-D59CCF45D6A9}"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76022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C5346-CA92-1F4B-B2A7-7A87B82059AB}"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3411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C1570-81BA-E740-9C1F-FA9AA3519B73}"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009980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1BC76-A7A1-8D4B-BCA4-7D6B806BFF73}"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98025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57A72-B409-764A-A778-F6E26613E8CC}"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493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0A85C3-53E4-6B4D-B0DC-5BE64C2C5A85}" type="datetime1">
              <a:rPr lang="en-US" smtClean="0"/>
              <a:t>4/27/19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30772483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95B196-62D3-7749-B654-1205E9B923FC}"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77849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hell Commands">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631003C-2F04-B240-A7B1-8157AD9DDBC8}"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 Placeholder 6"/>
          <p:cNvSpPr>
            <a:spLocks noGrp="1"/>
          </p:cNvSpPr>
          <p:nvPr>
            <p:ph type="body" sz="quarter" idx="13" hasCustomPrompt="1"/>
          </p:nvPr>
        </p:nvSpPr>
        <p:spPr>
          <a:xfrm>
            <a:off x="457200" y="1628775"/>
            <a:ext cx="8229600" cy="4527550"/>
          </a:xfrm>
        </p:spPr>
        <p:txBody>
          <a:bodyPr/>
          <a:lstStyle>
            <a:lvl1pPr marL="457200" indent="-457200">
              <a:buFont typeface="Lucida Grande"/>
              <a:buChar char="$"/>
              <a:defRPr>
                <a:latin typeface="Courier New"/>
                <a:cs typeface="Courier New"/>
              </a:defRPr>
            </a:lvl1pPr>
            <a:lvl2pPr marL="914400" indent="-457200">
              <a:buFont typeface="Lucida Grande"/>
              <a:buChar char="$"/>
              <a:defRPr>
                <a:latin typeface="Courier New"/>
                <a:cs typeface="Courier New"/>
              </a:defRPr>
            </a:lvl2pPr>
            <a:lvl3pPr marL="1257300" indent="-342900">
              <a:buFont typeface="Lucida Grande"/>
              <a:buChar char="$"/>
              <a:defRPr>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a:t>./gulp.sh</a:t>
            </a:r>
          </a:p>
        </p:txBody>
      </p:sp>
      <p:sp>
        <p:nvSpPr>
          <p:cNvPr id="9" name="Title 8"/>
          <p:cNvSpPr>
            <a:spLocks noGrp="1"/>
          </p:cNvSpPr>
          <p:nvPr>
            <p:ph type="title" hasCustomPrompt="1"/>
          </p:nvPr>
        </p:nvSpPr>
        <p:spPr/>
        <p:txBody>
          <a:bodyPr/>
          <a:lstStyle>
            <a:lvl1pPr>
              <a:defRPr baseline="0"/>
            </a:lvl1pPr>
          </a:lstStyle>
          <a:p>
            <a:r>
              <a:rPr lang="en-US"/>
              <a:t>Shell Commands</a:t>
            </a:r>
          </a:p>
        </p:txBody>
      </p:sp>
    </p:spTree>
    <p:extLst>
      <p:ext uri="{BB962C8B-B14F-4D97-AF65-F5344CB8AC3E}">
        <p14:creationId xmlns:p14="http://schemas.microsoft.com/office/powerpoint/2010/main" val="4153900365"/>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de Layout">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11AA4E-DE16-4647-B6F1-9E96FAC1B606}"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 Placeholder 6"/>
          <p:cNvSpPr>
            <a:spLocks noGrp="1"/>
          </p:cNvSpPr>
          <p:nvPr>
            <p:ph type="body" sz="quarter" idx="13" hasCustomPrompt="1"/>
          </p:nvPr>
        </p:nvSpPr>
        <p:spPr>
          <a:xfrm>
            <a:off x="457200" y="1628775"/>
            <a:ext cx="8229600" cy="4527550"/>
          </a:xfrm>
        </p:spPr>
        <p:txBody>
          <a:bodyPr>
            <a:normAutofit/>
          </a:bodyPr>
          <a:lstStyle>
            <a:lvl1pPr marL="0" indent="0">
              <a:buFont typeface="Lucida Grande"/>
              <a:buNone/>
              <a:defRPr sz="2000" baseline="0">
                <a:latin typeface="Courier New"/>
                <a:cs typeface="Courier New"/>
              </a:defRPr>
            </a:lvl1pPr>
            <a:lvl2pPr marL="457200" indent="0">
              <a:buFont typeface="Lucida Grande"/>
              <a:buNone/>
              <a:defRPr sz="2000">
                <a:latin typeface="Courier New"/>
                <a:cs typeface="Courier New"/>
              </a:defRPr>
            </a:lvl2pPr>
            <a:lvl3pPr marL="914400" indent="0">
              <a:buFont typeface="Arial"/>
              <a:buNone/>
              <a:defRPr sz="2000">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a:t>&lt;html&gt;</a:t>
            </a:r>
          </a:p>
          <a:p>
            <a:pPr lvl="0"/>
            <a:r>
              <a:rPr lang="en-US"/>
              <a:t>	&lt;head&gt;</a:t>
            </a:r>
          </a:p>
          <a:p>
            <a:pPr lvl="0"/>
            <a:r>
              <a:rPr lang="en-US"/>
              <a:t>		&lt;title&gt;Test Page&lt;/title&gt;</a:t>
            </a:r>
          </a:p>
          <a:p>
            <a:pPr lvl="0"/>
            <a:r>
              <a:rPr lang="en-US"/>
              <a:t>	&lt;/head&gt;</a:t>
            </a:r>
          </a:p>
          <a:p>
            <a:pPr lvl="0"/>
            <a:r>
              <a:rPr lang="en-US"/>
              <a:t>	&lt;body&gt;</a:t>
            </a:r>
          </a:p>
          <a:p>
            <a:pPr lvl="0"/>
            <a:r>
              <a:rPr lang="en-US"/>
              <a:t>		&lt;p&gt;Hello, World!&lt;/p&gt;</a:t>
            </a:r>
          </a:p>
          <a:p>
            <a:pPr lvl="0"/>
            <a:r>
              <a:rPr lang="en-US"/>
              <a:t>	&lt;/body&gt;</a:t>
            </a:r>
          </a:p>
          <a:p>
            <a:pPr lvl="0"/>
            <a:r>
              <a:rPr lang="en-US"/>
              <a:t>&lt;/html&gt;</a:t>
            </a:r>
          </a:p>
        </p:txBody>
      </p:sp>
      <p:sp>
        <p:nvSpPr>
          <p:cNvPr id="9" name="Title 8"/>
          <p:cNvSpPr>
            <a:spLocks noGrp="1"/>
          </p:cNvSpPr>
          <p:nvPr>
            <p:ph type="title" hasCustomPrompt="1"/>
          </p:nvPr>
        </p:nvSpPr>
        <p:spPr/>
        <p:txBody>
          <a:bodyPr/>
          <a:lstStyle>
            <a:lvl1pPr>
              <a:defRPr baseline="0"/>
            </a:lvl1pPr>
          </a:lstStyle>
          <a:p>
            <a:r>
              <a:rPr lang="en-US"/>
              <a:t>Code</a:t>
            </a:r>
          </a:p>
        </p:txBody>
      </p:sp>
    </p:spTree>
    <p:extLst>
      <p:ext uri="{BB962C8B-B14F-4D97-AF65-F5344CB8AC3E}">
        <p14:creationId xmlns:p14="http://schemas.microsoft.com/office/powerpoint/2010/main" val="3201346173"/>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20728"/>
          </a:xfrm>
          <a:solidFill>
            <a:schemeClr val="tx1"/>
          </a:solidFill>
        </p:spPr>
        <p:txBody>
          <a:bodyPr/>
          <a:lstStyle>
            <a:lvl1pPr>
              <a:defRPr>
                <a:solidFill>
                  <a:schemeClr val="bg1"/>
                </a:solidFill>
              </a:defRPr>
            </a:lvl1pPr>
          </a:lstStyle>
          <a:p>
            <a:r>
              <a:rPr lang="en-US" dirty="0"/>
              <a:t>Objectives</a:t>
            </a:r>
          </a:p>
        </p:txBody>
      </p:sp>
      <p:sp>
        <p:nvSpPr>
          <p:cNvPr id="3" name="Date Placeholder 2"/>
          <p:cNvSpPr>
            <a:spLocks noGrp="1"/>
          </p:cNvSpPr>
          <p:nvPr>
            <p:ph type="dt" sz="half" idx="10"/>
          </p:nvPr>
        </p:nvSpPr>
        <p:spPr/>
        <p:txBody>
          <a:bodyPr/>
          <a:lstStyle/>
          <a:p>
            <a:fld id="{D4250B97-8A49-D240-8725-6807B97AC2AC}"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2280137" y="1352184"/>
            <a:ext cx="4572000" cy="4572000"/>
          </a:xfrm>
          <a:prstGeom prst="rect">
            <a:avLst/>
          </a:prstGeom>
          <a:noFill/>
          <a:ln>
            <a:solidFill>
              <a:schemeClr val="tx1"/>
            </a:solidFill>
          </a:ln>
        </p:spPr>
        <p:txBody>
          <a:bodyPr wrap="square" rtlCol="0">
            <a:normAutofit/>
          </a:bodyPr>
          <a:lstStyle/>
          <a:p>
            <a:pPr marL="285750" indent="-285750">
              <a:buFont typeface="Arial"/>
              <a:buChar char="•"/>
            </a:pPr>
            <a:r>
              <a:rPr lang="en-US" dirty="0">
                <a:solidFill>
                  <a:prstClr val="black"/>
                </a:solidFill>
                <a:latin typeface="Calibri"/>
              </a:rPr>
              <a:t>item 1</a:t>
            </a:r>
          </a:p>
          <a:p>
            <a:pPr marL="285750" indent="-285750">
              <a:buFont typeface="Arial"/>
              <a:buChar char="•"/>
            </a:pPr>
            <a:r>
              <a:rPr lang="en-US" dirty="0">
                <a:solidFill>
                  <a:prstClr val="black"/>
                </a:solidFill>
                <a:latin typeface="Calibri"/>
              </a:rPr>
              <a:t>item 2</a:t>
            </a:r>
          </a:p>
          <a:p>
            <a:pPr marL="285750" indent="-285750">
              <a:buFont typeface="Arial"/>
              <a:buChar char="•"/>
            </a:pPr>
            <a:r>
              <a:rPr lang="en-US" dirty="0">
                <a:solidFill>
                  <a:prstClr val="black"/>
                </a:solidFill>
                <a:latin typeface="Calibri"/>
              </a:rPr>
              <a:t>item 3</a:t>
            </a:r>
          </a:p>
          <a:p>
            <a:pPr marL="285750" indent="-285750">
              <a:buFont typeface="Arial"/>
              <a:buChar char="•"/>
            </a:pPr>
            <a:r>
              <a:rPr lang="en-US" dirty="0">
                <a:solidFill>
                  <a:prstClr val="black"/>
                </a:solidFill>
                <a:latin typeface="Calibri"/>
              </a:rPr>
              <a:t>item 4</a:t>
            </a:r>
          </a:p>
          <a:p>
            <a:pPr marL="285750" indent="-285750">
              <a:buFont typeface="Arial"/>
              <a:buChar char="•"/>
            </a:pPr>
            <a:r>
              <a:rPr lang="en-US" dirty="0">
                <a:solidFill>
                  <a:prstClr val="black"/>
                </a:solidFill>
                <a:latin typeface="Calibri"/>
              </a:rPr>
              <a:t>item 5</a:t>
            </a:r>
          </a:p>
          <a:p>
            <a:pPr marL="285750" indent="-285750">
              <a:buFont typeface="Arial"/>
              <a:buChar char="•"/>
            </a:pPr>
            <a:endParaRPr lang="en-US" dirty="0">
              <a:solidFill>
                <a:prstClr val="black"/>
              </a:solidFill>
              <a:latin typeface="Calibri"/>
            </a:endParaRPr>
          </a:p>
        </p:txBody>
      </p:sp>
    </p:spTree>
    <p:extLst>
      <p:ext uri="{BB962C8B-B14F-4D97-AF65-F5344CB8AC3E}">
        <p14:creationId xmlns:p14="http://schemas.microsoft.com/office/powerpoint/2010/main" val="104632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86E174-3C22-E147-A23B-E7CA1747639F}" type="datetime1">
              <a:rPr lang="en-US" smtClean="0"/>
              <a:t>4/27/19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92146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507EB9-4FAB-9441-9E03-D59CCF45D6A9}" type="datetime1">
              <a:rPr lang="en-US" smtClean="0"/>
              <a:t>4/27/19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67602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C5346-CA92-1F4B-B2A7-7A87B82059AB}" type="datetime1">
              <a:rPr lang="en-US" smtClean="0"/>
              <a:t>4/27/19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36341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C1570-81BA-E740-9C1F-FA9AA3519B73}" type="datetime1">
              <a:rPr lang="en-US" smtClean="0"/>
              <a:t>4/27/19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40099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1BC76-A7A1-8D4B-BCA4-7D6B806BFF73}" type="datetime1">
              <a:rPr lang="en-US" smtClean="0"/>
              <a:t>4/27/19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79802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50B97-8A49-D240-8725-6807B97AC2AC}" type="datetime1">
              <a:rPr lang="en-US" smtClean="0"/>
              <a:t>4/27/19</a:t>
            </a:fld>
            <a:endParaRPr lang="en-US"/>
          </a:p>
        </p:txBody>
      </p:sp>
      <p:sp>
        <p:nvSpPr>
          <p:cNvPr id="5" name="Footer Placeholder 4"/>
          <p:cNvSpPr>
            <a:spLocks noGrp="1"/>
          </p:cNvSpPr>
          <p:nvPr>
            <p:ph type="ftr" sz="quarter" idx="3"/>
          </p:nvPr>
        </p:nvSpPr>
        <p:spPr>
          <a:xfrm>
            <a:off x="3124200" y="6356350"/>
            <a:ext cx="2895600" cy="365125"/>
          </a:xfrm>
          <a:prstGeom prst="rect">
            <a:avLst/>
          </a:prstGeom>
          <a:ln>
            <a:solidFill>
              <a:srgbClr val="4F81BD"/>
            </a:solidFill>
          </a:ln>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FF67E-EC6A-B940-8DC7-BF9A5925C934}" type="slidenum">
              <a:rPr lang="en-US" smtClean="0"/>
              <a:t>‹#›</a:t>
            </a:fld>
            <a:endParaRPr lang="en-US"/>
          </a:p>
        </p:txBody>
      </p:sp>
    </p:spTree>
    <p:extLst>
      <p:ext uri="{BB962C8B-B14F-4D97-AF65-F5344CB8AC3E}">
        <p14:creationId xmlns:p14="http://schemas.microsoft.com/office/powerpoint/2010/main" val="289136479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9" r:id="rId13"/>
    <p:sldLayoutId id="2147483730" r:id="rId14"/>
  </p:sldLayoutIdLst>
  <p:hf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50B97-8A49-D240-8725-6807B97AC2AC}"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a:ln>
            <a:solidFill>
              <a:srgbClr val="4F81BD"/>
            </a:solidFill>
          </a:ln>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9136479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Lst>
  <p:hf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50B97-8A49-D240-8725-6807B97AC2AC}" type="datetime1">
              <a:rPr lang="en-US" smtClean="0">
                <a:solidFill>
                  <a:prstClr val="black">
                    <a:tint val="75000"/>
                  </a:prstClr>
                </a:solidFill>
                <a:latin typeface="Calibri"/>
              </a:rPr>
              <a:pPr/>
              <a:t>4/27/19</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a:ln>
            <a:solidFill>
              <a:srgbClr val="4F81BD"/>
            </a:solidFill>
          </a:ln>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9136479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60" r:id="rId12"/>
    <p:sldLayoutId id="2147483761" r:id="rId13"/>
    <p:sldLayoutId id="2147483762" r:id="rId14"/>
  </p:sldLayoutIdLst>
  <p:hf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3" Type="http://schemas.openxmlformats.org/officeDocument/2006/relationships/hyperlink" Target="http://jsbin.com/pisupa/edit?js,console" TargetMode="External"/><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hyperlink" Target="http://jsbin.com/guxika/edit?js,console" TargetMode="External"/><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hyperlink" Target="http://jsbin.com/pusako/edit?js,console" TargetMode="External"/><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hyperlink" Target="http://jsbin.com/donibif/edit?js,console" TargetMode="External"/><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hyperlink" Target="http://jsbin.com/wejuqe/edit?js,console" TargetMode="External"/><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3" Type="http://schemas.openxmlformats.org/officeDocument/2006/relationships/hyperlink" Target="http://jsbin.com/yafage/edit?js,console" TargetMode="External"/><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hyperlink" Target="http://jsbin.com/kuvizu/edit?js,console" TargetMode="External"/><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3" Type="http://schemas.openxmlformats.org/officeDocument/2006/relationships/hyperlink" Target="http://jsbin.com/nururoz/edit?js,console" TargetMode="External"/><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hyperlink" Target="http://jsbin.com/pozite/edit?js,console" TargetMode="External"/><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3" Type="http://schemas.openxmlformats.org/officeDocument/2006/relationships/hyperlink" Target="http://jsbin.com/xikuzog/edit?js,console" TargetMode="External"/><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7.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6.xml"/><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8.xml"/><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6.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6.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6.xml"/></Relationships>
</file>

<file path=ppt/slides/_rels/slide2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6.xml"/><Relationship Id="rId1" Type="http://schemas.openxmlformats.org/officeDocument/2006/relationships/slideLayout" Target="../slideLayouts/slideLayout26.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3" Type="http://schemas.openxmlformats.org/officeDocument/2006/relationships/hyperlink" Target="https://goo.gl/wMMbVc" TargetMode="External"/><Relationship Id="rId2" Type="http://schemas.openxmlformats.org/officeDocument/2006/relationships/notesSlide" Target="../notesSlides/notesSlide2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5.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1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1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1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12.xml"/></Relationships>
</file>

<file path=ppt/slides/_rels/slide2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1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2.xml"/></Relationships>
</file>

<file path=ppt/slides/_rels/slide2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1.xml"/><Relationship Id="rId1" Type="http://schemas.openxmlformats.org/officeDocument/2006/relationships/slideLayout" Target="../slideLayouts/slideLayout31.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1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13.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3.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1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12.xml"/></Relationships>
</file>

<file path=ppt/slides/_rels/slide2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1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1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1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2.xml"/></Relationships>
</file>

<file path=ppt/slides/_rels/slide2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1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1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1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19.xml"/></Relationships>
</file>

<file path=ppt/slides/_rels/slide2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1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12.xml"/></Relationships>
</file>

<file path=ppt/slides/_rels/slide30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1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1.xml.rels><?xml version="1.0" encoding="UTF-8" standalone="yes"?>
<Relationships xmlns="http://schemas.openxmlformats.org/package/2006/relationships"><Relationship Id="rId2" Type="http://schemas.openxmlformats.org/officeDocument/2006/relationships/hyperlink" Target="https://redux-saga.js.org/docs/introduction/BeginnerTutorial.html" TargetMode="Externa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1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6.xml.rels><?xml version="1.0" encoding="UTF-8" standalone="yes"?>
<Relationships xmlns="http://schemas.openxmlformats.org/package/2006/relationships"><Relationship Id="rId3" Type="http://schemas.openxmlformats.org/officeDocument/2006/relationships/hyperlink" Target="https://github.com/watzthisco/react-jwt-authentication-example" TargetMode="External"/><Relationship Id="rId2" Type="http://schemas.openxmlformats.org/officeDocument/2006/relationships/notesSlide" Target="../notesSlides/notesSlide285.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6.xml"/><Relationship Id="rId1" Type="http://schemas.openxmlformats.org/officeDocument/2006/relationships/slideLayout" Target="../slideLayouts/slideLayout1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15.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26.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19.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19.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3" Type="http://schemas.openxmlformats.org/officeDocument/2006/relationships/hyperlink" Target="https://www.deque.com/axe/" TargetMode="External"/><Relationship Id="rId2" Type="http://schemas.openxmlformats.org/officeDocument/2006/relationships/notesSlide" Target="../notesSlides/notesSlide296.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1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1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13.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1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1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1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1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13.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13.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13.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13.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12.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12.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911" y="3810000"/>
            <a:ext cx="7772400" cy="1470025"/>
          </a:xfrm>
        </p:spPr>
        <p:txBody>
          <a:bodyPr>
            <a:normAutofit/>
          </a:bodyPr>
          <a:lstStyle/>
          <a:p>
            <a:r>
              <a:rPr lang="en-US" dirty="0"/>
              <a:t>Test-Driven Development Using </a:t>
            </a:r>
            <a:r>
              <a:rPr lang="en-US" dirty="0" err="1"/>
              <a:t>React.js</a:t>
            </a:r>
            <a:r>
              <a:rPr lang="en-US" dirty="0"/>
              <a:t> and ES2018</a:t>
            </a:r>
          </a:p>
        </p:txBody>
      </p:sp>
      <p:sp>
        <p:nvSpPr>
          <p:cNvPr id="3" name="Subtitle 2"/>
          <p:cNvSpPr>
            <a:spLocks noGrp="1"/>
          </p:cNvSpPr>
          <p:nvPr>
            <p:ph type="subTitle" idx="1"/>
          </p:nvPr>
        </p:nvSpPr>
        <p:spPr>
          <a:xfrm>
            <a:off x="1357489" y="5638799"/>
            <a:ext cx="6400800" cy="666817"/>
          </a:xfrm>
        </p:spPr>
        <p:txBody>
          <a:bodyPr>
            <a:noAutofit/>
          </a:bodyPr>
          <a:lstStyle/>
          <a:p>
            <a:r>
              <a:rPr lang="en-US" sz="1600" dirty="0"/>
              <a:t>copyright 2019, Chris Minnick</a:t>
            </a:r>
          </a:p>
          <a:p>
            <a:r>
              <a:rPr lang="en-US" sz="1600" dirty="0"/>
              <a:t>version 3.2</a:t>
            </a:r>
            <a:r>
              <a:rPr lang="en-US" sz="1600"/>
              <a:t>, May </a:t>
            </a:r>
            <a:r>
              <a:rPr lang="en-US" sz="1600" dirty="0"/>
              <a:t>2019</a:t>
            </a:r>
          </a:p>
        </p:txBody>
      </p:sp>
      <p:pic>
        <p:nvPicPr>
          <p:cNvPr id="4" name="Picture 3">
            <a:extLst>
              <a:ext uri="{FF2B5EF4-FFF2-40B4-BE49-F238E27FC236}">
                <a16:creationId xmlns:a16="http://schemas.microsoft.com/office/drawing/2014/main" id="{50738A55-A96B-BC47-AECB-E21B96F96E44}"/>
              </a:ext>
            </a:extLst>
          </p:cNvPr>
          <p:cNvPicPr>
            <a:picLocks noChangeAspect="1"/>
          </p:cNvPicPr>
          <p:nvPr/>
        </p:nvPicPr>
        <p:blipFill>
          <a:blip r:embed="rId3"/>
          <a:stretch>
            <a:fillRect/>
          </a:stretch>
        </p:blipFill>
        <p:spPr>
          <a:xfrm>
            <a:off x="2793395" y="769257"/>
            <a:ext cx="3338890" cy="3293463"/>
          </a:xfrm>
          <a:prstGeom prst="rect">
            <a:avLst/>
          </a:prstGeom>
        </p:spPr>
      </p:pic>
    </p:spTree>
    <p:extLst>
      <p:ext uri="{BB962C8B-B14F-4D97-AF65-F5344CB8AC3E}">
        <p14:creationId xmlns:p14="http://schemas.microsoft.com/office/powerpoint/2010/main" val="2814126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Professional Front-End Development</a:t>
            </a:r>
          </a:p>
        </p:txBody>
      </p:sp>
      <p:sp>
        <p:nvSpPr>
          <p:cNvPr id="3" name="Text Placeholder 2"/>
          <p:cNvSpPr>
            <a:spLocks noGrp="1"/>
          </p:cNvSpPr>
          <p:nvPr>
            <p:ph type="body" idx="1"/>
          </p:nvPr>
        </p:nvSpPr>
        <p:spPr/>
        <p:txBody>
          <a:bodyPr>
            <a:normAutofit/>
          </a:bodyPr>
          <a:lstStyle/>
          <a:p>
            <a:r>
              <a:rPr lang="en-US" sz="3200" dirty="0"/>
              <a:t>Four best practices</a:t>
            </a:r>
          </a:p>
          <a:p>
            <a:pPr lvl="1"/>
            <a:r>
              <a:rPr lang="en-US" sz="2800" dirty="0"/>
              <a:t>Version control</a:t>
            </a:r>
          </a:p>
          <a:p>
            <a:pPr lvl="2"/>
            <a:r>
              <a:rPr lang="en-US" sz="2400" dirty="0"/>
              <a:t>“Be safe"</a:t>
            </a:r>
          </a:p>
          <a:p>
            <a:pPr lvl="1"/>
            <a:r>
              <a:rPr lang="en-US" sz="2800" dirty="0"/>
              <a:t>Automation</a:t>
            </a:r>
          </a:p>
          <a:p>
            <a:pPr lvl="2"/>
            <a:r>
              <a:rPr lang="en-US" sz="2400" dirty="0"/>
              <a:t>“Be lazy"</a:t>
            </a:r>
          </a:p>
          <a:p>
            <a:pPr lvl="1"/>
            <a:r>
              <a:rPr lang="en-US" sz="2800" dirty="0"/>
              <a:t>Reproducible build</a:t>
            </a:r>
          </a:p>
          <a:p>
            <a:pPr lvl="2"/>
            <a:r>
              <a:rPr lang="en-US" sz="2400" dirty="0"/>
              <a:t>“Be verifiable"</a:t>
            </a:r>
          </a:p>
          <a:p>
            <a:pPr lvl="1"/>
            <a:r>
              <a:rPr lang="en-US" sz="2800" dirty="0"/>
              <a:t>Test-Driven Development</a:t>
            </a:r>
          </a:p>
          <a:p>
            <a:pPr lvl="2"/>
            <a:r>
              <a:rPr lang="en-US" sz="2400" dirty="0"/>
              <a:t>“Be flexible"</a:t>
            </a:r>
          </a:p>
        </p:txBody>
      </p:sp>
      <p:sp>
        <p:nvSpPr>
          <p:cNvPr id="4" name="Slide Number Placeholder 3"/>
          <p:cNvSpPr>
            <a:spLocks noGrp="1"/>
          </p:cNvSpPr>
          <p:nvPr>
            <p:ph type="sldNum" sz="quarter" idx="12"/>
          </p:nvPr>
        </p:nvSpPr>
        <p:spPr/>
        <p:txBody>
          <a:bodyPr/>
          <a:lstStyle/>
          <a:p>
            <a:fld id="{A839F4A7-500C-EC42-AE23-BEE4487EA55E}" type="slidenum">
              <a:rPr lang="en-US" smtClean="0"/>
              <a:t>10</a:t>
            </a:fld>
            <a:endParaRPr lang="en-US"/>
          </a:p>
        </p:txBody>
      </p:sp>
    </p:spTree>
    <p:extLst>
      <p:ext uri="{BB962C8B-B14F-4D97-AF65-F5344CB8AC3E}">
        <p14:creationId xmlns:p14="http://schemas.microsoft.com/office/powerpoint/2010/main" val="11088532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Variable Scoping with </a:t>
            </a:r>
            <a:r>
              <a:rPr lang="en-US" dirty="0" err="1">
                <a:latin typeface="Courier New"/>
                <a:cs typeface="Courier New"/>
              </a:rPr>
              <a:t>const</a:t>
            </a:r>
            <a:r>
              <a:rPr lang="en-US" dirty="0"/>
              <a:t> and </a:t>
            </a:r>
            <a:r>
              <a:rPr lang="en-US" dirty="0">
                <a:latin typeface="Courier New"/>
                <a:cs typeface="Courier New"/>
              </a:rPr>
              <a:t>let</a:t>
            </a:r>
          </a:p>
        </p:txBody>
      </p:sp>
      <p:sp>
        <p:nvSpPr>
          <p:cNvPr id="5" name="Text Placeholder 4"/>
          <p:cNvSpPr>
            <a:spLocks noGrp="1"/>
          </p:cNvSpPr>
          <p:nvPr>
            <p:ph type="body" idx="1"/>
          </p:nvPr>
        </p:nvSpPr>
        <p:spPr/>
        <p:txBody>
          <a:bodyPr/>
          <a:lstStyle/>
          <a:p>
            <a:r>
              <a:rPr lang="en-US" dirty="0" err="1">
                <a:latin typeface="Courier New"/>
                <a:cs typeface="Courier New"/>
              </a:rPr>
              <a:t>const</a:t>
            </a:r>
            <a:r>
              <a:rPr lang="en-US" dirty="0"/>
              <a:t> creates constants</a:t>
            </a:r>
          </a:p>
          <a:p>
            <a:pPr lvl="1"/>
            <a:r>
              <a:rPr lang="en-US" dirty="0"/>
              <a:t>"immutable variables”</a:t>
            </a:r>
          </a:p>
          <a:p>
            <a:pPr lvl="1"/>
            <a:r>
              <a:rPr lang="en-US" dirty="0"/>
              <a:t>Cannot be reassigned new content</a:t>
            </a:r>
          </a:p>
          <a:p>
            <a:pPr lvl="1"/>
            <a:r>
              <a:rPr lang="en-US" dirty="0"/>
              <a:t>The assigned content isn't immutable, however,</a:t>
            </a:r>
          </a:p>
          <a:p>
            <a:pPr lvl="2"/>
            <a:r>
              <a:rPr lang="en-US" dirty="0"/>
              <a:t>If you assign an object to a constant, the object can still be changed.</a:t>
            </a:r>
          </a:p>
          <a:p>
            <a:r>
              <a:rPr lang="en-US" dirty="0">
                <a:latin typeface="Courier New"/>
                <a:cs typeface="Courier New"/>
              </a:rPr>
              <a:t>let</a:t>
            </a:r>
            <a:r>
              <a:rPr lang="en-US" dirty="0"/>
              <a:t> creates block-scoped variables</a:t>
            </a:r>
          </a:p>
          <a:p>
            <a:pPr lvl="1"/>
            <a:r>
              <a:rPr lang="en-US" dirty="0"/>
              <a:t>Main difference between</a:t>
            </a:r>
            <a:r>
              <a:rPr lang="en-US" dirty="0">
                <a:cs typeface="Courier New"/>
              </a:rPr>
              <a:t> </a:t>
            </a:r>
            <a:r>
              <a:rPr lang="en-US" dirty="0">
                <a:latin typeface="Courier New"/>
                <a:cs typeface="Courier New"/>
              </a:rPr>
              <a:t>let</a:t>
            </a:r>
            <a:r>
              <a:rPr lang="en-US" dirty="0">
                <a:cs typeface="Courier New"/>
              </a:rPr>
              <a:t> </a:t>
            </a:r>
            <a:r>
              <a:rPr lang="en-US" dirty="0"/>
              <a:t>and</a:t>
            </a:r>
            <a:r>
              <a:rPr lang="en-US" dirty="0">
                <a:cs typeface="Courier New"/>
              </a:rPr>
              <a:t> </a:t>
            </a:r>
            <a:r>
              <a:rPr lang="en-US" dirty="0" err="1">
                <a:latin typeface="Courier New"/>
                <a:cs typeface="Courier New"/>
              </a:rPr>
              <a:t>var</a:t>
            </a:r>
            <a:r>
              <a:rPr lang="en-US" dirty="0">
                <a:cs typeface="Courier New"/>
              </a:rPr>
              <a:t> </a:t>
            </a:r>
            <a:r>
              <a:rPr lang="en-US" dirty="0"/>
              <a:t>is that the scope of </a:t>
            </a:r>
            <a:r>
              <a:rPr lang="en-US" dirty="0" err="1">
                <a:latin typeface="Courier New"/>
                <a:cs typeface="Courier New"/>
              </a:rPr>
              <a:t>var</a:t>
            </a:r>
            <a:r>
              <a:rPr lang="en-US" dirty="0"/>
              <a:t> is the entire enclosing function.</a:t>
            </a:r>
          </a:p>
          <a:p>
            <a:pPr lvl="1"/>
            <a:r>
              <a:rPr lang="en-US" dirty="0" err="1"/>
              <a:t>Redeclaring</a:t>
            </a:r>
            <a:r>
              <a:rPr lang="en-US" dirty="0"/>
              <a:t> a variable with </a:t>
            </a:r>
            <a:r>
              <a:rPr lang="en-US" dirty="0">
                <a:latin typeface="Courier New"/>
                <a:cs typeface="Courier New"/>
              </a:rPr>
              <a:t>let</a:t>
            </a:r>
            <a:r>
              <a:rPr lang="en-US" dirty="0"/>
              <a:t> raises a syntax error</a:t>
            </a:r>
          </a:p>
          <a:p>
            <a:pPr lvl="1"/>
            <a:r>
              <a:rPr lang="en-US" dirty="0"/>
              <a:t>No hoisting</a:t>
            </a:r>
          </a:p>
          <a:p>
            <a:pPr lvl="2"/>
            <a:r>
              <a:rPr lang="en-US" dirty="0"/>
              <a:t>Referencing a variable in the block before the declaration results in a </a:t>
            </a:r>
            <a:r>
              <a:rPr lang="en-US" dirty="0" err="1"/>
              <a:t>ReferenceError</a:t>
            </a:r>
            <a:r>
              <a:rPr lang="en-US" dirty="0"/>
              <a:t>.</a:t>
            </a:r>
          </a:p>
        </p:txBody>
      </p:sp>
      <p:sp>
        <p:nvSpPr>
          <p:cNvPr id="3" name="Slide Number Placeholder 2"/>
          <p:cNvSpPr>
            <a:spLocks noGrp="1"/>
          </p:cNvSpPr>
          <p:nvPr>
            <p:ph type="sldNum" sz="quarter" idx="12"/>
          </p:nvPr>
        </p:nvSpPr>
        <p:spPr/>
        <p:txBody>
          <a:bodyPr/>
          <a:lstStyle/>
          <a:p>
            <a:fld id="{6FFFF67E-EC6A-B940-8DC7-BF9A5925C934}" type="slidenum">
              <a:rPr lang="en-US" smtClean="0"/>
              <a:t>100</a:t>
            </a:fld>
            <a:endParaRPr lang="en-US"/>
          </a:p>
        </p:txBody>
      </p:sp>
    </p:spTree>
    <p:extLst>
      <p:ext uri="{BB962C8B-B14F-4D97-AF65-F5344CB8AC3E}">
        <p14:creationId xmlns:p14="http://schemas.microsoft.com/office/powerpoint/2010/main" val="34241251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a:cs typeface="Courier New"/>
              </a:rPr>
              <a:t>let</a:t>
            </a:r>
            <a:r>
              <a:rPr lang="en-US" dirty="0"/>
              <a:t> vs. </a:t>
            </a:r>
            <a:r>
              <a:rPr lang="en-US" dirty="0" err="1">
                <a:latin typeface="Courier New"/>
                <a:cs typeface="Courier New"/>
              </a:rPr>
              <a:t>var</a:t>
            </a:r>
            <a:endParaRPr lang="en-US" dirty="0">
              <a:latin typeface="Courier New"/>
              <a:cs typeface="Courier New"/>
            </a:endParaRPr>
          </a:p>
        </p:txBody>
      </p:sp>
      <p:sp>
        <p:nvSpPr>
          <p:cNvPr id="5" name="Text Placeholder 4"/>
          <p:cNvSpPr>
            <a:spLocks noGrp="1"/>
          </p:cNvSpPr>
          <p:nvPr>
            <p:ph type="body" idx="1"/>
          </p:nvPr>
        </p:nvSpPr>
        <p:spPr/>
        <p:txBody>
          <a:bodyPr/>
          <a:lstStyle/>
          <a:p>
            <a:r>
              <a:rPr lang="en-US" dirty="0" err="1">
                <a:latin typeface="Courier New"/>
                <a:cs typeface="Courier New"/>
              </a:rPr>
              <a:t>var</a:t>
            </a:r>
            <a:endParaRPr lang="en-US" dirty="0">
              <a:latin typeface="Courier New"/>
              <a:cs typeface="Courier New"/>
            </a:endParaRPr>
          </a:p>
        </p:txBody>
      </p:sp>
      <p:sp>
        <p:nvSpPr>
          <p:cNvPr id="6" name="Content Placeholder 5"/>
          <p:cNvSpPr>
            <a:spLocks noGrp="1"/>
          </p:cNvSpPr>
          <p:nvPr>
            <p:ph sz="half" idx="2"/>
          </p:nvPr>
        </p:nvSpPr>
        <p:spPr/>
        <p:txBody>
          <a:bodyPr>
            <a:normAutofit lnSpcReduction="10000"/>
          </a:bodyPr>
          <a:lstStyle/>
          <a:p>
            <a:pPr marL="0" indent="0">
              <a:buNone/>
            </a:pPr>
            <a:r>
              <a:rPr lang="en-US" dirty="0" err="1">
                <a:latin typeface="Courier New"/>
                <a:cs typeface="Courier New"/>
              </a:rPr>
              <a:t>var</a:t>
            </a:r>
            <a:r>
              <a:rPr lang="en-US" dirty="0">
                <a:latin typeface="Courier New"/>
                <a:cs typeface="Courier New"/>
              </a:rPr>
              <a:t> a = 5;</a:t>
            </a:r>
          </a:p>
          <a:p>
            <a:pPr marL="0" indent="0">
              <a:buNone/>
            </a:pPr>
            <a:r>
              <a:rPr lang="en-US" dirty="0" err="1">
                <a:latin typeface="Courier New"/>
                <a:cs typeface="Courier New"/>
              </a:rPr>
              <a:t>var</a:t>
            </a:r>
            <a:r>
              <a:rPr lang="en-US" dirty="0">
                <a:latin typeface="Courier New"/>
                <a:cs typeface="Courier New"/>
              </a:rPr>
              <a:t> b = 10;</a:t>
            </a:r>
          </a:p>
          <a:p>
            <a:pPr marL="0" indent="0">
              <a:buNone/>
            </a:pPr>
            <a:endParaRPr lang="en-US" dirty="0">
              <a:latin typeface="Courier New"/>
              <a:cs typeface="Courier New"/>
            </a:endParaRPr>
          </a:p>
          <a:p>
            <a:pPr marL="0" indent="0">
              <a:buNone/>
            </a:pPr>
            <a:r>
              <a:rPr lang="en-US" dirty="0">
                <a:latin typeface="Courier New"/>
                <a:cs typeface="Courier New"/>
              </a:rPr>
              <a:t>if (a===5) {</a:t>
            </a:r>
          </a:p>
          <a:p>
            <a:pPr marL="0" indent="0">
              <a:buNone/>
            </a:pPr>
            <a:r>
              <a:rPr lang="en-US" dirty="0">
                <a:latin typeface="Courier New"/>
                <a:cs typeface="Courier New"/>
              </a:rPr>
              <a:t>  </a:t>
            </a:r>
            <a:r>
              <a:rPr lang="en-US" dirty="0" err="1">
                <a:latin typeface="Courier New"/>
                <a:cs typeface="Courier New"/>
              </a:rPr>
              <a:t>var</a:t>
            </a:r>
            <a:r>
              <a:rPr lang="en-US" dirty="0">
                <a:latin typeface="Courier New"/>
                <a:cs typeface="Courier New"/>
              </a:rPr>
              <a:t> a = 4;</a:t>
            </a:r>
          </a:p>
          <a:p>
            <a:pPr marL="0" indent="0">
              <a:buNone/>
            </a:pPr>
            <a:r>
              <a:rPr lang="en-US" dirty="0">
                <a:latin typeface="Courier New"/>
                <a:cs typeface="Courier New"/>
              </a:rPr>
              <a:t>  </a:t>
            </a:r>
            <a:r>
              <a:rPr lang="en-US" dirty="0" err="1">
                <a:latin typeface="Courier New"/>
                <a:cs typeface="Courier New"/>
              </a:rPr>
              <a:t>var</a:t>
            </a:r>
            <a:r>
              <a:rPr lang="en-US" dirty="0">
                <a:latin typeface="Courier New"/>
                <a:cs typeface="Courier New"/>
              </a:rPr>
              <a:t> b = 1;</a:t>
            </a:r>
          </a:p>
          <a:p>
            <a:pPr marL="0" indent="0">
              <a:buNone/>
            </a:pPr>
            <a:r>
              <a:rPr lang="en-US" dirty="0">
                <a:latin typeface="Courier New"/>
                <a:cs typeface="Courier New"/>
              </a:rPr>
              <a:t>}</a:t>
            </a:r>
          </a:p>
          <a:p>
            <a:pPr marL="0" indent="0">
              <a:buNone/>
            </a:pPr>
            <a:r>
              <a:rPr lang="en-US" dirty="0" err="1">
                <a:latin typeface="Courier New"/>
                <a:cs typeface="Courier New"/>
              </a:rPr>
              <a:t>console.log</a:t>
            </a:r>
            <a:r>
              <a:rPr lang="en-US" dirty="0">
                <a:latin typeface="Courier New"/>
                <a:cs typeface="Courier New"/>
              </a:rPr>
              <a:t>(a); // 4</a:t>
            </a:r>
          </a:p>
          <a:p>
            <a:pPr marL="0" indent="0">
              <a:buNone/>
            </a:pPr>
            <a:r>
              <a:rPr lang="en-US" dirty="0" err="1">
                <a:latin typeface="Courier New"/>
                <a:cs typeface="Courier New"/>
              </a:rPr>
              <a:t>console.log</a:t>
            </a:r>
            <a:r>
              <a:rPr lang="en-US" dirty="0">
                <a:latin typeface="Courier New"/>
                <a:cs typeface="Courier New"/>
              </a:rPr>
              <a:t>(b); // 1</a:t>
            </a:r>
          </a:p>
        </p:txBody>
      </p:sp>
      <p:sp>
        <p:nvSpPr>
          <p:cNvPr id="7" name="Text Placeholder 6"/>
          <p:cNvSpPr>
            <a:spLocks noGrp="1"/>
          </p:cNvSpPr>
          <p:nvPr>
            <p:ph type="body" sz="quarter" idx="3"/>
          </p:nvPr>
        </p:nvSpPr>
        <p:spPr/>
        <p:txBody>
          <a:bodyPr/>
          <a:lstStyle/>
          <a:p>
            <a:r>
              <a:rPr lang="en-US" dirty="0">
                <a:latin typeface="Courier New"/>
                <a:cs typeface="Courier New"/>
              </a:rPr>
              <a:t>let</a:t>
            </a:r>
          </a:p>
        </p:txBody>
      </p:sp>
      <p:sp>
        <p:nvSpPr>
          <p:cNvPr id="8" name="Content Placeholder 7"/>
          <p:cNvSpPr>
            <a:spLocks noGrp="1"/>
          </p:cNvSpPr>
          <p:nvPr>
            <p:ph sz="quarter" idx="4"/>
          </p:nvPr>
        </p:nvSpPr>
        <p:spPr/>
        <p:txBody>
          <a:bodyPr>
            <a:normAutofit lnSpcReduction="10000"/>
          </a:bodyPr>
          <a:lstStyle/>
          <a:p>
            <a:pPr marL="0" indent="0">
              <a:buNone/>
            </a:pPr>
            <a:r>
              <a:rPr lang="en-US" dirty="0">
                <a:latin typeface="Courier New"/>
                <a:cs typeface="Courier New"/>
              </a:rPr>
              <a:t>let a = 5;</a:t>
            </a:r>
          </a:p>
          <a:p>
            <a:pPr marL="0" indent="0">
              <a:buNone/>
            </a:pPr>
            <a:r>
              <a:rPr lang="en-US" dirty="0">
                <a:latin typeface="Courier New"/>
                <a:cs typeface="Courier New"/>
              </a:rPr>
              <a:t>let b = 10;</a:t>
            </a:r>
          </a:p>
          <a:p>
            <a:pPr marL="0" indent="0">
              <a:buNone/>
            </a:pPr>
            <a:endParaRPr lang="en-US" dirty="0">
              <a:latin typeface="Courier New"/>
              <a:cs typeface="Courier New"/>
            </a:endParaRPr>
          </a:p>
          <a:p>
            <a:pPr marL="0" indent="0">
              <a:buNone/>
            </a:pPr>
            <a:r>
              <a:rPr lang="en-US" dirty="0">
                <a:latin typeface="Courier New"/>
                <a:cs typeface="Courier New"/>
              </a:rPr>
              <a:t>if (a===5) {</a:t>
            </a:r>
          </a:p>
          <a:p>
            <a:pPr marL="0" indent="0">
              <a:buNone/>
            </a:pPr>
            <a:r>
              <a:rPr lang="en-US" dirty="0">
                <a:latin typeface="Courier New"/>
                <a:cs typeface="Courier New"/>
              </a:rPr>
              <a:t>  let a = 4;</a:t>
            </a:r>
          </a:p>
          <a:p>
            <a:pPr marL="0" indent="0">
              <a:buNone/>
            </a:pPr>
            <a:r>
              <a:rPr lang="en-US" dirty="0">
                <a:latin typeface="Courier New"/>
                <a:cs typeface="Courier New"/>
              </a:rPr>
              <a:t>  let b = 1;</a:t>
            </a:r>
          </a:p>
          <a:p>
            <a:pPr marL="0" indent="0">
              <a:buNone/>
            </a:pPr>
            <a:r>
              <a:rPr lang="en-US" dirty="0">
                <a:latin typeface="Courier New"/>
                <a:cs typeface="Courier New"/>
              </a:rPr>
              <a:t>}</a:t>
            </a:r>
          </a:p>
          <a:p>
            <a:pPr marL="0" indent="0">
              <a:buNone/>
            </a:pPr>
            <a:r>
              <a:rPr lang="en-US" dirty="0" err="1">
                <a:latin typeface="Courier New"/>
                <a:cs typeface="Courier New"/>
              </a:rPr>
              <a:t>console.log</a:t>
            </a:r>
            <a:r>
              <a:rPr lang="en-US" dirty="0">
                <a:latin typeface="Courier New"/>
                <a:cs typeface="Courier New"/>
              </a:rPr>
              <a:t>(a); // 5</a:t>
            </a:r>
          </a:p>
          <a:p>
            <a:pPr marL="0" indent="0">
              <a:buNone/>
            </a:pPr>
            <a:r>
              <a:rPr lang="en-US" dirty="0" err="1">
                <a:latin typeface="Courier New"/>
                <a:cs typeface="Courier New"/>
              </a:rPr>
              <a:t>console.log</a:t>
            </a:r>
            <a:r>
              <a:rPr lang="en-US" dirty="0">
                <a:latin typeface="Courier New"/>
                <a:cs typeface="Courier New"/>
              </a:rPr>
              <a:t>(b); // 10</a:t>
            </a:r>
          </a:p>
        </p:txBody>
      </p:sp>
      <p:sp>
        <p:nvSpPr>
          <p:cNvPr id="4" name="Slide Number Placeholder 3"/>
          <p:cNvSpPr>
            <a:spLocks noGrp="1"/>
          </p:cNvSpPr>
          <p:nvPr>
            <p:ph type="sldNum" sz="quarter" idx="12"/>
          </p:nvPr>
        </p:nvSpPr>
        <p:spPr/>
        <p:txBody>
          <a:bodyPr/>
          <a:lstStyle/>
          <a:p>
            <a:fld id="{A839F4A7-500C-EC42-AE23-BEE4487EA55E}" type="slidenum">
              <a:rPr lang="en-US" smtClean="0"/>
              <a:t>101</a:t>
            </a:fld>
            <a:endParaRPr lang="en-US"/>
          </a:p>
        </p:txBody>
      </p:sp>
    </p:spTree>
    <p:extLst>
      <p:ext uri="{BB962C8B-B14F-4D97-AF65-F5344CB8AC3E}">
        <p14:creationId xmlns:p14="http://schemas.microsoft.com/office/powerpoint/2010/main" val="9594382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Block-scoped Functions</a:t>
            </a:r>
          </a:p>
        </p:txBody>
      </p:sp>
      <p:sp>
        <p:nvSpPr>
          <p:cNvPr id="5" name="Text Placeholder 4"/>
          <p:cNvSpPr>
            <a:spLocks noGrp="1"/>
          </p:cNvSpPr>
          <p:nvPr>
            <p:ph type="body" idx="1"/>
          </p:nvPr>
        </p:nvSpPr>
        <p:spPr/>
        <p:txBody>
          <a:bodyPr/>
          <a:lstStyle/>
          <a:p>
            <a:r>
              <a:rPr lang="en-US" dirty="0"/>
              <a:t>ES5</a:t>
            </a:r>
          </a:p>
        </p:txBody>
      </p:sp>
      <p:sp>
        <p:nvSpPr>
          <p:cNvPr id="6" name="Content Placeholder 5"/>
          <p:cNvSpPr>
            <a:spLocks noGrp="1"/>
          </p:cNvSpPr>
          <p:nvPr>
            <p:ph sz="half" idx="2"/>
          </p:nvPr>
        </p:nvSpPr>
        <p:spPr/>
        <p:txBody>
          <a:bodyPr>
            <a:normAutofit/>
          </a:bodyPr>
          <a:lstStyle/>
          <a:p>
            <a:pPr marL="0" indent="0">
              <a:buNone/>
            </a:pPr>
            <a:r>
              <a:rPr lang="en-US" sz="1400" dirty="0">
                <a:latin typeface="Courier New"/>
                <a:cs typeface="Courier New"/>
              </a:rPr>
              <a:t>(function () {</a:t>
            </a:r>
          </a:p>
          <a:p>
            <a:pPr marL="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foo = function () { </a:t>
            </a:r>
          </a:p>
          <a:p>
            <a:pPr marL="0" indent="0">
              <a:buNone/>
            </a:pPr>
            <a:r>
              <a:rPr lang="en-US" sz="1400" dirty="0">
                <a:latin typeface="Courier New"/>
                <a:cs typeface="Courier New"/>
              </a:rPr>
              <a:t>  return 1; </a:t>
            </a:r>
          </a:p>
          <a:p>
            <a:pPr marL="0" indent="0">
              <a:buNone/>
            </a:pP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(foo()); // 1</a:t>
            </a:r>
          </a:p>
          <a:p>
            <a:pPr marL="0" indent="0">
              <a:buNone/>
            </a:pPr>
            <a:endParaRPr lang="en-US" sz="1400" dirty="0">
              <a:latin typeface="Courier New"/>
              <a:cs typeface="Courier New"/>
            </a:endParaRPr>
          </a:p>
          <a:p>
            <a:pPr marL="0" indent="0">
              <a:buNone/>
            </a:pPr>
            <a:r>
              <a:rPr lang="en-US" sz="1400" dirty="0">
                <a:latin typeface="Courier New"/>
                <a:cs typeface="Courier New"/>
              </a:rPr>
              <a:t>  (function () {</a:t>
            </a:r>
          </a:p>
          <a:p>
            <a:pPr marL="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foo = function() { </a:t>
            </a:r>
          </a:p>
          <a:p>
            <a:pPr marL="0" indent="0">
              <a:buNone/>
            </a:pPr>
            <a:r>
              <a:rPr lang="en-US" sz="1400" dirty="0">
                <a:latin typeface="Courier New"/>
                <a:cs typeface="Courier New"/>
              </a:rPr>
              <a:t>    return 2; </a:t>
            </a:r>
          </a:p>
          <a:p>
            <a:pPr marL="0" indent="0">
              <a:buNone/>
            </a:pP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(foo()); // 2</a:t>
            </a:r>
          </a:p>
          <a:p>
            <a:pPr marL="0" indent="0">
              <a:buNone/>
            </a:pPr>
            <a:r>
              <a:rPr lang="en-US" sz="1400" dirty="0">
                <a:latin typeface="Courier New"/>
                <a:cs typeface="Courier New"/>
              </a:rPr>
              <a:t>    })();</a:t>
            </a:r>
          </a:p>
          <a:p>
            <a:pPr marL="0" indent="0">
              <a:buNone/>
            </a:pP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(foo()); // 1</a:t>
            </a:r>
          </a:p>
          <a:p>
            <a:pPr marL="0" indent="0">
              <a:buNone/>
            </a:pPr>
            <a:r>
              <a:rPr lang="en-US" sz="1400" dirty="0">
                <a:latin typeface="Courier New"/>
                <a:cs typeface="Courier New"/>
              </a:rPr>
              <a:t>})();</a:t>
            </a:r>
          </a:p>
        </p:txBody>
      </p:sp>
      <p:sp>
        <p:nvSpPr>
          <p:cNvPr id="7" name="Text Placeholder 6"/>
          <p:cNvSpPr>
            <a:spLocks noGrp="1"/>
          </p:cNvSpPr>
          <p:nvPr>
            <p:ph type="body" sz="quarter" idx="3"/>
          </p:nvPr>
        </p:nvSpPr>
        <p:spPr/>
        <p:txBody>
          <a:bodyPr/>
          <a:lstStyle/>
          <a:p>
            <a:r>
              <a:rPr lang="en-US" dirty="0"/>
              <a:t>ES6</a:t>
            </a:r>
          </a:p>
        </p:txBody>
      </p:sp>
      <p:sp>
        <p:nvSpPr>
          <p:cNvPr id="8" name="Content Placeholder 7"/>
          <p:cNvSpPr>
            <a:spLocks noGrp="1"/>
          </p:cNvSpPr>
          <p:nvPr>
            <p:ph sz="quarter" idx="4"/>
          </p:nvPr>
        </p:nvSpPr>
        <p:spPr/>
        <p:txBody>
          <a:bodyPr>
            <a:normAutofit/>
          </a:bodyPr>
          <a:lstStyle/>
          <a:p>
            <a:pPr marL="0" indent="0">
              <a:buNone/>
            </a:pPr>
            <a:r>
              <a:rPr lang="en-US" sz="1600" dirty="0">
                <a:latin typeface="Courier New"/>
                <a:cs typeface="Courier New"/>
              </a:rPr>
              <a:t>{</a:t>
            </a:r>
          </a:p>
          <a:p>
            <a:pPr marL="0" indent="0">
              <a:buNone/>
            </a:pPr>
            <a:r>
              <a:rPr lang="en-US" sz="1600" dirty="0">
                <a:latin typeface="Courier New"/>
                <a:cs typeface="Courier New"/>
              </a:rPr>
              <a:t>  function foo () { return 1;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(foo()); // 1</a:t>
            </a:r>
          </a:p>
          <a:p>
            <a:pPr marL="0" indent="0">
              <a:buNone/>
            </a:pPr>
            <a:r>
              <a:rPr lang="en-US" sz="1600" dirty="0">
                <a:latin typeface="Courier New"/>
                <a:cs typeface="Courier New"/>
              </a:rPr>
              <a:t>  {</a:t>
            </a:r>
          </a:p>
          <a:p>
            <a:pPr marL="0" indent="0">
              <a:buNone/>
            </a:pPr>
            <a:r>
              <a:rPr lang="en-US" sz="1600" dirty="0">
                <a:latin typeface="Courier New"/>
                <a:cs typeface="Courier New"/>
              </a:rPr>
              <a:t>    function foo () { </a:t>
            </a:r>
          </a:p>
          <a:p>
            <a:pPr marL="0" indent="0">
              <a:buNone/>
            </a:pPr>
            <a:r>
              <a:rPr lang="en-US" sz="1600" dirty="0">
                <a:latin typeface="Courier New"/>
                <a:cs typeface="Courier New"/>
              </a:rPr>
              <a:t>    return 2; </a:t>
            </a:r>
          </a:p>
          <a:p>
            <a:pPr marL="0" indent="0">
              <a:buNone/>
            </a:pPr>
            <a:r>
              <a:rPr lang="en-US" sz="1600" dirty="0">
                <a:latin typeface="Courier New"/>
                <a:cs typeface="Courier New"/>
              </a:rPr>
              <a:t>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(foo()); // 2</a:t>
            </a:r>
          </a:p>
          <a:p>
            <a:pPr marL="0" indent="0">
              <a:buNone/>
            </a:pPr>
            <a:endParaRPr lang="en-US" sz="1600" dirty="0">
              <a:latin typeface="Courier New"/>
              <a:cs typeface="Courier New"/>
            </a:endParaRPr>
          </a:p>
          <a:p>
            <a:pPr marL="0" indent="0">
              <a:buNone/>
            </a:pPr>
            <a:r>
              <a:rPr lang="en-US" sz="1600" dirty="0">
                <a:latin typeface="Courier New"/>
                <a:cs typeface="Courier New"/>
              </a:rPr>
              <a:t>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(foo()); // 1</a:t>
            </a:r>
          </a:p>
          <a:p>
            <a:pPr marL="0" indent="0">
              <a:buNone/>
            </a:pPr>
            <a:r>
              <a:rPr lang="en-US" sz="16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102</a:t>
            </a:fld>
            <a:endParaRPr lang="en-US"/>
          </a:p>
        </p:txBody>
      </p:sp>
    </p:spTree>
    <p:extLst>
      <p:ext uri="{BB962C8B-B14F-4D97-AF65-F5344CB8AC3E}">
        <p14:creationId xmlns:p14="http://schemas.microsoft.com/office/powerpoint/2010/main" val="7145293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Arrow Functions</a:t>
            </a:r>
          </a:p>
        </p:txBody>
      </p:sp>
      <p:sp>
        <p:nvSpPr>
          <p:cNvPr id="5" name="Text Placeholder 4"/>
          <p:cNvSpPr>
            <a:spLocks noGrp="1"/>
          </p:cNvSpPr>
          <p:nvPr>
            <p:ph type="body" idx="1"/>
          </p:nvPr>
        </p:nvSpPr>
        <p:spPr/>
        <p:txBody>
          <a:bodyPr/>
          <a:lstStyle/>
          <a:p>
            <a:r>
              <a:rPr lang="en-US" sz="2800" dirty="0"/>
              <a:t>aka "fat arrow" functions</a:t>
            </a:r>
          </a:p>
          <a:p>
            <a:r>
              <a:rPr lang="en-US" sz="2800" dirty="0"/>
              <a:t>A more concise syntax for writing functions</a:t>
            </a:r>
          </a:p>
          <a:p>
            <a:pPr lvl="1"/>
            <a:r>
              <a:rPr lang="en-US" sz="2800" dirty="0"/>
              <a:t>ES5 (old way)</a:t>
            </a:r>
          </a:p>
          <a:p>
            <a:pPr marL="777240" lvl="2" indent="0">
              <a:buNone/>
            </a:pPr>
            <a:r>
              <a:rPr lang="en-US" sz="2400" dirty="0">
                <a:latin typeface="Courier New"/>
                <a:cs typeface="Courier New"/>
              </a:rPr>
              <a:t>function increment(v){</a:t>
            </a:r>
          </a:p>
          <a:p>
            <a:pPr marL="1051560" lvl="3" indent="0">
              <a:buNone/>
            </a:pPr>
            <a:r>
              <a:rPr lang="en-US" sz="2000" dirty="0">
                <a:latin typeface="Courier New"/>
                <a:cs typeface="Courier New"/>
              </a:rPr>
              <a:t> return v+1;</a:t>
            </a:r>
          </a:p>
          <a:p>
            <a:pPr marL="777240" lvl="2" indent="0">
              <a:buNone/>
            </a:pPr>
            <a:r>
              <a:rPr lang="en-US" sz="2400" dirty="0">
                <a:latin typeface="Courier New"/>
                <a:cs typeface="Courier New"/>
              </a:rPr>
              <a:t>}</a:t>
            </a:r>
          </a:p>
          <a:p>
            <a:pPr lvl="1"/>
            <a:r>
              <a:rPr lang="en-US" sz="2800" dirty="0"/>
              <a:t>Arrow function</a:t>
            </a:r>
          </a:p>
          <a:p>
            <a:pPr marL="857250" lvl="2" indent="0">
              <a:buNone/>
            </a:pPr>
            <a:r>
              <a:rPr lang="en-US" sz="2400" dirty="0">
                <a:latin typeface="Courier New"/>
                <a:cs typeface="Courier New"/>
              </a:rPr>
              <a:t>increment = (v) =&gt;{v+1};</a:t>
            </a:r>
            <a:endParaRPr lang="en-US" dirty="0">
              <a:latin typeface="Courier New"/>
              <a:cs typeface="Courier New"/>
            </a:endParaRPr>
          </a:p>
          <a:p>
            <a:pPr marL="0" indent="0">
              <a:buNone/>
            </a:pPr>
            <a:endParaRPr lang="en-US" sz="1800" dirty="0">
              <a:latin typeface="Courier New"/>
              <a:cs typeface="Courier New"/>
            </a:endParaRPr>
          </a:p>
        </p:txBody>
      </p:sp>
      <p:sp>
        <p:nvSpPr>
          <p:cNvPr id="3" name="Slide Number Placeholder 2"/>
          <p:cNvSpPr>
            <a:spLocks noGrp="1"/>
          </p:cNvSpPr>
          <p:nvPr>
            <p:ph type="sldNum" sz="quarter" idx="12"/>
          </p:nvPr>
        </p:nvSpPr>
        <p:spPr/>
        <p:txBody>
          <a:bodyPr/>
          <a:lstStyle/>
          <a:p>
            <a:fld id="{6FFFF67E-EC6A-B940-8DC7-BF9A5925C934}" type="slidenum">
              <a:rPr lang="en-US" smtClean="0"/>
              <a:t>103</a:t>
            </a:fld>
            <a:endParaRPr lang="en-US"/>
          </a:p>
        </p:txBody>
      </p:sp>
    </p:spTree>
    <p:extLst>
      <p:ext uri="{BB962C8B-B14F-4D97-AF65-F5344CB8AC3E}">
        <p14:creationId xmlns:p14="http://schemas.microsoft.com/office/powerpoint/2010/main" val="23711321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Parameters</a:t>
            </a:r>
          </a:p>
        </p:txBody>
      </p:sp>
      <p:sp>
        <p:nvSpPr>
          <p:cNvPr id="3" name="Text Placeholder 2"/>
          <p:cNvSpPr>
            <a:spLocks noGrp="1"/>
          </p:cNvSpPr>
          <p:nvPr>
            <p:ph type="body" idx="1"/>
          </p:nvPr>
        </p:nvSpPr>
        <p:spPr/>
        <p:txBody>
          <a:bodyPr/>
          <a:lstStyle/>
          <a:p>
            <a:r>
              <a:rPr lang="en-US" dirty="0"/>
              <a:t>Surround parameter names with parentheses</a:t>
            </a:r>
          </a:p>
          <a:p>
            <a:pPr marL="457200" lvl="1" indent="0">
              <a:buNone/>
            </a:pPr>
            <a:r>
              <a:rPr lang="en-US" dirty="0">
                <a:latin typeface="Courier New"/>
                <a:cs typeface="Courier New"/>
              </a:rPr>
              <a:t>(param1,param2,param3) =&gt; { statements }</a:t>
            </a:r>
          </a:p>
          <a:p>
            <a:r>
              <a:rPr lang="en-US" dirty="0"/>
              <a:t>Parentheses are optional when there's only one parameter name</a:t>
            </a:r>
          </a:p>
          <a:p>
            <a:pPr marL="457200" lvl="1" indent="0">
              <a:buNone/>
            </a:pPr>
            <a:r>
              <a:rPr lang="en-US" dirty="0" err="1">
                <a:latin typeface="Courier New"/>
                <a:cs typeface="Courier New"/>
              </a:rPr>
              <a:t>singleParam</a:t>
            </a:r>
            <a:r>
              <a:rPr lang="en-US" dirty="0">
                <a:latin typeface="Courier New"/>
                <a:cs typeface="Courier New"/>
              </a:rPr>
              <a:t> =&gt; { statements }</a:t>
            </a:r>
          </a:p>
        </p:txBody>
      </p:sp>
      <p:sp>
        <p:nvSpPr>
          <p:cNvPr id="4" name="Slide Number Placeholder 3"/>
          <p:cNvSpPr>
            <a:spLocks noGrp="1"/>
          </p:cNvSpPr>
          <p:nvPr>
            <p:ph type="sldNum" sz="quarter" idx="12"/>
          </p:nvPr>
        </p:nvSpPr>
        <p:spPr/>
        <p:txBody>
          <a:bodyPr/>
          <a:lstStyle/>
          <a:p>
            <a:fld id="{1D21158B-3A13-A246-958D-D43CDD4D1464}" type="slidenum">
              <a:rPr lang="en-US" smtClean="0"/>
              <a:t>104</a:t>
            </a:fld>
            <a:endParaRPr lang="en-US"/>
          </a:p>
        </p:txBody>
      </p:sp>
    </p:spTree>
    <p:extLst>
      <p:ext uri="{BB962C8B-B14F-4D97-AF65-F5344CB8AC3E}">
        <p14:creationId xmlns:p14="http://schemas.microsoft.com/office/powerpoint/2010/main" val="21453620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 (cont.)</a:t>
            </a:r>
          </a:p>
        </p:txBody>
      </p:sp>
      <p:sp>
        <p:nvSpPr>
          <p:cNvPr id="3" name="Text Placeholder 2"/>
          <p:cNvSpPr>
            <a:spLocks noGrp="1"/>
          </p:cNvSpPr>
          <p:nvPr>
            <p:ph type="body" idx="1"/>
          </p:nvPr>
        </p:nvSpPr>
        <p:spPr/>
        <p:txBody>
          <a:bodyPr/>
          <a:lstStyle/>
          <a:p>
            <a:r>
              <a:rPr lang="en-US" dirty="0">
                <a:cs typeface="Courier New"/>
              </a:rPr>
              <a:t>More intuitive handling of current object context.</a:t>
            </a:r>
          </a:p>
          <a:p>
            <a:pPr lvl="1"/>
            <a:r>
              <a:rPr lang="en-US" dirty="0">
                <a:cs typeface="Courier New"/>
              </a:rPr>
              <a:t>ES6</a:t>
            </a:r>
          </a:p>
          <a:p>
            <a:pPr marL="914400" lvl="2" indent="0">
              <a:buNone/>
            </a:pPr>
            <a:r>
              <a:rPr lang="en-US" dirty="0" err="1">
                <a:latin typeface="Courier New"/>
                <a:cs typeface="Courier New"/>
              </a:rPr>
              <a:t>this.nums.forEach</a:t>
            </a:r>
            <a:r>
              <a:rPr lang="en-US" dirty="0">
                <a:latin typeface="Courier New"/>
                <a:cs typeface="Courier New"/>
              </a:rPr>
              <a:t>((v) =&gt; {</a:t>
            </a:r>
          </a:p>
          <a:p>
            <a:pPr marL="914400" lvl="2" indent="0">
              <a:buNone/>
            </a:pPr>
            <a:r>
              <a:rPr lang="en-US" dirty="0">
                <a:latin typeface="Courier New"/>
                <a:cs typeface="Courier New"/>
              </a:rPr>
              <a:t>  if (v % 5 === 0)</a:t>
            </a:r>
          </a:p>
          <a:p>
            <a:pPr marL="914400" lvl="2" indent="0">
              <a:buNone/>
            </a:pPr>
            <a:r>
              <a:rPr lang="en-US" dirty="0">
                <a:latin typeface="Courier New"/>
                <a:cs typeface="Courier New"/>
              </a:rPr>
              <a:t>    </a:t>
            </a:r>
            <a:r>
              <a:rPr lang="en-US" dirty="0" err="1">
                <a:latin typeface="Courier New"/>
                <a:cs typeface="Courier New"/>
              </a:rPr>
              <a:t>this.fives.push</a:t>
            </a:r>
            <a:r>
              <a:rPr lang="en-US" dirty="0">
                <a:latin typeface="Courier New"/>
                <a:cs typeface="Courier New"/>
              </a:rPr>
              <a:t>(v);</a:t>
            </a:r>
          </a:p>
          <a:p>
            <a:pPr marL="914400" lvl="2" indent="0">
              <a:buNone/>
            </a:pPr>
            <a:r>
              <a:rPr lang="en-US" dirty="0">
                <a:latin typeface="Courier New"/>
                <a:cs typeface="Courier New"/>
              </a:rPr>
              <a:t>});</a:t>
            </a:r>
          </a:p>
          <a:p>
            <a:pPr marL="857250" lvl="1"/>
            <a:r>
              <a:rPr lang="en-US" dirty="0">
                <a:cs typeface="Courier New"/>
              </a:rPr>
              <a:t>ES5</a:t>
            </a:r>
          </a:p>
          <a:p>
            <a:pPr marL="571500" lvl="1"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self = this;</a:t>
            </a:r>
          </a:p>
          <a:p>
            <a:pPr marL="571500" lvl="1" indent="0">
              <a:buNone/>
            </a:pPr>
            <a:r>
              <a:rPr lang="en-US" sz="1800" dirty="0">
                <a:latin typeface="Courier New"/>
                <a:cs typeface="Courier New"/>
              </a:rPr>
              <a:t>	</a:t>
            </a:r>
            <a:r>
              <a:rPr lang="en-US" sz="1800" dirty="0" err="1">
                <a:latin typeface="Courier New"/>
                <a:cs typeface="Courier New"/>
              </a:rPr>
              <a:t>this.nums.forEach</a:t>
            </a:r>
            <a:r>
              <a:rPr lang="en-US" sz="1800" dirty="0">
                <a:latin typeface="Courier New"/>
                <a:cs typeface="Courier New"/>
              </a:rPr>
              <a:t>(function (v) {</a:t>
            </a:r>
          </a:p>
          <a:p>
            <a:pPr marL="571500" lvl="1" indent="0">
              <a:buNone/>
            </a:pPr>
            <a:r>
              <a:rPr lang="en-US" sz="1800" dirty="0">
                <a:latin typeface="Courier New"/>
                <a:cs typeface="Courier New"/>
              </a:rPr>
              <a:t>  	  if (v % 5 === 0)</a:t>
            </a:r>
          </a:p>
          <a:p>
            <a:pPr marL="571500" lvl="1" indent="0">
              <a:buNone/>
            </a:pPr>
            <a:r>
              <a:rPr lang="en-US" sz="1800" dirty="0">
                <a:latin typeface="Courier New"/>
                <a:cs typeface="Courier New"/>
              </a:rPr>
              <a:t>	    </a:t>
            </a:r>
            <a:r>
              <a:rPr lang="en-US" sz="1800" dirty="0" err="1">
                <a:latin typeface="Courier New"/>
                <a:cs typeface="Courier New"/>
              </a:rPr>
              <a:t>self.fives.push</a:t>
            </a:r>
            <a:r>
              <a:rPr lang="en-US" sz="1800" dirty="0">
                <a:latin typeface="Courier New"/>
                <a:cs typeface="Courier New"/>
              </a:rPr>
              <a:t>(v);</a:t>
            </a:r>
          </a:p>
          <a:p>
            <a:pPr marL="571500" lvl="1" indent="0">
              <a:buNone/>
            </a:pPr>
            <a:r>
              <a:rPr lang="en-US" sz="1800" dirty="0">
                <a:latin typeface="Courier New"/>
                <a:cs typeface="Courier New"/>
              </a:rPr>
              <a:t>	});</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105</a:t>
            </a:fld>
            <a:endParaRPr lang="en-US"/>
          </a:p>
        </p:txBody>
      </p:sp>
    </p:spTree>
    <p:extLst>
      <p:ext uri="{BB962C8B-B14F-4D97-AF65-F5344CB8AC3E}">
        <p14:creationId xmlns:p14="http://schemas.microsoft.com/office/powerpoint/2010/main" val="27209172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Parameter Handling</a:t>
            </a:r>
          </a:p>
        </p:txBody>
      </p:sp>
      <p:sp>
        <p:nvSpPr>
          <p:cNvPr id="3" name="Text Placeholder 2"/>
          <p:cNvSpPr>
            <a:spLocks noGrp="1"/>
          </p:cNvSpPr>
          <p:nvPr>
            <p:ph type="body" idx="1"/>
          </p:nvPr>
        </p:nvSpPr>
        <p:spPr/>
        <p:txBody>
          <a:bodyPr/>
          <a:lstStyle/>
          <a:p>
            <a:r>
              <a:rPr lang="en-US" dirty="0">
                <a:cs typeface="Courier New"/>
              </a:rPr>
              <a:t>ES6</a:t>
            </a:r>
          </a:p>
          <a:p>
            <a:pPr marL="0" indent="0">
              <a:buNone/>
            </a:pPr>
            <a:r>
              <a:rPr lang="en-US" sz="1800" dirty="0">
                <a:latin typeface="Courier New"/>
                <a:cs typeface="Courier New"/>
              </a:rPr>
              <a:t>function </a:t>
            </a:r>
            <a:r>
              <a:rPr lang="en-US" sz="1800" dirty="0" err="1">
                <a:latin typeface="Courier New"/>
                <a:cs typeface="Courier New"/>
              </a:rPr>
              <a:t>myFunc</a:t>
            </a:r>
            <a:r>
              <a:rPr lang="en-US" sz="1800" dirty="0">
                <a:latin typeface="Courier New"/>
                <a:cs typeface="Courier New"/>
              </a:rPr>
              <a:t> (x, y = 0, z = 13) {</a:t>
            </a:r>
          </a:p>
          <a:p>
            <a:pPr marL="0" indent="0">
              <a:buNone/>
            </a:pPr>
            <a:r>
              <a:rPr lang="en-US" sz="1800" dirty="0">
                <a:latin typeface="Courier New"/>
                <a:cs typeface="Courier New"/>
              </a:rPr>
              <a:t>  return x + y + z;</a:t>
            </a:r>
          </a:p>
          <a:p>
            <a:pPr marL="0" indent="0">
              <a:buNone/>
            </a:pPr>
            <a:r>
              <a:rPr lang="en-US" sz="1800" dirty="0">
                <a:latin typeface="Courier New"/>
                <a:cs typeface="Courier New"/>
              </a:rPr>
              <a:t>}</a:t>
            </a:r>
          </a:p>
          <a:p>
            <a:pPr marL="0" indent="0">
              <a:buNone/>
            </a:pPr>
            <a:endParaRPr lang="en-US" sz="1800" dirty="0">
              <a:latin typeface="Courier New"/>
              <a:cs typeface="Courier New"/>
            </a:endParaRPr>
          </a:p>
          <a:p>
            <a:r>
              <a:rPr lang="en-US" dirty="0">
                <a:cs typeface="Courier New"/>
              </a:rPr>
              <a:t>ES5</a:t>
            </a:r>
          </a:p>
          <a:p>
            <a:pPr marL="0" indent="0">
              <a:buNone/>
            </a:pPr>
            <a:r>
              <a:rPr lang="en-US" sz="1800" dirty="0">
                <a:latin typeface="Courier New"/>
                <a:cs typeface="Courier New"/>
              </a:rPr>
              <a:t>function f (x, y, z) {</a:t>
            </a:r>
          </a:p>
          <a:p>
            <a:pPr marL="0" indent="0">
              <a:buNone/>
            </a:pPr>
            <a:r>
              <a:rPr lang="en-US" sz="1800" dirty="0">
                <a:latin typeface="Courier New"/>
                <a:cs typeface="Courier New"/>
              </a:rPr>
              <a:t>    if (y === undefined)</a:t>
            </a:r>
          </a:p>
          <a:p>
            <a:pPr marL="0" indent="0">
              <a:buNone/>
            </a:pPr>
            <a:r>
              <a:rPr lang="en-US" sz="1800" dirty="0">
                <a:latin typeface="Courier New"/>
                <a:cs typeface="Courier New"/>
              </a:rPr>
              <a:t>        y = 0;</a:t>
            </a:r>
          </a:p>
          <a:p>
            <a:pPr marL="0" indent="0">
              <a:buNone/>
            </a:pPr>
            <a:r>
              <a:rPr lang="en-US" sz="1800" dirty="0">
                <a:latin typeface="Courier New"/>
                <a:cs typeface="Courier New"/>
              </a:rPr>
              <a:t>    if (z === undefined)</a:t>
            </a:r>
          </a:p>
          <a:p>
            <a:pPr marL="0" indent="0">
              <a:buNone/>
            </a:pPr>
            <a:r>
              <a:rPr lang="en-US" sz="1800" dirty="0">
                <a:latin typeface="Courier New"/>
                <a:cs typeface="Courier New"/>
              </a:rPr>
              <a:t>        z = 13;</a:t>
            </a:r>
          </a:p>
          <a:p>
            <a:pPr marL="0" indent="0">
              <a:buNone/>
            </a:pPr>
            <a:r>
              <a:rPr lang="en-US" sz="1800" dirty="0">
                <a:latin typeface="Courier New"/>
                <a:cs typeface="Courier New"/>
              </a:rPr>
              <a:t>    return x + y + z;</a:t>
            </a:r>
          </a:p>
          <a:p>
            <a:pPr marL="0" indent="0">
              <a:buNone/>
            </a:pPr>
            <a:r>
              <a:rPr lang="en-US" sz="18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106</a:t>
            </a:fld>
            <a:endParaRPr lang="en-US"/>
          </a:p>
        </p:txBody>
      </p:sp>
    </p:spTree>
    <p:extLst>
      <p:ext uri="{BB962C8B-B14F-4D97-AF65-F5344CB8AC3E}">
        <p14:creationId xmlns:p14="http://schemas.microsoft.com/office/powerpoint/2010/main" val="18370481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Parameter</a:t>
            </a:r>
          </a:p>
        </p:txBody>
      </p:sp>
      <p:sp>
        <p:nvSpPr>
          <p:cNvPr id="3" name="Text Placeholder 2"/>
          <p:cNvSpPr>
            <a:spLocks noGrp="1"/>
          </p:cNvSpPr>
          <p:nvPr>
            <p:ph type="body" idx="1"/>
          </p:nvPr>
        </p:nvSpPr>
        <p:spPr/>
        <p:txBody>
          <a:bodyPr/>
          <a:lstStyle/>
          <a:p>
            <a:r>
              <a:rPr lang="en-US" dirty="0"/>
              <a:t>Aggregation of remaining arguments into single parameter of </a:t>
            </a:r>
            <a:r>
              <a:rPr lang="en-US" dirty="0" err="1"/>
              <a:t>variadic</a:t>
            </a:r>
            <a:r>
              <a:rPr lang="en-US" dirty="0"/>
              <a:t> functions.</a:t>
            </a:r>
          </a:p>
          <a:p>
            <a:pPr marL="0" indent="0">
              <a:buNone/>
            </a:pPr>
            <a:endParaRPr lang="en-US" dirty="0"/>
          </a:p>
          <a:p>
            <a:pPr marL="0" indent="0">
              <a:buNone/>
            </a:pPr>
            <a:r>
              <a:rPr lang="en-US" dirty="0">
                <a:latin typeface="Courier New"/>
                <a:cs typeface="Courier New"/>
              </a:rPr>
              <a:t>function </a:t>
            </a:r>
            <a:r>
              <a:rPr lang="en-US" dirty="0" err="1">
                <a:latin typeface="Courier New"/>
                <a:cs typeface="Courier New"/>
              </a:rPr>
              <a:t>myFunc</a:t>
            </a:r>
            <a:r>
              <a:rPr lang="en-US" dirty="0">
                <a:latin typeface="Courier New"/>
                <a:cs typeface="Courier New"/>
              </a:rPr>
              <a:t> (x, y, ...a) {</a:t>
            </a:r>
          </a:p>
          <a:p>
            <a:pPr marL="0" indent="0">
              <a:buNone/>
            </a:pPr>
            <a:r>
              <a:rPr lang="en-US" dirty="0">
                <a:latin typeface="Courier New"/>
                <a:cs typeface="Courier New"/>
              </a:rPr>
              <a:t>    return (x + y) * </a:t>
            </a:r>
            <a:r>
              <a:rPr lang="en-US" dirty="0" err="1">
                <a:latin typeface="Courier New"/>
                <a:cs typeface="Courier New"/>
              </a:rPr>
              <a:t>a.length</a:t>
            </a:r>
            <a:r>
              <a:rPr lang="en-US" dirty="0">
                <a:latin typeface="Courier New"/>
                <a:cs typeface="Courier New"/>
              </a:rPr>
              <a:t>;</a:t>
            </a:r>
          </a:p>
          <a:p>
            <a:pPr marL="0" indent="0">
              <a:buNone/>
            </a:pPr>
            <a:r>
              <a:rPr lang="en-US" dirty="0">
                <a:latin typeface="Courier New"/>
                <a:cs typeface="Courier New"/>
              </a:rPr>
              <a:t>}</a:t>
            </a:r>
          </a:p>
          <a:p>
            <a:pPr marL="0" indent="0">
              <a:buNone/>
            </a:pPr>
            <a:r>
              <a:rPr lang="en-US" dirty="0" err="1">
                <a:latin typeface="Courier New"/>
                <a:cs typeface="Courier New"/>
              </a:rPr>
              <a:t>console.log</a:t>
            </a:r>
            <a:r>
              <a:rPr lang="en-US" dirty="0">
                <a:latin typeface="Courier New"/>
                <a:cs typeface="Courier New"/>
              </a:rPr>
              <a:t>(</a:t>
            </a:r>
            <a:r>
              <a:rPr lang="en-US" dirty="0" err="1">
                <a:latin typeface="Courier New"/>
                <a:cs typeface="Courier New"/>
              </a:rPr>
              <a:t>myFunc</a:t>
            </a:r>
            <a:r>
              <a:rPr lang="en-US" dirty="0">
                <a:latin typeface="Courier New"/>
                <a:cs typeface="Courier New"/>
              </a:rPr>
              <a:t>(1, 2, "hello", true, 7));</a:t>
            </a:r>
          </a:p>
          <a:p>
            <a:pPr marL="0" indent="0">
              <a:buNone/>
            </a:pPr>
            <a:endParaRPr lang="en-US" dirty="0">
              <a:latin typeface="Courier New"/>
              <a:cs typeface="Courier New"/>
            </a:endParaRPr>
          </a:p>
          <a:p>
            <a:pPr marL="0" indent="0">
              <a:buNone/>
            </a:pPr>
            <a:endParaRPr lang="en-US" dirty="0">
              <a:latin typeface="Courier New"/>
              <a:cs typeface="Courier New"/>
            </a:endParaRPr>
          </a:p>
          <a:p>
            <a:r>
              <a:rPr lang="en-US" sz="1800" dirty="0">
                <a:latin typeface="Courier New"/>
                <a:cs typeface="Courier New"/>
                <a:hlinkClick r:id="rId3"/>
              </a:rPr>
              <a:t>http://jsbin.com/pisupa/edit?js,console</a:t>
            </a: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107</a:t>
            </a:fld>
            <a:endParaRPr lang="en-US"/>
          </a:p>
        </p:txBody>
      </p:sp>
    </p:spTree>
    <p:extLst>
      <p:ext uri="{BB962C8B-B14F-4D97-AF65-F5344CB8AC3E}">
        <p14:creationId xmlns:p14="http://schemas.microsoft.com/office/powerpoint/2010/main" val="4610887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Spread Operator</a:t>
            </a:r>
          </a:p>
        </p:txBody>
      </p:sp>
      <p:sp>
        <p:nvSpPr>
          <p:cNvPr id="5" name="Text Placeholder 4"/>
          <p:cNvSpPr>
            <a:spLocks noGrp="1"/>
          </p:cNvSpPr>
          <p:nvPr>
            <p:ph type="body" idx="1"/>
          </p:nvPr>
        </p:nvSpPr>
        <p:spPr/>
        <p:txBody>
          <a:bodyPr>
            <a:normAutofit lnSpcReduction="10000"/>
          </a:bodyPr>
          <a:lstStyle/>
          <a:p>
            <a:r>
              <a:rPr lang="en-US" dirty="0">
                <a:cs typeface="Courier New"/>
              </a:rPr>
              <a:t>Spreading of elements of an </a:t>
            </a:r>
            <a:r>
              <a:rPr lang="en-US" dirty="0" err="1">
                <a:cs typeface="Courier New"/>
              </a:rPr>
              <a:t>iterable</a:t>
            </a:r>
            <a:r>
              <a:rPr lang="en-US" dirty="0">
                <a:cs typeface="Courier New"/>
              </a:rPr>
              <a:t> collection (like an array or a string) into both literal elements and individual function parameters.</a:t>
            </a: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params</a:t>
            </a:r>
            <a:r>
              <a:rPr lang="en-US" sz="2000" dirty="0">
                <a:latin typeface="Courier New"/>
                <a:cs typeface="Courier New"/>
              </a:rPr>
              <a:t> = [ "hello", true, 7 ];</a:t>
            </a:r>
          </a:p>
          <a:p>
            <a:pPr marL="0" indent="0">
              <a:buNone/>
            </a:pPr>
            <a:r>
              <a:rPr lang="en-US" sz="2000" dirty="0" err="1">
                <a:latin typeface="Courier New"/>
                <a:cs typeface="Courier New"/>
              </a:rPr>
              <a:t>var</a:t>
            </a:r>
            <a:r>
              <a:rPr lang="en-US" sz="2000" dirty="0">
                <a:latin typeface="Courier New"/>
                <a:cs typeface="Courier New"/>
              </a:rPr>
              <a:t> other = [ 1, 2, ...</a:t>
            </a:r>
            <a:r>
              <a:rPr lang="en-US" sz="2000" dirty="0" err="1">
                <a:latin typeface="Courier New"/>
                <a:cs typeface="Courier New"/>
              </a:rPr>
              <a:t>params</a:t>
            </a:r>
            <a:r>
              <a:rPr lang="en-US" sz="2000" dirty="0">
                <a:latin typeface="Courier New"/>
                <a:cs typeface="Courier New"/>
              </a:rPr>
              <a:t> ];</a:t>
            </a:r>
          </a:p>
          <a:p>
            <a:pPr marL="0" indent="0">
              <a:buNone/>
            </a:pPr>
            <a:r>
              <a:rPr lang="en-US" sz="2000" dirty="0" err="1">
                <a:latin typeface="Courier New"/>
                <a:cs typeface="Courier New"/>
              </a:rPr>
              <a:t>console.log</a:t>
            </a:r>
            <a:r>
              <a:rPr lang="en-US" sz="2000" dirty="0">
                <a:latin typeface="Courier New"/>
                <a:cs typeface="Courier New"/>
              </a:rPr>
              <a:t>(other); // </a:t>
            </a:r>
            <a:r>
              <a:rPr lang="it-IT" sz="2000" dirty="0">
                <a:latin typeface="Courier New"/>
                <a:cs typeface="Courier New"/>
              </a:rPr>
              <a:t>[1, 2, "hello", </a:t>
            </a:r>
            <a:r>
              <a:rPr lang="it-IT" sz="2000" dirty="0" err="1">
                <a:latin typeface="Courier New"/>
                <a:cs typeface="Courier New"/>
              </a:rPr>
              <a:t>true</a:t>
            </a:r>
            <a:r>
              <a:rPr lang="it-IT" sz="2000" dirty="0">
                <a:latin typeface="Courier New"/>
                <a:cs typeface="Courier New"/>
              </a:rPr>
              <a:t>, 7]</a:t>
            </a:r>
            <a:endParaRPr lang="en-US" sz="2000" dirty="0">
              <a:latin typeface="Courier New"/>
              <a:cs typeface="Courier New"/>
            </a:endParaRPr>
          </a:p>
          <a:p>
            <a:pPr marL="0" indent="0">
              <a:buNone/>
            </a:pPr>
            <a:endParaRPr lang="pt-BR" dirty="0">
              <a:latin typeface="Courier New"/>
              <a:cs typeface="Courier New"/>
            </a:endParaRPr>
          </a:p>
          <a:p>
            <a:pPr marL="0" indent="0">
              <a:buNone/>
            </a:pPr>
            <a:r>
              <a:rPr lang="pt-BR" sz="1800" dirty="0" err="1">
                <a:latin typeface="Courier New"/>
                <a:cs typeface="Courier New"/>
              </a:rPr>
              <a:t>console.log</a:t>
            </a:r>
            <a:r>
              <a:rPr lang="pt-BR" sz="1800" dirty="0">
                <a:latin typeface="Courier New"/>
                <a:cs typeface="Courier New"/>
              </a:rPr>
              <a:t>(</a:t>
            </a:r>
            <a:r>
              <a:rPr lang="pt-BR" sz="1800" dirty="0" err="1">
                <a:latin typeface="Courier New"/>
                <a:cs typeface="Courier New"/>
              </a:rPr>
              <a:t>MyFunc</a:t>
            </a:r>
            <a:r>
              <a:rPr lang="pt-BR" sz="1800" dirty="0">
                <a:latin typeface="Courier New"/>
                <a:cs typeface="Courier New"/>
              </a:rPr>
              <a:t>(1, 2, ...</a:t>
            </a:r>
            <a:r>
              <a:rPr lang="pt-BR" sz="1800" dirty="0" err="1">
                <a:latin typeface="Courier New"/>
                <a:cs typeface="Courier New"/>
              </a:rPr>
              <a:t>params</a:t>
            </a:r>
            <a:r>
              <a:rPr lang="pt-BR" sz="1800" dirty="0">
                <a:latin typeface="Courier New"/>
                <a:cs typeface="Courier New"/>
              </a:rPr>
              <a:t>));</a:t>
            </a:r>
            <a:endParaRPr lang="en-US" sz="1800" dirty="0">
              <a:latin typeface="Courier New"/>
              <a:cs typeface="Courier New"/>
            </a:endParaRPr>
          </a:p>
          <a:p>
            <a:pPr marL="0" indent="0">
              <a:buNone/>
            </a:pPr>
            <a:endParaRPr lang="en-US" dirty="0">
              <a:latin typeface="Courier New"/>
              <a:cs typeface="Courier New"/>
            </a:endParaRP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str</a:t>
            </a:r>
            <a:r>
              <a:rPr lang="en-US" sz="2000" dirty="0">
                <a:latin typeface="Courier New"/>
                <a:cs typeface="Courier New"/>
              </a:rPr>
              <a:t> = "foo";</a:t>
            </a:r>
          </a:p>
          <a:p>
            <a:pPr marL="0" indent="0">
              <a:buNone/>
            </a:pPr>
            <a:r>
              <a:rPr lang="en-US" sz="2000" dirty="0" err="1">
                <a:latin typeface="Courier New"/>
                <a:cs typeface="Courier New"/>
              </a:rPr>
              <a:t>var</a:t>
            </a:r>
            <a:r>
              <a:rPr lang="en-US" sz="2000" dirty="0">
                <a:latin typeface="Courier New"/>
                <a:cs typeface="Courier New"/>
              </a:rPr>
              <a:t> chars = [ ...</a:t>
            </a:r>
            <a:r>
              <a:rPr lang="en-US" sz="2000" dirty="0" err="1">
                <a:latin typeface="Courier New"/>
                <a:cs typeface="Courier New"/>
              </a:rPr>
              <a:t>str</a:t>
            </a:r>
            <a:r>
              <a:rPr lang="en-US" sz="2000" dirty="0">
                <a:latin typeface="Courier New"/>
                <a:cs typeface="Courier New"/>
              </a:rPr>
              <a:t> ]; // [ "f", "o", "o" ]</a:t>
            </a:r>
          </a:p>
          <a:p>
            <a:pPr marL="0" indent="0">
              <a:buNone/>
            </a:pPr>
            <a:endParaRPr lang="en-US" sz="2000" dirty="0">
              <a:latin typeface="Courier New"/>
              <a:cs typeface="Courier New"/>
            </a:endParaRPr>
          </a:p>
          <a:p>
            <a:r>
              <a:rPr lang="en-US" sz="1600" dirty="0">
                <a:latin typeface="Courier New"/>
                <a:cs typeface="Courier New"/>
                <a:hlinkClick r:id="rId3"/>
              </a:rPr>
              <a:t>http://jsbin.com/guxika/edit?js,console</a:t>
            </a:r>
            <a:endParaRPr lang="en-US" sz="1600" dirty="0">
              <a:latin typeface="Courier New"/>
              <a:cs typeface="Courier New"/>
            </a:endParaRPr>
          </a:p>
        </p:txBody>
      </p:sp>
      <p:sp>
        <p:nvSpPr>
          <p:cNvPr id="3" name="Slide Number Placeholder 2"/>
          <p:cNvSpPr>
            <a:spLocks noGrp="1"/>
          </p:cNvSpPr>
          <p:nvPr>
            <p:ph type="sldNum" sz="quarter" idx="12"/>
          </p:nvPr>
        </p:nvSpPr>
        <p:spPr/>
        <p:txBody>
          <a:bodyPr/>
          <a:lstStyle/>
          <a:p>
            <a:fld id="{6FFFF67E-EC6A-B940-8DC7-BF9A5925C934}" type="slidenum">
              <a:rPr lang="en-US" smtClean="0"/>
              <a:t>108</a:t>
            </a:fld>
            <a:endParaRPr lang="en-US"/>
          </a:p>
        </p:txBody>
      </p:sp>
    </p:spTree>
    <p:extLst>
      <p:ext uri="{BB962C8B-B14F-4D97-AF65-F5344CB8AC3E}">
        <p14:creationId xmlns:p14="http://schemas.microsoft.com/office/powerpoint/2010/main" val="19929988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Literals</a:t>
            </a:r>
          </a:p>
        </p:txBody>
      </p:sp>
      <p:sp>
        <p:nvSpPr>
          <p:cNvPr id="3" name="Text Placeholder 2"/>
          <p:cNvSpPr>
            <a:spLocks noGrp="1"/>
          </p:cNvSpPr>
          <p:nvPr>
            <p:ph type="body" idx="1"/>
          </p:nvPr>
        </p:nvSpPr>
        <p:spPr/>
        <p:txBody>
          <a:bodyPr/>
          <a:lstStyle/>
          <a:p>
            <a:r>
              <a:rPr lang="en-US" dirty="0"/>
              <a:t>String Interpolation</a:t>
            </a:r>
          </a:p>
          <a:p>
            <a:endParaRPr lang="en-US" dirty="0"/>
          </a:p>
          <a:p>
            <a:pPr marL="0" indent="0">
              <a:buNone/>
            </a:pPr>
            <a:r>
              <a:rPr lang="en-US" sz="1800" dirty="0" err="1">
                <a:latin typeface="Courier New"/>
                <a:cs typeface="Courier New"/>
              </a:rPr>
              <a:t>var</a:t>
            </a:r>
            <a:r>
              <a:rPr lang="en-US" sz="1800" dirty="0">
                <a:latin typeface="Courier New"/>
                <a:cs typeface="Courier New"/>
              </a:rPr>
              <a:t> customer = { name: "Penny" }</a:t>
            </a:r>
          </a:p>
          <a:p>
            <a:pPr marL="0" indent="0">
              <a:buNone/>
            </a:pPr>
            <a:r>
              <a:rPr lang="en-US" sz="1800" dirty="0" err="1">
                <a:latin typeface="Courier New"/>
                <a:cs typeface="Courier New"/>
              </a:rPr>
              <a:t>var</a:t>
            </a:r>
            <a:r>
              <a:rPr lang="en-US" sz="1800" dirty="0">
                <a:latin typeface="Courier New"/>
                <a:cs typeface="Courier New"/>
              </a:rPr>
              <a:t> order = { price: 4, product: "parts", quantity: 6 }</a:t>
            </a:r>
          </a:p>
          <a:p>
            <a:pPr marL="0" indent="0">
              <a:buNone/>
            </a:pPr>
            <a:r>
              <a:rPr lang="en-US" sz="1800" dirty="0">
                <a:latin typeface="Courier New"/>
                <a:cs typeface="Courier New"/>
              </a:rPr>
              <a:t>message = `Hi, ${</a:t>
            </a:r>
            <a:r>
              <a:rPr lang="en-US" sz="1800" dirty="0" err="1">
                <a:latin typeface="Courier New"/>
                <a:cs typeface="Courier New"/>
              </a:rPr>
              <a:t>customer.name</a:t>
            </a:r>
            <a:r>
              <a:rPr lang="en-US" sz="1800" dirty="0">
                <a:latin typeface="Courier New"/>
                <a:cs typeface="Courier New"/>
              </a:rPr>
              <a:t>}. Thank you for your order of ${</a:t>
            </a:r>
            <a:r>
              <a:rPr lang="en-US" sz="1800" dirty="0" err="1">
                <a:latin typeface="Courier New"/>
                <a:cs typeface="Courier New"/>
              </a:rPr>
              <a:t>order.quantity</a:t>
            </a:r>
            <a:r>
              <a:rPr lang="en-US" sz="1800" dirty="0">
                <a:latin typeface="Courier New"/>
                <a:cs typeface="Courier New"/>
              </a:rPr>
              <a:t>} ${</a:t>
            </a:r>
            <a:r>
              <a:rPr lang="en-US" sz="1800" dirty="0" err="1">
                <a:latin typeface="Courier New"/>
                <a:cs typeface="Courier New"/>
              </a:rPr>
              <a:t>order.product</a:t>
            </a:r>
            <a:r>
              <a:rPr lang="en-US" sz="1800" dirty="0">
                <a:latin typeface="Courier New"/>
                <a:cs typeface="Courier New"/>
              </a:rPr>
              <a:t>} at ${</a:t>
            </a:r>
            <a:r>
              <a:rPr lang="en-US" sz="1800" dirty="0" err="1">
                <a:latin typeface="Courier New"/>
                <a:cs typeface="Courier New"/>
              </a:rPr>
              <a:t>order.price</a:t>
            </a:r>
            <a:r>
              <a:rPr lang="en-US" sz="1800" dirty="0">
                <a:latin typeface="Courier New"/>
                <a:cs typeface="Courier New"/>
              </a:rPr>
              <a:t>}.`;</a:t>
            </a:r>
          </a:p>
          <a:p>
            <a:pPr marL="0" indent="0">
              <a:buNone/>
            </a:pPr>
            <a:endParaRPr lang="en-US" sz="1800" dirty="0">
              <a:latin typeface="Courier New"/>
              <a:cs typeface="Courier New"/>
            </a:endParaRPr>
          </a:p>
          <a:p>
            <a:pPr marL="0" indent="0">
              <a:buNone/>
            </a:pPr>
            <a:endParaRPr lang="en-US" sz="1800" dirty="0">
              <a:latin typeface="Courier New"/>
              <a:cs typeface="Courier New"/>
            </a:endParaRPr>
          </a:p>
          <a:p>
            <a:pPr marL="0" indent="0">
              <a:buNone/>
            </a:pPr>
            <a:endParaRPr lang="en-US" sz="1800" dirty="0">
              <a:latin typeface="Courier New"/>
              <a:cs typeface="Courier New"/>
            </a:endParaRPr>
          </a:p>
          <a:p>
            <a:pPr marL="0" indent="0">
              <a:buNone/>
            </a:pPr>
            <a:endParaRPr lang="en-US" sz="1800" dirty="0">
              <a:latin typeface="Courier New"/>
              <a:cs typeface="Courier New"/>
            </a:endParaRPr>
          </a:p>
          <a:p>
            <a:pPr marL="0" indent="0">
              <a:buNone/>
            </a:pPr>
            <a:endParaRPr lang="en-US" sz="1800" dirty="0">
              <a:latin typeface="Courier New"/>
              <a:cs typeface="Courier New"/>
            </a:endParaRPr>
          </a:p>
          <a:p>
            <a:r>
              <a:rPr lang="en-US" sz="1400" dirty="0">
                <a:latin typeface="Courier New"/>
                <a:cs typeface="Courier New"/>
                <a:hlinkClick r:id="rId3"/>
              </a:rPr>
              <a:t>http://jsbin.com/pusako/edit?js,console</a:t>
            </a:r>
            <a:endParaRPr lang="en-US" sz="14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109</a:t>
            </a:fld>
            <a:endParaRPr lang="en-US"/>
          </a:p>
        </p:txBody>
      </p:sp>
    </p:spTree>
    <p:extLst>
      <p:ext uri="{BB962C8B-B14F-4D97-AF65-F5344CB8AC3E}">
        <p14:creationId xmlns:p14="http://schemas.microsoft.com/office/powerpoint/2010/main" val="292852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What's New in JavaScript (aka ECMAScript)?</a:t>
            </a:r>
          </a:p>
        </p:txBody>
      </p:sp>
      <p:sp>
        <p:nvSpPr>
          <p:cNvPr id="3" name="Text Placeholder 2"/>
          <p:cNvSpPr>
            <a:spLocks noGrp="1"/>
          </p:cNvSpPr>
          <p:nvPr>
            <p:ph type="body" idx="1"/>
          </p:nvPr>
        </p:nvSpPr>
        <p:spPr/>
        <p:txBody>
          <a:bodyPr/>
          <a:lstStyle/>
          <a:p>
            <a:r>
              <a:rPr lang="en-US" dirty="0"/>
              <a:t>ES2015 (aka ES6) introduced many new features, including:</a:t>
            </a:r>
            <a:endParaRPr lang="en-US" sz="2400" dirty="0"/>
          </a:p>
          <a:p>
            <a:pPr lvl="1"/>
            <a:r>
              <a:rPr lang="en-US" dirty="0"/>
              <a:t>A</a:t>
            </a:r>
            <a:r>
              <a:rPr lang="en-US" sz="2000" dirty="0"/>
              <a:t>rrow functions</a:t>
            </a:r>
          </a:p>
          <a:p>
            <a:pPr lvl="1"/>
            <a:r>
              <a:rPr lang="en-US" dirty="0"/>
              <a:t>C</a:t>
            </a:r>
            <a:r>
              <a:rPr lang="en-US" sz="2000" dirty="0"/>
              <a:t>lasses</a:t>
            </a:r>
          </a:p>
          <a:p>
            <a:pPr lvl="1"/>
            <a:r>
              <a:rPr lang="en-US" dirty="0"/>
              <a:t>B</a:t>
            </a:r>
            <a:r>
              <a:rPr lang="en-US" sz="2000" dirty="0"/>
              <a:t>lock-scoped binding constructs (let and </a:t>
            </a:r>
            <a:r>
              <a:rPr lang="en-US" sz="2000" dirty="0" err="1"/>
              <a:t>const</a:t>
            </a:r>
            <a:r>
              <a:rPr lang="en-US" sz="2000" dirty="0"/>
              <a:t>)</a:t>
            </a:r>
          </a:p>
          <a:p>
            <a:pPr lvl="1"/>
            <a:r>
              <a:rPr lang="en-US" dirty="0"/>
              <a:t>I</a:t>
            </a:r>
            <a:r>
              <a:rPr lang="en-US" sz="2000" dirty="0"/>
              <a:t>terators</a:t>
            </a:r>
          </a:p>
          <a:p>
            <a:pPr lvl="1"/>
            <a:r>
              <a:rPr lang="en-US" dirty="0"/>
              <a:t>M</a:t>
            </a:r>
            <a:r>
              <a:rPr lang="en-US" sz="2000" dirty="0"/>
              <a:t>odules</a:t>
            </a:r>
          </a:p>
          <a:p>
            <a:pPr lvl="1"/>
            <a:r>
              <a:rPr lang="en-US" dirty="0"/>
              <a:t>P</a:t>
            </a:r>
            <a:r>
              <a:rPr lang="en-US" sz="2000" dirty="0"/>
              <a:t>romises</a:t>
            </a:r>
          </a:p>
          <a:p>
            <a:r>
              <a:rPr lang="en-US" dirty="0"/>
              <a:t>Since 2015, a new version is released annually</a:t>
            </a:r>
            <a:endParaRPr lang="en-US" sz="2400" dirty="0"/>
          </a:p>
          <a:p>
            <a:r>
              <a:rPr lang="en-US" sz="2400" dirty="0"/>
              <a:t>React uses the new syntax (classes, modules, </a:t>
            </a:r>
            <a:r>
              <a:rPr lang="en-US" sz="2400" dirty="0" err="1"/>
              <a:t>etc</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A839F4A7-500C-EC42-AE23-BEE4487EA55E}" type="slidenum">
              <a:rPr lang="en-US" smtClean="0"/>
              <a:t>11</a:t>
            </a:fld>
            <a:endParaRPr lang="en-US"/>
          </a:p>
        </p:txBody>
      </p:sp>
    </p:spTree>
    <p:extLst>
      <p:ext uri="{BB962C8B-B14F-4D97-AF65-F5344CB8AC3E}">
        <p14:creationId xmlns:p14="http://schemas.microsoft.com/office/powerpoint/2010/main" val="14007357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Literals (</a:t>
            </a:r>
            <a:r>
              <a:rPr lang="en-US" dirty="0" err="1"/>
              <a:t>cont</a:t>
            </a:r>
            <a:r>
              <a:rPr lang="en-US" dirty="0"/>
              <a:t>)</a:t>
            </a:r>
          </a:p>
        </p:txBody>
      </p:sp>
      <p:sp>
        <p:nvSpPr>
          <p:cNvPr id="3" name="Text Placeholder 2"/>
          <p:cNvSpPr>
            <a:spLocks noGrp="1"/>
          </p:cNvSpPr>
          <p:nvPr>
            <p:ph type="body" idx="1"/>
          </p:nvPr>
        </p:nvSpPr>
        <p:spPr/>
        <p:txBody>
          <a:bodyPr/>
          <a:lstStyle/>
          <a:p>
            <a:r>
              <a:rPr lang="en-US" dirty="0"/>
              <a:t>Raw String Access</a:t>
            </a:r>
          </a:p>
          <a:p>
            <a:pPr marL="0" indent="0">
              <a:buNone/>
            </a:pPr>
            <a:r>
              <a:rPr lang="en-US" dirty="0"/>
              <a:t>Allows you to access the raw template string content (without interpreting backslashes)</a:t>
            </a:r>
            <a:r>
              <a:rPr lang="en-US" dirty="0">
                <a:latin typeface="Courier New"/>
                <a:cs typeface="Courier New"/>
              </a:rPr>
              <a:t> </a:t>
            </a:r>
          </a:p>
          <a:p>
            <a:pPr marL="0" indent="0">
              <a:buNone/>
            </a:pPr>
            <a:endParaRPr lang="en-US" dirty="0">
              <a:latin typeface="Courier New"/>
              <a:cs typeface="Courier New"/>
            </a:endParaRPr>
          </a:p>
          <a:p>
            <a:pPr marL="0" indent="0">
              <a:buNone/>
            </a:pPr>
            <a:r>
              <a:rPr lang="en-US" dirty="0">
                <a:latin typeface="Courier New"/>
                <a:cs typeface="Courier New"/>
              </a:rPr>
              <a:t>function </a:t>
            </a:r>
            <a:r>
              <a:rPr lang="en-US" sz="2000" dirty="0">
                <a:latin typeface="Courier New"/>
                <a:cs typeface="Courier New"/>
              </a:rPr>
              <a:t>tag(strings, ...values) {</a:t>
            </a:r>
          </a:p>
          <a:p>
            <a:pPr marL="0" indent="0">
              <a:buNone/>
            </a:pPr>
            <a:r>
              <a:rPr lang="en-US" sz="2000" dirty="0">
                <a:latin typeface="Courier New"/>
                <a:cs typeface="Courier New"/>
              </a:rPr>
              <a:t>  </a:t>
            </a: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strings.raw</a:t>
            </a:r>
            <a:r>
              <a:rPr lang="en-US" sz="2000" dirty="0">
                <a:latin typeface="Courier New"/>
                <a:cs typeface="Courier New"/>
              </a:rPr>
              <a:t>[0]); </a:t>
            </a:r>
          </a:p>
          <a:p>
            <a:pPr marL="0" indent="0">
              <a:buNone/>
            </a:pPr>
            <a:r>
              <a:rPr lang="en-US" sz="2000" dirty="0">
                <a:latin typeface="Courier New"/>
                <a:cs typeface="Courier New"/>
              </a:rPr>
              <a:t>  // "string text line 1 \\n string text line 2"</a:t>
            </a:r>
          </a:p>
          <a:p>
            <a:pPr marL="0" indent="0">
              <a:buNone/>
            </a:pPr>
            <a:r>
              <a:rPr lang="en-US" sz="2000" dirty="0">
                <a:latin typeface="Courier New"/>
                <a:cs typeface="Courier New"/>
              </a:rPr>
              <a:t>}</a:t>
            </a:r>
          </a:p>
          <a:p>
            <a:pPr marL="0" indent="0">
              <a:buNone/>
            </a:pPr>
            <a:r>
              <a:rPr lang="en-US" sz="2000" dirty="0" err="1">
                <a:latin typeface="Courier New"/>
                <a:cs typeface="Courier New"/>
              </a:rPr>
              <a:t>tag`string</a:t>
            </a:r>
            <a:r>
              <a:rPr lang="en-US" sz="2000" dirty="0">
                <a:latin typeface="Courier New"/>
                <a:cs typeface="Courier New"/>
              </a:rPr>
              <a:t> text line 1 \n string text line 2`;</a:t>
            </a:r>
          </a:p>
          <a:p>
            <a:pPr marL="0" indent="0">
              <a:buNone/>
            </a:pPr>
            <a:endParaRPr lang="en-US" sz="2000" dirty="0">
              <a:latin typeface="Courier New"/>
              <a:cs typeface="Courier New"/>
            </a:endParaRPr>
          </a:p>
          <a:p>
            <a:r>
              <a:rPr lang="en-US" sz="1800" dirty="0">
                <a:hlinkClick r:id="rId3"/>
              </a:rPr>
              <a:t>http://jsbin.com/donibif/edit?js,console</a:t>
            </a:r>
            <a:endParaRPr lang="en-US" sz="1800" dirty="0"/>
          </a:p>
        </p:txBody>
      </p:sp>
      <p:sp>
        <p:nvSpPr>
          <p:cNvPr id="4" name="Slide Number Placeholder 3"/>
          <p:cNvSpPr>
            <a:spLocks noGrp="1"/>
          </p:cNvSpPr>
          <p:nvPr>
            <p:ph type="sldNum" sz="quarter" idx="12"/>
          </p:nvPr>
        </p:nvSpPr>
        <p:spPr/>
        <p:txBody>
          <a:bodyPr/>
          <a:lstStyle/>
          <a:p>
            <a:fld id="{A839F4A7-500C-EC42-AE23-BEE4487EA55E}" type="slidenum">
              <a:rPr lang="en-US" smtClean="0"/>
              <a:t>110</a:t>
            </a:fld>
            <a:endParaRPr lang="en-US"/>
          </a:p>
        </p:txBody>
      </p:sp>
    </p:spTree>
    <p:extLst>
      <p:ext uri="{BB962C8B-B14F-4D97-AF65-F5344CB8AC3E}">
        <p14:creationId xmlns:p14="http://schemas.microsoft.com/office/powerpoint/2010/main" val="36560191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Object Properties</a:t>
            </a:r>
          </a:p>
        </p:txBody>
      </p:sp>
      <p:sp>
        <p:nvSpPr>
          <p:cNvPr id="3" name="Text Placeholder 2"/>
          <p:cNvSpPr>
            <a:spLocks noGrp="1"/>
          </p:cNvSpPr>
          <p:nvPr>
            <p:ph type="body" idx="1"/>
          </p:nvPr>
        </p:nvSpPr>
        <p:spPr/>
        <p:txBody>
          <a:bodyPr/>
          <a:lstStyle/>
          <a:p>
            <a:r>
              <a:rPr lang="en-US" dirty="0"/>
              <a:t>Property Shorthand</a:t>
            </a:r>
          </a:p>
          <a:p>
            <a:pPr lvl="1"/>
            <a:r>
              <a:rPr lang="en-US" dirty="0"/>
              <a:t>Shorter syntax for properties with the same name and value</a:t>
            </a:r>
          </a:p>
          <a:p>
            <a:r>
              <a:rPr lang="en-US" dirty="0"/>
              <a:t>ES5</a:t>
            </a:r>
          </a:p>
          <a:p>
            <a:pPr marL="457200" lvl="1" indent="0">
              <a:buNone/>
            </a:pPr>
            <a:r>
              <a:rPr lang="en-US" dirty="0" err="1">
                <a:latin typeface="Courier New"/>
                <a:cs typeface="Courier New"/>
              </a:rPr>
              <a:t>obj</a:t>
            </a:r>
            <a:r>
              <a:rPr lang="en-US" dirty="0">
                <a:latin typeface="Courier New"/>
                <a:cs typeface="Courier New"/>
              </a:rPr>
              <a:t> = { x: x, y: y};</a:t>
            </a:r>
          </a:p>
          <a:p>
            <a:r>
              <a:rPr lang="en-US" dirty="0"/>
              <a:t>ES6</a:t>
            </a:r>
          </a:p>
          <a:p>
            <a:pPr marL="457200" lvl="1" indent="0">
              <a:buNone/>
            </a:pPr>
            <a:r>
              <a:rPr lang="en-US" dirty="0" err="1">
                <a:latin typeface="Courier New"/>
                <a:cs typeface="Courier New"/>
              </a:rPr>
              <a:t>obj</a:t>
            </a:r>
            <a:r>
              <a:rPr lang="en-US" dirty="0">
                <a:latin typeface="Courier New"/>
                <a:cs typeface="Courier New"/>
              </a:rPr>
              <a:t> = { </a:t>
            </a:r>
            <a:r>
              <a:rPr lang="en-US" dirty="0" err="1">
                <a:latin typeface="Courier New"/>
                <a:cs typeface="Courier New"/>
              </a:rPr>
              <a:t>x,y</a:t>
            </a:r>
            <a:r>
              <a:rPr lang="en-US" dirty="0">
                <a:latin typeface="Courier New"/>
                <a:cs typeface="Courier New"/>
              </a:rPr>
              <a:t> };</a:t>
            </a:r>
          </a:p>
        </p:txBody>
      </p:sp>
      <p:sp>
        <p:nvSpPr>
          <p:cNvPr id="4" name="Slide Number Placeholder 3"/>
          <p:cNvSpPr>
            <a:spLocks noGrp="1"/>
          </p:cNvSpPr>
          <p:nvPr>
            <p:ph type="sldNum" sz="quarter" idx="12"/>
          </p:nvPr>
        </p:nvSpPr>
        <p:spPr/>
        <p:txBody>
          <a:bodyPr/>
          <a:lstStyle/>
          <a:p>
            <a:fld id="{A839F4A7-500C-EC42-AE23-BEE4487EA55E}" type="slidenum">
              <a:rPr lang="en-US" smtClean="0"/>
              <a:t>111</a:t>
            </a:fld>
            <a:endParaRPr lang="en-US"/>
          </a:p>
        </p:txBody>
      </p:sp>
    </p:spTree>
    <p:extLst>
      <p:ext uri="{BB962C8B-B14F-4D97-AF65-F5344CB8AC3E}">
        <p14:creationId xmlns:p14="http://schemas.microsoft.com/office/powerpoint/2010/main" val="5995866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Object Properties</a:t>
            </a:r>
          </a:p>
        </p:txBody>
      </p:sp>
      <p:sp>
        <p:nvSpPr>
          <p:cNvPr id="3" name="Text Placeholder 2"/>
          <p:cNvSpPr>
            <a:spLocks noGrp="1"/>
          </p:cNvSpPr>
          <p:nvPr>
            <p:ph type="body" idx="1"/>
          </p:nvPr>
        </p:nvSpPr>
        <p:spPr/>
        <p:txBody>
          <a:bodyPr/>
          <a:lstStyle/>
          <a:p>
            <a:r>
              <a:rPr lang="en-US" dirty="0">
                <a:cs typeface="Courier New"/>
              </a:rPr>
              <a:t>Computed names in object property definitions</a:t>
            </a:r>
          </a:p>
          <a:p>
            <a:pPr marL="0" indent="0">
              <a:buNone/>
            </a:pPr>
            <a:endParaRPr lang="en-US" dirty="0">
              <a:cs typeface="Courier New"/>
            </a:endParaRPr>
          </a:p>
          <a:p>
            <a:pPr marL="0" indent="0">
              <a:buNone/>
            </a:pPr>
            <a:r>
              <a:rPr lang="en-US" dirty="0">
                <a:latin typeface="Courier New"/>
                <a:cs typeface="Courier New"/>
              </a:rPr>
              <a:t>let </a:t>
            </a:r>
            <a:r>
              <a:rPr lang="en-US" dirty="0" err="1">
                <a:latin typeface="Courier New"/>
                <a:cs typeface="Courier New"/>
              </a:rPr>
              <a:t>obj</a:t>
            </a:r>
            <a:r>
              <a:rPr lang="en-US" dirty="0">
                <a:latin typeface="Courier New"/>
                <a:cs typeface="Courier New"/>
              </a:rPr>
              <a:t> = {</a:t>
            </a:r>
          </a:p>
          <a:p>
            <a:pPr marL="0" indent="0">
              <a:buNone/>
            </a:pPr>
            <a:r>
              <a:rPr lang="en-US" dirty="0">
                <a:latin typeface="Courier New"/>
                <a:cs typeface="Courier New"/>
              </a:rPr>
              <a:t>  customer: "Nigel",</a:t>
            </a:r>
          </a:p>
          <a:p>
            <a:pPr marL="0" indent="0">
              <a:buNone/>
            </a:pPr>
            <a:r>
              <a:rPr lang="en-US" dirty="0">
                <a:latin typeface="Courier New"/>
                <a:cs typeface="Courier New"/>
              </a:rPr>
              <a:t>  [ "order" + </a:t>
            </a:r>
            <a:r>
              <a:rPr lang="en-US" dirty="0" err="1">
                <a:latin typeface="Courier New"/>
                <a:cs typeface="Courier New"/>
              </a:rPr>
              <a:t>getOrderNum</a:t>
            </a:r>
            <a:r>
              <a:rPr lang="en-US" dirty="0">
                <a:latin typeface="Courier New"/>
                <a:cs typeface="Courier New"/>
              </a:rPr>
              <a:t>() ]: 10</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endParaRPr lang="en-US" dirty="0">
              <a:latin typeface="Courier New"/>
              <a:cs typeface="Courier New"/>
            </a:endParaRPr>
          </a:p>
          <a:p>
            <a:pPr marL="0" indent="0">
              <a:buNone/>
            </a:pPr>
            <a:endParaRPr lang="en-US" dirty="0">
              <a:latin typeface="Courier New"/>
              <a:cs typeface="Courier New"/>
            </a:endParaRPr>
          </a:p>
          <a:p>
            <a:r>
              <a:rPr lang="en-US" sz="1800" dirty="0">
                <a:latin typeface="Courier New"/>
                <a:cs typeface="Courier New"/>
                <a:hlinkClick r:id="rId3"/>
              </a:rPr>
              <a:t>http://jsbin.com/wejuqe/edit?js,console</a:t>
            </a: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112</a:t>
            </a:fld>
            <a:endParaRPr lang="en-US"/>
          </a:p>
        </p:txBody>
      </p:sp>
    </p:spTree>
    <p:extLst>
      <p:ext uri="{BB962C8B-B14F-4D97-AF65-F5344CB8AC3E}">
        <p14:creationId xmlns:p14="http://schemas.microsoft.com/office/powerpoint/2010/main" val="35693351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Method notation in </a:t>
            </a:r>
            <a:br>
              <a:rPr lang="en-US" sz="2800" dirty="0"/>
            </a:br>
            <a:r>
              <a:rPr lang="en-US" sz="2800" dirty="0"/>
              <a:t>object property definitions</a:t>
            </a:r>
          </a:p>
        </p:txBody>
      </p:sp>
      <p:sp>
        <p:nvSpPr>
          <p:cNvPr id="3" name="Text Placeholder 2"/>
          <p:cNvSpPr>
            <a:spLocks noGrp="1"/>
          </p:cNvSpPr>
          <p:nvPr>
            <p:ph type="body" idx="1"/>
          </p:nvPr>
        </p:nvSpPr>
        <p:spPr/>
        <p:txBody>
          <a:bodyPr/>
          <a:lstStyle/>
          <a:p>
            <a:r>
              <a:rPr lang="en-US" dirty="0"/>
              <a:t>ES6</a:t>
            </a:r>
          </a:p>
        </p:txBody>
      </p:sp>
      <p:sp>
        <p:nvSpPr>
          <p:cNvPr id="5" name="Content Placeholder 4"/>
          <p:cNvSpPr>
            <a:spLocks noGrp="1"/>
          </p:cNvSpPr>
          <p:nvPr>
            <p:ph sz="half" idx="2"/>
          </p:nvPr>
        </p:nvSpPr>
        <p:spPr/>
        <p:txBody>
          <a:bodyPr>
            <a:normAutofit/>
          </a:bodyPr>
          <a:lstStyle/>
          <a:p>
            <a:pPr marL="0" indent="0">
              <a:buNone/>
            </a:pPr>
            <a:r>
              <a:rPr lang="en-US" sz="2800" dirty="0" err="1">
                <a:latin typeface="Courier New"/>
                <a:cs typeface="Courier New"/>
              </a:rPr>
              <a:t>obj</a:t>
            </a:r>
            <a:r>
              <a:rPr lang="en-US" sz="2800" dirty="0">
                <a:latin typeface="Courier New"/>
                <a:cs typeface="Courier New"/>
              </a:rPr>
              <a:t> = {</a:t>
            </a:r>
          </a:p>
          <a:p>
            <a:pPr marL="0" indent="0">
              <a:buNone/>
            </a:pPr>
            <a:r>
              <a:rPr lang="en-US" sz="2800" dirty="0">
                <a:latin typeface="Courier New"/>
                <a:cs typeface="Courier New"/>
              </a:rPr>
              <a:t>    foo (</a:t>
            </a:r>
            <a:r>
              <a:rPr lang="en-US" sz="2800" dirty="0" err="1">
                <a:latin typeface="Courier New"/>
                <a:cs typeface="Courier New"/>
              </a:rPr>
              <a:t>a,b</a:t>
            </a:r>
            <a:r>
              <a:rPr lang="en-US" sz="2800" dirty="0">
                <a:latin typeface="Courier New"/>
                <a:cs typeface="Courier New"/>
              </a:rPr>
              <a:t>) {</a:t>
            </a:r>
          </a:p>
          <a:p>
            <a:pPr marL="0" indent="0">
              <a:buNone/>
            </a:pPr>
            <a:r>
              <a:rPr lang="en-US" sz="2800" dirty="0">
                <a:latin typeface="Courier New"/>
                <a:cs typeface="Courier New"/>
              </a:rPr>
              <a:t>    },</a:t>
            </a:r>
          </a:p>
          <a:p>
            <a:pPr marL="0" indent="0">
              <a:buNone/>
            </a:pPr>
            <a:r>
              <a:rPr lang="en-US" sz="2800" dirty="0">
                <a:latin typeface="Courier New"/>
                <a:cs typeface="Courier New"/>
              </a:rPr>
              <a:t>    bar (</a:t>
            </a:r>
            <a:r>
              <a:rPr lang="en-US" sz="2800" dirty="0" err="1">
                <a:latin typeface="Courier New"/>
                <a:cs typeface="Courier New"/>
              </a:rPr>
              <a:t>x,y</a:t>
            </a:r>
            <a:r>
              <a:rPr lang="en-US" sz="2800" dirty="0">
                <a:latin typeface="Courier New"/>
                <a:cs typeface="Courier New"/>
              </a:rPr>
              <a:t>) {</a:t>
            </a:r>
          </a:p>
          <a:p>
            <a:pPr marL="0" indent="0">
              <a:buNone/>
            </a:pPr>
            <a:r>
              <a:rPr lang="en-US" sz="2800" dirty="0">
                <a:latin typeface="Courier New"/>
                <a:cs typeface="Courier New"/>
              </a:rPr>
              <a:t>    }</a:t>
            </a:r>
          </a:p>
          <a:p>
            <a:pPr marL="0" indent="0">
              <a:buNone/>
            </a:pPr>
            <a:r>
              <a:rPr lang="en-US" sz="2800" dirty="0">
                <a:latin typeface="Courier New"/>
                <a:cs typeface="Courier New"/>
              </a:rPr>
              <a:t>};</a:t>
            </a:r>
          </a:p>
        </p:txBody>
      </p:sp>
      <p:sp>
        <p:nvSpPr>
          <p:cNvPr id="6" name="Text Placeholder 5"/>
          <p:cNvSpPr>
            <a:spLocks noGrp="1"/>
          </p:cNvSpPr>
          <p:nvPr>
            <p:ph type="body" sz="quarter" idx="3"/>
          </p:nvPr>
        </p:nvSpPr>
        <p:spPr/>
        <p:txBody>
          <a:bodyPr/>
          <a:lstStyle/>
          <a:p>
            <a:r>
              <a:rPr lang="en-US" dirty="0"/>
              <a:t>ES5</a:t>
            </a:r>
          </a:p>
        </p:txBody>
      </p:sp>
      <p:sp>
        <p:nvSpPr>
          <p:cNvPr id="7" name="Content Placeholder 6"/>
          <p:cNvSpPr>
            <a:spLocks noGrp="1"/>
          </p:cNvSpPr>
          <p:nvPr>
            <p:ph sz="quarter" idx="4"/>
          </p:nvPr>
        </p:nvSpPr>
        <p:spPr/>
        <p:txBody>
          <a:bodyPr>
            <a:noAutofit/>
          </a:bodyPr>
          <a:lstStyle/>
          <a:p>
            <a:pPr marL="0" indent="0">
              <a:buNone/>
            </a:pPr>
            <a:r>
              <a:rPr lang="en-US" sz="2000" dirty="0" err="1">
                <a:latin typeface="Courier New"/>
                <a:cs typeface="Courier New"/>
              </a:rPr>
              <a:t>obj</a:t>
            </a:r>
            <a:r>
              <a:rPr lang="en-US" sz="2000" dirty="0">
                <a:latin typeface="Courier New"/>
                <a:cs typeface="Courier New"/>
              </a:rPr>
              <a:t> = {</a:t>
            </a:r>
          </a:p>
          <a:p>
            <a:pPr marL="0" indent="0">
              <a:buNone/>
            </a:pPr>
            <a:r>
              <a:rPr lang="en-US" sz="2000" dirty="0">
                <a:latin typeface="Courier New"/>
                <a:cs typeface="Courier New"/>
              </a:rPr>
              <a:t>    foo: function(a, b) {</a:t>
            </a:r>
          </a:p>
          <a:p>
            <a:pPr marL="0" indent="0">
              <a:buNone/>
            </a:pPr>
            <a:r>
              <a:rPr lang="en-US" sz="2000" dirty="0">
                <a:latin typeface="Courier New"/>
                <a:cs typeface="Courier New"/>
              </a:rPr>
              <a:t>    },</a:t>
            </a:r>
          </a:p>
          <a:p>
            <a:pPr marL="0" indent="0">
              <a:buNone/>
            </a:pPr>
            <a:r>
              <a:rPr lang="en-US" sz="2000" dirty="0">
                <a:latin typeface="Courier New"/>
                <a:cs typeface="Courier New"/>
              </a:rPr>
              <a:t>    bar: function(x, y) {</a:t>
            </a:r>
          </a:p>
          <a:p>
            <a:pPr marL="0" indent="0">
              <a:buNone/>
            </a:pPr>
            <a:r>
              <a:rPr lang="en-US" sz="2000" dirty="0">
                <a:latin typeface="Courier New"/>
                <a:cs typeface="Courier New"/>
              </a:rPr>
              <a:t>    }</a:t>
            </a:r>
          </a:p>
          <a:p>
            <a:pPr marL="0" indent="0">
              <a:buNone/>
            </a:pPr>
            <a:r>
              <a:rPr lang="en-US" sz="20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113</a:t>
            </a:fld>
            <a:endParaRPr lang="en-US"/>
          </a:p>
        </p:txBody>
      </p:sp>
    </p:spTree>
    <p:extLst>
      <p:ext uri="{BB962C8B-B14F-4D97-AF65-F5344CB8AC3E}">
        <p14:creationId xmlns:p14="http://schemas.microsoft.com/office/powerpoint/2010/main" val="9324043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Matching</a:t>
            </a:r>
          </a:p>
        </p:txBody>
      </p:sp>
      <p:sp>
        <p:nvSpPr>
          <p:cNvPr id="3" name="Text Placeholder 2"/>
          <p:cNvSpPr>
            <a:spLocks noGrp="1"/>
          </p:cNvSpPr>
          <p:nvPr>
            <p:ph type="body" idx="1"/>
          </p:nvPr>
        </p:nvSpPr>
        <p:spPr/>
        <p:txBody>
          <a:bodyPr/>
          <a:lstStyle/>
          <a:p>
            <a:r>
              <a:rPr lang="is-IS" dirty="0">
                <a:cs typeface="Courier New"/>
              </a:rPr>
              <a:t>Intuitive and flexible destructuring of Arrays into individual variables during assignment</a:t>
            </a:r>
          </a:p>
          <a:p>
            <a:pPr marL="0" indent="0">
              <a:buNone/>
            </a:pPr>
            <a:endParaRPr lang="is-IS" dirty="0">
              <a:cs typeface="Courier New"/>
            </a:endParaRPr>
          </a:p>
          <a:p>
            <a:pPr marL="0" indent="0">
              <a:buNone/>
            </a:pPr>
            <a:r>
              <a:rPr lang="is-IS" dirty="0">
                <a:latin typeface="Courier New"/>
                <a:cs typeface="Courier New"/>
              </a:rPr>
              <a:t>var list = [ 1, 2, 3 ];</a:t>
            </a:r>
          </a:p>
          <a:p>
            <a:pPr marL="0" indent="0">
              <a:buNone/>
            </a:pPr>
            <a:r>
              <a:rPr lang="is-IS" dirty="0">
                <a:latin typeface="Courier New"/>
                <a:cs typeface="Courier New"/>
              </a:rPr>
              <a:t>var [ a, , b ] = list; // a = 1 , b = 3</a:t>
            </a:r>
          </a:p>
          <a:p>
            <a:pPr marL="0" indent="0">
              <a:buNone/>
            </a:pPr>
            <a:r>
              <a:rPr lang="is-IS" dirty="0">
                <a:latin typeface="Courier New"/>
                <a:cs typeface="Courier New"/>
              </a:rPr>
              <a:t>[ b, a ] = [ a, b ];</a:t>
            </a:r>
          </a:p>
          <a:p>
            <a:pPr marL="0" indent="0">
              <a:buNone/>
            </a:pPr>
            <a:endParaRPr lang="is-IS" dirty="0">
              <a:latin typeface="Courier New"/>
              <a:cs typeface="Courier New"/>
            </a:endParaRPr>
          </a:p>
          <a:p>
            <a:pPr marL="0" indent="0">
              <a:buNone/>
            </a:pPr>
            <a:endParaRPr lang="is-IS" dirty="0">
              <a:latin typeface="Courier New"/>
              <a:cs typeface="Courier New"/>
            </a:endParaRPr>
          </a:p>
          <a:p>
            <a:r>
              <a:rPr lang="en-US" sz="1800" dirty="0">
                <a:latin typeface="Courier New"/>
                <a:cs typeface="Courier New"/>
                <a:hlinkClick r:id="rId3"/>
              </a:rPr>
              <a:t>http://jsbin.com/yafage/edit?js,console</a:t>
            </a:r>
            <a:endParaRPr lang="is-I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114</a:t>
            </a:fld>
            <a:endParaRPr lang="en-US"/>
          </a:p>
        </p:txBody>
      </p:sp>
    </p:spTree>
    <p:extLst>
      <p:ext uri="{BB962C8B-B14F-4D97-AF65-F5344CB8AC3E}">
        <p14:creationId xmlns:p14="http://schemas.microsoft.com/office/powerpoint/2010/main" val="42056000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Matching</a:t>
            </a:r>
          </a:p>
        </p:txBody>
      </p:sp>
      <p:sp>
        <p:nvSpPr>
          <p:cNvPr id="3" name="Text Placeholder 2"/>
          <p:cNvSpPr>
            <a:spLocks noGrp="1"/>
          </p:cNvSpPr>
          <p:nvPr>
            <p:ph type="body" idx="1"/>
          </p:nvPr>
        </p:nvSpPr>
        <p:spPr/>
        <p:txBody>
          <a:bodyPr/>
          <a:lstStyle/>
          <a:p>
            <a:r>
              <a:rPr lang="en-US" dirty="0"/>
              <a:t>Flexible </a:t>
            </a:r>
            <a:r>
              <a:rPr lang="en-US" dirty="0" err="1"/>
              <a:t>destructuring</a:t>
            </a:r>
            <a:r>
              <a:rPr lang="en-US" dirty="0"/>
              <a:t> of Objects into individual variables during assignment</a:t>
            </a:r>
          </a:p>
          <a:p>
            <a:endParaRPr lang="en-US" dirty="0"/>
          </a:p>
          <a:p>
            <a:pPr marL="0" indent="0">
              <a:buNone/>
            </a:pPr>
            <a:r>
              <a:rPr lang="en-US" dirty="0" err="1">
                <a:latin typeface="Courier New"/>
                <a:cs typeface="Courier New"/>
              </a:rPr>
              <a:t>var</a:t>
            </a:r>
            <a:r>
              <a:rPr lang="en-US" dirty="0">
                <a:latin typeface="Courier New"/>
                <a:cs typeface="Courier New"/>
              </a:rPr>
              <a:t> { a, b, c} = {a:1, b:2, c:3};</a:t>
            </a:r>
          </a:p>
          <a:p>
            <a:pPr marL="0" indent="0">
              <a:buNone/>
            </a:pPr>
            <a:r>
              <a:rPr lang="en-US" dirty="0" err="1">
                <a:latin typeface="Courier New"/>
                <a:cs typeface="Courier New"/>
              </a:rPr>
              <a:t>console.log</a:t>
            </a:r>
            <a:r>
              <a:rPr lang="en-US" dirty="0">
                <a:latin typeface="Courier New"/>
                <a:cs typeface="Courier New"/>
              </a:rPr>
              <a:t>(a); // 1</a:t>
            </a:r>
          </a:p>
          <a:p>
            <a:pPr marL="0" indent="0">
              <a:buNone/>
            </a:pPr>
            <a:r>
              <a:rPr lang="en-US" dirty="0" err="1">
                <a:latin typeface="Courier New"/>
                <a:cs typeface="Courier New"/>
              </a:rPr>
              <a:t>console.log</a:t>
            </a:r>
            <a:r>
              <a:rPr lang="en-US" dirty="0">
                <a:latin typeface="Courier New"/>
                <a:cs typeface="Courier New"/>
              </a:rPr>
              <a:t>(b); // 2</a:t>
            </a:r>
          </a:p>
          <a:p>
            <a:pPr marL="0" indent="0">
              <a:buNone/>
            </a:pPr>
            <a:r>
              <a:rPr lang="en-US" dirty="0" err="1">
                <a:latin typeface="Courier New"/>
                <a:cs typeface="Courier New"/>
              </a:rPr>
              <a:t>console.log</a:t>
            </a:r>
            <a:r>
              <a:rPr lang="en-US" dirty="0">
                <a:latin typeface="Courier New"/>
                <a:cs typeface="Courier New"/>
              </a:rPr>
              <a:t>(c); // 3</a:t>
            </a:r>
          </a:p>
          <a:p>
            <a:pPr marL="0" indent="0">
              <a:buNone/>
            </a:pPr>
            <a:endParaRPr lang="en-US" dirty="0">
              <a:latin typeface="Courier New"/>
              <a:cs typeface="Courier New"/>
            </a:endParaRPr>
          </a:p>
          <a:p>
            <a:r>
              <a:rPr lang="en-US" sz="1800" dirty="0">
                <a:latin typeface="Courier New"/>
                <a:cs typeface="Courier New"/>
                <a:hlinkClick r:id="rId3"/>
              </a:rPr>
              <a:t>http://jsbin.com/kuvizu/edit?js,console</a:t>
            </a: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115</a:t>
            </a:fld>
            <a:endParaRPr lang="en-US"/>
          </a:p>
        </p:txBody>
      </p:sp>
    </p:spTree>
    <p:extLst>
      <p:ext uri="{BB962C8B-B14F-4D97-AF65-F5344CB8AC3E}">
        <p14:creationId xmlns:p14="http://schemas.microsoft.com/office/powerpoint/2010/main" val="13682357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 Primitive</a:t>
            </a:r>
          </a:p>
        </p:txBody>
      </p:sp>
      <p:sp>
        <p:nvSpPr>
          <p:cNvPr id="3" name="Text Placeholder 2"/>
          <p:cNvSpPr>
            <a:spLocks noGrp="1"/>
          </p:cNvSpPr>
          <p:nvPr>
            <p:ph type="body" idx="1"/>
          </p:nvPr>
        </p:nvSpPr>
        <p:spPr/>
        <p:txBody>
          <a:bodyPr/>
          <a:lstStyle/>
          <a:p>
            <a:r>
              <a:rPr lang="en-US" dirty="0"/>
              <a:t>A </a:t>
            </a:r>
            <a:r>
              <a:rPr lang="en-US" b="1" dirty="0"/>
              <a:t>unique</a:t>
            </a:r>
            <a:r>
              <a:rPr lang="en-US" dirty="0"/>
              <a:t> and </a:t>
            </a:r>
            <a:r>
              <a:rPr lang="en-US" b="1" dirty="0"/>
              <a:t>immutable </a:t>
            </a:r>
            <a:r>
              <a:rPr lang="en-US" dirty="0"/>
              <a:t>data type.</a:t>
            </a:r>
          </a:p>
          <a:p>
            <a:r>
              <a:rPr lang="en-US" dirty="0"/>
              <a:t>May be used as an identifier for object properties.</a:t>
            </a:r>
          </a:p>
          <a:p>
            <a:r>
              <a:rPr lang="en-US" dirty="0"/>
              <a:t>Examples:</a:t>
            </a:r>
          </a:p>
          <a:p>
            <a:pPr lvl="1"/>
            <a:r>
              <a:rPr lang="en-US" dirty="0" err="1"/>
              <a:t>var</a:t>
            </a:r>
            <a:r>
              <a:rPr lang="en-US" dirty="0"/>
              <a:t> sym1 = Symbol();</a:t>
            </a:r>
          </a:p>
          <a:p>
            <a:pPr lvl="1"/>
            <a:r>
              <a:rPr lang="en-US" dirty="0" err="1"/>
              <a:t>var</a:t>
            </a:r>
            <a:r>
              <a:rPr lang="en-US" dirty="0"/>
              <a:t> sym2 = Symbol("foo");</a:t>
            </a:r>
          </a:p>
          <a:p>
            <a:pPr lvl="1"/>
            <a:r>
              <a:rPr lang="en-US" dirty="0" err="1"/>
              <a:t>var</a:t>
            </a:r>
            <a:r>
              <a:rPr lang="en-US" dirty="0"/>
              <a:t> sym3 = Symbol("foo"); // Symbol("foo") !== Symbol("foo")</a:t>
            </a:r>
          </a:p>
          <a:p>
            <a:r>
              <a:rPr lang="en-US" dirty="0"/>
              <a:t>Well-known Symbols</a:t>
            </a:r>
          </a:p>
          <a:p>
            <a:pPr lvl="1"/>
            <a:r>
              <a:rPr lang="en-US" dirty="0"/>
              <a:t>Built-in symbols, for example </a:t>
            </a:r>
            <a:r>
              <a:rPr lang="en-US" dirty="0" err="1"/>
              <a:t>Symbol.iterator</a:t>
            </a:r>
            <a:r>
              <a:rPr lang="en-US" dirty="0"/>
              <a:t>, which returns the default iterator for an object. </a:t>
            </a:r>
          </a:p>
        </p:txBody>
      </p:sp>
      <p:sp>
        <p:nvSpPr>
          <p:cNvPr id="4" name="Slide Number Placeholder 3"/>
          <p:cNvSpPr>
            <a:spLocks noGrp="1"/>
          </p:cNvSpPr>
          <p:nvPr>
            <p:ph type="sldNum" sz="quarter" idx="12"/>
          </p:nvPr>
        </p:nvSpPr>
        <p:spPr/>
        <p:txBody>
          <a:bodyPr/>
          <a:lstStyle/>
          <a:p>
            <a:fld id="{A839F4A7-500C-EC42-AE23-BEE4487EA55E}" type="slidenum">
              <a:rPr lang="en-US" smtClean="0"/>
              <a:t>116</a:t>
            </a:fld>
            <a:endParaRPr lang="en-US"/>
          </a:p>
        </p:txBody>
      </p:sp>
    </p:spTree>
    <p:extLst>
      <p:ext uri="{BB962C8B-B14F-4D97-AF65-F5344CB8AC3E}">
        <p14:creationId xmlns:p14="http://schemas.microsoft.com/office/powerpoint/2010/main" val="16794919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117</a:t>
            </a:fld>
            <a:endParaRPr lang="en-US"/>
          </a:p>
        </p:txBody>
      </p:sp>
      <p:sp>
        <p:nvSpPr>
          <p:cNvPr id="3" name="Text Placeholder 2"/>
          <p:cNvSpPr>
            <a:spLocks noGrp="1"/>
          </p:cNvSpPr>
          <p:nvPr>
            <p:ph type="body" sz="quarter" idx="13"/>
          </p:nvPr>
        </p:nvSpPr>
        <p:spPr/>
        <p:txBody>
          <a:bodyPr>
            <a:normAutofit/>
          </a:bodyPr>
          <a:lstStyle/>
          <a:p>
            <a:pPr marL="342900" indent="-342900">
              <a:buFont typeface="Arial"/>
              <a:buChar char="•"/>
            </a:pPr>
            <a:r>
              <a:rPr lang="en-US" dirty="0">
                <a:latin typeface="+mj-lt"/>
              </a:rPr>
              <a:t>Customizable iteration behavior for objects</a:t>
            </a:r>
          </a:p>
          <a:p>
            <a:pPr marL="342900" indent="-342900">
              <a:buFont typeface="Arial"/>
              <a:buChar char="•"/>
            </a:pPr>
            <a:r>
              <a:rPr lang="en-US" dirty="0">
                <a:latin typeface="+mj-lt"/>
              </a:rPr>
              <a:t>In order to be </a:t>
            </a:r>
            <a:r>
              <a:rPr lang="en-US" dirty="0" err="1">
                <a:latin typeface="+mj-lt"/>
              </a:rPr>
              <a:t>iterable</a:t>
            </a:r>
            <a:r>
              <a:rPr lang="en-US" dirty="0">
                <a:latin typeface="+mj-lt"/>
              </a:rPr>
              <a:t>, an object must implement the iterator method -- the object, or one of the objects up its prototype chain) must have a property with a </a:t>
            </a:r>
            <a:r>
              <a:rPr lang="en-US" dirty="0" err="1">
                <a:latin typeface="+mj-lt"/>
              </a:rPr>
              <a:t>Symbol.iterator</a:t>
            </a:r>
            <a:r>
              <a:rPr lang="en-US" dirty="0">
                <a:latin typeface="+mj-lt"/>
              </a:rPr>
              <a:t> key.</a:t>
            </a:r>
          </a:p>
          <a:p>
            <a:endParaRPr lang="en-US" dirty="0"/>
          </a:p>
          <a:p>
            <a:r>
              <a:rPr lang="en-US" dirty="0"/>
              <a:t>var myIterable = {}</a:t>
            </a:r>
          </a:p>
          <a:p>
            <a:r>
              <a:rPr lang="en-US" dirty="0"/>
              <a:t>myIterable[Symbol.iterator] = function* () {</a:t>
            </a:r>
          </a:p>
          <a:p>
            <a:r>
              <a:rPr lang="en-US" dirty="0"/>
              <a:t>    yield 1;</a:t>
            </a:r>
          </a:p>
          <a:p>
            <a:r>
              <a:rPr lang="en-US" dirty="0"/>
              <a:t>    yield 2;</a:t>
            </a:r>
          </a:p>
          <a:p>
            <a:r>
              <a:rPr lang="en-US" dirty="0"/>
              <a:t>    yield 3;</a:t>
            </a:r>
          </a:p>
          <a:p>
            <a:r>
              <a:rPr lang="en-US" dirty="0"/>
              <a:t>};</a:t>
            </a:r>
          </a:p>
          <a:p>
            <a:r>
              <a:rPr lang="en-US" dirty="0"/>
              <a:t>[...myIterable] // [1, 2, 3]</a:t>
            </a:r>
          </a:p>
        </p:txBody>
      </p:sp>
      <p:sp>
        <p:nvSpPr>
          <p:cNvPr id="2" name="Title 1"/>
          <p:cNvSpPr>
            <a:spLocks noGrp="1"/>
          </p:cNvSpPr>
          <p:nvPr>
            <p:ph type="title"/>
          </p:nvPr>
        </p:nvSpPr>
        <p:spPr/>
        <p:txBody>
          <a:bodyPr/>
          <a:lstStyle/>
          <a:p>
            <a:r>
              <a:rPr lang="en-US" dirty="0"/>
              <a:t>User-defined Iterators</a:t>
            </a:r>
          </a:p>
        </p:txBody>
      </p:sp>
    </p:spTree>
    <p:extLst>
      <p:ext uri="{BB962C8B-B14F-4D97-AF65-F5344CB8AC3E}">
        <p14:creationId xmlns:p14="http://schemas.microsoft.com/office/powerpoint/2010/main" val="13612080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For-Of Operator</a:t>
            </a:r>
          </a:p>
        </p:txBody>
      </p:sp>
      <p:sp>
        <p:nvSpPr>
          <p:cNvPr id="3" name="Text Placeholder 2"/>
          <p:cNvSpPr>
            <a:spLocks noGrp="1"/>
          </p:cNvSpPr>
          <p:nvPr>
            <p:ph type="body" idx="1"/>
          </p:nvPr>
        </p:nvSpPr>
        <p:spPr/>
        <p:txBody>
          <a:bodyPr numCol="1">
            <a:normAutofit lnSpcReduction="10000"/>
          </a:bodyPr>
          <a:lstStyle/>
          <a:p>
            <a:r>
              <a:rPr lang="en-US" dirty="0"/>
              <a:t>Convenient way to iterate over all values of an </a:t>
            </a:r>
            <a:r>
              <a:rPr lang="en-US" dirty="0" err="1"/>
              <a:t>iterable</a:t>
            </a:r>
            <a:r>
              <a:rPr lang="en-US" dirty="0"/>
              <a:t> object</a:t>
            </a:r>
          </a:p>
          <a:p>
            <a:pPr marL="0" indent="0">
              <a:buNone/>
            </a:pPr>
            <a:r>
              <a:rPr lang="en-US" sz="1400" dirty="0">
                <a:latin typeface="Courier New"/>
                <a:cs typeface="Courier New"/>
              </a:rPr>
              <a:t>let </a:t>
            </a:r>
            <a:r>
              <a:rPr lang="en-US" sz="1400" dirty="0" err="1">
                <a:latin typeface="Courier New"/>
                <a:cs typeface="Courier New"/>
              </a:rPr>
              <a:t>fibonacci</a:t>
            </a:r>
            <a:r>
              <a:rPr lang="en-US" sz="1400" dirty="0">
                <a:latin typeface="Courier New"/>
                <a:cs typeface="Courier New"/>
              </a:rPr>
              <a:t> = {</a:t>
            </a:r>
          </a:p>
          <a:p>
            <a:pPr marL="0" indent="0">
              <a:buNone/>
            </a:pPr>
            <a:r>
              <a:rPr lang="en-US" sz="1400" dirty="0">
                <a:latin typeface="Courier New"/>
                <a:cs typeface="Courier New"/>
              </a:rPr>
              <a:t>  [</a:t>
            </a:r>
            <a:r>
              <a:rPr lang="en-US" sz="1400" dirty="0" err="1">
                <a:latin typeface="Courier New"/>
                <a:cs typeface="Courier New"/>
              </a:rPr>
              <a:t>Symbol.iterator</a:t>
            </a:r>
            <a:r>
              <a:rPr lang="en-US" sz="1400" dirty="0">
                <a:latin typeface="Courier New"/>
                <a:cs typeface="Courier New"/>
              </a:rPr>
              <a:t>]() {</a:t>
            </a:r>
          </a:p>
          <a:p>
            <a:pPr marL="0" indent="0">
              <a:buNone/>
            </a:pPr>
            <a:r>
              <a:rPr lang="en-US" sz="1400" dirty="0">
                <a:latin typeface="Courier New"/>
                <a:cs typeface="Courier New"/>
              </a:rPr>
              <a:t>    let pre = 0, cur = 1</a:t>
            </a:r>
          </a:p>
          <a:p>
            <a:pPr marL="0" indent="0">
              <a:buNone/>
            </a:pPr>
            <a:r>
              <a:rPr lang="en-US" sz="1400" dirty="0">
                <a:latin typeface="Courier New"/>
                <a:cs typeface="Courier New"/>
              </a:rPr>
              <a:t>    return {</a:t>
            </a:r>
          </a:p>
          <a:p>
            <a:pPr marL="0" indent="0">
              <a:buNone/>
            </a:pPr>
            <a:r>
              <a:rPr lang="en-US" sz="1400" dirty="0">
                <a:latin typeface="Courier New"/>
                <a:cs typeface="Courier New"/>
              </a:rPr>
              <a:t>      next() {</a:t>
            </a:r>
          </a:p>
          <a:p>
            <a:pPr marL="0" indent="0">
              <a:buNone/>
            </a:pPr>
            <a:r>
              <a:rPr lang="en-US" sz="1400" dirty="0">
                <a:latin typeface="Courier New"/>
                <a:cs typeface="Courier New"/>
              </a:rPr>
              <a:t>        [ pre, cur] = [cur, pre + cur]</a:t>
            </a:r>
          </a:p>
          <a:p>
            <a:pPr marL="0" indent="0">
              <a:buNone/>
            </a:pPr>
            <a:r>
              <a:rPr lang="en-US" sz="1400" dirty="0">
                <a:latin typeface="Courier New"/>
                <a:cs typeface="Courier New"/>
              </a:rPr>
              <a:t>        return { done: false, value: cur }</a:t>
            </a:r>
          </a:p>
          <a:p>
            <a:pPr marL="0" indent="0">
              <a:buNone/>
            </a:pPr>
            <a:r>
              <a:rPr lang="en-US" sz="1400" dirty="0">
                <a:latin typeface="Courier New"/>
                <a:cs typeface="Courier New"/>
              </a:rPr>
              <a:t>        }</a:t>
            </a:r>
          </a:p>
          <a:p>
            <a:pPr marL="0" indent="0">
              <a:buNone/>
            </a:pPr>
            <a:r>
              <a:rPr lang="en-US" sz="1400" dirty="0">
                <a:latin typeface="Courier New"/>
                <a:cs typeface="Courier New"/>
              </a:rPr>
              <a:t>      }</a:t>
            </a:r>
          </a:p>
          <a:p>
            <a:pPr marL="0" indent="0">
              <a:buNone/>
            </a:pPr>
            <a:r>
              <a:rPr lang="en-US" sz="1400" dirty="0">
                <a:latin typeface="Courier New"/>
                <a:cs typeface="Courier New"/>
              </a:rPr>
              <a:t>    }</a:t>
            </a:r>
          </a:p>
          <a:p>
            <a:pPr marL="0" indent="0">
              <a:buNone/>
            </a:pPr>
            <a:r>
              <a:rPr lang="en-US" sz="1400" dirty="0">
                <a:latin typeface="Courier New"/>
                <a:cs typeface="Courier New"/>
              </a:rPr>
              <a:t>}</a:t>
            </a:r>
          </a:p>
          <a:p>
            <a:pPr marL="0" indent="0">
              <a:buNone/>
            </a:pPr>
            <a:r>
              <a:rPr lang="en-US" sz="1400" dirty="0">
                <a:latin typeface="Courier New"/>
                <a:cs typeface="Courier New"/>
              </a:rPr>
              <a:t>for (let n of </a:t>
            </a:r>
            <a:r>
              <a:rPr lang="en-US" sz="1400" dirty="0" err="1">
                <a:latin typeface="Courier New"/>
                <a:cs typeface="Courier New"/>
              </a:rPr>
              <a:t>fibonacci</a:t>
            </a:r>
            <a:r>
              <a:rPr lang="en-US" sz="1400" dirty="0">
                <a:latin typeface="Courier New"/>
                <a:cs typeface="Courier New"/>
              </a:rPr>
              <a:t>) {</a:t>
            </a:r>
          </a:p>
          <a:p>
            <a:pPr marL="0" indent="0">
              <a:buNone/>
            </a:pPr>
            <a:r>
              <a:rPr lang="en-US" sz="1400" dirty="0">
                <a:latin typeface="Courier New"/>
                <a:cs typeface="Courier New"/>
              </a:rPr>
              <a:t>    if (n &gt; 1000)</a:t>
            </a:r>
          </a:p>
          <a:p>
            <a:pPr marL="0" indent="0">
              <a:buNone/>
            </a:pPr>
            <a:r>
              <a:rPr lang="en-US" sz="1400" dirty="0">
                <a:latin typeface="Courier New"/>
                <a:cs typeface="Courier New"/>
              </a:rPr>
              <a:t>      break;</a:t>
            </a:r>
          </a:p>
          <a:p>
            <a:pPr marL="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(n);</a:t>
            </a:r>
          </a:p>
          <a:p>
            <a:pPr marL="0" indent="0">
              <a:buNone/>
            </a:pPr>
            <a:r>
              <a:rPr lang="en-US" sz="1400" dirty="0">
                <a:latin typeface="Courier New"/>
                <a:cs typeface="Courier New"/>
              </a:rPr>
              <a:t>}</a:t>
            </a:r>
          </a:p>
          <a:p>
            <a:r>
              <a:rPr lang="en-US" sz="1400" dirty="0">
                <a:latin typeface="Courier New"/>
                <a:cs typeface="Courier New"/>
                <a:hlinkClick r:id="rId3"/>
              </a:rPr>
              <a:t>http://jsbin.com/nururoz/edit?js,console</a:t>
            </a:r>
            <a:endParaRPr lang="en-US" sz="14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118</a:t>
            </a:fld>
            <a:endParaRPr lang="en-US"/>
          </a:p>
        </p:txBody>
      </p:sp>
    </p:spTree>
    <p:extLst>
      <p:ext uri="{BB962C8B-B14F-4D97-AF65-F5344CB8AC3E}">
        <p14:creationId xmlns:p14="http://schemas.microsoft.com/office/powerpoint/2010/main" val="13628495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a:r>
              <a:rPr lang="en-US" dirty="0"/>
              <a:t>Creating and Consuming Generator Functions</a:t>
            </a:r>
          </a:p>
        </p:txBody>
      </p:sp>
      <p:sp>
        <p:nvSpPr>
          <p:cNvPr id="5" name="Text Placeholder 4"/>
          <p:cNvSpPr>
            <a:spLocks noGrp="1"/>
          </p:cNvSpPr>
          <p:nvPr>
            <p:ph type="body" idx="1"/>
          </p:nvPr>
        </p:nvSpPr>
        <p:spPr/>
        <p:txBody>
          <a:bodyPr>
            <a:normAutofit lnSpcReduction="10000"/>
          </a:bodyPr>
          <a:lstStyle/>
          <a:p>
            <a:r>
              <a:rPr lang="en-US" dirty="0"/>
              <a:t>A generator is a special type of function that works as a factory for iterators.</a:t>
            </a:r>
          </a:p>
          <a:p>
            <a:pPr marL="0" indent="0">
              <a:buNone/>
            </a:pPr>
            <a:endParaRPr lang="en-US" dirty="0"/>
          </a:p>
          <a:p>
            <a:pPr marL="0" indent="0">
              <a:buNone/>
            </a:pPr>
            <a:r>
              <a:rPr lang="en-US" sz="2000" dirty="0">
                <a:latin typeface="Courier New"/>
                <a:cs typeface="Courier New"/>
              </a:rPr>
              <a:t>function* </a:t>
            </a:r>
            <a:r>
              <a:rPr lang="en-US" sz="2000" dirty="0" err="1">
                <a:latin typeface="Courier New"/>
                <a:cs typeface="Courier New"/>
              </a:rPr>
              <a:t>idMaker</a:t>
            </a:r>
            <a:r>
              <a:rPr lang="en-US" sz="2000" dirty="0">
                <a:latin typeface="Courier New"/>
                <a:cs typeface="Courier New"/>
              </a:rPr>
              <a:t>(){</a:t>
            </a:r>
          </a:p>
          <a:p>
            <a:pPr marL="0" indent="0">
              <a:buNone/>
            </a:pPr>
            <a:r>
              <a:rPr lang="en-US" sz="2000" dirty="0">
                <a:latin typeface="Courier New"/>
                <a:cs typeface="Courier New"/>
              </a:rPr>
              <a:t>  </a:t>
            </a:r>
            <a:r>
              <a:rPr lang="en-US" sz="2000" dirty="0" err="1">
                <a:latin typeface="Courier New"/>
                <a:cs typeface="Courier New"/>
              </a:rPr>
              <a:t>var</a:t>
            </a:r>
            <a:r>
              <a:rPr lang="en-US" sz="2000" dirty="0">
                <a:latin typeface="Courier New"/>
                <a:cs typeface="Courier New"/>
              </a:rPr>
              <a:t> index = 0;</a:t>
            </a:r>
          </a:p>
          <a:p>
            <a:pPr marL="0" indent="0">
              <a:buNone/>
            </a:pPr>
            <a:r>
              <a:rPr lang="en-US" sz="2000" dirty="0">
                <a:latin typeface="Courier New"/>
                <a:cs typeface="Courier New"/>
              </a:rPr>
              <a:t>  while(true)</a:t>
            </a:r>
          </a:p>
          <a:p>
            <a:pPr marL="0" indent="0">
              <a:buNone/>
            </a:pPr>
            <a:r>
              <a:rPr lang="en-US" sz="2000" dirty="0">
                <a:latin typeface="Courier New"/>
                <a:cs typeface="Courier New"/>
              </a:rPr>
              <a:t>    yield index++;</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gen = </a:t>
            </a:r>
            <a:r>
              <a:rPr lang="en-US" sz="2000" dirty="0" err="1">
                <a:latin typeface="Courier New"/>
                <a:cs typeface="Courier New"/>
              </a:rPr>
              <a:t>idMaker</a:t>
            </a:r>
            <a:r>
              <a:rPr lang="en-US" sz="2000" dirty="0">
                <a:latin typeface="Courier New"/>
                <a:cs typeface="Courier New"/>
              </a:rPr>
              <a:t>();</a:t>
            </a:r>
          </a:p>
          <a:p>
            <a:pPr marL="0" indent="0">
              <a:buNone/>
            </a:pP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gen.next</a:t>
            </a:r>
            <a:r>
              <a:rPr lang="en-US" sz="2000" dirty="0">
                <a:latin typeface="Courier New"/>
                <a:cs typeface="Courier New"/>
              </a:rPr>
              <a:t>().value); // 0</a:t>
            </a:r>
          </a:p>
          <a:p>
            <a:pPr marL="0" indent="0">
              <a:buNone/>
            </a:pP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gen.next</a:t>
            </a:r>
            <a:r>
              <a:rPr lang="en-US" sz="2000" dirty="0">
                <a:latin typeface="Courier New"/>
                <a:cs typeface="Courier New"/>
              </a:rPr>
              <a:t>().value); // 1</a:t>
            </a:r>
          </a:p>
          <a:p>
            <a:pPr marL="0" indent="0">
              <a:buNone/>
            </a:pPr>
            <a:endParaRPr lang="en-US" sz="2000" dirty="0">
              <a:latin typeface="Courier New"/>
              <a:cs typeface="Courier New"/>
            </a:endParaRPr>
          </a:p>
          <a:p>
            <a:r>
              <a:rPr lang="en-US" sz="2000" dirty="0">
                <a:latin typeface="+mj-lt"/>
                <a:cs typeface="Courier New"/>
                <a:hlinkClick r:id="rId3"/>
              </a:rPr>
              <a:t>http://jsbin.com/pozite/edit?js,console</a:t>
            </a:r>
            <a:endParaRPr lang="en-US" sz="2000" dirty="0">
              <a:latin typeface="+mj-lt"/>
              <a:cs typeface="Courier New"/>
            </a:endParaRPr>
          </a:p>
        </p:txBody>
      </p:sp>
      <p:sp>
        <p:nvSpPr>
          <p:cNvPr id="3" name="Slide Number Placeholder 2"/>
          <p:cNvSpPr>
            <a:spLocks noGrp="1"/>
          </p:cNvSpPr>
          <p:nvPr>
            <p:ph type="sldNum" sz="quarter" idx="12"/>
          </p:nvPr>
        </p:nvSpPr>
        <p:spPr/>
        <p:txBody>
          <a:bodyPr/>
          <a:lstStyle/>
          <a:p>
            <a:fld id="{6FFFF67E-EC6A-B940-8DC7-BF9A5925C934}" type="slidenum">
              <a:rPr lang="en-US" smtClean="0"/>
              <a:t>119</a:t>
            </a:fld>
            <a:endParaRPr lang="en-US"/>
          </a:p>
        </p:txBody>
      </p:sp>
    </p:spTree>
    <p:extLst>
      <p:ext uri="{BB962C8B-B14F-4D97-AF65-F5344CB8AC3E}">
        <p14:creationId xmlns:p14="http://schemas.microsoft.com/office/powerpoint/2010/main" val="376886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What is </a:t>
            </a:r>
            <a:r>
              <a:rPr lang="en-US" dirty="0" err="1"/>
              <a:t>React.js</a:t>
            </a:r>
            <a:r>
              <a:rPr lang="en-US" dirty="0"/>
              <a:t>?</a:t>
            </a:r>
          </a:p>
        </p:txBody>
      </p:sp>
      <p:sp>
        <p:nvSpPr>
          <p:cNvPr id="3" name="Text Placeholder 2"/>
          <p:cNvSpPr>
            <a:spLocks noGrp="1"/>
          </p:cNvSpPr>
          <p:nvPr>
            <p:ph type="body" idx="1"/>
          </p:nvPr>
        </p:nvSpPr>
        <p:spPr/>
        <p:txBody>
          <a:bodyPr/>
          <a:lstStyle/>
          <a:p>
            <a:pPr lvl="0"/>
            <a:r>
              <a:rPr lang="en-US" dirty="0"/>
              <a:t>A Library for Building User Interfaces</a:t>
            </a:r>
          </a:p>
          <a:p>
            <a:pPr lvl="0"/>
            <a:r>
              <a:rPr lang="en-US" dirty="0"/>
              <a:t>Created by Facebook</a:t>
            </a:r>
          </a:p>
          <a:p>
            <a:pPr lvl="1"/>
            <a:r>
              <a:rPr lang="en-US" dirty="0"/>
              <a:t>Open sourced in 2014</a:t>
            </a:r>
          </a:p>
          <a:p>
            <a:r>
              <a:rPr lang="en-US" dirty="0"/>
              <a:t>Abstracts the Document Object Model (Virtual DOM)</a:t>
            </a:r>
          </a:p>
          <a:p>
            <a:r>
              <a:rPr lang="en-US" dirty="0"/>
              <a:t>Implements one-way data flow</a:t>
            </a:r>
          </a:p>
          <a:p>
            <a:r>
              <a:rPr lang="en-US" dirty="0"/>
              <a:t>Component-based</a:t>
            </a:r>
          </a:p>
          <a:p>
            <a:r>
              <a:rPr lang="en-US" dirty="0"/>
              <a:t>Can be rendered on the server</a:t>
            </a:r>
          </a:p>
          <a:p>
            <a:r>
              <a:rPr lang="en-US" dirty="0"/>
              <a:t>Plays well with other libraries / frameworks</a:t>
            </a:r>
          </a:p>
        </p:txBody>
      </p:sp>
      <p:sp>
        <p:nvSpPr>
          <p:cNvPr id="4" name="Slide Number Placeholder 3"/>
          <p:cNvSpPr>
            <a:spLocks noGrp="1"/>
          </p:cNvSpPr>
          <p:nvPr>
            <p:ph type="sldNum" sz="quarter" idx="12"/>
          </p:nvPr>
        </p:nvSpPr>
        <p:spPr/>
        <p:txBody>
          <a:bodyPr/>
          <a:lstStyle/>
          <a:p>
            <a:fld id="{A839F4A7-500C-EC42-AE23-BEE4487EA55E}" type="slidenum">
              <a:rPr lang="en-US" smtClean="0"/>
              <a:t>12</a:t>
            </a:fld>
            <a:endParaRPr lang="en-US"/>
          </a:p>
        </p:txBody>
      </p:sp>
    </p:spTree>
    <p:extLst>
      <p:ext uri="{BB962C8B-B14F-4D97-AF65-F5344CB8AC3E}">
        <p14:creationId xmlns:p14="http://schemas.microsoft.com/office/powerpoint/2010/main" val="28912824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Class Definition</a:t>
            </a:r>
          </a:p>
        </p:txBody>
      </p:sp>
      <p:sp>
        <p:nvSpPr>
          <p:cNvPr id="5" name="Text Placeholder 4"/>
          <p:cNvSpPr>
            <a:spLocks noGrp="1"/>
          </p:cNvSpPr>
          <p:nvPr>
            <p:ph type="body" idx="1"/>
          </p:nvPr>
        </p:nvSpPr>
        <p:spPr/>
        <p:txBody>
          <a:bodyPr/>
          <a:lstStyle/>
          <a:p>
            <a:r>
              <a:rPr lang="en-US" dirty="0"/>
              <a:t>ES6 introduces more OOP-style classes</a:t>
            </a:r>
          </a:p>
          <a:p>
            <a:r>
              <a:rPr lang="en-US" dirty="0"/>
              <a:t>Can be created with Class declaration or Class expression</a:t>
            </a:r>
          </a:p>
          <a:p>
            <a:pPr marL="0" indent="0">
              <a:buNone/>
            </a:pP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120</a:t>
            </a:fld>
            <a:endParaRPr lang="en-US"/>
          </a:p>
        </p:txBody>
      </p:sp>
    </p:spTree>
    <p:extLst>
      <p:ext uri="{BB962C8B-B14F-4D97-AF65-F5344CB8AC3E}">
        <p14:creationId xmlns:p14="http://schemas.microsoft.com/office/powerpoint/2010/main" val="33935146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Declaration</a:t>
            </a:r>
          </a:p>
        </p:txBody>
      </p:sp>
      <p:sp>
        <p:nvSpPr>
          <p:cNvPr id="3" name="Text Placeholder 2"/>
          <p:cNvSpPr>
            <a:spLocks noGrp="1"/>
          </p:cNvSpPr>
          <p:nvPr>
            <p:ph type="body" idx="1"/>
          </p:nvPr>
        </p:nvSpPr>
        <p:spPr/>
        <p:txBody>
          <a:bodyPr/>
          <a:lstStyle/>
          <a:p>
            <a:pPr marL="457200" lvl="1" indent="0">
              <a:buNone/>
            </a:pPr>
            <a:endParaRPr lang="en-US" dirty="0">
              <a:latin typeface="Courier New"/>
              <a:cs typeface="Courier New"/>
            </a:endParaRPr>
          </a:p>
          <a:p>
            <a:pPr marL="457200" lvl="1" indent="0">
              <a:buNone/>
            </a:pPr>
            <a:r>
              <a:rPr lang="en-US" dirty="0">
                <a:latin typeface="Courier New"/>
                <a:cs typeface="Courier New"/>
              </a:rPr>
              <a:t>class Square {</a:t>
            </a:r>
          </a:p>
          <a:p>
            <a:pPr marL="457200" lvl="1" indent="0">
              <a:buNone/>
            </a:pPr>
            <a:r>
              <a:rPr lang="en-US" dirty="0">
                <a:latin typeface="Courier New"/>
                <a:cs typeface="Courier New"/>
              </a:rPr>
              <a:t>  constructor (height, width) {</a:t>
            </a:r>
          </a:p>
          <a:p>
            <a:pPr marL="457200" lvl="1" indent="0">
              <a:buNone/>
            </a:pPr>
            <a:r>
              <a:rPr lang="en-US" dirty="0">
                <a:latin typeface="Courier New"/>
                <a:cs typeface="Courier New"/>
              </a:rPr>
              <a:t>    </a:t>
            </a:r>
            <a:r>
              <a:rPr lang="en-US" dirty="0" err="1">
                <a:latin typeface="Courier New"/>
                <a:cs typeface="Courier New"/>
              </a:rPr>
              <a:t>this.height</a:t>
            </a:r>
            <a:r>
              <a:rPr lang="en-US" dirty="0">
                <a:latin typeface="Courier New"/>
                <a:cs typeface="Courier New"/>
              </a:rPr>
              <a:t> = height;</a:t>
            </a:r>
          </a:p>
          <a:p>
            <a:pPr marL="457200" lvl="1" indent="0">
              <a:buNone/>
            </a:pPr>
            <a:r>
              <a:rPr lang="en-US" dirty="0">
                <a:latin typeface="Courier New"/>
                <a:cs typeface="Courier New"/>
              </a:rPr>
              <a:t>    </a:t>
            </a:r>
            <a:r>
              <a:rPr lang="en-US" dirty="0" err="1">
                <a:latin typeface="Courier New"/>
                <a:cs typeface="Courier New"/>
              </a:rPr>
              <a:t>this.width</a:t>
            </a:r>
            <a:r>
              <a:rPr lang="en-US" dirty="0">
                <a:latin typeface="Courier New"/>
                <a:cs typeface="Courier New"/>
              </a:rPr>
              <a:t> = width;</a:t>
            </a:r>
          </a:p>
          <a:p>
            <a:pPr marL="457200" lvl="1" indent="0">
              <a:buNone/>
            </a:pPr>
            <a:r>
              <a:rPr lang="en-US" dirty="0">
                <a:latin typeface="Courier New"/>
                <a:cs typeface="Courier New"/>
              </a:rPr>
              <a:t>    }</a:t>
            </a:r>
          </a:p>
          <a:p>
            <a:pPr marL="457200" lvl="1" indent="0">
              <a:buNone/>
            </a:pPr>
            <a:r>
              <a:rPr lang="en-US" dirty="0">
                <a:latin typeface="Courier New"/>
                <a:cs typeface="Courier New"/>
              </a:rPr>
              <a:t>}</a:t>
            </a:r>
          </a:p>
          <a:p>
            <a:pPr marL="0" indent="0">
              <a:buNone/>
            </a:pP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121</a:t>
            </a:fld>
            <a:endParaRPr lang="en-US"/>
          </a:p>
        </p:txBody>
      </p:sp>
    </p:spTree>
    <p:extLst>
      <p:ext uri="{BB962C8B-B14F-4D97-AF65-F5344CB8AC3E}">
        <p14:creationId xmlns:p14="http://schemas.microsoft.com/office/powerpoint/2010/main" val="24492491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Expressions</a:t>
            </a:r>
          </a:p>
        </p:txBody>
      </p:sp>
      <p:sp>
        <p:nvSpPr>
          <p:cNvPr id="3" name="Text Placeholder 2"/>
          <p:cNvSpPr>
            <a:spLocks noGrp="1"/>
          </p:cNvSpPr>
          <p:nvPr>
            <p:ph type="body" idx="1"/>
          </p:nvPr>
        </p:nvSpPr>
        <p:spPr/>
        <p:txBody>
          <a:bodyPr>
            <a:normAutofit lnSpcReduction="10000"/>
          </a:bodyPr>
          <a:lstStyle/>
          <a:p>
            <a:r>
              <a:rPr lang="en-US" dirty="0">
                <a:cs typeface="Courier New"/>
              </a:rPr>
              <a:t>Can be unnamed</a:t>
            </a:r>
          </a:p>
          <a:p>
            <a:pPr marL="0"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Square = class {</a:t>
            </a:r>
          </a:p>
          <a:p>
            <a:pPr marL="0" indent="0">
              <a:buNone/>
            </a:pPr>
            <a:r>
              <a:rPr lang="en-US" sz="1800" dirty="0">
                <a:latin typeface="Courier New"/>
                <a:cs typeface="Courier New"/>
              </a:rPr>
              <a:t>	  constructor(</a:t>
            </a:r>
            <a:r>
              <a:rPr lang="en-US" sz="1800" dirty="0" err="1">
                <a:latin typeface="Courier New"/>
                <a:cs typeface="Courier New"/>
              </a:rPr>
              <a:t>height,width</a:t>
            </a:r>
            <a:r>
              <a:rPr lang="en-US" sz="1800" dirty="0">
                <a:latin typeface="Courier New"/>
                <a:cs typeface="Courier New"/>
              </a:rPr>
              <a:t>) {</a:t>
            </a:r>
          </a:p>
          <a:p>
            <a:pPr marL="0" indent="0">
              <a:buNone/>
            </a:pPr>
            <a:r>
              <a:rPr lang="en-US" sz="1800" dirty="0">
                <a:latin typeface="Courier New"/>
                <a:cs typeface="Courier New"/>
              </a:rPr>
              <a:t>	    </a:t>
            </a:r>
            <a:r>
              <a:rPr lang="en-US" sz="1800" dirty="0" err="1">
                <a:latin typeface="Courier New"/>
                <a:cs typeface="Courier New"/>
              </a:rPr>
              <a:t>this.height</a:t>
            </a:r>
            <a:r>
              <a:rPr lang="en-US" sz="1800" dirty="0">
                <a:latin typeface="Courier New"/>
                <a:cs typeface="Courier New"/>
              </a:rPr>
              <a:t> = height;</a:t>
            </a:r>
          </a:p>
          <a:p>
            <a:pPr marL="0" indent="0">
              <a:buNone/>
            </a:pPr>
            <a:r>
              <a:rPr lang="en-US" sz="1800" dirty="0">
                <a:latin typeface="Courier New"/>
                <a:cs typeface="Courier New"/>
              </a:rPr>
              <a:t>	    </a:t>
            </a:r>
            <a:r>
              <a:rPr lang="en-US" sz="1800" dirty="0" err="1">
                <a:latin typeface="Courier New"/>
                <a:cs typeface="Courier New"/>
              </a:rPr>
              <a:t>this.width</a:t>
            </a:r>
            <a:r>
              <a:rPr lang="en-US" sz="1800" dirty="0">
                <a:latin typeface="Courier New"/>
                <a:cs typeface="Courier New"/>
              </a:rPr>
              <a:t> = width;</a:t>
            </a:r>
          </a:p>
          <a:p>
            <a:pPr marL="0" indent="0">
              <a:buNone/>
            </a:pPr>
            <a:r>
              <a:rPr lang="en-US" sz="1800" dirty="0">
                <a:latin typeface="Courier New"/>
                <a:cs typeface="Courier New"/>
              </a:rPr>
              <a:t>	  }</a:t>
            </a:r>
          </a:p>
          <a:p>
            <a:pPr marL="0" indent="0">
              <a:buNone/>
            </a:pPr>
            <a:r>
              <a:rPr lang="en-US" sz="1800" dirty="0">
                <a:latin typeface="Courier New"/>
                <a:cs typeface="Courier New"/>
              </a:rPr>
              <a:t>	};</a:t>
            </a:r>
          </a:p>
          <a:p>
            <a:r>
              <a:rPr lang="en-US" dirty="0">
                <a:cs typeface="Courier New"/>
              </a:rPr>
              <a:t>Or named</a:t>
            </a:r>
          </a:p>
          <a:p>
            <a:pPr marL="457200" lvl="1" indent="0">
              <a:buNone/>
            </a:pPr>
            <a:r>
              <a:rPr lang="en-US" sz="1800" dirty="0">
                <a:latin typeface="Courier New"/>
                <a:cs typeface="Courier New"/>
              </a:rPr>
              <a:t>class Square {</a:t>
            </a:r>
          </a:p>
          <a:p>
            <a:pPr marL="457200" lvl="1" indent="0">
              <a:buNone/>
            </a:pPr>
            <a:r>
              <a:rPr lang="en-US" sz="1800" dirty="0">
                <a:latin typeface="Courier New"/>
                <a:cs typeface="Courier New"/>
              </a:rPr>
              <a:t>  constructor(height, width) {</a:t>
            </a:r>
          </a:p>
          <a:p>
            <a:pPr marL="457200" lvl="1" indent="0">
              <a:buNone/>
            </a:pPr>
            <a:r>
              <a:rPr lang="en-US" sz="1800" dirty="0">
                <a:latin typeface="Courier New"/>
                <a:cs typeface="Courier New"/>
              </a:rPr>
              <a:t>    </a:t>
            </a:r>
            <a:r>
              <a:rPr lang="en-US" sz="1800" dirty="0" err="1">
                <a:latin typeface="Courier New"/>
                <a:cs typeface="Courier New"/>
              </a:rPr>
              <a:t>this.height</a:t>
            </a:r>
            <a:r>
              <a:rPr lang="en-US" sz="1800" dirty="0">
                <a:latin typeface="Courier New"/>
                <a:cs typeface="Courier New"/>
              </a:rPr>
              <a:t> = height;</a:t>
            </a:r>
          </a:p>
          <a:p>
            <a:pPr marL="457200" lvl="1" indent="0">
              <a:buNone/>
            </a:pPr>
            <a:r>
              <a:rPr lang="en-US" sz="1800" dirty="0">
                <a:latin typeface="Courier New"/>
                <a:cs typeface="Courier New"/>
              </a:rPr>
              <a:t>    </a:t>
            </a:r>
            <a:r>
              <a:rPr lang="en-US" sz="1800" dirty="0" err="1">
                <a:latin typeface="Courier New"/>
                <a:cs typeface="Courier New"/>
              </a:rPr>
              <a:t>this.width</a:t>
            </a:r>
            <a:r>
              <a:rPr lang="en-US" sz="1800" dirty="0">
                <a:latin typeface="Courier New"/>
                <a:cs typeface="Courier New"/>
              </a:rPr>
              <a:t> = width; </a:t>
            </a:r>
          </a:p>
          <a:p>
            <a:pPr marL="457200" lvl="1" indent="0">
              <a:buNone/>
            </a:pPr>
            <a:r>
              <a:rPr lang="en-US" sz="1800" dirty="0">
                <a:latin typeface="Courier New"/>
                <a:cs typeface="Courier New"/>
              </a:rPr>
              <a:t>  }</a:t>
            </a:r>
          </a:p>
          <a:p>
            <a:pPr marL="457200" lvl="1" indent="0">
              <a:buNone/>
            </a:pPr>
            <a:r>
              <a:rPr lang="en-US" sz="18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122</a:t>
            </a:fld>
            <a:endParaRPr lang="en-US"/>
          </a:p>
        </p:txBody>
      </p:sp>
    </p:spTree>
    <p:extLst>
      <p:ext uri="{BB962C8B-B14F-4D97-AF65-F5344CB8AC3E}">
        <p14:creationId xmlns:p14="http://schemas.microsoft.com/office/powerpoint/2010/main" val="1516683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Inheritance</a:t>
            </a:r>
          </a:p>
        </p:txBody>
      </p:sp>
      <p:sp>
        <p:nvSpPr>
          <p:cNvPr id="3" name="Text Placeholder 2"/>
          <p:cNvSpPr>
            <a:spLocks noGrp="1"/>
          </p:cNvSpPr>
          <p:nvPr>
            <p:ph type="body" idx="1"/>
          </p:nvPr>
        </p:nvSpPr>
        <p:spPr/>
        <p:txBody>
          <a:bodyPr/>
          <a:lstStyle/>
          <a:p>
            <a:pPr marL="0" indent="0">
              <a:buNone/>
            </a:pPr>
            <a:r>
              <a:rPr lang="en-US" sz="1800" dirty="0">
                <a:latin typeface="Courier New"/>
                <a:cs typeface="Courier New"/>
              </a:rPr>
              <a:t>class Rectangle extends Shape {</a:t>
            </a:r>
          </a:p>
          <a:p>
            <a:pPr marL="0" indent="0">
              <a:buNone/>
            </a:pPr>
            <a:r>
              <a:rPr lang="en-US" sz="1800" dirty="0">
                <a:latin typeface="Courier New"/>
                <a:cs typeface="Courier New"/>
              </a:rPr>
              <a:t>	constructor (id, x, y, width, height) {</a:t>
            </a:r>
          </a:p>
          <a:p>
            <a:pPr marL="0" indent="0">
              <a:buNone/>
            </a:pPr>
            <a:r>
              <a:rPr lang="en-US" sz="1800" dirty="0">
                <a:latin typeface="Courier New"/>
                <a:cs typeface="Courier New"/>
              </a:rPr>
              <a:t>   	  super (id, x, y);</a:t>
            </a:r>
          </a:p>
          <a:p>
            <a:pPr marL="0" indent="0">
              <a:buNone/>
            </a:pPr>
            <a:r>
              <a:rPr lang="en-US" sz="1800" dirty="0">
                <a:latin typeface="Courier New"/>
                <a:cs typeface="Courier New"/>
              </a:rPr>
              <a:t>   	  </a:t>
            </a:r>
            <a:r>
              <a:rPr lang="en-US" sz="1800" dirty="0" err="1">
                <a:latin typeface="Courier New"/>
                <a:cs typeface="Courier New"/>
              </a:rPr>
              <a:t>this.width</a:t>
            </a:r>
            <a:r>
              <a:rPr lang="en-US" sz="1800" dirty="0">
                <a:latin typeface="Courier New"/>
                <a:cs typeface="Courier New"/>
              </a:rPr>
              <a:t> = width;</a:t>
            </a:r>
          </a:p>
          <a:p>
            <a:pPr marL="0" indent="0">
              <a:buNone/>
            </a:pPr>
            <a:r>
              <a:rPr lang="en-US" sz="1800" dirty="0">
                <a:latin typeface="Courier New"/>
                <a:cs typeface="Courier New"/>
              </a:rPr>
              <a:t>  	  </a:t>
            </a:r>
            <a:r>
              <a:rPr lang="en-US" sz="1800" dirty="0" err="1">
                <a:latin typeface="Courier New"/>
                <a:cs typeface="Courier New"/>
              </a:rPr>
              <a:t>this.height</a:t>
            </a:r>
            <a:r>
              <a:rPr lang="en-US" sz="1800" dirty="0">
                <a:latin typeface="Courier New"/>
                <a:cs typeface="Courier New"/>
              </a:rPr>
              <a:t> = height;</a:t>
            </a:r>
          </a:p>
          <a:p>
            <a:pPr marL="0" indent="0">
              <a:buNone/>
            </a:pPr>
            <a:r>
              <a:rPr lang="en-US" sz="1800" dirty="0">
                <a:latin typeface="Courier New"/>
                <a:cs typeface="Courier New"/>
              </a:rPr>
              <a:t>  	}</a:t>
            </a:r>
          </a:p>
          <a:p>
            <a:pPr marL="0" indent="0">
              <a:buNone/>
            </a:pPr>
            <a:r>
              <a:rPr lang="en-US" sz="1800" dirty="0">
                <a:latin typeface="Courier New"/>
                <a:cs typeface="Courier New"/>
              </a:rPr>
              <a:t>}</a:t>
            </a:r>
          </a:p>
          <a:p>
            <a:pPr marL="0" indent="0">
              <a:buNone/>
            </a:pPr>
            <a:r>
              <a:rPr lang="en-US" sz="1800" dirty="0">
                <a:latin typeface="Courier New"/>
                <a:cs typeface="Courier New"/>
              </a:rPr>
              <a:t>class Circle extends Shape {</a:t>
            </a:r>
          </a:p>
          <a:p>
            <a:pPr marL="0" indent="0">
              <a:buNone/>
            </a:pPr>
            <a:r>
              <a:rPr lang="en-US" sz="1800" dirty="0">
                <a:latin typeface="Courier New"/>
                <a:cs typeface="Courier New"/>
              </a:rPr>
              <a:t>	constructor (id, x, y, radius) {</a:t>
            </a:r>
          </a:p>
          <a:p>
            <a:pPr marL="0" indent="0">
              <a:buNone/>
            </a:pPr>
            <a:r>
              <a:rPr lang="en-US" sz="1800" dirty="0">
                <a:latin typeface="Courier New"/>
                <a:cs typeface="Courier New"/>
              </a:rPr>
              <a:t>	  super (id, x, y);</a:t>
            </a:r>
          </a:p>
          <a:p>
            <a:pPr marL="0" indent="0">
              <a:buNone/>
            </a:pPr>
            <a:r>
              <a:rPr lang="en-US" sz="1800" dirty="0">
                <a:latin typeface="Courier New"/>
                <a:cs typeface="Courier New"/>
              </a:rPr>
              <a:t>	  </a:t>
            </a:r>
            <a:r>
              <a:rPr lang="en-US" sz="1800" dirty="0" err="1">
                <a:latin typeface="Courier New"/>
                <a:cs typeface="Courier New"/>
              </a:rPr>
              <a:t>this.radius</a:t>
            </a:r>
            <a:r>
              <a:rPr lang="en-US" sz="1800" dirty="0">
                <a:latin typeface="Courier New"/>
                <a:cs typeface="Courier New"/>
              </a:rPr>
              <a:t> = radius;</a:t>
            </a:r>
          </a:p>
          <a:p>
            <a:pPr marL="0" indent="0">
              <a:buNone/>
            </a:pPr>
            <a:r>
              <a:rPr lang="en-US" sz="1800" dirty="0">
                <a:latin typeface="Courier New"/>
                <a:cs typeface="Courier New"/>
              </a:rPr>
              <a:t>	}</a:t>
            </a:r>
          </a:p>
          <a:p>
            <a:pPr marL="0" indent="0">
              <a:buNone/>
            </a:pPr>
            <a:r>
              <a:rPr lang="en-US" sz="18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123</a:t>
            </a:fld>
            <a:endParaRPr lang="en-US"/>
          </a:p>
        </p:txBody>
      </p:sp>
    </p:spTree>
    <p:extLst>
      <p:ext uri="{BB962C8B-B14F-4D97-AF65-F5344CB8AC3E}">
        <p14:creationId xmlns:p14="http://schemas.microsoft.com/office/powerpoint/2010/main" val="28618275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ES2015</a:t>
            </a:r>
          </a:p>
        </p:txBody>
      </p:sp>
      <p:sp>
        <p:nvSpPr>
          <p:cNvPr id="3" name="Content Placeholder 2"/>
          <p:cNvSpPr>
            <a:spLocks noGrp="1"/>
          </p:cNvSpPr>
          <p:nvPr>
            <p:ph idx="1"/>
          </p:nvPr>
        </p:nvSpPr>
        <p:spPr/>
        <p:txBody>
          <a:bodyPr/>
          <a:lstStyle/>
          <a:p>
            <a:r>
              <a:rPr lang="en-US" dirty="0"/>
              <a:t>ES2016</a:t>
            </a:r>
          </a:p>
          <a:p>
            <a:pPr lvl="1"/>
            <a:r>
              <a:rPr lang="en-US" dirty="0"/>
              <a:t>aka ES7</a:t>
            </a:r>
          </a:p>
          <a:p>
            <a:pPr lvl="1"/>
            <a:r>
              <a:rPr lang="en-US" dirty="0"/>
              <a:t>New Features</a:t>
            </a:r>
          </a:p>
          <a:p>
            <a:pPr lvl="2"/>
            <a:r>
              <a:rPr lang="en-US" dirty="0"/>
              <a:t>Exponentiation operator (**)</a:t>
            </a:r>
          </a:p>
          <a:p>
            <a:pPr lvl="2"/>
            <a:r>
              <a:rPr lang="en-US" dirty="0" err="1"/>
              <a:t>Array.prototype.includes</a:t>
            </a:r>
            <a:endParaRPr lang="en-US" dirty="0"/>
          </a:p>
          <a:p>
            <a:r>
              <a:rPr lang="en-US" dirty="0"/>
              <a:t>ES2017</a:t>
            </a:r>
          </a:p>
          <a:p>
            <a:pPr lvl="1"/>
            <a:r>
              <a:rPr lang="en-US" dirty="0"/>
              <a:t>aka ES8</a:t>
            </a:r>
          </a:p>
          <a:p>
            <a:pPr lvl="1"/>
            <a:r>
              <a:rPr lang="en-US" dirty="0"/>
              <a:t>New Features</a:t>
            </a:r>
          </a:p>
          <a:p>
            <a:pPr lvl="2"/>
            <a:r>
              <a:rPr lang="en-US" dirty="0" err="1"/>
              <a:t>async</a:t>
            </a:r>
            <a:r>
              <a:rPr lang="en-US" dirty="0"/>
              <a:t>/await</a:t>
            </a:r>
          </a:p>
          <a:p>
            <a:r>
              <a:rPr lang="en-US" dirty="0" err="1"/>
              <a:t>ES.Next</a:t>
            </a:r>
            <a:endParaRPr lang="en-US" dirty="0"/>
          </a:p>
          <a:p>
            <a:pPr lvl="1"/>
            <a:r>
              <a:rPr lang="en-US" dirty="0"/>
              <a:t>Dynamic name for upcoming version</a:t>
            </a:r>
          </a:p>
        </p:txBody>
      </p:sp>
      <p:sp>
        <p:nvSpPr>
          <p:cNvPr id="4" name="Slide Number Placeholder 3"/>
          <p:cNvSpPr>
            <a:spLocks noGrp="1"/>
          </p:cNvSpPr>
          <p:nvPr>
            <p:ph type="sldNum" sz="quarter" idx="12"/>
          </p:nvPr>
        </p:nvSpPr>
        <p:spPr/>
        <p:txBody>
          <a:bodyPr/>
          <a:lstStyle/>
          <a:p>
            <a:fld id="{6FFFF67E-EC6A-B940-8DC7-BF9A5925C934}" type="slidenum">
              <a:rPr lang="en-US" smtClean="0"/>
              <a:t>124</a:t>
            </a:fld>
            <a:endParaRPr lang="en-US"/>
          </a:p>
        </p:txBody>
      </p:sp>
    </p:spTree>
    <p:extLst>
      <p:ext uri="{BB962C8B-B14F-4D97-AF65-F5344CB8AC3E}">
        <p14:creationId xmlns:p14="http://schemas.microsoft.com/office/powerpoint/2010/main" val="175928538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JavaScript Topics</a:t>
            </a:r>
          </a:p>
        </p:txBody>
      </p:sp>
      <p:sp>
        <p:nvSpPr>
          <p:cNvPr id="3" name="Text Placeholder 2"/>
          <p:cNvSpPr>
            <a:spLocks noGrp="1"/>
          </p:cNvSpPr>
          <p:nvPr>
            <p:ph type="body" idx="1"/>
          </p:nvPr>
        </p:nvSpPr>
        <p:spPr/>
        <p:txBody>
          <a:bodyPr/>
          <a:lstStyle/>
          <a:p>
            <a:r>
              <a:rPr lang="en-US"/>
              <a:t>this, promises, map</a:t>
            </a:r>
          </a:p>
        </p:txBody>
      </p:sp>
      <p:sp>
        <p:nvSpPr>
          <p:cNvPr id="4" name="Slide Number Placeholder 3"/>
          <p:cNvSpPr>
            <a:spLocks noGrp="1"/>
          </p:cNvSpPr>
          <p:nvPr>
            <p:ph type="sldNum" sz="quarter" idx="12"/>
          </p:nvPr>
        </p:nvSpPr>
        <p:spPr/>
        <p:txBody>
          <a:bodyPr/>
          <a:lstStyle/>
          <a:p>
            <a:fld id="{6FFFF67E-EC6A-B940-8DC7-BF9A5925C934}" type="slidenum">
              <a:rPr lang="en-US" smtClean="0"/>
              <a:t>125</a:t>
            </a:fld>
            <a:endParaRPr lang="en-US"/>
          </a:p>
        </p:txBody>
      </p:sp>
    </p:spTree>
    <p:extLst>
      <p:ext uri="{BB962C8B-B14F-4D97-AF65-F5344CB8AC3E}">
        <p14:creationId xmlns:p14="http://schemas.microsoft.com/office/powerpoint/2010/main" val="19206805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latin typeface="Courier New"/>
                <a:cs typeface="Courier New"/>
              </a:rPr>
              <a:t>"use strict"</a:t>
            </a:r>
          </a:p>
        </p:txBody>
      </p:sp>
      <p:sp>
        <p:nvSpPr>
          <p:cNvPr id="3" name="Text Placeholder 2"/>
          <p:cNvSpPr>
            <a:spLocks noGrp="1"/>
          </p:cNvSpPr>
          <p:nvPr>
            <p:ph type="body" idx="1"/>
          </p:nvPr>
        </p:nvSpPr>
        <p:spPr/>
        <p:txBody>
          <a:bodyPr/>
          <a:lstStyle/>
          <a:p>
            <a:r>
              <a:rPr lang="en-US" sz="2000" dirty="0"/>
              <a:t>Introduced with ES5 </a:t>
            </a:r>
          </a:p>
          <a:p>
            <a:r>
              <a:rPr lang="en-US" sz="2000" dirty="0"/>
              <a:t>Tells browsers to check for common errors and bad practices at run time</a:t>
            </a:r>
          </a:p>
          <a:p>
            <a:r>
              <a:rPr lang="en-US" sz="2000" dirty="0"/>
              <a:t>Opts in to restricted variant of JavaScript</a:t>
            </a:r>
          </a:p>
          <a:p>
            <a:r>
              <a:rPr lang="en-US" sz="2000" dirty="0"/>
              <a:t>To invoke:</a:t>
            </a:r>
          </a:p>
          <a:p>
            <a:pPr lvl="1"/>
            <a:r>
              <a:rPr lang="en-US" sz="1800" dirty="0"/>
              <a:t>put </a:t>
            </a:r>
            <a:r>
              <a:rPr lang="en-US" sz="1800" dirty="0">
                <a:latin typeface="Courier New"/>
                <a:cs typeface="Courier New"/>
              </a:rPr>
              <a:t>"use strict;" </a:t>
            </a:r>
            <a:r>
              <a:rPr lang="en-US" sz="1800" dirty="0"/>
              <a:t>before any other statements</a:t>
            </a:r>
          </a:p>
          <a:p>
            <a:r>
              <a:rPr lang="en-US" sz="2000" dirty="0"/>
              <a:t>Can also be invoked for functions:</a:t>
            </a:r>
          </a:p>
          <a:p>
            <a:pPr marL="857250" lvl="2" indent="0">
              <a:buNone/>
            </a:pPr>
            <a:r>
              <a:rPr lang="en-US" sz="1600" dirty="0">
                <a:latin typeface="Courier New"/>
                <a:cs typeface="Courier New"/>
              </a:rPr>
              <a:t>function </a:t>
            </a:r>
            <a:r>
              <a:rPr lang="en-US" sz="1600" dirty="0" err="1">
                <a:latin typeface="Courier New"/>
                <a:cs typeface="Courier New"/>
              </a:rPr>
              <a:t>myStrictFunction</a:t>
            </a:r>
            <a:r>
              <a:rPr lang="en-US" sz="1600" dirty="0">
                <a:latin typeface="Courier New"/>
                <a:cs typeface="Courier New"/>
              </a:rPr>
              <a:t>(){</a:t>
            </a:r>
          </a:p>
          <a:p>
            <a:pPr marL="857250" lvl="2" indent="0">
              <a:buNone/>
            </a:pPr>
            <a:r>
              <a:rPr lang="en-US" sz="1600" dirty="0">
                <a:latin typeface="Courier New"/>
                <a:cs typeface="Courier New"/>
              </a:rPr>
              <a:t>    'use strict';</a:t>
            </a:r>
          </a:p>
          <a:p>
            <a:pPr marL="857250" lvl="2" indent="0">
              <a:buNone/>
            </a:pPr>
            <a:r>
              <a:rPr lang="en-US" sz="1600" dirty="0">
                <a:latin typeface="Courier New"/>
                <a:cs typeface="Courier New"/>
              </a:rPr>
              <a:t>    …</a:t>
            </a:r>
          </a:p>
          <a:p>
            <a:pPr marL="857250" lvl="2" indent="0">
              <a:buNone/>
            </a:pPr>
            <a:r>
              <a:rPr lang="en-US" sz="1600" dirty="0">
                <a:latin typeface="Courier New"/>
                <a:cs typeface="Courier New"/>
              </a:rPr>
              <a:t>}</a:t>
            </a:r>
          </a:p>
          <a:p>
            <a:r>
              <a:rPr lang="en-US" sz="2000" dirty="0">
                <a:cs typeface="Courier New"/>
              </a:rPr>
              <a:t>Is implied in ES6 Modules and Classes</a:t>
            </a:r>
          </a:p>
          <a:p>
            <a:r>
              <a:rPr lang="en-US" sz="2000" dirty="0">
                <a:cs typeface="Courier New"/>
              </a:rPr>
              <a:t>Is redundant in properly written ES6 code.</a:t>
            </a:r>
          </a:p>
        </p:txBody>
      </p:sp>
      <p:sp>
        <p:nvSpPr>
          <p:cNvPr id="4" name="Slide Number Placeholder 3"/>
          <p:cNvSpPr>
            <a:spLocks noGrp="1"/>
          </p:cNvSpPr>
          <p:nvPr>
            <p:ph type="sldNum" sz="quarter" idx="12"/>
          </p:nvPr>
        </p:nvSpPr>
        <p:spPr/>
        <p:txBody>
          <a:bodyPr/>
          <a:lstStyle/>
          <a:p>
            <a:fld id="{A839F4A7-500C-EC42-AE23-BEE4487EA55E}" type="slidenum">
              <a:rPr lang="en-US" smtClean="0"/>
              <a:t>126</a:t>
            </a:fld>
            <a:endParaRPr lang="en-US"/>
          </a:p>
        </p:txBody>
      </p:sp>
    </p:spTree>
    <p:extLst>
      <p:ext uri="{BB962C8B-B14F-4D97-AF65-F5344CB8AC3E}">
        <p14:creationId xmlns:p14="http://schemas.microsoft.com/office/powerpoint/2010/main" val="32821639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t>
            </a:r>
            <a:r>
              <a:rPr lang="en-US" dirty="0">
                <a:latin typeface="Courier New"/>
                <a:cs typeface="Courier New"/>
              </a:rPr>
              <a:t>this</a:t>
            </a:r>
          </a:p>
        </p:txBody>
      </p:sp>
      <p:sp>
        <p:nvSpPr>
          <p:cNvPr id="3" name="Text Placeholder 2"/>
          <p:cNvSpPr>
            <a:spLocks noGrp="1"/>
          </p:cNvSpPr>
          <p:nvPr>
            <p:ph type="body" idx="1"/>
          </p:nvPr>
        </p:nvSpPr>
        <p:spPr/>
        <p:txBody>
          <a:bodyPr/>
          <a:lstStyle/>
          <a:p>
            <a:r>
              <a:rPr lang="en-US" dirty="0"/>
              <a:t>Allows functions to be reused with different context.</a:t>
            </a:r>
          </a:p>
          <a:p>
            <a:r>
              <a:rPr lang="en-US" dirty="0"/>
              <a:t>Which object should be focal when invoking a function.</a:t>
            </a:r>
          </a:p>
        </p:txBody>
      </p:sp>
      <p:sp>
        <p:nvSpPr>
          <p:cNvPr id="4" name="Slide Number Placeholder 3"/>
          <p:cNvSpPr>
            <a:spLocks noGrp="1"/>
          </p:cNvSpPr>
          <p:nvPr>
            <p:ph type="sldNum" sz="quarter" idx="12"/>
          </p:nvPr>
        </p:nvSpPr>
        <p:spPr/>
        <p:txBody>
          <a:bodyPr/>
          <a:lstStyle/>
          <a:p>
            <a:fld id="{A839F4A7-500C-EC42-AE23-BEE4487EA55E}" type="slidenum">
              <a:rPr lang="en-US" smtClean="0"/>
              <a:t>127</a:t>
            </a:fld>
            <a:endParaRPr lang="en-US"/>
          </a:p>
        </p:txBody>
      </p:sp>
    </p:spTree>
    <p:extLst>
      <p:ext uri="{BB962C8B-B14F-4D97-AF65-F5344CB8AC3E}">
        <p14:creationId xmlns:p14="http://schemas.microsoft.com/office/powerpoint/2010/main" val="16286511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Rules of </a:t>
            </a:r>
            <a:r>
              <a:rPr lang="en-US" dirty="0">
                <a:latin typeface="Courier New"/>
                <a:cs typeface="Courier New"/>
              </a:rPr>
              <a:t>this</a:t>
            </a:r>
          </a:p>
        </p:txBody>
      </p:sp>
      <p:sp>
        <p:nvSpPr>
          <p:cNvPr id="3" name="Text Placeholder 2"/>
          <p:cNvSpPr>
            <a:spLocks noGrp="1"/>
          </p:cNvSpPr>
          <p:nvPr>
            <p:ph type="body" idx="1"/>
          </p:nvPr>
        </p:nvSpPr>
        <p:spPr/>
        <p:txBody>
          <a:bodyPr/>
          <a:lstStyle/>
          <a:p>
            <a:r>
              <a:rPr lang="en-US" dirty="0"/>
              <a:t>Implicit Binding</a:t>
            </a:r>
          </a:p>
          <a:p>
            <a:r>
              <a:rPr lang="en-US" dirty="0"/>
              <a:t>Explicit Binding</a:t>
            </a:r>
          </a:p>
          <a:p>
            <a:r>
              <a:rPr lang="en-US" dirty="0"/>
              <a:t>New Binding</a:t>
            </a:r>
          </a:p>
          <a:p>
            <a:r>
              <a:rPr lang="en-US" dirty="0"/>
              <a:t>Window Binding</a:t>
            </a:r>
          </a:p>
        </p:txBody>
      </p:sp>
      <p:sp>
        <p:nvSpPr>
          <p:cNvPr id="4" name="Slide Number Placeholder 3"/>
          <p:cNvSpPr>
            <a:spLocks noGrp="1"/>
          </p:cNvSpPr>
          <p:nvPr>
            <p:ph type="sldNum" sz="quarter" idx="12"/>
          </p:nvPr>
        </p:nvSpPr>
        <p:spPr/>
        <p:txBody>
          <a:bodyPr/>
          <a:lstStyle/>
          <a:p>
            <a:fld id="{A839F4A7-500C-EC42-AE23-BEE4487EA55E}" type="slidenum">
              <a:rPr lang="en-US" smtClean="0"/>
              <a:t>128</a:t>
            </a:fld>
            <a:endParaRPr lang="en-US"/>
          </a:p>
        </p:txBody>
      </p:sp>
    </p:spTree>
    <p:extLst>
      <p:ext uri="{BB962C8B-B14F-4D97-AF65-F5344CB8AC3E}">
        <p14:creationId xmlns:p14="http://schemas.microsoft.com/office/powerpoint/2010/main" val="24875242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latin typeface="Courier New"/>
                <a:cs typeface="Courier New"/>
              </a:rPr>
              <a:t>this</a:t>
            </a:r>
            <a:r>
              <a:rPr lang="en-US" dirty="0"/>
              <a:t>?</a:t>
            </a:r>
          </a:p>
        </p:txBody>
      </p:sp>
      <p:sp>
        <p:nvSpPr>
          <p:cNvPr id="3" name="Text Placeholder 2"/>
          <p:cNvSpPr>
            <a:spLocks noGrp="1"/>
          </p:cNvSpPr>
          <p:nvPr>
            <p:ph type="body" idx="1"/>
          </p:nvPr>
        </p:nvSpPr>
        <p:spPr/>
        <p:txBody>
          <a:bodyPr/>
          <a:lstStyle/>
          <a:p>
            <a:r>
              <a:rPr lang="en-US" dirty="0"/>
              <a:t>When was function invoked?</a:t>
            </a:r>
          </a:p>
          <a:p>
            <a:r>
              <a:rPr lang="en-US" dirty="0"/>
              <a:t>We don't know what </a:t>
            </a:r>
            <a:r>
              <a:rPr lang="en-US" dirty="0">
                <a:latin typeface="Courier New"/>
                <a:cs typeface="Courier New"/>
              </a:rPr>
              <a:t>this</a:t>
            </a:r>
            <a:r>
              <a:rPr lang="en-US" dirty="0"/>
              <a:t> is until the function is invoked.</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129</a:t>
            </a:fld>
            <a:endParaRPr lang="en-US"/>
          </a:p>
        </p:txBody>
      </p:sp>
    </p:spTree>
    <p:extLst>
      <p:ext uri="{BB962C8B-B14F-4D97-AF65-F5344CB8AC3E}">
        <p14:creationId xmlns:p14="http://schemas.microsoft.com/office/powerpoint/2010/main" val="313301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React NOT?</a:t>
            </a:r>
          </a:p>
        </p:txBody>
      </p:sp>
      <p:sp>
        <p:nvSpPr>
          <p:cNvPr id="3" name="Text Placeholder 2"/>
          <p:cNvSpPr>
            <a:spLocks noGrp="1"/>
          </p:cNvSpPr>
          <p:nvPr>
            <p:ph type="body" idx="1"/>
          </p:nvPr>
        </p:nvSpPr>
        <p:spPr/>
        <p:txBody>
          <a:bodyPr/>
          <a:lstStyle/>
          <a:p>
            <a:r>
              <a:rPr lang="en-US" dirty="0"/>
              <a:t>React is not a framework.</a:t>
            </a:r>
          </a:p>
          <a:p>
            <a:r>
              <a:rPr lang="en-US" dirty="0"/>
              <a:t>React doesn't have AJAX capabilities.</a:t>
            </a:r>
          </a:p>
          <a:p>
            <a:r>
              <a:rPr lang="en-US" dirty="0"/>
              <a:t>React has no data layer.</a:t>
            </a:r>
          </a:p>
        </p:txBody>
      </p:sp>
      <p:sp>
        <p:nvSpPr>
          <p:cNvPr id="4" name="Slide Number Placeholder 3"/>
          <p:cNvSpPr>
            <a:spLocks noGrp="1"/>
          </p:cNvSpPr>
          <p:nvPr>
            <p:ph type="sldNum" sz="quarter" idx="12"/>
          </p:nvPr>
        </p:nvSpPr>
        <p:spPr/>
        <p:txBody>
          <a:bodyPr/>
          <a:lstStyle/>
          <a:p>
            <a:fld id="{A839F4A7-500C-EC42-AE23-BEE4487EA55E}" type="slidenum">
              <a:rPr lang="en-US" smtClean="0"/>
              <a:t>13</a:t>
            </a:fld>
            <a:endParaRPr lang="en-US"/>
          </a:p>
        </p:txBody>
      </p:sp>
    </p:spTree>
    <p:extLst>
      <p:ext uri="{BB962C8B-B14F-4D97-AF65-F5344CB8AC3E}">
        <p14:creationId xmlns:p14="http://schemas.microsoft.com/office/powerpoint/2010/main" val="46646745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Binding</a:t>
            </a:r>
          </a:p>
        </p:txBody>
      </p:sp>
      <p:sp>
        <p:nvSpPr>
          <p:cNvPr id="3" name="Text Placeholder 2"/>
          <p:cNvSpPr>
            <a:spLocks noGrp="1"/>
          </p:cNvSpPr>
          <p:nvPr>
            <p:ph type="body" idx="1"/>
          </p:nvPr>
        </p:nvSpPr>
        <p:spPr/>
        <p:txBody>
          <a:bodyPr/>
          <a:lstStyle/>
          <a:p>
            <a:r>
              <a:rPr lang="en-US" dirty="0">
                <a:latin typeface="Courier New"/>
                <a:cs typeface="Courier New"/>
              </a:rPr>
              <a:t>this</a:t>
            </a:r>
            <a:r>
              <a:rPr lang="en-US" dirty="0"/>
              <a:t> refers to the object to the left of the dot.</a:t>
            </a:r>
          </a:p>
          <a:p>
            <a:pPr marL="0" indent="0">
              <a:buNone/>
            </a:pPr>
            <a:r>
              <a:rPr lang="en-US" dirty="0" err="1">
                <a:latin typeface="Courier New"/>
                <a:cs typeface="Courier New"/>
              </a:rPr>
              <a:t>var</a:t>
            </a:r>
            <a:r>
              <a:rPr lang="en-US" dirty="0">
                <a:latin typeface="Courier New"/>
                <a:cs typeface="Courier New"/>
              </a:rPr>
              <a:t> author = {</a:t>
            </a:r>
          </a:p>
          <a:p>
            <a:pPr marL="0" indent="0">
              <a:buNone/>
            </a:pPr>
            <a:r>
              <a:rPr lang="en-US" dirty="0">
                <a:latin typeface="Courier New"/>
                <a:cs typeface="Courier New"/>
              </a:rPr>
              <a:t>  name: 'Chris',</a:t>
            </a:r>
          </a:p>
          <a:p>
            <a:pPr marL="0" indent="0">
              <a:buNone/>
            </a:pPr>
            <a:r>
              <a:rPr lang="en-US" dirty="0">
                <a:latin typeface="Courier New"/>
                <a:cs typeface="Courier New"/>
              </a:rPr>
              <a:t>  </a:t>
            </a:r>
            <a:r>
              <a:rPr lang="en-US" dirty="0" err="1">
                <a:latin typeface="Courier New"/>
                <a:cs typeface="Courier New"/>
              </a:rPr>
              <a:t>homeTown</a:t>
            </a:r>
            <a:r>
              <a:rPr lang="en-US" dirty="0">
                <a:latin typeface="Courier New"/>
                <a:cs typeface="Courier New"/>
              </a:rPr>
              <a:t>: 'Detroit',</a:t>
            </a:r>
          </a:p>
          <a:p>
            <a:pPr marL="0" indent="0">
              <a:buNone/>
            </a:pPr>
            <a:r>
              <a:rPr lang="en-US" dirty="0">
                <a:latin typeface="Courier New"/>
                <a:cs typeface="Courier New"/>
              </a:rPr>
              <a:t>  </a:t>
            </a:r>
            <a:r>
              <a:rPr lang="en-US" dirty="0" err="1">
                <a:latin typeface="Courier New"/>
                <a:cs typeface="Courier New"/>
              </a:rPr>
              <a:t>logName</a:t>
            </a:r>
            <a:r>
              <a:rPr lang="en-US" dirty="0">
                <a:latin typeface="Courier New"/>
                <a:cs typeface="Courier New"/>
              </a:rPr>
              <a:t>: function() {</a:t>
            </a:r>
          </a:p>
          <a:p>
            <a:pPr marL="0" indent="0">
              <a:buNone/>
            </a:pPr>
            <a:r>
              <a:rPr lang="en-US" dirty="0">
                <a:latin typeface="Courier New"/>
                <a:cs typeface="Courier New"/>
              </a:rPr>
              <a:t>    </a:t>
            </a:r>
            <a:r>
              <a:rPr lang="en-US" dirty="0" err="1">
                <a:latin typeface="Courier New"/>
                <a:cs typeface="Courier New"/>
              </a:rPr>
              <a:t>console.log</a:t>
            </a:r>
            <a:r>
              <a:rPr lang="en-US" dirty="0">
                <a:latin typeface="Courier New"/>
                <a:cs typeface="Courier New"/>
              </a:rPr>
              <a:t>(</a:t>
            </a:r>
            <a:r>
              <a:rPr lang="en-US" dirty="0" err="1">
                <a:latin typeface="Courier New"/>
                <a:cs typeface="Courier New"/>
              </a:rPr>
              <a:t>this.name</a:t>
            </a:r>
            <a:r>
              <a:rPr lang="en-US" dirty="0">
                <a:latin typeface="Courier New"/>
                <a:cs typeface="Courier New"/>
              </a:rPr>
              <a:t>);</a:t>
            </a:r>
          </a:p>
          <a:p>
            <a:pPr marL="0" indent="0">
              <a:buNone/>
            </a:pPr>
            <a:r>
              <a:rPr lang="en-US" dirty="0">
                <a:latin typeface="Courier New"/>
                <a:cs typeface="Courier New"/>
              </a:rPr>
              <a:t>  }</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b="1" dirty="0" err="1">
                <a:latin typeface="Courier New"/>
                <a:cs typeface="Courier New"/>
              </a:rPr>
              <a:t>author</a:t>
            </a:r>
            <a:r>
              <a:rPr lang="en-US" dirty="0" err="1">
                <a:latin typeface="Courier New"/>
                <a:cs typeface="Courier New"/>
              </a:rPr>
              <a:t>.logName</a:t>
            </a:r>
            <a:r>
              <a:rPr lang="en-US"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130</a:t>
            </a:fld>
            <a:endParaRPr lang="en-US"/>
          </a:p>
        </p:txBody>
      </p:sp>
    </p:spTree>
    <p:extLst>
      <p:ext uri="{BB962C8B-B14F-4D97-AF65-F5344CB8AC3E}">
        <p14:creationId xmlns:p14="http://schemas.microsoft.com/office/powerpoint/2010/main" val="18147349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Binding</a:t>
            </a:r>
          </a:p>
        </p:txBody>
      </p:sp>
      <p:sp>
        <p:nvSpPr>
          <p:cNvPr id="3" name="Text Placeholder 2"/>
          <p:cNvSpPr>
            <a:spLocks noGrp="1"/>
          </p:cNvSpPr>
          <p:nvPr>
            <p:ph type="body" idx="1"/>
          </p:nvPr>
        </p:nvSpPr>
        <p:spPr/>
        <p:txBody>
          <a:bodyPr/>
          <a:lstStyle/>
          <a:p>
            <a:r>
              <a:rPr lang="en-US" sz="3200" dirty="0"/>
              <a:t>.call, .apply, .bind</a:t>
            </a:r>
            <a:endParaRPr lang="en-US" sz="3200" dirty="0">
              <a:cs typeface="Courier New"/>
            </a:endParaRPr>
          </a:p>
          <a:p>
            <a:pPr marL="0" indent="0">
              <a:buNone/>
            </a:pPr>
            <a:endParaRPr lang="en-US" dirty="0">
              <a:latin typeface="Courier New"/>
              <a:cs typeface="Courier New"/>
            </a:endParaRP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logName</a:t>
            </a:r>
            <a:r>
              <a:rPr lang="en-US" sz="2000" dirty="0">
                <a:latin typeface="Courier New"/>
                <a:cs typeface="Courier New"/>
              </a:rPr>
              <a:t> = function() {</a:t>
            </a:r>
          </a:p>
          <a:p>
            <a:pPr marL="0" indent="0">
              <a:buNone/>
            </a:pPr>
            <a:r>
              <a:rPr lang="en-US" sz="2000" dirty="0">
                <a:latin typeface="Courier New"/>
                <a:cs typeface="Courier New"/>
              </a:rPr>
              <a:t>  </a:t>
            </a: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this.name</a:t>
            </a:r>
            <a:r>
              <a:rPr lang="en-US" sz="2000" dirty="0">
                <a:latin typeface="Courier New"/>
                <a:cs typeface="Courier New"/>
              </a:rPr>
              <a:t>);</a:t>
            </a:r>
          </a:p>
          <a:p>
            <a:pPr marL="0" indent="0">
              <a:buNone/>
            </a:pP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err="1">
                <a:latin typeface="Courier New"/>
                <a:cs typeface="Courier New"/>
              </a:rPr>
              <a:t>var</a:t>
            </a:r>
            <a:r>
              <a:rPr lang="en-US" sz="2000" dirty="0">
                <a:latin typeface="Courier New"/>
                <a:cs typeface="Courier New"/>
              </a:rPr>
              <a:t> author = {</a:t>
            </a:r>
          </a:p>
          <a:p>
            <a:pPr marL="0" indent="0">
              <a:buNone/>
            </a:pPr>
            <a:r>
              <a:rPr lang="en-US" sz="2000" dirty="0">
                <a:latin typeface="Courier New"/>
                <a:cs typeface="Courier New"/>
              </a:rPr>
              <a:t>  name: 'Chris',</a:t>
            </a:r>
          </a:p>
          <a:p>
            <a:pPr marL="0" indent="0">
              <a:buNone/>
            </a:pPr>
            <a:r>
              <a:rPr lang="en-US" sz="2000" dirty="0">
                <a:latin typeface="Courier New"/>
                <a:cs typeface="Courier New"/>
              </a:rPr>
              <a:t>  </a:t>
            </a:r>
            <a:r>
              <a:rPr lang="en-US" sz="2000" dirty="0" err="1">
                <a:latin typeface="Courier New"/>
                <a:cs typeface="Courier New"/>
              </a:rPr>
              <a:t>homeTown</a:t>
            </a:r>
            <a:r>
              <a:rPr lang="en-US" sz="2000" dirty="0">
                <a:latin typeface="Courier New"/>
                <a:cs typeface="Courier New"/>
              </a:rPr>
              <a:t>: 'Detroit"</a:t>
            </a:r>
          </a:p>
          <a:p>
            <a:pPr marL="0" indent="0">
              <a:buNone/>
            </a:pPr>
            <a:r>
              <a:rPr lang="en-US" sz="2000" dirty="0">
                <a:latin typeface="Courier New"/>
                <a:cs typeface="Courier New"/>
              </a:rPr>
              <a:t>}</a:t>
            </a:r>
          </a:p>
          <a:p>
            <a:pPr marL="0" indent="0">
              <a:buNone/>
            </a:pPr>
            <a:r>
              <a:rPr lang="en-US" sz="2000" dirty="0" err="1">
                <a:latin typeface="Courier New"/>
                <a:cs typeface="Courier New"/>
              </a:rPr>
              <a:t>logName.call</a:t>
            </a:r>
            <a:r>
              <a:rPr lang="en-US" sz="2000" dirty="0">
                <a:latin typeface="Courier New"/>
                <a:cs typeface="Courier New"/>
              </a:rPr>
              <a:t>(author);</a:t>
            </a:r>
          </a:p>
        </p:txBody>
      </p:sp>
      <p:sp>
        <p:nvSpPr>
          <p:cNvPr id="4" name="Slide Number Placeholder 3"/>
          <p:cNvSpPr>
            <a:spLocks noGrp="1"/>
          </p:cNvSpPr>
          <p:nvPr>
            <p:ph type="sldNum" sz="quarter" idx="12"/>
          </p:nvPr>
        </p:nvSpPr>
        <p:spPr/>
        <p:txBody>
          <a:bodyPr/>
          <a:lstStyle/>
          <a:p>
            <a:fld id="{A839F4A7-500C-EC42-AE23-BEE4487EA55E}" type="slidenum">
              <a:rPr lang="en-US" smtClean="0"/>
              <a:t>131</a:t>
            </a:fld>
            <a:endParaRPr lang="en-US"/>
          </a:p>
        </p:txBody>
      </p:sp>
    </p:spTree>
    <p:extLst>
      <p:ext uri="{BB962C8B-B14F-4D97-AF65-F5344CB8AC3E}">
        <p14:creationId xmlns:p14="http://schemas.microsoft.com/office/powerpoint/2010/main" val="14879499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Binding with .call</a:t>
            </a:r>
          </a:p>
        </p:txBody>
      </p:sp>
      <p:sp>
        <p:nvSpPr>
          <p:cNvPr id="3" name="Text Placeholder 2"/>
          <p:cNvSpPr>
            <a:spLocks noGrp="1"/>
          </p:cNvSpPr>
          <p:nvPr>
            <p:ph type="body" idx="1"/>
          </p:nvPr>
        </p:nvSpPr>
        <p:spPr/>
        <p:txBody>
          <a:bodyPr/>
          <a:lstStyle/>
          <a:p>
            <a:r>
              <a:rPr lang="en-US" dirty="0"/>
              <a:t>Calls a function with a given </a:t>
            </a:r>
            <a:r>
              <a:rPr lang="en-US" dirty="0">
                <a:latin typeface="Courier New"/>
                <a:cs typeface="Courier New"/>
              </a:rPr>
              <a:t>this</a:t>
            </a:r>
            <a:r>
              <a:rPr lang="en-US" dirty="0"/>
              <a:t> value and the arguments given individually.</a:t>
            </a: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logName</a:t>
            </a:r>
            <a:r>
              <a:rPr lang="en-US" sz="2000" dirty="0">
                <a:latin typeface="Courier New"/>
                <a:cs typeface="Courier New"/>
              </a:rPr>
              <a:t> = function(lang1) {</a:t>
            </a:r>
          </a:p>
          <a:p>
            <a:pPr marL="0" indent="0">
              <a:buNone/>
            </a:pPr>
            <a:r>
              <a:rPr lang="en-US" sz="2000" dirty="0">
                <a:latin typeface="Courier New"/>
                <a:cs typeface="Courier New"/>
              </a:rPr>
              <a:t>  </a:t>
            </a: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this.fname</a:t>
            </a:r>
            <a:r>
              <a:rPr lang="en-US" sz="2000" dirty="0">
                <a:latin typeface="Courier New"/>
                <a:cs typeface="Courier New"/>
              </a:rPr>
              <a:t> + </a:t>
            </a:r>
            <a:r>
              <a:rPr lang="en-US" sz="2000" dirty="0" err="1">
                <a:latin typeface="Courier New"/>
                <a:cs typeface="Courier New"/>
              </a:rPr>
              <a:t>this.lname</a:t>
            </a:r>
            <a:r>
              <a:rPr lang="en-US" sz="2000" dirty="0">
                <a:latin typeface="Courier New"/>
                <a:cs typeface="Courier New"/>
              </a:rPr>
              <a:t> + lang1);</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author = {</a:t>
            </a:r>
          </a:p>
          <a:p>
            <a:pPr marL="0" indent="0">
              <a:buNone/>
            </a:pPr>
            <a:r>
              <a:rPr lang="en-US" sz="2000" dirty="0">
                <a:latin typeface="Courier New"/>
                <a:cs typeface="Courier New"/>
              </a:rPr>
              <a:t>  </a:t>
            </a:r>
            <a:r>
              <a:rPr lang="en-US" sz="2000" dirty="0" err="1">
                <a:latin typeface="Courier New"/>
                <a:cs typeface="Courier New"/>
              </a:rPr>
              <a:t>fname</a:t>
            </a:r>
            <a:r>
              <a:rPr lang="en-US" sz="2000" dirty="0">
                <a:latin typeface="Courier New"/>
                <a:cs typeface="Courier New"/>
              </a:rPr>
              <a:t>: "Chris",</a:t>
            </a:r>
          </a:p>
          <a:p>
            <a:pPr marL="0" indent="0">
              <a:buNone/>
            </a:pPr>
            <a:r>
              <a:rPr lang="en-US" sz="2000" dirty="0">
                <a:latin typeface="Courier New"/>
                <a:cs typeface="Courier New"/>
              </a:rPr>
              <a:t>  </a:t>
            </a:r>
            <a:r>
              <a:rPr lang="en-US" sz="2000" dirty="0" err="1">
                <a:latin typeface="Courier New"/>
                <a:cs typeface="Courier New"/>
              </a:rPr>
              <a:t>lname</a:t>
            </a:r>
            <a:r>
              <a:rPr lang="en-US" sz="2000" dirty="0">
                <a:latin typeface="Courier New"/>
                <a:cs typeface="Courier New"/>
              </a:rPr>
              <a:t>: "Minnick"</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language = ["</a:t>
            </a:r>
            <a:r>
              <a:rPr lang="en-US" sz="2000" dirty="0" err="1">
                <a:latin typeface="Courier New"/>
                <a:cs typeface="Courier New"/>
              </a:rPr>
              <a:t>JavaScript","HTML","CSS</a:t>
            </a:r>
            <a:r>
              <a:rPr lang="en-US" sz="2000" dirty="0">
                <a:latin typeface="Courier New"/>
                <a:cs typeface="Courier New"/>
              </a:rPr>
              <a:t>"];</a:t>
            </a:r>
          </a:p>
          <a:p>
            <a:pPr marL="0" indent="0">
              <a:buNone/>
            </a:pPr>
            <a:r>
              <a:rPr lang="en-US" sz="2000" dirty="0" err="1">
                <a:latin typeface="Courier New"/>
                <a:cs typeface="Courier New"/>
              </a:rPr>
              <a:t>logName.call</a:t>
            </a:r>
            <a:r>
              <a:rPr lang="en-US" sz="2000" dirty="0">
                <a:latin typeface="Courier New"/>
                <a:cs typeface="Courier New"/>
              </a:rPr>
              <a:t>(</a:t>
            </a:r>
            <a:r>
              <a:rPr lang="en-US" sz="2000" dirty="0" err="1">
                <a:latin typeface="Courier New"/>
                <a:cs typeface="Courier New"/>
              </a:rPr>
              <a:t>author,language</a:t>
            </a:r>
            <a:r>
              <a:rPr lang="en-US" sz="2000" dirty="0">
                <a:latin typeface="Courier New"/>
                <a:cs typeface="Courier New"/>
              </a:rPr>
              <a:t>[0]);</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132</a:t>
            </a:fld>
            <a:endParaRPr lang="en-US"/>
          </a:p>
        </p:txBody>
      </p:sp>
    </p:spTree>
    <p:extLst>
      <p:ext uri="{BB962C8B-B14F-4D97-AF65-F5344CB8AC3E}">
        <p14:creationId xmlns:p14="http://schemas.microsoft.com/office/powerpoint/2010/main" val="304382778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binding with .apply</a:t>
            </a:r>
          </a:p>
        </p:txBody>
      </p:sp>
      <p:sp>
        <p:nvSpPr>
          <p:cNvPr id="3" name="Text Placeholder 2"/>
          <p:cNvSpPr>
            <a:spLocks noGrp="1"/>
          </p:cNvSpPr>
          <p:nvPr>
            <p:ph type="body" idx="1"/>
          </p:nvPr>
        </p:nvSpPr>
        <p:spPr/>
        <p:txBody>
          <a:bodyPr>
            <a:normAutofit fontScale="92500" lnSpcReduction="10000"/>
          </a:bodyPr>
          <a:lstStyle/>
          <a:p>
            <a:r>
              <a:rPr lang="en-US" dirty="0"/>
              <a:t>Calls a function with a given </a:t>
            </a:r>
            <a:r>
              <a:rPr lang="en-US" dirty="0">
                <a:latin typeface="Courier New"/>
                <a:cs typeface="Courier New"/>
              </a:rPr>
              <a:t>this</a:t>
            </a:r>
            <a:r>
              <a:rPr lang="en-US" dirty="0"/>
              <a:t> value and the arguments given as an array</a:t>
            </a:r>
          </a:p>
          <a:p>
            <a:endParaRPr lang="en-US" dirty="0"/>
          </a:p>
          <a:p>
            <a:pPr marL="0" indent="0">
              <a:buNone/>
            </a:pPr>
            <a:r>
              <a:rPr lang="en-US" sz="1600" dirty="0" err="1">
                <a:latin typeface="Courier New"/>
                <a:cs typeface="Courier New"/>
              </a:rPr>
              <a:t>logName</a:t>
            </a:r>
            <a:r>
              <a:rPr lang="en-US" sz="1600" dirty="0">
                <a:latin typeface="Courier New"/>
                <a:cs typeface="Courier New"/>
              </a:rPr>
              <a:t> = function(food1,food2,food3)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a:t>
            </a:r>
            <a:r>
              <a:rPr lang="en-US" sz="1600" dirty="0" err="1">
                <a:latin typeface="Courier New"/>
                <a:cs typeface="Courier New"/>
              </a:rPr>
              <a:t>this.fname</a:t>
            </a:r>
            <a:r>
              <a:rPr lang="en-US" sz="1600" dirty="0">
                <a:latin typeface="Courier New"/>
                <a:cs typeface="Courier New"/>
              </a:rPr>
              <a:t> + </a:t>
            </a:r>
            <a:r>
              <a:rPr lang="en-US" sz="1600" dirty="0" err="1">
                <a:latin typeface="Courier New"/>
                <a:cs typeface="Courier New"/>
              </a:rPr>
              <a:t>this.lname</a:t>
            </a:r>
            <a:r>
              <a:rPr lang="en-US" sz="1600" dirty="0">
                <a:latin typeface="Courier New"/>
                <a:cs typeface="Courier New"/>
              </a:rPr>
              <a:t>);</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(food1, food2,</a:t>
            </a:r>
          </a:p>
          <a:p>
            <a:pPr marL="0" indent="0">
              <a:buNone/>
            </a:pPr>
            <a:r>
              <a:rPr lang="en-US" sz="1600" dirty="0">
                <a:latin typeface="Courier New"/>
                <a:cs typeface="Courier New"/>
              </a:rPr>
              <a:t>    food3);</a:t>
            </a:r>
          </a:p>
          <a:p>
            <a:pPr marL="0" indent="0">
              <a:buNone/>
            </a:pPr>
            <a:r>
              <a:rPr lang="en-US" sz="1600" dirty="0">
                <a:latin typeface="Courier New"/>
                <a:cs typeface="Courier New"/>
              </a:rPr>
              <a:t>};</a:t>
            </a:r>
          </a:p>
          <a:p>
            <a:pPr marL="0" indent="0">
              <a:buNone/>
            </a:pPr>
            <a:r>
              <a:rPr lang="en-US" sz="1600" dirty="0" err="1">
                <a:latin typeface="Courier New"/>
                <a:cs typeface="Courier New"/>
              </a:rPr>
              <a:t>var</a:t>
            </a:r>
            <a:r>
              <a:rPr lang="en-US" sz="1600" dirty="0">
                <a:latin typeface="Courier New"/>
                <a:cs typeface="Courier New"/>
              </a:rPr>
              <a:t> author = {</a:t>
            </a:r>
          </a:p>
          <a:p>
            <a:pPr marL="0" indent="0">
              <a:buNone/>
            </a:pPr>
            <a:r>
              <a:rPr lang="en-US" sz="1600" dirty="0">
                <a:latin typeface="Courier New"/>
                <a:cs typeface="Courier New"/>
              </a:rPr>
              <a:t>  </a:t>
            </a:r>
            <a:r>
              <a:rPr lang="en-US" sz="1600" dirty="0" err="1">
                <a:latin typeface="Courier New"/>
                <a:cs typeface="Courier New"/>
              </a:rPr>
              <a:t>fname</a:t>
            </a:r>
            <a:r>
              <a:rPr lang="en-US" sz="1600" dirty="0">
                <a:latin typeface="Courier New"/>
                <a:cs typeface="Courier New"/>
              </a:rPr>
              <a:t>: "Chris",</a:t>
            </a:r>
          </a:p>
          <a:p>
            <a:pPr marL="0" indent="0">
              <a:buNone/>
            </a:pPr>
            <a:r>
              <a:rPr lang="en-US" sz="1600" dirty="0">
                <a:latin typeface="Courier New"/>
                <a:cs typeface="Courier New"/>
              </a:rPr>
              <a:t>  </a:t>
            </a:r>
            <a:r>
              <a:rPr lang="en-US" sz="1600" dirty="0" err="1">
                <a:latin typeface="Courier New"/>
                <a:cs typeface="Courier New"/>
              </a:rPr>
              <a:t>lname</a:t>
            </a:r>
            <a:r>
              <a:rPr lang="en-US" sz="1600" dirty="0">
                <a:latin typeface="Courier New"/>
                <a:cs typeface="Courier New"/>
              </a:rPr>
              <a:t>: "Minnick"</a:t>
            </a:r>
          </a:p>
          <a:p>
            <a:pPr marL="0" indent="0">
              <a:buNone/>
            </a:pP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err="1">
                <a:latin typeface="Courier New"/>
                <a:cs typeface="Courier New"/>
              </a:rPr>
              <a:t>var</a:t>
            </a:r>
            <a:r>
              <a:rPr lang="en-US" sz="1600" dirty="0">
                <a:latin typeface="Courier New"/>
                <a:cs typeface="Courier New"/>
              </a:rPr>
              <a:t> </a:t>
            </a:r>
            <a:r>
              <a:rPr lang="en-US" sz="1600" dirty="0" err="1">
                <a:latin typeface="Courier New"/>
                <a:cs typeface="Courier New"/>
              </a:rPr>
              <a:t>favoriteFoods</a:t>
            </a:r>
            <a:r>
              <a:rPr lang="en-US" sz="1600" dirty="0">
                <a:latin typeface="Courier New"/>
                <a:cs typeface="Courier New"/>
              </a:rPr>
              <a:t>= ['</a:t>
            </a:r>
            <a:r>
              <a:rPr lang="en-US" sz="1600" dirty="0" err="1">
                <a:latin typeface="Courier New"/>
                <a:cs typeface="Courier New"/>
              </a:rPr>
              <a:t>Tacos','Soup','Sushi</a:t>
            </a: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err="1">
                <a:latin typeface="Courier New"/>
                <a:cs typeface="Courier New"/>
              </a:rPr>
              <a:t>logName.apply</a:t>
            </a:r>
            <a:r>
              <a:rPr lang="en-US" sz="1600" dirty="0">
                <a:latin typeface="Courier New"/>
                <a:cs typeface="Courier New"/>
              </a:rPr>
              <a:t>(author, </a:t>
            </a:r>
            <a:r>
              <a:rPr lang="en-US" sz="1600" dirty="0" err="1">
                <a:latin typeface="Courier New"/>
                <a:cs typeface="Courier New"/>
              </a:rPr>
              <a:t>favoriteFoods</a:t>
            </a:r>
            <a:r>
              <a:rPr lang="en-US" sz="16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133</a:t>
            </a:fld>
            <a:endParaRPr lang="en-US"/>
          </a:p>
        </p:txBody>
      </p:sp>
    </p:spTree>
    <p:extLst>
      <p:ext uri="{BB962C8B-B14F-4D97-AF65-F5344CB8AC3E}">
        <p14:creationId xmlns:p14="http://schemas.microsoft.com/office/powerpoint/2010/main" val="28062362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Binding with .bind</a:t>
            </a:r>
          </a:p>
        </p:txBody>
      </p:sp>
      <p:sp>
        <p:nvSpPr>
          <p:cNvPr id="3" name="Text Placeholder 2"/>
          <p:cNvSpPr>
            <a:spLocks noGrp="1"/>
          </p:cNvSpPr>
          <p:nvPr>
            <p:ph type="body" idx="1"/>
          </p:nvPr>
        </p:nvSpPr>
        <p:spPr/>
        <p:txBody>
          <a:bodyPr/>
          <a:lstStyle/>
          <a:p>
            <a:r>
              <a:rPr lang="en-US" dirty="0"/>
              <a:t>Works the same as .call, but returns  </a:t>
            </a:r>
            <a:r>
              <a:rPr lang="en-US" dirty="0">
                <a:latin typeface="Courier New"/>
                <a:cs typeface="Courier New"/>
              </a:rPr>
              <a:t>new </a:t>
            </a:r>
            <a:r>
              <a:rPr lang="en-US" dirty="0"/>
              <a:t>function rather than immediately invoking the function</a:t>
            </a:r>
          </a:p>
          <a:p>
            <a:pPr marL="0" indent="0">
              <a:buNone/>
            </a:pPr>
            <a:r>
              <a:rPr lang="en-US" sz="1600" dirty="0" err="1">
                <a:latin typeface="Courier New"/>
                <a:cs typeface="Courier New"/>
              </a:rPr>
              <a:t>logName</a:t>
            </a:r>
            <a:r>
              <a:rPr lang="en-US" sz="1600" dirty="0">
                <a:latin typeface="Courier New"/>
                <a:cs typeface="Courier New"/>
              </a:rPr>
              <a:t> = function(food)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a:t>
            </a:r>
            <a:r>
              <a:rPr lang="en-US" sz="1600" dirty="0" err="1">
                <a:latin typeface="Courier New"/>
                <a:cs typeface="Courier New"/>
              </a:rPr>
              <a:t>this.fname</a:t>
            </a:r>
            <a:r>
              <a:rPr lang="en-US" sz="1600" dirty="0">
                <a:latin typeface="Courier New"/>
                <a:cs typeface="Courier New"/>
              </a:rPr>
              <a:t> +" " + </a:t>
            </a:r>
            <a:r>
              <a:rPr lang="en-US" sz="1600" dirty="0" err="1">
                <a:latin typeface="Courier New"/>
                <a:cs typeface="Courier New"/>
              </a:rPr>
              <a:t>this.lname</a:t>
            </a:r>
            <a:r>
              <a:rPr lang="en-US" sz="1600" dirty="0">
                <a:latin typeface="Courier New"/>
                <a:cs typeface="Courier New"/>
              </a:rPr>
              <a:t> + </a:t>
            </a:r>
          </a:p>
          <a:p>
            <a:pPr marL="0" indent="0">
              <a:buNone/>
            </a:pPr>
            <a:r>
              <a:rPr lang="en-US" sz="1600" dirty="0">
                <a:latin typeface="Courier New"/>
                <a:cs typeface="Courier New"/>
              </a:rPr>
              <a:t>		"\'s Favorite Food was " + food);</a:t>
            </a:r>
          </a:p>
          <a:p>
            <a:pPr marL="0" indent="0">
              <a:buNone/>
            </a:pPr>
            <a:r>
              <a:rPr lang="en-US" sz="1600" dirty="0">
                <a:latin typeface="Courier New"/>
                <a:cs typeface="Courier New"/>
              </a:rPr>
              <a:t>};</a:t>
            </a:r>
          </a:p>
          <a:p>
            <a:pPr marL="0" indent="0">
              <a:buNone/>
            </a:pPr>
            <a:r>
              <a:rPr lang="en-US" sz="1600" dirty="0" err="1">
                <a:latin typeface="Courier New"/>
                <a:cs typeface="Courier New"/>
              </a:rPr>
              <a:t>var</a:t>
            </a:r>
            <a:r>
              <a:rPr lang="en-US" sz="1600" dirty="0">
                <a:latin typeface="Courier New"/>
                <a:cs typeface="Courier New"/>
              </a:rPr>
              <a:t> person = {</a:t>
            </a:r>
          </a:p>
          <a:p>
            <a:pPr marL="0" indent="0">
              <a:buNone/>
            </a:pPr>
            <a:r>
              <a:rPr lang="en-US" sz="1600" dirty="0">
                <a:latin typeface="Courier New"/>
                <a:cs typeface="Courier New"/>
              </a:rPr>
              <a:t>  </a:t>
            </a:r>
            <a:r>
              <a:rPr lang="en-US" sz="1600" dirty="0" err="1">
                <a:latin typeface="Courier New"/>
                <a:cs typeface="Courier New"/>
              </a:rPr>
              <a:t>fname</a:t>
            </a:r>
            <a:r>
              <a:rPr lang="en-US" sz="1600" dirty="0">
                <a:latin typeface="Courier New"/>
                <a:cs typeface="Courier New"/>
              </a:rPr>
              <a:t>: "George",</a:t>
            </a:r>
          </a:p>
          <a:p>
            <a:pPr marL="0" indent="0">
              <a:buNone/>
            </a:pPr>
            <a:r>
              <a:rPr lang="en-US" sz="1600" dirty="0">
                <a:latin typeface="Courier New"/>
                <a:cs typeface="Courier New"/>
              </a:rPr>
              <a:t>  </a:t>
            </a:r>
            <a:r>
              <a:rPr lang="en-US" sz="1600" dirty="0" err="1">
                <a:latin typeface="Courier New"/>
                <a:cs typeface="Courier New"/>
              </a:rPr>
              <a:t>lname</a:t>
            </a:r>
            <a:r>
              <a:rPr lang="en-US" sz="1600" dirty="0">
                <a:latin typeface="Courier New"/>
                <a:cs typeface="Courier New"/>
              </a:rPr>
              <a:t>: "Washington"</a:t>
            </a:r>
          </a:p>
          <a:p>
            <a:pPr marL="0" indent="0">
              <a:buNone/>
            </a:pPr>
            <a:r>
              <a:rPr lang="en-US" sz="1600" dirty="0">
                <a:latin typeface="Courier New"/>
                <a:cs typeface="Courier New"/>
              </a:rPr>
              <a:t>};</a:t>
            </a:r>
          </a:p>
          <a:p>
            <a:pPr marL="0" indent="0">
              <a:buNone/>
            </a:pPr>
            <a:r>
              <a:rPr lang="en-US" sz="1600" dirty="0" err="1">
                <a:latin typeface="Courier New"/>
                <a:cs typeface="Courier New"/>
              </a:rPr>
              <a:t>var</a:t>
            </a:r>
            <a:r>
              <a:rPr lang="en-US" sz="1600" dirty="0">
                <a:latin typeface="Courier New"/>
                <a:cs typeface="Courier New"/>
              </a:rPr>
              <a:t> </a:t>
            </a:r>
            <a:r>
              <a:rPr lang="en-US" sz="1600" dirty="0" err="1">
                <a:latin typeface="Courier New"/>
                <a:cs typeface="Courier New"/>
              </a:rPr>
              <a:t>logMe</a:t>
            </a:r>
            <a:r>
              <a:rPr lang="en-US" sz="1600" dirty="0">
                <a:latin typeface="Courier New"/>
                <a:cs typeface="Courier New"/>
              </a:rPr>
              <a:t> = </a:t>
            </a:r>
            <a:r>
              <a:rPr lang="en-US" sz="1600" dirty="0" err="1">
                <a:latin typeface="Courier New"/>
                <a:cs typeface="Courier New"/>
              </a:rPr>
              <a:t>logName.bind</a:t>
            </a:r>
            <a:r>
              <a:rPr lang="en-US" sz="1600" dirty="0">
                <a:latin typeface="Courier New"/>
                <a:cs typeface="Courier New"/>
              </a:rPr>
              <a:t>(</a:t>
            </a:r>
            <a:r>
              <a:rPr lang="en-US" sz="1600" dirty="0" err="1">
                <a:latin typeface="Courier New"/>
                <a:cs typeface="Courier New"/>
              </a:rPr>
              <a:t>person,"Tacos</a:t>
            </a: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err="1">
                <a:latin typeface="Courier New"/>
                <a:cs typeface="Courier New"/>
              </a:rPr>
              <a:t>logMe</a:t>
            </a:r>
            <a:r>
              <a:rPr lang="en-US" sz="1600" dirty="0">
                <a:latin typeface="Courier New"/>
                <a:cs typeface="Courier New"/>
              </a:rPr>
              <a:t>();</a:t>
            </a:r>
          </a:p>
          <a:p>
            <a:r>
              <a:rPr lang="en-US" sz="1600" dirty="0">
                <a:latin typeface="Courier New"/>
                <a:cs typeface="Courier New"/>
                <a:hlinkClick r:id="rId3"/>
              </a:rPr>
              <a:t>http://jsbin.com/xikuzog/edit?js,console</a:t>
            </a:r>
            <a:endParaRPr lang="en-US" sz="16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134</a:t>
            </a:fld>
            <a:endParaRPr lang="en-US"/>
          </a:p>
        </p:txBody>
      </p:sp>
    </p:spTree>
    <p:extLst>
      <p:ext uri="{BB962C8B-B14F-4D97-AF65-F5344CB8AC3E}">
        <p14:creationId xmlns:p14="http://schemas.microsoft.com/office/powerpoint/2010/main" val="16444204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a:cs typeface="Courier New"/>
              </a:rPr>
              <a:t>new</a:t>
            </a:r>
            <a:r>
              <a:rPr lang="en-US" dirty="0"/>
              <a:t> Binding</a:t>
            </a:r>
          </a:p>
        </p:txBody>
      </p:sp>
      <p:sp>
        <p:nvSpPr>
          <p:cNvPr id="3" name="Text Placeholder 2"/>
          <p:cNvSpPr>
            <a:spLocks noGrp="1"/>
          </p:cNvSpPr>
          <p:nvPr>
            <p:ph type="body" idx="1"/>
          </p:nvPr>
        </p:nvSpPr>
        <p:spPr/>
        <p:txBody>
          <a:bodyPr/>
          <a:lstStyle/>
          <a:p>
            <a:r>
              <a:rPr lang="en-US" sz="2800" dirty="0"/>
              <a:t>When a function is invoked with the </a:t>
            </a:r>
            <a:r>
              <a:rPr lang="en-US" sz="2800" dirty="0">
                <a:latin typeface="Courier New"/>
                <a:cs typeface="Courier New"/>
              </a:rPr>
              <a:t>new</a:t>
            </a:r>
            <a:r>
              <a:rPr lang="en-US" sz="2800" dirty="0"/>
              <a:t> keyword, then this keyword inside the object is bound to the  new object.</a:t>
            </a:r>
          </a:p>
          <a:p>
            <a:pPr marL="0" indent="0">
              <a:buNone/>
            </a:pPr>
            <a:r>
              <a:rPr lang="en-US" sz="2000" dirty="0" err="1">
                <a:latin typeface="Courier New"/>
                <a:cs typeface="Courier New"/>
              </a:rPr>
              <a:t>var</a:t>
            </a:r>
            <a:r>
              <a:rPr lang="en-US" sz="2000" dirty="0">
                <a:latin typeface="Courier New"/>
                <a:cs typeface="Courier New"/>
              </a:rPr>
              <a:t> City = function (</a:t>
            </a:r>
            <a:r>
              <a:rPr lang="en-US" sz="2000" dirty="0" err="1">
                <a:latin typeface="Courier New"/>
                <a:cs typeface="Courier New"/>
              </a:rPr>
              <a:t>lat,long,state,pop</a:t>
            </a:r>
            <a:r>
              <a:rPr lang="en-US" sz="2000" dirty="0">
                <a:latin typeface="Courier New"/>
                <a:cs typeface="Courier New"/>
              </a:rPr>
              <a:t>) {</a:t>
            </a:r>
          </a:p>
          <a:p>
            <a:pPr marL="0" indent="0">
              <a:buNone/>
            </a:pPr>
            <a:r>
              <a:rPr lang="en-US" sz="2000" dirty="0">
                <a:latin typeface="Courier New"/>
                <a:cs typeface="Courier New"/>
              </a:rPr>
              <a:t>  </a:t>
            </a:r>
            <a:r>
              <a:rPr lang="en-US" sz="2000" dirty="0" err="1">
                <a:latin typeface="Courier New"/>
                <a:cs typeface="Courier New"/>
              </a:rPr>
              <a:t>this.lat</a:t>
            </a:r>
            <a:r>
              <a:rPr lang="en-US" sz="2000" dirty="0">
                <a:latin typeface="Courier New"/>
                <a:cs typeface="Courier New"/>
              </a:rPr>
              <a:t> = </a:t>
            </a:r>
            <a:r>
              <a:rPr lang="en-US" sz="2000" dirty="0" err="1">
                <a:latin typeface="Courier New"/>
                <a:cs typeface="Courier New"/>
              </a:rPr>
              <a:t>lat</a:t>
            </a:r>
            <a:r>
              <a:rPr lang="en-US" sz="2000" dirty="0">
                <a:latin typeface="Courier New"/>
                <a:cs typeface="Courier New"/>
              </a:rPr>
              <a:t>;</a:t>
            </a:r>
          </a:p>
          <a:p>
            <a:pPr marL="0" indent="0">
              <a:buNone/>
            </a:pPr>
            <a:r>
              <a:rPr lang="en-US" sz="2000" dirty="0">
                <a:latin typeface="Courier New"/>
                <a:cs typeface="Courier New"/>
              </a:rPr>
              <a:t>  </a:t>
            </a:r>
            <a:r>
              <a:rPr lang="en-US" sz="2000" dirty="0" err="1">
                <a:latin typeface="Courier New"/>
                <a:cs typeface="Courier New"/>
              </a:rPr>
              <a:t>this.long</a:t>
            </a:r>
            <a:r>
              <a:rPr lang="en-US" sz="2000" dirty="0">
                <a:latin typeface="Courier New"/>
                <a:cs typeface="Courier New"/>
              </a:rPr>
              <a:t> = long;</a:t>
            </a:r>
          </a:p>
          <a:p>
            <a:pPr marL="0" indent="0">
              <a:buNone/>
            </a:pPr>
            <a:r>
              <a:rPr lang="en-US" sz="2000" dirty="0">
                <a:latin typeface="Courier New"/>
                <a:cs typeface="Courier New"/>
              </a:rPr>
              <a:t>  </a:t>
            </a:r>
            <a:r>
              <a:rPr lang="en-US" sz="2000" dirty="0" err="1">
                <a:latin typeface="Courier New"/>
                <a:cs typeface="Courier New"/>
              </a:rPr>
              <a:t>this.state</a:t>
            </a:r>
            <a:r>
              <a:rPr lang="en-US" sz="2000" dirty="0">
                <a:latin typeface="Courier New"/>
                <a:cs typeface="Courier New"/>
              </a:rPr>
              <a:t> = state;</a:t>
            </a:r>
          </a:p>
          <a:p>
            <a:pPr marL="0" indent="0">
              <a:buNone/>
            </a:pPr>
            <a:r>
              <a:rPr lang="en-US" sz="2000" dirty="0">
                <a:latin typeface="Courier New"/>
                <a:cs typeface="Courier New"/>
              </a:rPr>
              <a:t>  </a:t>
            </a:r>
            <a:r>
              <a:rPr lang="en-US" sz="2000" dirty="0" err="1">
                <a:latin typeface="Courier New"/>
                <a:cs typeface="Courier New"/>
              </a:rPr>
              <a:t>this.pop</a:t>
            </a:r>
            <a:r>
              <a:rPr lang="en-US" sz="2000" dirty="0">
                <a:latin typeface="Courier New"/>
                <a:cs typeface="Courier New"/>
              </a:rPr>
              <a:t> = pop;</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sacramento</a:t>
            </a:r>
            <a:r>
              <a:rPr lang="en-US" sz="2000" dirty="0">
                <a:latin typeface="Courier New"/>
                <a:cs typeface="Courier New"/>
              </a:rPr>
              <a:t> = new City(38.58,121.49,"CA",480000);</a:t>
            </a:r>
          </a:p>
          <a:p>
            <a:pPr marL="0" indent="0">
              <a:buNone/>
            </a:pPr>
            <a:r>
              <a:rPr lang="en-US" sz="2000" dirty="0" err="1">
                <a:latin typeface="Courier New"/>
                <a:cs typeface="Courier New"/>
              </a:rPr>
              <a:t>console.log</a:t>
            </a:r>
            <a:r>
              <a:rPr lang="en-US" sz="2000" dirty="0">
                <a:latin typeface="Courier New"/>
                <a:cs typeface="Courier New"/>
              </a:rPr>
              <a:t> (</a:t>
            </a:r>
            <a:r>
              <a:rPr lang="en-US" sz="2000" dirty="0" err="1">
                <a:latin typeface="Courier New"/>
                <a:cs typeface="Courier New"/>
              </a:rPr>
              <a:t>sacramento.state</a:t>
            </a:r>
            <a:r>
              <a:rPr lang="en-US" sz="20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135</a:t>
            </a:fld>
            <a:endParaRPr lang="en-US"/>
          </a:p>
        </p:txBody>
      </p:sp>
    </p:spTree>
    <p:extLst>
      <p:ext uri="{BB962C8B-B14F-4D97-AF65-F5344CB8AC3E}">
        <p14:creationId xmlns:p14="http://schemas.microsoft.com/office/powerpoint/2010/main" val="252975540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a:cs typeface="Courier New"/>
              </a:rPr>
              <a:t>window</a:t>
            </a:r>
            <a:r>
              <a:rPr lang="en-US" dirty="0"/>
              <a:t> Binding</a:t>
            </a:r>
          </a:p>
        </p:txBody>
      </p:sp>
      <p:sp>
        <p:nvSpPr>
          <p:cNvPr id="3" name="Text Placeholder 2"/>
          <p:cNvSpPr>
            <a:spLocks noGrp="1"/>
          </p:cNvSpPr>
          <p:nvPr>
            <p:ph type="body" idx="1"/>
          </p:nvPr>
        </p:nvSpPr>
        <p:spPr/>
        <p:txBody>
          <a:bodyPr>
            <a:normAutofit fontScale="92500" lnSpcReduction="10000"/>
          </a:bodyPr>
          <a:lstStyle/>
          <a:p>
            <a:r>
              <a:rPr lang="en-US" dirty="0"/>
              <a:t>What happens when no object is specified or implied</a:t>
            </a:r>
          </a:p>
          <a:p>
            <a:r>
              <a:rPr lang="en-US" dirty="0">
                <a:latin typeface="Courier New"/>
                <a:cs typeface="Courier New"/>
              </a:rPr>
              <a:t>this</a:t>
            </a:r>
            <a:r>
              <a:rPr lang="en-US" dirty="0"/>
              <a:t> defaults to the </a:t>
            </a:r>
            <a:r>
              <a:rPr lang="en-US" dirty="0">
                <a:latin typeface="Courier New"/>
                <a:cs typeface="Courier New"/>
              </a:rPr>
              <a:t>window</a:t>
            </a:r>
            <a:r>
              <a:rPr lang="en-US" dirty="0"/>
              <a:t> object</a:t>
            </a:r>
          </a:p>
          <a:p>
            <a:endParaRPr lang="en-US" dirty="0"/>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logName</a:t>
            </a:r>
            <a:r>
              <a:rPr lang="en-US" sz="2000" dirty="0">
                <a:latin typeface="Courier New"/>
                <a:cs typeface="Courier New"/>
              </a:rPr>
              <a:t> = function() {</a:t>
            </a:r>
          </a:p>
          <a:p>
            <a:pPr marL="0" indent="0">
              <a:buNone/>
            </a:pPr>
            <a:r>
              <a:rPr lang="en-US" sz="2000" dirty="0">
                <a:latin typeface="Courier New"/>
                <a:cs typeface="Courier New"/>
              </a:rPr>
              <a:t>  </a:t>
            </a: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this.name</a:t>
            </a:r>
            <a:r>
              <a:rPr lang="en-US" sz="2000" dirty="0">
                <a:latin typeface="Courier New"/>
                <a:cs typeface="Courier New"/>
              </a:rPr>
              <a:t>);</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author = {</a:t>
            </a:r>
          </a:p>
          <a:p>
            <a:pPr marL="0" indent="0">
              <a:buNone/>
            </a:pPr>
            <a:r>
              <a:rPr lang="en-US" sz="2000" dirty="0">
                <a:latin typeface="Courier New"/>
                <a:cs typeface="Courier New"/>
              </a:rPr>
              <a:t>  name: 'Chris',</a:t>
            </a:r>
          </a:p>
          <a:p>
            <a:pPr marL="0" indent="0">
              <a:buNone/>
            </a:pPr>
            <a:r>
              <a:rPr lang="en-US" sz="2000" dirty="0">
                <a:latin typeface="Courier New"/>
                <a:cs typeface="Courier New"/>
              </a:rPr>
              <a:t>  </a:t>
            </a:r>
            <a:r>
              <a:rPr lang="en-US" sz="2000" dirty="0" err="1">
                <a:latin typeface="Courier New"/>
                <a:cs typeface="Courier New"/>
              </a:rPr>
              <a:t>homeTown</a:t>
            </a:r>
            <a:r>
              <a:rPr lang="en-US" sz="2000" dirty="0">
                <a:latin typeface="Courier New"/>
                <a:cs typeface="Courier New"/>
              </a:rPr>
              <a:t>: 'Detroit"</a:t>
            </a:r>
          </a:p>
          <a:p>
            <a:pPr marL="0" indent="0">
              <a:buNone/>
            </a:pPr>
            <a:r>
              <a:rPr lang="en-US" sz="2000" dirty="0">
                <a:latin typeface="Courier New"/>
                <a:cs typeface="Courier New"/>
              </a:rPr>
              <a:t>}</a:t>
            </a:r>
          </a:p>
          <a:p>
            <a:pPr marL="0" indent="0">
              <a:buNone/>
            </a:pPr>
            <a:r>
              <a:rPr lang="en-US" sz="2000" dirty="0" err="1">
                <a:latin typeface="Courier New"/>
                <a:cs typeface="Courier New"/>
              </a:rPr>
              <a:t>logName</a:t>
            </a:r>
            <a:r>
              <a:rPr lang="en-US" sz="2000" dirty="0">
                <a:latin typeface="Courier New"/>
                <a:cs typeface="Courier New"/>
              </a:rPr>
              <a:t>(author); //undefined(error in 'strict' mode)</a:t>
            </a:r>
          </a:p>
          <a:p>
            <a:pPr marL="0" indent="0">
              <a:buNone/>
            </a:pPr>
            <a:r>
              <a:rPr lang="en-US" sz="2000" dirty="0" err="1">
                <a:latin typeface="Courier New"/>
                <a:cs typeface="Courier New"/>
              </a:rPr>
              <a:t>window.author</a:t>
            </a:r>
            <a:r>
              <a:rPr lang="en-US" sz="2000" dirty="0">
                <a:latin typeface="Courier New"/>
                <a:cs typeface="Courier New"/>
              </a:rPr>
              <a:t> = "Harry";</a:t>
            </a:r>
          </a:p>
          <a:p>
            <a:pPr marL="0" indent="0">
              <a:buNone/>
            </a:pPr>
            <a:r>
              <a:rPr lang="en-US" sz="2000" dirty="0" err="1">
                <a:latin typeface="Courier New"/>
                <a:cs typeface="Courier New"/>
              </a:rPr>
              <a:t>logName</a:t>
            </a:r>
            <a:r>
              <a:rPr lang="en-US" sz="2000" dirty="0">
                <a:latin typeface="Courier New"/>
                <a:cs typeface="Courier New"/>
              </a:rPr>
              <a:t>(author); // "Harry"</a:t>
            </a:r>
          </a:p>
          <a:p>
            <a:pPr marL="0" indent="0">
              <a:buNone/>
            </a:pP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136</a:t>
            </a:fld>
            <a:endParaRPr lang="en-US"/>
          </a:p>
        </p:txBody>
      </p:sp>
    </p:spTree>
    <p:extLst>
      <p:ext uri="{BB962C8B-B14F-4D97-AF65-F5344CB8AC3E}">
        <p14:creationId xmlns:p14="http://schemas.microsoft.com/office/powerpoint/2010/main" val="40475505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a:cs typeface="Courier New"/>
              </a:rPr>
              <a:t>Array.map()</a:t>
            </a:r>
          </a:p>
        </p:txBody>
      </p:sp>
      <p:sp>
        <p:nvSpPr>
          <p:cNvPr id="3" name="Text Placeholder 2"/>
          <p:cNvSpPr>
            <a:spLocks noGrp="1"/>
          </p:cNvSpPr>
          <p:nvPr>
            <p:ph type="body" idx="1"/>
          </p:nvPr>
        </p:nvSpPr>
        <p:spPr/>
        <p:txBody>
          <a:bodyPr/>
          <a:lstStyle/>
          <a:p>
            <a:pPr lvl="0"/>
            <a:r>
              <a:rPr lang="en-US" b="1" dirty="0" err="1"/>
              <a:t>Array.map</a:t>
            </a:r>
            <a:r>
              <a:rPr lang="en-US" b="1" dirty="0"/>
              <a:t>()</a:t>
            </a:r>
          </a:p>
          <a:p>
            <a:pPr lvl="1"/>
            <a:r>
              <a:rPr lang="en-US" dirty="0"/>
              <a:t>Creates a new array with the results of calling a provided function on every element in this array.</a:t>
            </a:r>
          </a:p>
          <a:p>
            <a:r>
              <a:rPr lang="en-US" dirty="0"/>
              <a:t>Syntax</a:t>
            </a:r>
          </a:p>
          <a:p>
            <a:pPr lvl="1"/>
            <a:r>
              <a:rPr lang="en-US" dirty="0"/>
              <a:t>var new_array = arr.map(callback)</a:t>
            </a:r>
          </a:p>
          <a:p>
            <a:r>
              <a:rPr lang="en-US" dirty="0"/>
              <a:t>Parameters passed to the callback</a:t>
            </a:r>
          </a:p>
          <a:p>
            <a:pPr lvl="1"/>
            <a:r>
              <a:rPr lang="en-US" dirty="0">
                <a:latin typeface="Courier New"/>
                <a:cs typeface="Courier New"/>
              </a:rPr>
              <a:t>currentValue</a:t>
            </a:r>
          </a:p>
          <a:p>
            <a:pPr lvl="2"/>
            <a:r>
              <a:rPr lang="en-US" dirty="0"/>
              <a:t>The current element being processed</a:t>
            </a:r>
          </a:p>
          <a:p>
            <a:pPr lvl="1"/>
            <a:r>
              <a:rPr lang="en-US" dirty="0">
                <a:latin typeface="Courier New"/>
                <a:cs typeface="Courier New"/>
              </a:rPr>
              <a:t>index</a:t>
            </a:r>
          </a:p>
          <a:p>
            <a:pPr lvl="2"/>
            <a:r>
              <a:rPr lang="en-US" dirty="0"/>
              <a:t>The index (number) of the current element</a:t>
            </a:r>
          </a:p>
          <a:p>
            <a:pPr lvl="1"/>
            <a:r>
              <a:rPr lang="en-US" dirty="0">
                <a:latin typeface="Courier New"/>
                <a:cs typeface="Courier New"/>
              </a:rPr>
              <a:t>array</a:t>
            </a:r>
          </a:p>
          <a:p>
            <a:pPr lvl="2"/>
            <a:r>
              <a:rPr lang="en-US" dirty="0"/>
              <a:t>The array map was called upon</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137</a:t>
            </a:fld>
            <a:endParaRPr lang="en-US"/>
          </a:p>
        </p:txBody>
      </p:sp>
    </p:spTree>
    <p:extLst>
      <p:ext uri="{BB962C8B-B14F-4D97-AF65-F5344CB8AC3E}">
        <p14:creationId xmlns:p14="http://schemas.microsoft.com/office/powerpoint/2010/main" val="36761133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a:t>
            </a:r>
          </a:p>
        </p:txBody>
      </p:sp>
      <p:sp>
        <p:nvSpPr>
          <p:cNvPr id="3" name="Conten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721A495-CE21-AE4A-AFC4-55FCCA1EB5E5}" type="slidenum">
              <a:rPr lang="en-US" smtClean="0"/>
              <a:t>138</a:t>
            </a:fld>
            <a:endParaRPr lang="en-US"/>
          </a:p>
        </p:txBody>
      </p:sp>
    </p:spTree>
    <p:extLst>
      <p:ext uri="{BB962C8B-B14F-4D97-AF65-F5344CB8AC3E}">
        <p14:creationId xmlns:p14="http://schemas.microsoft.com/office/powerpoint/2010/main" val="34721829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Promises?</a:t>
            </a:r>
          </a:p>
        </p:txBody>
      </p:sp>
      <p:sp>
        <p:nvSpPr>
          <p:cNvPr id="3" name="Content Placeholder 2"/>
          <p:cNvSpPr>
            <a:spLocks noGrp="1"/>
          </p:cNvSpPr>
          <p:nvPr>
            <p:ph idx="1"/>
          </p:nvPr>
        </p:nvSpPr>
        <p:spPr/>
        <p:txBody>
          <a:bodyPr/>
          <a:lstStyle/>
          <a:p>
            <a:r>
              <a:rPr lang="en-US" dirty="0"/>
              <a:t>An abstraction for asynchronous programming</a:t>
            </a:r>
          </a:p>
          <a:p>
            <a:r>
              <a:rPr lang="en-US" dirty="0"/>
              <a:t>Alternative to callbacks</a:t>
            </a:r>
          </a:p>
          <a:p>
            <a:r>
              <a:rPr lang="en-US" dirty="0"/>
              <a:t>A promise represents the result of an </a:t>
            </a:r>
            <a:r>
              <a:rPr lang="en-US" dirty="0" err="1"/>
              <a:t>async</a:t>
            </a:r>
            <a:r>
              <a:rPr lang="en-US" dirty="0"/>
              <a:t> operation</a:t>
            </a:r>
          </a:p>
          <a:p>
            <a:r>
              <a:rPr lang="en-US" dirty="0"/>
              <a:t>Is in one of three states</a:t>
            </a:r>
          </a:p>
          <a:p>
            <a:pPr lvl="1"/>
            <a:r>
              <a:rPr lang="en-US" dirty="0"/>
              <a:t>pending </a:t>
            </a:r>
            <a:r>
              <a:rPr lang="mr-IN" dirty="0"/>
              <a:t>–</a:t>
            </a:r>
            <a:r>
              <a:rPr lang="en-US" dirty="0"/>
              <a:t> the initial state of a promise</a:t>
            </a:r>
          </a:p>
          <a:p>
            <a:pPr lvl="1"/>
            <a:r>
              <a:rPr lang="en-US" dirty="0"/>
              <a:t>fulfilled </a:t>
            </a:r>
            <a:r>
              <a:rPr lang="mr-IN" dirty="0"/>
              <a:t>–</a:t>
            </a:r>
            <a:r>
              <a:rPr lang="en-US" dirty="0"/>
              <a:t> represents a successful operation</a:t>
            </a:r>
          </a:p>
          <a:p>
            <a:pPr lvl="1"/>
            <a:r>
              <a:rPr lang="en-US" dirty="0"/>
              <a:t>rejected </a:t>
            </a:r>
            <a:r>
              <a:rPr lang="mr-IN" dirty="0"/>
              <a:t>–</a:t>
            </a:r>
            <a:r>
              <a:rPr lang="en-US" dirty="0"/>
              <a:t> represents a failed operation</a:t>
            </a:r>
          </a:p>
        </p:txBody>
      </p:sp>
      <p:sp>
        <p:nvSpPr>
          <p:cNvPr id="4" name="Slide Number Placeholder 3"/>
          <p:cNvSpPr>
            <a:spLocks noGrp="1"/>
          </p:cNvSpPr>
          <p:nvPr>
            <p:ph type="sldNum" sz="quarter" idx="12"/>
          </p:nvPr>
        </p:nvSpPr>
        <p:spPr/>
        <p:txBody>
          <a:bodyPr/>
          <a:lstStyle/>
          <a:p>
            <a:fld id="{6721A495-CE21-AE4A-AFC4-55FCCA1EB5E5}" type="slidenum">
              <a:rPr lang="en-US" smtClean="0"/>
              <a:t>139</a:t>
            </a:fld>
            <a:endParaRPr lang="en-US"/>
          </a:p>
        </p:txBody>
      </p:sp>
    </p:spTree>
    <p:extLst>
      <p:ext uri="{BB962C8B-B14F-4D97-AF65-F5344CB8AC3E}">
        <p14:creationId xmlns:p14="http://schemas.microsoft.com/office/powerpoint/2010/main" val="125787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can you use React?</a:t>
            </a:r>
          </a:p>
        </p:txBody>
      </p:sp>
      <p:sp>
        <p:nvSpPr>
          <p:cNvPr id="3" name="Text Placeholder 2"/>
          <p:cNvSpPr>
            <a:spLocks noGrp="1"/>
          </p:cNvSpPr>
          <p:nvPr>
            <p:ph type="body" idx="1"/>
          </p:nvPr>
        </p:nvSpPr>
        <p:spPr/>
        <p:txBody>
          <a:bodyPr/>
          <a:lstStyle/>
          <a:p>
            <a:r>
              <a:rPr lang="en-US" dirty="0"/>
              <a:t>Complex single-page applications (SPAs) can be built entirely using React.</a:t>
            </a:r>
          </a:p>
          <a:p>
            <a:r>
              <a:rPr lang="en-US" dirty="0"/>
              <a:t>React can be used as a substitution for views in a traditional MV* framework.</a:t>
            </a:r>
          </a:p>
          <a:p>
            <a:r>
              <a:rPr lang="en-US" dirty="0"/>
              <a:t>React can generate static HTML on the server.</a:t>
            </a:r>
          </a:p>
          <a:p>
            <a:r>
              <a:rPr lang="en-US" dirty="0"/>
              <a:t>React can be used to create native mobile apps.</a:t>
            </a:r>
          </a:p>
          <a:p>
            <a:pPr lvl="1"/>
            <a:r>
              <a:rPr lang="en-US" dirty="0"/>
              <a:t>React Native</a:t>
            </a:r>
          </a:p>
        </p:txBody>
      </p:sp>
      <p:sp>
        <p:nvSpPr>
          <p:cNvPr id="4" name="Slide Number Placeholder 3"/>
          <p:cNvSpPr>
            <a:spLocks noGrp="1"/>
          </p:cNvSpPr>
          <p:nvPr>
            <p:ph type="sldNum" sz="quarter" idx="12"/>
          </p:nvPr>
        </p:nvSpPr>
        <p:spPr/>
        <p:txBody>
          <a:bodyPr/>
          <a:lstStyle/>
          <a:p>
            <a:fld id="{A839F4A7-500C-EC42-AE23-BEE4487EA55E}" type="slidenum">
              <a:rPr lang="en-US" smtClean="0"/>
              <a:t>14</a:t>
            </a:fld>
            <a:endParaRPr lang="en-US"/>
          </a:p>
        </p:txBody>
      </p:sp>
    </p:spTree>
    <p:extLst>
      <p:ext uri="{BB962C8B-B14F-4D97-AF65-F5344CB8AC3E}">
        <p14:creationId xmlns:p14="http://schemas.microsoft.com/office/powerpoint/2010/main" val="40936788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vs. Event Listeners</a:t>
            </a:r>
          </a:p>
        </p:txBody>
      </p:sp>
      <p:sp>
        <p:nvSpPr>
          <p:cNvPr id="3" name="Content Placeholder 2"/>
          <p:cNvSpPr>
            <a:spLocks noGrp="1"/>
          </p:cNvSpPr>
          <p:nvPr>
            <p:ph idx="1"/>
          </p:nvPr>
        </p:nvSpPr>
        <p:spPr/>
        <p:txBody>
          <a:bodyPr/>
          <a:lstStyle/>
          <a:p>
            <a:r>
              <a:rPr lang="en-US" dirty="0"/>
              <a:t>Event listeners are useful for things that can happen multiple times to a single object.</a:t>
            </a:r>
          </a:p>
          <a:p>
            <a:r>
              <a:rPr lang="en-US" dirty="0"/>
              <a:t>A promise can only succeed or fail once.</a:t>
            </a:r>
          </a:p>
          <a:p>
            <a:r>
              <a:rPr lang="en-US" dirty="0"/>
              <a:t>If a promise has succeeded or failed, you can react to it at any time.</a:t>
            </a:r>
          </a:p>
          <a:p>
            <a:pPr lvl="1"/>
            <a:r>
              <a:rPr lang="en-US" dirty="0" err="1">
                <a:latin typeface="Courier New"/>
                <a:cs typeface="Courier New"/>
              </a:rPr>
              <a:t>readJSON</a:t>
            </a:r>
            <a:r>
              <a:rPr lang="en-US" dirty="0">
                <a:latin typeface="Courier New"/>
                <a:cs typeface="Courier New"/>
              </a:rPr>
              <a:t>(filename).then(</a:t>
            </a:r>
            <a:r>
              <a:rPr lang="en-US" dirty="0" err="1">
                <a:latin typeface="Courier New"/>
                <a:cs typeface="Courier New"/>
              </a:rPr>
              <a:t>success,failure</a:t>
            </a:r>
            <a:r>
              <a:rPr lang="en-US" dirty="0">
                <a:latin typeface="Courier New"/>
                <a:cs typeface="Courier New"/>
              </a:rPr>
              <a:t>);</a:t>
            </a:r>
          </a:p>
        </p:txBody>
      </p:sp>
      <p:sp>
        <p:nvSpPr>
          <p:cNvPr id="4" name="Slide Number Placeholder 3"/>
          <p:cNvSpPr>
            <a:spLocks noGrp="1"/>
          </p:cNvSpPr>
          <p:nvPr>
            <p:ph type="sldNum" sz="quarter" idx="12"/>
          </p:nvPr>
        </p:nvSpPr>
        <p:spPr/>
        <p:txBody>
          <a:bodyPr/>
          <a:lstStyle/>
          <a:p>
            <a:fld id="{6721A495-CE21-AE4A-AFC4-55FCCA1EB5E5}" type="slidenum">
              <a:rPr lang="en-US" smtClean="0"/>
              <a:t>140</a:t>
            </a:fld>
            <a:endParaRPr lang="en-US"/>
          </a:p>
        </p:txBody>
      </p:sp>
    </p:spTree>
    <p:extLst>
      <p:ext uri="{BB962C8B-B14F-4D97-AF65-F5344CB8AC3E}">
        <p14:creationId xmlns:p14="http://schemas.microsoft.com/office/powerpoint/2010/main" val="39775806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Promises?</a:t>
            </a:r>
          </a:p>
        </p:txBody>
      </p:sp>
      <p:sp>
        <p:nvSpPr>
          <p:cNvPr id="3" name="Content Placeholder 2"/>
          <p:cNvSpPr>
            <a:spLocks noGrp="1"/>
          </p:cNvSpPr>
          <p:nvPr>
            <p:ph idx="1"/>
          </p:nvPr>
        </p:nvSpPr>
        <p:spPr/>
        <p:txBody>
          <a:bodyPr/>
          <a:lstStyle/>
          <a:p>
            <a:r>
              <a:rPr lang="en-US" dirty="0"/>
              <a:t>Chain them together to transform values or run additional </a:t>
            </a:r>
            <a:r>
              <a:rPr lang="en-US" dirty="0" err="1"/>
              <a:t>async</a:t>
            </a:r>
            <a:r>
              <a:rPr lang="en-US" dirty="0"/>
              <a:t> actions</a:t>
            </a:r>
          </a:p>
          <a:p>
            <a:r>
              <a:rPr lang="en-US" dirty="0"/>
              <a:t>Cleaner code</a:t>
            </a:r>
          </a:p>
          <a:p>
            <a:pPr lvl="1"/>
            <a:r>
              <a:rPr lang="en-US" dirty="0"/>
              <a:t>Avoid problems associated with multiple callbacks</a:t>
            </a:r>
          </a:p>
          <a:p>
            <a:pPr lvl="2"/>
            <a:r>
              <a:rPr lang="en-US" dirty="0"/>
              <a:t>Callback Hell</a:t>
            </a:r>
          </a:p>
          <a:p>
            <a:pPr lvl="2"/>
            <a:r>
              <a:rPr lang="en-US" dirty="0"/>
              <a:t>Christmas Tree</a:t>
            </a:r>
          </a:p>
          <a:p>
            <a:pPr lvl="2"/>
            <a:r>
              <a:rPr lang="en-US" dirty="0"/>
              <a:t>Tower of Babel</a:t>
            </a:r>
          </a:p>
          <a:p>
            <a:pPr lvl="2"/>
            <a:r>
              <a:rPr lang="en-US" dirty="0" err="1"/>
              <a:t>Etc</a:t>
            </a:r>
            <a:endParaRPr lang="en-US" dirty="0"/>
          </a:p>
        </p:txBody>
      </p:sp>
      <p:sp>
        <p:nvSpPr>
          <p:cNvPr id="4" name="Slide Number Placeholder 3"/>
          <p:cNvSpPr>
            <a:spLocks noGrp="1"/>
          </p:cNvSpPr>
          <p:nvPr>
            <p:ph type="sldNum" sz="quarter" idx="12"/>
          </p:nvPr>
        </p:nvSpPr>
        <p:spPr/>
        <p:txBody>
          <a:bodyPr/>
          <a:lstStyle/>
          <a:p>
            <a:fld id="{6721A495-CE21-AE4A-AFC4-55FCCA1EB5E5}" type="slidenum">
              <a:rPr lang="en-US" smtClean="0"/>
              <a:t>141</a:t>
            </a:fld>
            <a:endParaRPr lang="en-US"/>
          </a:p>
        </p:txBody>
      </p:sp>
    </p:spTree>
    <p:extLst>
      <p:ext uri="{BB962C8B-B14F-4D97-AF65-F5344CB8AC3E}">
        <p14:creationId xmlns:p14="http://schemas.microsoft.com/office/powerpoint/2010/main" val="267094877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Callback</a:t>
            </a:r>
            <a:r>
              <a:rPr lang="en-US" baseline="0" dirty="0"/>
              <a:t> vs. Promise</a:t>
            </a:r>
            <a:endParaRPr lang="en-US" dirty="0"/>
          </a:p>
        </p:txBody>
      </p:sp>
      <p:sp>
        <p:nvSpPr>
          <p:cNvPr id="3" name="Content Placeholder 2"/>
          <p:cNvSpPr>
            <a:spLocks noGrp="1"/>
          </p:cNvSpPr>
          <p:nvPr>
            <p:ph idx="1"/>
          </p:nvPr>
        </p:nvSpPr>
        <p:spPr/>
        <p:txBody>
          <a:bodyPr>
            <a:normAutofit lnSpcReduction="10000"/>
          </a:bodyPr>
          <a:lstStyle/>
          <a:p>
            <a:r>
              <a:rPr lang="en-US" dirty="0"/>
              <a:t>Callback</a:t>
            </a:r>
          </a:p>
          <a:p>
            <a:pPr lvl="1"/>
            <a:r>
              <a:rPr lang="en-US" dirty="0" err="1">
                <a:latin typeface="Courier New"/>
                <a:cs typeface="Courier New"/>
              </a:rPr>
              <a:t>fs.readFile</a:t>
            </a:r>
            <a:r>
              <a:rPr lang="en-US" dirty="0">
                <a:latin typeface="Courier New"/>
                <a:cs typeface="Courier New"/>
              </a:rPr>
              <a:t>('</a:t>
            </a:r>
            <a:r>
              <a:rPr lang="en-US" dirty="0" err="1">
                <a:latin typeface="Courier New"/>
                <a:cs typeface="Courier New"/>
              </a:rPr>
              <a:t>text.txt</a:t>
            </a:r>
            <a:r>
              <a:rPr lang="en-US" dirty="0">
                <a:latin typeface="Courier New"/>
                <a:cs typeface="Courier New"/>
              </a:rPr>
              <a:t>', function(err, file){</a:t>
            </a:r>
            <a:br>
              <a:rPr lang="en-US" dirty="0">
                <a:latin typeface="Courier New"/>
                <a:cs typeface="Courier New"/>
              </a:rPr>
            </a:br>
            <a:r>
              <a:rPr lang="en-US" dirty="0">
                <a:latin typeface="Courier New"/>
                <a:cs typeface="Courier New"/>
              </a:rPr>
              <a:t>    if (err){</a:t>
            </a:r>
            <a:br>
              <a:rPr lang="en-US" dirty="0">
                <a:latin typeface="Courier New"/>
                <a:cs typeface="Courier New"/>
              </a:rPr>
            </a:br>
            <a:r>
              <a:rPr lang="en-US" dirty="0">
                <a:latin typeface="Courier New"/>
                <a:cs typeface="Courier New"/>
              </a:rPr>
              <a:t>        </a:t>
            </a:r>
            <a:r>
              <a:rPr lang="en-US" i="1" dirty="0">
                <a:latin typeface="Courier New"/>
                <a:cs typeface="Courier New"/>
              </a:rPr>
              <a:t>//handle error</a:t>
            </a:r>
            <a:br>
              <a:rPr lang="en-US" i="1" dirty="0">
                <a:latin typeface="Courier New"/>
                <a:cs typeface="Courier New"/>
              </a:rPr>
            </a:br>
            <a:r>
              <a:rPr lang="en-US" i="1" dirty="0">
                <a:latin typeface="Courier New"/>
                <a:cs typeface="Courier New"/>
              </a:rPr>
              <a:t>    </a:t>
            </a:r>
            <a:r>
              <a:rPr lang="en-US" dirty="0">
                <a:latin typeface="Courier New"/>
                <a:cs typeface="Courier New"/>
              </a:rPr>
              <a:t>} else {</a:t>
            </a:r>
            <a:br>
              <a:rPr lang="en-US" dirty="0">
                <a:latin typeface="Courier New"/>
                <a:cs typeface="Courier New"/>
              </a:rPr>
            </a:br>
            <a:r>
              <a:rPr lang="en-US" dirty="0">
                <a:latin typeface="Courier New"/>
                <a:cs typeface="Courier New"/>
              </a:rPr>
              <a:t>        </a:t>
            </a:r>
            <a:r>
              <a:rPr lang="en-US" dirty="0" err="1">
                <a:latin typeface="Courier New"/>
                <a:cs typeface="Courier New"/>
              </a:rPr>
              <a:t>console.log</a:t>
            </a:r>
            <a:r>
              <a:rPr lang="en-US" dirty="0">
                <a:latin typeface="Courier New"/>
                <a:cs typeface="Courier New"/>
              </a:rPr>
              <a:t>(</a:t>
            </a:r>
            <a:r>
              <a:rPr lang="en-US" dirty="0" err="1">
                <a:latin typeface="Courier New"/>
                <a:cs typeface="Courier New"/>
              </a:rPr>
              <a:t>file.toString</a:t>
            </a:r>
            <a:r>
              <a:rPr lang="en-US" dirty="0">
                <a:latin typeface="Courier New"/>
                <a:cs typeface="Courier New"/>
              </a:rPr>
              <a:t>());</a:t>
            </a:r>
            <a:br>
              <a:rPr lang="en-US" dirty="0">
                <a:latin typeface="Courier New"/>
                <a:cs typeface="Courier New"/>
              </a:rPr>
            </a:br>
            <a:r>
              <a:rPr lang="en-US" dirty="0">
                <a:latin typeface="Courier New"/>
                <a:cs typeface="Courier New"/>
              </a:rPr>
              <a:t>    }</a:t>
            </a:r>
            <a:br>
              <a:rPr lang="en-US" dirty="0">
                <a:latin typeface="Courier New"/>
                <a:cs typeface="Courier New"/>
              </a:rPr>
            </a:br>
            <a:r>
              <a:rPr lang="en-US" dirty="0">
                <a:latin typeface="Courier New"/>
                <a:cs typeface="Courier New"/>
              </a:rPr>
              <a:t>});</a:t>
            </a:r>
          </a:p>
          <a:p>
            <a:r>
              <a:rPr lang="en-US" dirty="0"/>
              <a:t>Promise</a:t>
            </a:r>
          </a:p>
          <a:p>
            <a:pPr lvl="1"/>
            <a:r>
              <a:rPr lang="en-US" dirty="0" err="1">
                <a:latin typeface="Courier New"/>
                <a:cs typeface="Courier New"/>
              </a:rPr>
              <a:t>readText</a:t>
            </a:r>
            <a:r>
              <a:rPr lang="en-US" dirty="0">
                <a:latin typeface="Courier New"/>
                <a:cs typeface="Courier New"/>
              </a:rPr>
              <a:t>('</a:t>
            </a:r>
            <a:r>
              <a:rPr lang="en-US" dirty="0" err="1">
                <a:latin typeface="Courier New"/>
                <a:cs typeface="Courier New"/>
              </a:rPr>
              <a:t>text.txt</a:t>
            </a:r>
            <a:r>
              <a:rPr lang="en-US" dirty="0">
                <a:latin typeface="Courier New"/>
                <a:cs typeface="Courier New"/>
              </a:rPr>
              <a:t>')</a:t>
            </a:r>
            <a:br>
              <a:rPr lang="en-US" dirty="0">
                <a:latin typeface="Courier New"/>
                <a:cs typeface="Courier New"/>
              </a:rPr>
            </a:br>
            <a:r>
              <a:rPr lang="en-US" dirty="0">
                <a:latin typeface="Courier New"/>
                <a:cs typeface="Courier New"/>
              </a:rPr>
              <a:t>    .then(function(data) {</a:t>
            </a:r>
            <a:br>
              <a:rPr lang="en-US" dirty="0">
                <a:latin typeface="Courier New"/>
                <a:cs typeface="Courier New"/>
              </a:rPr>
            </a:br>
            <a:r>
              <a:rPr lang="en-US" dirty="0">
                <a:latin typeface="Courier New"/>
                <a:cs typeface="Courier New"/>
              </a:rPr>
              <a:t>            </a:t>
            </a:r>
            <a:r>
              <a:rPr lang="en-US" dirty="0" err="1">
                <a:latin typeface="Courier New"/>
                <a:cs typeface="Courier New"/>
              </a:rPr>
              <a:t>console.log</a:t>
            </a:r>
            <a:r>
              <a:rPr lang="en-US" dirty="0">
                <a:latin typeface="Courier New"/>
                <a:cs typeface="Courier New"/>
              </a:rPr>
              <a:t>(</a:t>
            </a:r>
            <a:r>
              <a:rPr lang="en-US" dirty="0" err="1">
                <a:latin typeface="Courier New"/>
                <a:cs typeface="Courier New"/>
              </a:rPr>
              <a:t>data.toString</a:t>
            </a:r>
            <a:r>
              <a:rPr lang="en-US" dirty="0">
                <a:latin typeface="Courier New"/>
                <a:cs typeface="Courier New"/>
              </a:rPr>
              <a:t>());</a:t>
            </a:r>
            <a:br>
              <a:rPr lang="en-US" dirty="0">
                <a:latin typeface="Courier New"/>
                <a:cs typeface="Courier New"/>
              </a:rPr>
            </a:br>
            <a:r>
              <a:rPr lang="en-US" dirty="0">
                <a:latin typeface="Courier New"/>
                <a:cs typeface="Courier New"/>
              </a:rPr>
              <a:t>        }, </a:t>
            </a:r>
            <a:r>
              <a:rPr lang="en-US" dirty="0" err="1">
                <a:latin typeface="Courier New"/>
                <a:cs typeface="Courier New"/>
              </a:rPr>
              <a:t>console.error</a:t>
            </a:r>
            <a:br>
              <a:rPr lang="en-US" dirty="0">
                <a:latin typeface="Courier New"/>
                <a:cs typeface="Courier New"/>
              </a:rPr>
            </a:br>
            <a:r>
              <a:rPr lang="en-US" dirty="0">
                <a:latin typeface="Courier New"/>
                <a:cs typeface="Courier New"/>
              </a:rPr>
              <a:t>    );</a:t>
            </a:r>
          </a:p>
        </p:txBody>
      </p:sp>
      <p:sp>
        <p:nvSpPr>
          <p:cNvPr id="4" name="Slide Number Placeholder 3"/>
          <p:cNvSpPr>
            <a:spLocks noGrp="1"/>
          </p:cNvSpPr>
          <p:nvPr>
            <p:ph type="sldNum" sz="quarter" idx="12"/>
          </p:nvPr>
        </p:nvSpPr>
        <p:spPr/>
        <p:txBody>
          <a:bodyPr/>
          <a:lstStyle/>
          <a:p>
            <a:fld id="{6721A495-CE21-AE4A-AFC4-55FCCA1EB5E5}" type="slidenum">
              <a:rPr lang="en-US" smtClean="0"/>
              <a:t>142</a:t>
            </a:fld>
            <a:endParaRPr lang="en-US"/>
          </a:p>
        </p:txBody>
      </p:sp>
    </p:spTree>
    <p:extLst>
      <p:ext uri="{BB962C8B-B14F-4D97-AF65-F5344CB8AC3E}">
        <p14:creationId xmlns:p14="http://schemas.microsoft.com/office/powerpoint/2010/main" val="329657452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721A495-CE21-AE4A-AFC4-55FCCA1EB5E5}" type="slidenum">
              <a:rPr lang="en-US" smtClean="0"/>
              <a:t>143</a:t>
            </a:fld>
            <a:endParaRPr lang="en-US"/>
          </a:p>
        </p:txBody>
      </p:sp>
      <p:sp>
        <p:nvSpPr>
          <p:cNvPr id="5" name="Text Placeholder 4"/>
          <p:cNvSpPr>
            <a:spLocks noGrp="1"/>
          </p:cNvSpPr>
          <p:nvPr>
            <p:ph type="body" sz="quarter" idx="13"/>
          </p:nvPr>
        </p:nvSpPr>
        <p:spPr/>
        <p:txBody>
          <a:bodyPr>
            <a:normAutofit/>
          </a:bodyPr>
          <a:lstStyle/>
          <a:p>
            <a:r>
              <a:rPr lang="en-US" sz="1600" dirty="0" err="1"/>
              <a:t>const</a:t>
            </a:r>
            <a:r>
              <a:rPr lang="en-US" sz="1600" dirty="0"/>
              <a:t> fs = require('fs');</a:t>
            </a:r>
          </a:p>
          <a:p>
            <a:endParaRPr lang="en-US" sz="1600" dirty="0"/>
          </a:p>
          <a:p>
            <a:r>
              <a:rPr lang="en-US" sz="1600" dirty="0"/>
              <a:t>function </a:t>
            </a:r>
            <a:r>
              <a:rPr lang="en-US" sz="1600" dirty="0" err="1"/>
              <a:t>readFileAsync</a:t>
            </a:r>
            <a:r>
              <a:rPr lang="en-US" sz="1600" dirty="0"/>
              <a:t> (file, encoding) {</a:t>
            </a:r>
            <a:br>
              <a:rPr lang="en-US" sz="1600" dirty="0"/>
            </a:br>
            <a:r>
              <a:rPr lang="en-US" sz="1600" dirty="0"/>
              <a:t>    return new Promise(function (resolve, reject) {</a:t>
            </a:r>
            <a:br>
              <a:rPr lang="en-US" sz="1600" dirty="0"/>
            </a:br>
            <a:r>
              <a:rPr lang="en-US" sz="1600" dirty="0"/>
              <a:t>        </a:t>
            </a:r>
            <a:r>
              <a:rPr lang="en-US" sz="1600" dirty="0" err="1"/>
              <a:t>fs.readFile</a:t>
            </a:r>
            <a:r>
              <a:rPr lang="en-US" sz="1600" dirty="0"/>
              <a:t>(file, encoding, function (err, data) {</a:t>
            </a:r>
            <a:br>
              <a:rPr lang="en-US" sz="1600" dirty="0"/>
            </a:br>
            <a:r>
              <a:rPr lang="en-US" sz="1600" dirty="0"/>
              <a:t>            if (err) return reject(err);</a:t>
            </a:r>
            <a:br>
              <a:rPr lang="en-US" sz="1600" dirty="0"/>
            </a:br>
            <a:r>
              <a:rPr lang="en-US" sz="1600" dirty="0"/>
              <a:t>            resolve(data); </a:t>
            </a:r>
            <a:br>
              <a:rPr lang="en-US" sz="1600" dirty="0"/>
            </a:br>
            <a:r>
              <a:rPr lang="en-US" sz="1600" dirty="0"/>
              <a:t>        })</a:t>
            </a:r>
            <a:br>
              <a:rPr lang="en-US" sz="1600" dirty="0"/>
            </a:br>
            <a:r>
              <a:rPr lang="en-US" sz="1600" dirty="0"/>
              <a:t>    })</a:t>
            </a:r>
            <a:br>
              <a:rPr lang="en-US" sz="1600" dirty="0"/>
            </a:br>
            <a:r>
              <a:rPr lang="en-US" sz="1600" dirty="0"/>
              <a:t>}</a:t>
            </a:r>
          </a:p>
          <a:p>
            <a:endParaRPr lang="en-US" sz="1600" dirty="0"/>
          </a:p>
          <a:p>
            <a:r>
              <a:rPr lang="en-US" dirty="0" err="1"/>
              <a:t>readFileAsync</a:t>
            </a:r>
            <a:r>
              <a:rPr lang="en-US" dirty="0"/>
              <a:t>('</a:t>
            </a:r>
            <a:r>
              <a:rPr lang="en-US" dirty="0" err="1"/>
              <a:t>myfile.txt</a:t>
            </a:r>
            <a:r>
              <a:rPr lang="en-US" dirty="0"/>
              <a:t>')</a:t>
            </a:r>
          </a:p>
          <a:p>
            <a:r>
              <a:rPr lang="en-US" dirty="0"/>
              <a:t>	.then(</a:t>
            </a:r>
            <a:r>
              <a:rPr lang="en-US" dirty="0" err="1"/>
              <a:t>console.log</a:t>
            </a:r>
            <a:r>
              <a:rPr lang="en-US" dirty="0"/>
              <a:t>, </a:t>
            </a:r>
            <a:r>
              <a:rPr lang="en-US" dirty="0" err="1"/>
              <a:t>console.error</a:t>
            </a:r>
            <a:r>
              <a:rPr lang="en-US" dirty="0"/>
              <a:t>);</a:t>
            </a:r>
          </a:p>
        </p:txBody>
      </p:sp>
      <p:sp>
        <p:nvSpPr>
          <p:cNvPr id="2" name="Title 1"/>
          <p:cNvSpPr>
            <a:spLocks noGrp="1"/>
          </p:cNvSpPr>
          <p:nvPr>
            <p:ph type="title"/>
          </p:nvPr>
        </p:nvSpPr>
        <p:spPr/>
        <p:txBody>
          <a:bodyPr/>
          <a:lstStyle/>
          <a:p>
            <a:r>
              <a:rPr lang="en-US" dirty="0"/>
              <a:t>Using</a:t>
            </a:r>
            <a:r>
              <a:rPr lang="en-US" baseline="0" dirty="0"/>
              <a:t> </a:t>
            </a:r>
            <a:r>
              <a:rPr lang="en-US" dirty="0"/>
              <a:t>Promises</a:t>
            </a:r>
          </a:p>
        </p:txBody>
      </p:sp>
    </p:spTree>
    <p:extLst>
      <p:ext uri="{BB962C8B-B14F-4D97-AF65-F5344CB8AC3E}">
        <p14:creationId xmlns:p14="http://schemas.microsoft.com/office/powerpoint/2010/main" val="367054854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144</a:t>
            </a:fld>
            <a:endParaRPr lang="en-US"/>
          </a:p>
        </p:txBody>
      </p:sp>
      <p:sp>
        <p:nvSpPr>
          <p:cNvPr id="3" name="Text Placeholder 2"/>
          <p:cNvSpPr>
            <a:spLocks noGrp="1"/>
          </p:cNvSpPr>
          <p:nvPr>
            <p:ph type="body" sz="quarter" idx="13"/>
          </p:nvPr>
        </p:nvSpPr>
        <p:spPr/>
        <p:txBody>
          <a:bodyPr>
            <a:noAutofit/>
          </a:bodyPr>
          <a:lstStyle/>
          <a:p>
            <a:r>
              <a:rPr lang="en-US" sz="1600" dirty="0">
                <a:latin typeface="+mn-lt"/>
              </a:rPr>
              <a:t>Simplifies using promises.</a:t>
            </a:r>
          </a:p>
          <a:p>
            <a:endParaRPr lang="en-US" sz="1600" dirty="0"/>
          </a:p>
          <a:p>
            <a:r>
              <a:rPr lang="en-US" sz="1600" dirty="0" err="1"/>
              <a:t>async</a:t>
            </a:r>
            <a:r>
              <a:rPr lang="en-US" sz="1600" dirty="0"/>
              <a:t> function f() {</a:t>
            </a:r>
          </a:p>
          <a:p>
            <a:r>
              <a:rPr lang="en-US" sz="1600" dirty="0"/>
              <a:t>	return 1;</a:t>
            </a:r>
          </a:p>
          <a:p>
            <a:r>
              <a:rPr lang="en-US" sz="1600" dirty="0"/>
              <a:t>}</a:t>
            </a:r>
          </a:p>
          <a:p>
            <a:r>
              <a:rPr lang="en-US" sz="1600" dirty="0">
                <a:latin typeface="Calibri"/>
                <a:cs typeface="Calibri"/>
              </a:rPr>
              <a:t>An </a:t>
            </a:r>
            <a:r>
              <a:rPr lang="en-US" sz="1600" dirty="0" err="1">
                <a:latin typeface="Calibri"/>
                <a:cs typeface="Calibri"/>
              </a:rPr>
              <a:t>async</a:t>
            </a:r>
            <a:r>
              <a:rPr lang="en-US" sz="1600" dirty="0">
                <a:latin typeface="Calibri"/>
                <a:cs typeface="Calibri"/>
              </a:rPr>
              <a:t> function always returns a promise.</a:t>
            </a:r>
          </a:p>
          <a:p>
            <a:endParaRPr lang="en-US" sz="1600" dirty="0">
              <a:latin typeface="Calibri"/>
              <a:cs typeface="Calibri"/>
            </a:endParaRPr>
          </a:p>
          <a:p>
            <a:r>
              <a:rPr lang="en-US" sz="1600" dirty="0"/>
              <a:t>f().then(alert);</a:t>
            </a:r>
          </a:p>
          <a:p>
            <a:endParaRPr lang="en-US" sz="1600" dirty="0"/>
          </a:p>
          <a:p>
            <a:r>
              <a:rPr lang="en-US" sz="1600" dirty="0">
                <a:latin typeface="Calibri"/>
                <a:cs typeface="Calibri"/>
              </a:rPr>
              <a:t>You can use the await keyword inside an </a:t>
            </a:r>
            <a:r>
              <a:rPr lang="en-US" sz="1600" dirty="0" err="1">
                <a:latin typeface="Calibri"/>
                <a:cs typeface="Calibri"/>
              </a:rPr>
              <a:t>async</a:t>
            </a:r>
            <a:r>
              <a:rPr lang="en-US" sz="1600" dirty="0">
                <a:latin typeface="Calibri"/>
                <a:cs typeface="Calibri"/>
              </a:rPr>
              <a:t> function to wait until the promise resolves.</a:t>
            </a:r>
          </a:p>
          <a:p>
            <a:endParaRPr lang="en-US" sz="1600" dirty="0">
              <a:latin typeface="Calibri"/>
              <a:cs typeface="Calibri"/>
            </a:endParaRPr>
          </a:p>
          <a:p>
            <a:r>
              <a:rPr lang="en-US" sz="1600" dirty="0" err="1"/>
              <a:t>async</a:t>
            </a:r>
            <a:r>
              <a:rPr lang="en-US" sz="1600" dirty="0"/>
              <a:t> function </a:t>
            </a:r>
            <a:r>
              <a:rPr lang="en-US" sz="1600" dirty="0" err="1"/>
              <a:t>getUser</a:t>
            </a:r>
            <a:r>
              <a:rPr lang="en-US" sz="1600" dirty="0"/>
              <a:t>() {</a:t>
            </a:r>
          </a:p>
          <a:p>
            <a:r>
              <a:rPr lang="en-US" sz="1600" dirty="0"/>
              <a:t>	let response = await fetch('http://</a:t>
            </a:r>
            <a:r>
              <a:rPr lang="en-US" sz="1600" dirty="0" err="1"/>
              <a:t>someurl.com</a:t>
            </a:r>
            <a:r>
              <a:rPr lang="en-US" sz="1600" dirty="0"/>
              <a:t>/</a:t>
            </a:r>
            <a:r>
              <a:rPr lang="en-US" sz="1600" dirty="0" err="1"/>
              <a:t>user.json</a:t>
            </a:r>
            <a:r>
              <a:rPr lang="en-US" sz="1600" dirty="0"/>
              <a:t>');</a:t>
            </a:r>
          </a:p>
          <a:p>
            <a:r>
              <a:rPr lang="en-US" sz="1600" dirty="0"/>
              <a:t>	let user = await </a:t>
            </a:r>
            <a:r>
              <a:rPr lang="en-US" sz="1600" dirty="0" err="1"/>
              <a:t>response.json</a:t>
            </a:r>
            <a:r>
              <a:rPr lang="en-US" sz="1600" dirty="0"/>
              <a:t>();</a:t>
            </a:r>
          </a:p>
          <a:p>
            <a:r>
              <a:rPr lang="en-US" sz="1600" dirty="0"/>
              <a:t>	return user;</a:t>
            </a:r>
          </a:p>
          <a:p>
            <a:r>
              <a:rPr lang="en-US" sz="1600" dirty="0"/>
              <a:t>}</a:t>
            </a:r>
          </a:p>
          <a:p>
            <a:endParaRPr lang="en-US" sz="1600" dirty="0">
              <a:latin typeface="Calibri"/>
              <a:cs typeface="Calibri"/>
            </a:endParaRPr>
          </a:p>
          <a:p>
            <a:endParaRPr lang="en-US" sz="1600" dirty="0">
              <a:latin typeface="Calibri"/>
              <a:cs typeface="Calibri"/>
            </a:endParaRPr>
          </a:p>
        </p:txBody>
      </p:sp>
      <p:sp>
        <p:nvSpPr>
          <p:cNvPr id="4" name="Title 3"/>
          <p:cNvSpPr>
            <a:spLocks noGrp="1"/>
          </p:cNvSpPr>
          <p:nvPr>
            <p:ph type="title"/>
          </p:nvPr>
        </p:nvSpPr>
        <p:spPr/>
        <p:txBody>
          <a:bodyPr/>
          <a:lstStyle/>
          <a:p>
            <a:r>
              <a:rPr lang="en-US" dirty="0" err="1"/>
              <a:t>Async</a:t>
            </a:r>
            <a:r>
              <a:rPr lang="en-US" dirty="0"/>
              <a:t> / Await</a:t>
            </a:r>
          </a:p>
        </p:txBody>
      </p:sp>
    </p:spTree>
    <p:extLst>
      <p:ext uri="{BB962C8B-B14F-4D97-AF65-F5344CB8AC3E}">
        <p14:creationId xmlns:p14="http://schemas.microsoft.com/office/powerpoint/2010/main" val="26340213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Babel</a:t>
            </a:r>
          </a:p>
        </p:txBody>
      </p:sp>
      <p:sp>
        <p:nvSpPr>
          <p:cNvPr id="3" name="Text Placeholder 2"/>
          <p:cNvSpPr>
            <a:spLocks noGrp="1"/>
          </p:cNvSpPr>
          <p:nvPr>
            <p:ph type="body" idx="1"/>
          </p:nvPr>
        </p:nvSpPr>
        <p:spPr/>
        <p:txBody>
          <a:bodyPr/>
          <a:lstStyle/>
          <a:p>
            <a:r>
              <a:rPr lang="en-US" dirty="0"/>
              <a:t>Babel converts ES6 code into its equivalent ES5 so that it will run in today's browsers.</a:t>
            </a:r>
          </a:p>
        </p:txBody>
      </p:sp>
      <p:sp>
        <p:nvSpPr>
          <p:cNvPr id="4" name="Slide Number Placeholder 3"/>
          <p:cNvSpPr>
            <a:spLocks noGrp="1"/>
          </p:cNvSpPr>
          <p:nvPr>
            <p:ph type="sldNum" sz="quarter" idx="12"/>
          </p:nvPr>
        </p:nvSpPr>
        <p:spPr/>
        <p:txBody>
          <a:bodyPr/>
          <a:lstStyle/>
          <a:p>
            <a:fld id="{A839F4A7-500C-EC42-AE23-BEE4487EA55E}" type="slidenum">
              <a:rPr lang="en-US" smtClean="0"/>
              <a:t>145</a:t>
            </a:fld>
            <a:endParaRPr lang="en-US"/>
          </a:p>
        </p:txBody>
      </p:sp>
      <p:pic>
        <p:nvPicPr>
          <p:cNvPr id="5" name="Picture 4"/>
          <p:cNvPicPr>
            <a:picLocks noChangeAspect="1"/>
          </p:cNvPicPr>
          <p:nvPr/>
        </p:nvPicPr>
        <p:blipFill>
          <a:blip r:embed="rId3"/>
          <a:stretch>
            <a:fillRect/>
          </a:stretch>
        </p:blipFill>
        <p:spPr>
          <a:xfrm>
            <a:off x="1778000" y="2790296"/>
            <a:ext cx="5779910" cy="2658533"/>
          </a:xfrm>
          <a:prstGeom prst="rect">
            <a:avLst/>
          </a:prstGeom>
        </p:spPr>
      </p:pic>
    </p:spTree>
    <p:extLst>
      <p:ext uri="{BB962C8B-B14F-4D97-AF65-F5344CB8AC3E}">
        <p14:creationId xmlns:p14="http://schemas.microsoft.com/office/powerpoint/2010/main" val="25380955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14: </a:t>
            </a:r>
            <a:r>
              <a:rPr lang="en-US" dirty="0" err="1"/>
              <a:t>Transpiling</a:t>
            </a:r>
            <a:r>
              <a:rPr lang="en-US" dirty="0"/>
              <a:t> with Babel</a:t>
            </a:r>
          </a:p>
        </p:txBody>
      </p:sp>
      <p:pic>
        <p:nvPicPr>
          <p:cNvPr id="5" name="Content Placeholder 4" descr="ES6-test.png"/>
          <p:cNvPicPr>
            <a:picLocks noGrp="1" noChangeAspect="1"/>
          </p:cNvPicPr>
          <p:nvPr>
            <p:ph idx="1"/>
          </p:nvPr>
        </p:nvPicPr>
        <p:blipFill>
          <a:blip r:embed="rId3">
            <a:extLst>
              <a:ext uri="{28A0092B-C50C-407E-A947-70E740481C1C}">
                <a14:useLocalDpi xmlns:a14="http://schemas.microsoft.com/office/drawing/2010/main" val="0"/>
              </a:ext>
            </a:extLst>
          </a:blip>
          <a:srcRect l="-20457" r="-20457"/>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146</a:t>
            </a:fld>
            <a:endParaRPr lang="en-US"/>
          </a:p>
        </p:txBody>
      </p:sp>
    </p:spTree>
    <p:extLst>
      <p:ext uri="{BB962C8B-B14F-4D97-AF65-F5344CB8AC3E}">
        <p14:creationId xmlns:p14="http://schemas.microsoft.com/office/powerpoint/2010/main" val="8430090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export function greet(name) {</a:t>
            </a:r>
            <a:br>
              <a:rPr lang="en-US" dirty="0"/>
            </a:br>
            <a:br>
              <a:rPr lang="en-US" dirty="0"/>
            </a:br>
            <a:r>
              <a:rPr lang="en-US" dirty="0"/>
              <a:t>    return "Hello, " + name;</a:t>
            </a:r>
            <a:br>
              <a:rPr lang="en-US" dirty="0"/>
            </a:br>
            <a:br>
              <a:rPr lang="en-US" dirty="0"/>
            </a:br>
            <a:r>
              <a:rPr lang="en-US" dirty="0"/>
              <a:t>};</a:t>
            </a:r>
          </a:p>
          <a:p>
            <a:endParaRPr lang="en-US" dirty="0"/>
          </a:p>
          <a:p>
            <a:endParaRPr lang="en-US" dirty="0"/>
          </a:p>
          <a:p>
            <a:r>
              <a:rPr lang="en-US" dirty="0"/>
              <a:t>import * as </a:t>
            </a:r>
            <a:r>
              <a:rPr lang="en-US" dirty="0" err="1"/>
              <a:t>sayHello</a:t>
            </a:r>
            <a:r>
              <a:rPr lang="en-US" dirty="0"/>
              <a:t> from './</a:t>
            </a:r>
            <a:r>
              <a:rPr lang="en-US" dirty="0" err="1"/>
              <a:t>sayHello.js</a:t>
            </a:r>
            <a:r>
              <a:rPr lang="en-US" dirty="0"/>
              <a:t>';</a:t>
            </a:r>
          </a:p>
        </p:txBody>
      </p:sp>
      <p:sp>
        <p:nvSpPr>
          <p:cNvPr id="2" name="Title 1"/>
          <p:cNvSpPr>
            <a:spLocks noGrp="1"/>
          </p:cNvSpPr>
          <p:nvPr>
            <p:ph type="title"/>
          </p:nvPr>
        </p:nvSpPr>
        <p:spPr/>
        <p:txBody>
          <a:bodyPr/>
          <a:lstStyle/>
          <a:p>
            <a:r>
              <a:rPr lang="en-US" dirty="0"/>
              <a:t>Lab 15: Converting to ES6</a:t>
            </a:r>
          </a:p>
        </p:txBody>
      </p:sp>
      <p:sp>
        <p:nvSpPr>
          <p:cNvPr id="4" name="Slide Number Placeholder 3"/>
          <p:cNvSpPr>
            <a:spLocks noGrp="1"/>
          </p:cNvSpPr>
          <p:nvPr>
            <p:ph type="sldNum" sz="quarter" idx="12"/>
          </p:nvPr>
        </p:nvSpPr>
        <p:spPr/>
        <p:txBody>
          <a:bodyPr/>
          <a:lstStyle/>
          <a:p>
            <a:fld id="{6FFFF67E-EC6A-B940-8DC7-BF9A5925C934}" type="slidenum">
              <a:rPr lang="en-US" smtClean="0"/>
              <a:t>147</a:t>
            </a:fld>
            <a:endParaRPr lang="en-US"/>
          </a:p>
        </p:txBody>
      </p:sp>
    </p:spTree>
    <p:extLst>
      <p:ext uri="{BB962C8B-B14F-4D97-AF65-F5344CB8AC3E}">
        <p14:creationId xmlns:p14="http://schemas.microsoft.com/office/powerpoint/2010/main" val="41036047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Chapter 8:</a:t>
            </a:r>
            <a:br>
              <a:rPr lang="en-US" dirty="0"/>
            </a:br>
            <a:r>
              <a:rPr lang="en-US" dirty="0"/>
              <a:t>The Document Object Model</a:t>
            </a:r>
          </a:p>
        </p:txBody>
      </p:sp>
      <p:sp>
        <p:nvSpPr>
          <p:cNvPr id="4" name="Subtitle 3"/>
          <p:cNvSpPr>
            <a:spLocks noGrp="1"/>
          </p:cNvSpPr>
          <p:nvPr>
            <p:ph type="subTitle" idx="1"/>
          </p:nvPr>
        </p:nvSpPr>
        <p:spPr/>
        <p:txBody>
          <a:bodyPr/>
          <a:lstStyle/>
          <a:p>
            <a:pPr algn="l"/>
            <a:r>
              <a:rPr lang="en-US" dirty="0"/>
              <a:t>Objectives</a:t>
            </a:r>
          </a:p>
          <a:p>
            <a:pPr marL="342900" indent="-342900" algn="l">
              <a:buFont typeface="Arial"/>
              <a:buChar char="•"/>
            </a:pPr>
            <a:r>
              <a:rPr lang="en-US" sz="1800" dirty="0"/>
              <a:t>Understand how the DOM works</a:t>
            </a:r>
          </a:p>
          <a:p>
            <a:pPr marL="342900" indent="-342900" algn="l">
              <a:buFont typeface="Arial"/>
              <a:buChar char="•"/>
            </a:pPr>
            <a:r>
              <a:rPr lang="en-US" sz="1800" dirty="0"/>
              <a:t>Select DOM nodes</a:t>
            </a:r>
          </a:p>
          <a:p>
            <a:pPr marL="342900" indent="-342900" algn="l">
              <a:buFont typeface="Arial"/>
              <a:buChar char="•"/>
            </a:pPr>
            <a:r>
              <a:rPr lang="en-US" sz="1800" dirty="0"/>
              <a:t>Manipulate the DOM with JavaScript</a:t>
            </a:r>
          </a:p>
          <a:p>
            <a:pPr marL="342900" indent="-342900" algn="l">
              <a:buFont typeface="Arial"/>
              <a:buChar char="•"/>
            </a:pPr>
            <a:endParaRPr lang="en-US" dirty="0"/>
          </a:p>
        </p:txBody>
      </p:sp>
    </p:spTree>
    <p:extLst>
      <p:ext uri="{BB962C8B-B14F-4D97-AF65-F5344CB8AC3E}">
        <p14:creationId xmlns:p14="http://schemas.microsoft.com/office/powerpoint/2010/main" val="43415089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the DOM?</a:t>
            </a:r>
          </a:p>
        </p:txBody>
      </p:sp>
      <p:sp>
        <p:nvSpPr>
          <p:cNvPr id="6" name="Text Placeholder 5"/>
          <p:cNvSpPr>
            <a:spLocks noGrp="1"/>
          </p:cNvSpPr>
          <p:nvPr>
            <p:ph sz="half" idx="1"/>
          </p:nvPr>
        </p:nvSpPr>
        <p:spPr/>
        <p:txBody>
          <a:bodyPr/>
          <a:lstStyle/>
          <a:p>
            <a:r>
              <a:rPr lang="en-US" dirty="0"/>
              <a:t>JavaScript API for HTML documents</a:t>
            </a:r>
          </a:p>
          <a:p>
            <a:r>
              <a:rPr lang="en-US" dirty="0"/>
              <a:t>Represents elements as a tree structure</a:t>
            </a:r>
          </a:p>
          <a:p>
            <a:r>
              <a:rPr lang="en-US" dirty="0"/>
              <a:t>Objects in the tree can be addressed and manipulated using methods.</a:t>
            </a:r>
          </a:p>
        </p:txBody>
      </p:sp>
      <p:pic>
        <p:nvPicPr>
          <p:cNvPr id="7" name="Content Placeholder 6" descr="450px-JKDOM.SVG.png"/>
          <p:cNvPicPr>
            <a:picLocks noGrp="1" noChangeAspect="1"/>
          </p:cNvPicPr>
          <p:nvPr>
            <p:ph sz="half" idx="2"/>
          </p:nvPr>
        </p:nvPicPr>
        <p:blipFill>
          <a:blip r:embed="rId3">
            <a:extLst>
              <a:ext uri="{28A0092B-C50C-407E-A947-70E740481C1C}">
                <a14:useLocalDpi xmlns:a14="http://schemas.microsoft.com/office/drawing/2010/main" val="0"/>
              </a:ext>
            </a:extLst>
          </a:blip>
          <a:srcRect l="-9488" r="-9488"/>
          <a:stretch>
            <a:fillRect/>
          </a:stretch>
        </p:blipFill>
        <p:spPr>
          <a:xfrm>
            <a:off x="4980295" y="1417638"/>
            <a:ext cx="3893811" cy="4363701"/>
          </a:xfrm>
        </p:spPr>
      </p:pic>
      <p:sp>
        <p:nvSpPr>
          <p:cNvPr id="4" name="Slide Number Placeholder 3"/>
          <p:cNvSpPr>
            <a:spLocks noGrp="1"/>
          </p:cNvSpPr>
          <p:nvPr>
            <p:ph type="sldNum" sz="quarter" idx="12"/>
          </p:nvPr>
        </p:nvSpPr>
        <p:spPr/>
        <p:txBody>
          <a:bodyPr/>
          <a:lstStyle/>
          <a:p>
            <a:fld id="{6FFFF67E-EC6A-B940-8DC7-BF9A5925C934}" type="slidenum">
              <a:rPr lang="en-US" smtClean="0"/>
              <a:t>149</a:t>
            </a:fld>
            <a:endParaRPr lang="en-US"/>
          </a:p>
        </p:txBody>
      </p:sp>
      <p:sp>
        <p:nvSpPr>
          <p:cNvPr id="10" name="TextBox 9"/>
          <p:cNvSpPr txBox="1"/>
          <p:nvPr/>
        </p:nvSpPr>
        <p:spPr>
          <a:xfrm>
            <a:off x="4980295" y="5861956"/>
            <a:ext cx="4185198" cy="646331"/>
          </a:xfrm>
          <a:prstGeom prst="rect">
            <a:avLst/>
          </a:prstGeom>
          <a:noFill/>
        </p:spPr>
        <p:txBody>
          <a:bodyPr wrap="none" rtlCol="0">
            <a:spAutoFit/>
          </a:bodyPr>
          <a:lstStyle/>
          <a:p>
            <a:r>
              <a:rPr lang="en-US" sz="1200" i="1" dirty="0" err="1"/>
              <a:t>JohnManuel</a:t>
            </a:r>
            <a:r>
              <a:rPr lang="en-US" sz="1200" i="1" dirty="0"/>
              <a:t> [GFDL (http://</a:t>
            </a:r>
            <a:r>
              <a:rPr lang="en-US" sz="1200" i="1" dirty="0" err="1"/>
              <a:t>www.gnu.org</a:t>
            </a:r>
            <a:r>
              <a:rPr lang="en-US" sz="1200" i="1" dirty="0"/>
              <a:t>/</a:t>
            </a:r>
            <a:r>
              <a:rPr lang="en-US" sz="1200" i="1" dirty="0" err="1"/>
              <a:t>copyleft</a:t>
            </a:r>
            <a:r>
              <a:rPr lang="en-US" sz="1200" i="1" dirty="0"/>
              <a:t>/</a:t>
            </a:r>
            <a:r>
              <a:rPr lang="en-US" sz="1200" i="1" dirty="0" err="1"/>
              <a:t>fdl.html</a:t>
            </a:r>
            <a:r>
              <a:rPr lang="en-US" sz="1200" i="1" dirty="0"/>
              <a:t>) or </a:t>
            </a:r>
          </a:p>
          <a:p>
            <a:r>
              <a:rPr lang="en-US" sz="1200" i="1" dirty="0"/>
              <a:t>CC BY-SA 3.0 (http://</a:t>
            </a:r>
            <a:r>
              <a:rPr lang="en-US" sz="1200" i="1" dirty="0" err="1"/>
              <a:t>creativecommons.org</a:t>
            </a:r>
            <a:r>
              <a:rPr lang="en-US" sz="1200" i="1" dirty="0"/>
              <a:t>/licenses/by-</a:t>
            </a:r>
            <a:r>
              <a:rPr lang="en-US" sz="1200" i="1" dirty="0" err="1"/>
              <a:t>sa</a:t>
            </a:r>
            <a:r>
              <a:rPr lang="en-US" sz="1200" i="1" dirty="0"/>
              <a:t>/3.0)],</a:t>
            </a:r>
          </a:p>
          <a:p>
            <a:r>
              <a:rPr lang="en-US" sz="1200" i="1" dirty="0"/>
              <a:t> via Wikimedia Commons</a:t>
            </a:r>
            <a:endParaRPr lang="en-US" i="1" dirty="0"/>
          </a:p>
        </p:txBody>
      </p:sp>
    </p:spTree>
    <p:extLst>
      <p:ext uri="{BB962C8B-B14F-4D97-AF65-F5344CB8AC3E}">
        <p14:creationId xmlns:p14="http://schemas.microsoft.com/office/powerpoint/2010/main" val="291164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Uses React?</a:t>
            </a:r>
          </a:p>
        </p:txBody>
      </p:sp>
      <p:sp>
        <p:nvSpPr>
          <p:cNvPr id="3" name="Text Placeholder 2"/>
          <p:cNvSpPr>
            <a:spLocks noGrp="1"/>
          </p:cNvSpPr>
          <p:nvPr>
            <p:ph type="body" idx="1"/>
          </p:nvPr>
        </p:nvSpPr>
        <p:spPr/>
        <p:txBody>
          <a:bodyPr numCol="4">
            <a:normAutofit lnSpcReduction="10000"/>
          </a:bodyPr>
          <a:lstStyle/>
          <a:p>
            <a:r>
              <a:rPr lang="en-US" dirty="0" err="1"/>
              <a:t>AddThis</a:t>
            </a:r>
            <a:endParaRPr lang="en-US" dirty="0"/>
          </a:p>
          <a:p>
            <a:r>
              <a:rPr lang="en-US" dirty="0"/>
              <a:t>Angie's List</a:t>
            </a:r>
          </a:p>
          <a:p>
            <a:r>
              <a:rPr lang="en-US" dirty="0"/>
              <a:t>Airbnb</a:t>
            </a:r>
          </a:p>
          <a:p>
            <a:r>
              <a:rPr lang="en-US" dirty="0" err="1"/>
              <a:t>Atlassian</a:t>
            </a:r>
            <a:endParaRPr lang="en-US" dirty="0"/>
          </a:p>
          <a:p>
            <a:r>
              <a:rPr lang="en-US" dirty="0"/>
              <a:t>BBC</a:t>
            </a:r>
          </a:p>
          <a:p>
            <a:r>
              <a:rPr lang="en-US" dirty="0" err="1"/>
              <a:t>Codecademy</a:t>
            </a:r>
            <a:endParaRPr lang="en-US" dirty="0"/>
          </a:p>
          <a:p>
            <a:r>
              <a:rPr lang="en-US" dirty="0"/>
              <a:t>Coursera</a:t>
            </a:r>
          </a:p>
          <a:p>
            <a:r>
              <a:rPr lang="en-US" dirty="0"/>
              <a:t>Dropbox</a:t>
            </a:r>
          </a:p>
          <a:p>
            <a:r>
              <a:rPr lang="en-US" dirty="0"/>
              <a:t>Expedia</a:t>
            </a:r>
          </a:p>
          <a:p>
            <a:r>
              <a:rPr lang="en-US" dirty="0"/>
              <a:t>Facebook</a:t>
            </a:r>
          </a:p>
          <a:p>
            <a:r>
              <a:rPr lang="en-US" dirty="0"/>
              <a:t>IMDb</a:t>
            </a:r>
          </a:p>
          <a:p>
            <a:r>
              <a:rPr lang="en-US" dirty="0" err="1"/>
              <a:t>Imgur</a:t>
            </a:r>
            <a:endParaRPr lang="en-US" dirty="0"/>
          </a:p>
          <a:p>
            <a:r>
              <a:rPr lang="en-US" dirty="0"/>
              <a:t>Instagram</a:t>
            </a:r>
          </a:p>
          <a:p>
            <a:r>
              <a:rPr lang="en-US" dirty="0"/>
              <a:t>Intuit</a:t>
            </a:r>
          </a:p>
          <a:p>
            <a:r>
              <a:rPr lang="en-US" dirty="0"/>
              <a:t>Liberty Mutual</a:t>
            </a:r>
          </a:p>
          <a:p>
            <a:r>
              <a:rPr lang="en-US" dirty="0"/>
              <a:t>Lyft</a:t>
            </a:r>
          </a:p>
          <a:p>
            <a:r>
              <a:rPr lang="en-US" dirty="0"/>
              <a:t>Netflix</a:t>
            </a:r>
          </a:p>
          <a:p>
            <a:r>
              <a:rPr lang="en-US" dirty="0"/>
              <a:t>NFL</a:t>
            </a:r>
          </a:p>
          <a:p>
            <a:r>
              <a:rPr lang="en-US" dirty="0" err="1"/>
              <a:t>OkCupid</a:t>
            </a:r>
            <a:endParaRPr lang="en-US" dirty="0"/>
          </a:p>
          <a:p>
            <a:r>
              <a:rPr lang="en-US" dirty="0" err="1"/>
              <a:t>Paypal</a:t>
            </a:r>
            <a:endParaRPr lang="en-US" dirty="0"/>
          </a:p>
          <a:p>
            <a:r>
              <a:rPr lang="en-US" dirty="0"/>
              <a:t>Reddit</a:t>
            </a:r>
          </a:p>
          <a:p>
            <a:r>
              <a:rPr lang="en-US" dirty="0"/>
              <a:t>Salesforce</a:t>
            </a:r>
          </a:p>
          <a:p>
            <a:r>
              <a:rPr lang="en-US" dirty="0"/>
              <a:t>Squarespace</a:t>
            </a:r>
          </a:p>
          <a:p>
            <a:r>
              <a:rPr lang="en-US" dirty="0"/>
              <a:t>Tesla Motors</a:t>
            </a:r>
          </a:p>
          <a:p>
            <a:r>
              <a:rPr lang="en-US" dirty="0"/>
              <a:t>The New York Times</a:t>
            </a:r>
          </a:p>
          <a:p>
            <a:r>
              <a:rPr lang="en-US" dirty="0"/>
              <a:t>Trulia</a:t>
            </a:r>
          </a:p>
          <a:p>
            <a:r>
              <a:rPr lang="en-US" dirty="0"/>
              <a:t>Trunk Club</a:t>
            </a:r>
          </a:p>
          <a:p>
            <a:r>
              <a:rPr lang="en-US" dirty="0"/>
              <a:t>Twitter</a:t>
            </a:r>
          </a:p>
          <a:p>
            <a:r>
              <a:rPr lang="en-US" dirty="0"/>
              <a:t>Uber</a:t>
            </a:r>
          </a:p>
          <a:p>
            <a:r>
              <a:rPr lang="en-US" dirty="0"/>
              <a:t>Visa</a:t>
            </a:r>
          </a:p>
          <a:p>
            <a:r>
              <a:rPr lang="en-US" dirty="0"/>
              <a:t>WhatsApp</a:t>
            </a:r>
          </a:p>
          <a:p>
            <a:r>
              <a:rPr lang="en-US" dirty="0"/>
              <a:t>Wired</a:t>
            </a:r>
          </a:p>
          <a:p>
            <a:r>
              <a:rPr lang="en-US" dirty="0" err="1"/>
              <a:t>Wix</a:t>
            </a:r>
            <a:endParaRPr lang="en-US" dirty="0"/>
          </a:p>
          <a:p>
            <a:r>
              <a:rPr lang="en-US" dirty="0"/>
              <a:t>Wolfram Alpha</a:t>
            </a:r>
          </a:p>
          <a:p>
            <a:r>
              <a:rPr lang="en-US" dirty="0"/>
              <a:t>Wells Fargo</a:t>
            </a:r>
          </a:p>
          <a:p>
            <a:r>
              <a:rPr lang="en-US" dirty="0"/>
              <a:t>WordPress</a:t>
            </a:r>
          </a:p>
          <a:p>
            <a:r>
              <a:rPr lang="en-US" dirty="0"/>
              <a:t>Yahoo</a:t>
            </a:r>
          </a:p>
          <a:p>
            <a:r>
              <a:rPr lang="en-US" dirty="0" err="1"/>
              <a:t>Zendesk</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15</a:t>
            </a:fld>
            <a:endParaRPr lang="en-US"/>
          </a:p>
        </p:txBody>
      </p:sp>
      <p:sp>
        <p:nvSpPr>
          <p:cNvPr id="5" name="TextBox 4"/>
          <p:cNvSpPr txBox="1"/>
          <p:nvPr/>
        </p:nvSpPr>
        <p:spPr>
          <a:xfrm>
            <a:off x="3454400" y="6115580"/>
            <a:ext cx="2299728" cy="461665"/>
          </a:xfrm>
          <a:prstGeom prst="rect">
            <a:avLst/>
          </a:prstGeom>
          <a:noFill/>
        </p:spPr>
        <p:txBody>
          <a:bodyPr wrap="none" rtlCol="0">
            <a:spAutoFit/>
          </a:bodyPr>
          <a:lstStyle/>
          <a:p>
            <a:r>
              <a:rPr lang="en-US" sz="2400" b="1"/>
              <a:t>and many more!</a:t>
            </a:r>
            <a:endParaRPr lang="en-US" b="1"/>
          </a:p>
        </p:txBody>
      </p:sp>
    </p:spTree>
    <p:extLst>
      <p:ext uri="{BB962C8B-B14F-4D97-AF65-F5344CB8AC3E}">
        <p14:creationId xmlns:p14="http://schemas.microsoft.com/office/powerpoint/2010/main" val="36707759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a:t>
            </a:r>
            <a:r>
              <a:rPr lang="en-US" baseline="0" dirty="0"/>
              <a:t> Nodes</a:t>
            </a:r>
            <a:endParaRPr lang="en-US" dirty="0"/>
          </a:p>
        </p:txBody>
      </p:sp>
      <p:sp>
        <p:nvSpPr>
          <p:cNvPr id="3" name="Text Placeholder 2"/>
          <p:cNvSpPr>
            <a:spLocks noGrp="1"/>
          </p:cNvSpPr>
          <p:nvPr>
            <p:ph type="body" idx="1"/>
          </p:nvPr>
        </p:nvSpPr>
        <p:spPr/>
        <p:txBody>
          <a:bodyPr/>
          <a:lstStyle/>
          <a:p>
            <a:r>
              <a:rPr lang="en-US" dirty="0"/>
              <a:t>DOM interfaces that inherit from Node</a:t>
            </a:r>
          </a:p>
          <a:p>
            <a:pPr lvl="1"/>
            <a:r>
              <a:rPr lang="en-US" dirty="0"/>
              <a:t>Document</a:t>
            </a:r>
          </a:p>
          <a:p>
            <a:pPr lvl="1"/>
            <a:r>
              <a:rPr lang="en-US" dirty="0"/>
              <a:t>Element</a:t>
            </a:r>
          </a:p>
          <a:p>
            <a:pPr lvl="1"/>
            <a:r>
              <a:rPr lang="en-US" dirty="0" err="1"/>
              <a:t>CharacterData</a:t>
            </a:r>
            <a:endParaRPr lang="en-US" dirty="0"/>
          </a:p>
          <a:p>
            <a:pPr lvl="2"/>
            <a:r>
              <a:rPr lang="en-US" dirty="0"/>
              <a:t>Text</a:t>
            </a:r>
          </a:p>
          <a:p>
            <a:pPr lvl="2"/>
            <a:r>
              <a:rPr lang="en-US" dirty="0"/>
              <a:t>Comment</a:t>
            </a:r>
          </a:p>
          <a:p>
            <a:pPr lvl="1"/>
            <a:r>
              <a:rPr lang="en-US" dirty="0" err="1"/>
              <a:t>DocumentType</a:t>
            </a:r>
            <a:endParaRPr lang="en-US" dirty="0"/>
          </a:p>
          <a:p>
            <a:r>
              <a:rPr lang="en-US" dirty="0"/>
              <a:t>Nodes inherit properties from </a:t>
            </a:r>
            <a:r>
              <a:rPr lang="en-US" dirty="0" err="1"/>
              <a:t>EventTarget</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150</a:t>
            </a:fld>
            <a:endParaRPr lang="en-US"/>
          </a:p>
        </p:txBody>
      </p:sp>
    </p:spTree>
    <p:extLst>
      <p:ext uri="{BB962C8B-B14F-4D97-AF65-F5344CB8AC3E}">
        <p14:creationId xmlns:p14="http://schemas.microsoft.com/office/powerpoint/2010/main" val="257404628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EventTarget</a:t>
            </a:r>
            <a:endParaRPr lang="en-US" dirty="0"/>
          </a:p>
        </p:txBody>
      </p:sp>
      <p:sp>
        <p:nvSpPr>
          <p:cNvPr id="3" name="Text Placeholder 2"/>
          <p:cNvSpPr>
            <a:spLocks noGrp="1"/>
          </p:cNvSpPr>
          <p:nvPr>
            <p:ph type="body" idx="1"/>
          </p:nvPr>
        </p:nvSpPr>
        <p:spPr/>
        <p:txBody>
          <a:bodyPr/>
          <a:lstStyle/>
          <a:p>
            <a:r>
              <a:rPr lang="en-US" dirty="0"/>
              <a:t>An interface implemented by objects that can receive events (aka event targets)</a:t>
            </a:r>
          </a:p>
          <a:p>
            <a:r>
              <a:rPr lang="en-US" dirty="0"/>
              <a:t>Examples:</a:t>
            </a:r>
          </a:p>
          <a:p>
            <a:pPr lvl="1"/>
            <a:r>
              <a:rPr lang="en-US" dirty="0"/>
              <a:t>Element</a:t>
            </a:r>
          </a:p>
          <a:p>
            <a:pPr lvl="1"/>
            <a:r>
              <a:rPr lang="en-US" dirty="0"/>
              <a:t>Document</a:t>
            </a:r>
          </a:p>
          <a:p>
            <a:pPr lvl="1"/>
            <a:r>
              <a:rPr lang="en-US" dirty="0"/>
              <a:t>Window</a:t>
            </a:r>
          </a:p>
          <a:p>
            <a:r>
              <a:rPr lang="en-US" dirty="0"/>
              <a:t>Many event targets support setting event handlers.</a:t>
            </a:r>
          </a:p>
        </p:txBody>
      </p:sp>
      <p:sp>
        <p:nvSpPr>
          <p:cNvPr id="4" name="Slide Number Placeholder 3"/>
          <p:cNvSpPr>
            <a:spLocks noGrp="1"/>
          </p:cNvSpPr>
          <p:nvPr>
            <p:ph type="sldNum" sz="quarter" idx="12"/>
          </p:nvPr>
        </p:nvSpPr>
        <p:spPr/>
        <p:txBody>
          <a:bodyPr/>
          <a:lstStyle/>
          <a:p>
            <a:fld id="{A839F4A7-500C-EC42-AE23-BEE4487EA55E}" type="slidenum">
              <a:rPr lang="en-US" smtClean="0"/>
              <a:t>151</a:t>
            </a:fld>
            <a:endParaRPr lang="en-US"/>
          </a:p>
        </p:txBody>
      </p:sp>
    </p:spTree>
    <p:extLst>
      <p:ext uri="{BB962C8B-B14F-4D97-AF65-F5344CB8AC3E}">
        <p14:creationId xmlns:p14="http://schemas.microsoft.com/office/powerpoint/2010/main" val="197631605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Events</a:t>
            </a:r>
          </a:p>
        </p:txBody>
      </p:sp>
      <p:sp>
        <p:nvSpPr>
          <p:cNvPr id="3" name="Text Placeholder 2"/>
          <p:cNvSpPr>
            <a:spLocks noGrp="1"/>
          </p:cNvSpPr>
          <p:nvPr>
            <p:ph type="body" idx="1"/>
          </p:nvPr>
        </p:nvSpPr>
        <p:spPr>
          <a:xfrm>
            <a:off x="103909" y="1600200"/>
            <a:ext cx="9432725" cy="4525963"/>
          </a:xfrm>
        </p:spPr>
        <p:txBody>
          <a:bodyPr numCol="3">
            <a:normAutofit/>
          </a:bodyPr>
          <a:lstStyle/>
          <a:p>
            <a:r>
              <a:rPr lang="en-US" dirty="0"/>
              <a:t>Things that happen in the DOM</a:t>
            </a:r>
          </a:p>
          <a:p>
            <a:pPr lvl="1"/>
            <a:r>
              <a:rPr lang="en-US" dirty="0">
                <a:latin typeface="Courier New"/>
                <a:cs typeface="Courier New"/>
              </a:rPr>
              <a:t>abort</a:t>
            </a:r>
          </a:p>
          <a:p>
            <a:pPr lvl="1"/>
            <a:r>
              <a:rPr lang="en-US" dirty="0" err="1">
                <a:latin typeface="Courier New"/>
                <a:cs typeface="Courier New"/>
              </a:rPr>
              <a:t>beforeinput</a:t>
            </a:r>
            <a:endParaRPr lang="en-US" dirty="0">
              <a:latin typeface="Courier New"/>
              <a:cs typeface="Courier New"/>
            </a:endParaRPr>
          </a:p>
          <a:p>
            <a:pPr lvl="1"/>
            <a:r>
              <a:rPr lang="en-US" dirty="0">
                <a:latin typeface="Courier New"/>
                <a:cs typeface="Courier New"/>
              </a:rPr>
              <a:t>blur</a:t>
            </a:r>
          </a:p>
          <a:p>
            <a:pPr lvl="1"/>
            <a:r>
              <a:rPr lang="en-US" dirty="0">
                <a:latin typeface="Courier New"/>
                <a:cs typeface="Courier New"/>
              </a:rPr>
              <a:t>click</a:t>
            </a:r>
          </a:p>
          <a:p>
            <a:pPr lvl="1"/>
            <a:r>
              <a:rPr lang="en-US" dirty="0" err="1">
                <a:latin typeface="Courier New"/>
                <a:cs typeface="Courier New"/>
              </a:rPr>
              <a:t>compositionend</a:t>
            </a:r>
            <a:endParaRPr lang="en-US" dirty="0">
              <a:latin typeface="Courier New"/>
              <a:cs typeface="Courier New"/>
            </a:endParaRPr>
          </a:p>
          <a:p>
            <a:pPr lvl="1"/>
            <a:r>
              <a:rPr lang="en-US" sz="1800" dirty="0" err="1">
                <a:latin typeface="Courier New"/>
                <a:cs typeface="Courier New"/>
              </a:rPr>
              <a:t>compositionupdate</a:t>
            </a:r>
            <a:endParaRPr lang="en-US" dirty="0">
              <a:latin typeface="Courier New"/>
              <a:cs typeface="Courier New"/>
            </a:endParaRPr>
          </a:p>
          <a:p>
            <a:pPr lvl="1"/>
            <a:r>
              <a:rPr lang="en-US" dirty="0" err="1">
                <a:latin typeface="Courier New"/>
                <a:cs typeface="Courier New"/>
              </a:rPr>
              <a:t>dblclick</a:t>
            </a:r>
            <a:endParaRPr lang="en-US" dirty="0">
              <a:latin typeface="Courier New"/>
              <a:cs typeface="Courier New"/>
            </a:endParaRPr>
          </a:p>
          <a:p>
            <a:pPr lvl="1"/>
            <a:r>
              <a:rPr lang="en-US" dirty="0">
                <a:latin typeface="Courier New"/>
                <a:cs typeface="Courier New"/>
              </a:rPr>
              <a:t>error</a:t>
            </a:r>
          </a:p>
          <a:p>
            <a:pPr lvl="1"/>
            <a:r>
              <a:rPr lang="en-US" dirty="0">
                <a:latin typeface="Courier New"/>
                <a:cs typeface="Courier New"/>
              </a:rPr>
              <a:t>focus</a:t>
            </a:r>
          </a:p>
          <a:p>
            <a:pPr lvl="1"/>
            <a:r>
              <a:rPr lang="en-US" dirty="0" err="1">
                <a:latin typeface="Courier New"/>
                <a:cs typeface="Courier New"/>
              </a:rPr>
              <a:t>focusin</a:t>
            </a:r>
            <a:endParaRPr lang="en-US" dirty="0">
              <a:latin typeface="Courier New"/>
              <a:cs typeface="Courier New"/>
            </a:endParaRPr>
          </a:p>
          <a:p>
            <a:pPr lvl="1"/>
            <a:r>
              <a:rPr lang="en-US" dirty="0" err="1">
                <a:latin typeface="Courier New"/>
                <a:cs typeface="Courier New"/>
              </a:rPr>
              <a:t>focusout</a:t>
            </a:r>
            <a:endParaRPr lang="en-US" dirty="0">
              <a:latin typeface="Courier New"/>
              <a:cs typeface="Courier New"/>
            </a:endParaRPr>
          </a:p>
          <a:p>
            <a:pPr lvl="1"/>
            <a:r>
              <a:rPr lang="en-US" dirty="0">
                <a:latin typeface="Courier New"/>
                <a:cs typeface="Courier New"/>
              </a:rPr>
              <a:t>input</a:t>
            </a:r>
          </a:p>
          <a:p>
            <a:pPr lvl="1"/>
            <a:r>
              <a:rPr lang="en-US" dirty="0" err="1">
                <a:latin typeface="Courier New"/>
                <a:cs typeface="Courier New"/>
              </a:rPr>
              <a:t>keydown</a:t>
            </a:r>
            <a:endParaRPr lang="en-US" dirty="0">
              <a:latin typeface="Courier New"/>
              <a:cs typeface="Courier New"/>
            </a:endParaRPr>
          </a:p>
          <a:p>
            <a:pPr lvl="1"/>
            <a:r>
              <a:rPr lang="en-US" dirty="0" err="1">
                <a:latin typeface="Courier New"/>
                <a:cs typeface="Courier New"/>
              </a:rPr>
              <a:t>keyup</a:t>
            </a:r>
            <a:endParaRPr lang="en-US" dirty="0">
              <a:latin typeface="Courier New"/>
              <a:cs typeface="Courier New"/>
            </a:endParaRPr>
          </a:p>
          <a:p>
            <a:pPr lvl="1"/>
            <a:r>
              <a:rPr lang="en-US" dirty="0">
                <a:latin typeface="Courier New"/>
                <a:cs typeface="Courier New"/>
              </a:rPr>
              <a:t>load</a:t>
            </a:r>
          </a:p>
          <a:p>
            <a:pPr lvl="1"/>
            <a:r>
              <a:rPr lang="en-US" dirty="0" err="1">
                <a:latin typeface="Courier New"/>
                <a:cs typeface="Courier New"/>
              </a:rPr>
              <a:t>mousedown</a:t>
            </a:r>
            <a:endParaRPr lang="en-US" dirty="0">
              <a:latin typeface="Courier New"/>
              <a:cs typeface="Courier New"/>
            </a:endParaRPr>
          </a:p>
          <a:p>
            <a:pPr lvl="1"/>
            <a:r>
              <a:rPr lang="en-US" dirty="0" err="1">
                <a:latin typeface="Courier New"/>
                <a:cs typeface="Courier New"/>
              </a:rPr>
              <a:t>mouseenter</a:t>
            </a:r>
            <a:endParaRPr lang="en-US" dirty="0">
              <a:latin typeface="Courier New"/>
              <a:cs typeface="Courier New"/>
            </a:endParaRPr>
          </a:p>
          <a:p>
            <a:pPr lvl="1"/>
            <a:r>
              <a:rPr lang="en-US" dirty="0" err="1">
                <a:latin typeface="Courier New"/>
                <a:cs typeface="Courier New"/>
              </a:rPr>
              <a:t>mouseleave</a:t>
            </a:r>
            <a:endParaRPr lang="en-US" dirty="0">
              <a:latin typeface="Courier New"/>
              <a:cs typeface="Courier New"/>
            </a:endParaRPr>
          </a:p>
          <a:p>
            <a:pPr lvl="1"/>
            <a:r>
              <a:rPr lang="en-US" dirty="0" err="1">
                <a:latin typeface="Courier New"/>
                <a:cs typeface="Courier New"/>
              </a:rPr>
              <a:t>mousemove</a:t>
            </a:r>
            <a:endParaRPr lang="en-US" dirty="0">
              <a:latin typeface="Courier New"/>
              <a:cs typeface="Courier New"/>
            </a:endParaRPr>
          </a:p>
          <a:p>
            <a:pPr lvl="1"/>
            <a:r>
              <a:rPr lang="en-US" dirty="0" err="1">
                <a:latin typeface="Courier New"/>
                <a:cs typeface="Courier New"/>
              </a:rPr>
              <a:t>mouseout</a:t>
            </a:r>
            <a:endParaRPr lang="en-US" dirty="0">
              <a:latin typeface="Courier New"/>
              <a:cs typeface="Courier New"/>
            </a:endParaRPr>
          </a:p>
          <a:p>
            <a:pPr lvl="1"/>
            <a:r>
              <a:rPr lang="en-US" dirty="0" err="1">
                <a:latin typeface="Courier New"/>
                <a:cs typeface="Courier New"/>
              </a:rPr>
              <a:t>mouseover</a:t>
            </a:r>
            <a:endParaRPr lang="en-US" dirty="0">
              <a:latin typeface="Courier New"/>
              <a:cs typeface="Courier New"/>
            </a:endParaRPr>
          </a:p>
          <a:p>
            <a:pPr lvl="1"/>
            <a:r>
              <a:rPr lang="en-US" dirty="0" err="1">
                <a:latin typeface="Courier New"/>
                <a:cs typeface="Courier New"/>
              </a:rPr>
              <a:t>mouseup</a:t>
            </a:r>
            <a:endParaRPr lang="en-US" dirty="0">
              <a:latin typeface="Courier New"/>
              <a:cs typeface="Courier New"/>
            </a:endParaRPr>
          </a:p>
          <a:p>
            <a:pPr lvl="1"/>
            <a:r>
              <a:rPr lang="en-US" dirty="0">
                <a:latin typeface="Courier New"/>
                <a:cs typeface="Courier New"/>
              </a:rPr>
              <a:t>resize</a:t>
            </a:r>
          </a:p>
          <a:p>
            <a:pPr lvl="1"/>
            <a:r>
              <a:rPr lang="en-US" dirty="0">
                <a:latin typeface="Courier New"/>
                <a:cs typeface="Courier New"/>
              </a:rPr>
              <a:t>scroll</a:t>
            </a:r>
          </a:p>
          <a:p>
            <a:pPr lvl="1"/>
            <a:r>
              <a:rPr lang="en-US" dirty="0">
                <a:latin typeface="Courier New"/>
                <a:cs typeface="Courier New"/>
              </a:rPr>
              <a:t>select</a:t>
            </a:r>
          </a:p>
          <a:p>
            <a:pPr lvl="1"/>
            <a:r>
              <a:rPr lang="en-US" dirty="0">
                <a:latin typeface="Courier New"/>
                <a:cs typeface="Courier New"/>
              </a:rPr>
              <a:t>unload</a:t>
            </a:r>
          </a:p>
          <a:p>
            <a:pPr lvl="1"/>
            <a:r>
              <a:rPr lang="en-US" dirty="0">
                <a:latin typeface="Courier New"/>
                <a:cs typeface="Courier New"/>
              </a:rPr>
              <a:t>wheel</a:t>
            </a:r>
          </a:p>
        </p:txBody>
      </p:sp>
      <p:sp>
        <p:nvSpPr>
          <p:cNvPr id="4" name="Slide Number Placeholder 3"/>
          <p:cNvSpPr>
            <a:spLocks noGrp="1"/>
          </p:cNvSpPr>
          <p:nvPr>
            <p:ph type="sldNum" sz="quarter" idx="12"/>
          </p:nvPr>
        </p:nvSpPr>
        <p:spPr/>
        <p:txBody>
          <a:bodyPr/>
          <a:lstStyle/>
          <a:p>
            <a:fld id="{A839F4A7-500C-EC42-AE23-BEE4487EA55E}" type="slidenum">
              <a:rPr lang="en-US" smtClean="0"/>
              <a:t>152</a:t>
            </a:fld>
            <a:endParaRPr lang="en-US"/>
          </a:p>
        </p:txBody>
      </p:sp>
    </p:spTree>
    <p:extLst>
      <p:ext uri="{BB962C8B-B14F-4D97-AF65-F5344CB8AC3E}">
        <p14:creationId xmlns:p14="http://schemas.microsoft.com/office/powerpoint/2010/main" val="183442769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Events</a:t>
            </a:r>
          </a:p>
        </p:txBody>
      </p:sp>
      <p:sp>
        <p:nvSpPr>
          <p:cNvPr id="3" name="Text Placeholder 2"/>
          <p:cNvSpPr>
            <a:spLocks noGrp="1"/>
          </p:cNvSpPr>
          <p:nvPr>
            <p:ph type="body" idx="1"/>
          </p:nvPr>
        </p:nvSpPr>
        <p:spPr/>
        <p:txBody>
          <a:bodyPr/>
          <a:lstStyle/>
          <a:p>
            <a:r>
              <a:rPr lang="en-US" dirty="0"/>
              <a:t>Many interfaces implement events or inherit events. </a:t>
            </a:r>
          </a:p>
          <a:p>
            <a:r>
              <a:rPr lang="en-US" dirty="0"/>
              <a:t>Visit </a:t>
            </a:r>
            <a:r>
              <a:rPr lang="en-US" i="1" dirty="0"/>
              <a:t>http://</a:t>
            </a:r>
            <a:r>
              <a:rPr lang="en-US" i="1" dirty="0" err="1"/>
              <a:t>developer.mozilla.org</a:t>
            </a:r>
            <a:r>
              <a:rPr lang="en-US" i="1" dirty="0"/>
              <a:t>/en-US/docs/Web/Events.</a:t>
            </a:r>
          </a:p>
        </p:txBody>
      </p:sp>
      <p:sp>
        <p:nvSpPr>
          <p:cNvPr id="4" name="Slide Number Placeholder 3"/>
          <p:cNvSpPr>
            <a:spLocks noGrp="1"/>
          </p:cNvSpPr>
          <p:nvPr>
            <p:ph type="sldNum" sz="quarter" idx="12"/>
          </p:nvPr>
        </p:nvSpPr>
        <p:spPr/>
        <p:txBody>
          <a:bodyPr/>
          <a:lstStyle/>
          <a:p>
            <a:fld id="{A839F4A7-500C-EC42-AE23-BEE4487EA55E}" type="slidenum">
              <a:rPr lang="en-US" smtClean="0"/>
              <a:t>153</a:t>
            </a:fld>
            <a:endParaRPr lang="en-US"/>
          </a:p>
        </p:txBody>
      </p:sp>
    </p:spTree>
    <p:extLst>
      <p:ext uri="{BB962C8B-B14F-4D97-AF65-F5344CB8AC3E}">
        <p14:creationId xmlns:p14="http://schemas.microsoft.com/office/powerpoint/2010/main" val="28672540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t>
            </a:r>
          </a:p>
        </p:txBody>
      </p:sp>
      <p:sp>
        <p:nvSpPr>
          <p:cNvPr id="3" name="Text Placeholder 2"/>
          <p:cNvSpPr>
            <a:spLocks noGrp="1"/>
          </p:cNvSpPr>
          <p:nvPr>
            <p:ph type="body" idx="1"/>
          </p:nvPr>
        </p:nvSpPr>
        <p:spPr/>
        <p:txBody>
          <a:bodyPr>
            <a:normAutofit lnSpcReduction="10000"/>
          </a:bodyPr>
          <a:lstStyle/>
          <a:p>
            <a:r>
              <a:rPr lang="en-US" dirty="0"/>
              <a:t>Interface for elements within a Document</a:t>
            </a:r>
          </a:p>
          <a:p>
            <a:r>
              <a:rPr lang="en-US" dirty="0"/>
              <a:t>Inherits properties and methods from Node and </a:t>
            </a:r>
            <a:r>
              <a:rPr lang="en-US" dirty="0" err="1"/>
              <a:t>EventTarget</a:t>
            </a:r>
            <a:endParaRPr lang="en-US" dirty="0"/>
          </a:p>
          <a:p>
            <a:r>
              <a:rPr lang="en-US" dirty="0"/>
              <a:t>Most common properties:</a:t>
            </a:r>
          </a:p>
          <a:p>
            <a:pPr lvl="1"/>
            <a:r>
              <a:rPr lang="en-US" dirty="0" err="1">
                <a:latin typeface="Courier New"/>
                <a:cs typeface="Courier New"/>
              </a:rPr>
              <a:t>innerHTML</a:t>
            </a:r>
            <a:endParaRPr lang="en-US" dirty="0">
              <a:latin typeface="Courier New"/>
              <a:cs typeface="Courier New"/>
            </a:endParaRPr>
          </a:p>
          <a:p>
            <a:pPr lvl="1"/>
            <a:r>
              <a:rPr lang="en-US" dirty="0">
                <a:latin typeface="Courier New"/>
                <a:cs typeface="Courier New"/>
              </a:rPr>
              <a:t>attributes</a:t>
            </a:r>
          </a:p>
          <a:p>
            <a:pPr lvl="1"/>
            <a:r>
              <a:rPr lang="en-US" dirty="0" err="1">
                <a:latin typeface="Courier New"/>
                <a:cs typeface="Courier New"/>
              </a:rPr>
              <a:t>classList</a:t>
            </a:r>
            <a:endParaRPr lang="en-US" dirty="0">
              <a:latin typeface="Courier New"/>
              <a:cs typeface="Courier New"/>
            </a:endParaRPr>
          </a:p>
          <a:p>
            <a:pPr lvl="1"/>
            <a:r>
              <a:rPr lang="en-US" dirty="0">
                <a:latin typeface="Courier New"/>
                <a:cs typeface="Courier New"/>
              </a:rPr>
              <a:t>id</a:t>
            </a:r>
          </a:p>
          <a:p>
            <a:pPr lvl="1"/>
            <a:r>
              <a:rPr lang="en-US" dirty="0" err="1">
                <a:latin typeface="Courier New"/>
                <a:cs typeface="Courier New"/>
              </a:rPr>
              <a:t>tagName</a:t>
            </a:r>
            <a:endParaRPr lang="en-US" dirty="0">
              <a:latin typeface="Courier New"/>
              <a:cs typeface="Courier New"/>
            </a:endParaRPr>
          </a:p>
          <a:p>
            <a:r>
              <a:rPr lang="en-US" dirty="0"/>
              <a:t>Most common methods</a:t>
            </a:r>
          </a:p>
          <a:p>
            <a:pPr lvl="1"/>
            <a:r>
              <a:rPr lang="en-US" dirty="0" err="1">
                <a:latin typeface="Courier New"/>
                <a:cs typeface="Courier New"/>
              </a:rPr>
              <a:t>getElementById</a:t>
            </a:r>
            <a:endParaRPr lang="en-US" dirty="0">
              <a:latin typeface="Courier New"/>
              <a:cs typeface="Courier New"/>
            </a:endParaRPr>
          </a:p>
          <a:p>
            <a:pPr lvl="1"/>
            <a:r>
              <a:rPr lang="en-US" dirty="0" err="1">
                <a:latin typeface="Courier New"/>
                <a:cs typeface="Courier New"/>
              </a:rPr>
              <a:t>addEventListener</a:t>
            </a:r>
            <a:endParaRPr lang="en-US" dirty="0">
              <a:latin typeface="Courier New"/>
              <a:cs typeface="Courier New"/>
            </a:endParaRPr>
          </a:p>
          <a:p>
            <a:pPr lvl="1"/>
            <a:r>
              <a:rPr lang="en-US" dirty="0" err="1">
                <a:latin typeface="Courier New"/>
                <a:cs typeface="Courier New"/>
              </a:rPr>
              <a:t>querySelectorAll</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154</a:t>
            </a:fld>
            <a:endParaRPr lang="en-US"/>
          </a:p>
        </p:txBody>
      </p:sp>
    </p:spTree>
    <p:extLst>
      <p:ext uri="{BB962C8B-B14F-4D97-AF65-F5344CB8AC3E}">
        <p14:creationId xmlns:p14="http://schemas.microsoft.com/office/powerpoint/2010/main" val="53147907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HTML with the DOM</a:t>
            </a:r>
          </a:p>
        </p:txBody>
      </p:sp>
      <p:sp>
        <p:nvSpPr>
          <p:cNvPr id="3" name="Text Placeholder 2"/>
          <p:cNvSpPr>
            <a:spLocks noGrp="1"/>
          </p:cNvSpPr>
          <p:nvPr>
            <p:ph type="body" idx="1"/>
          </p:nvPr>
        </p:nvSpPr>
        <p:spPr/>
        <p:txBody>
          <a:bodyPr>
            <a:normAutofit lnSpcReduction="10000"/>
          </a:bodyPr>
          <a:lstStyle/>
          <a:p>
            <a:r>
              <a:rPr lang="en-US" dirty="0"/>
              <a:t>You can get and set properties of HTML elements with JavaScript through the DOM</a:t>
            </a:r>
          </a:p>
          <a:p>
            <a:pPr marL="0" indent="0">
              <a:buNone/>
            </a:pPr>
            <a:endParaRPr lang="en-US" dirty="0"/>
          </a:p>
          <a:p>
            <a:pPr marL="0" indent="0">
              <a:buNone/>
            </a:pPr>
            <a:r>
              <a:rPr lang="en-US" sz="1800" dirty="0">
                <a:latin typeface="Courier New"/>
                <a:cs typeface="Courier New"/>
              </a:rPr>
              <a:t>//starting HTML and DOM Element</a:t>
            </a:r>
          </a:p>
          <a:p>
            <a:pPr marL="0" indent="0">
              <a:buNone/>
            </a:pPr>
            <a:r>
              <a:rPr lang="en-US" sz="1800" dirty="0">
                <a:latin typeface="Courier New"/>
                <a:cs typeface="Courier New"/>
              </a:rPr>
              <a:t>&lt;p id="</a:t>
            </a:r>
            <a:r>
              <a:rPr lang="en-US" sz="1800" dirty="0" err="1">
                <a:latin typeface="Courier New"/>
                <a:cs typeface="Courier New"/>
              </a:rPr>
              <a:t>favoriteMovie</a:t>
            </a:r>
            <a:r>
              <a:rPr lang="en-US" sz="1800" dirty="0">
                <a:latin typeface="Courier New"/>
                <a:cs typeface="Courier New"/>
              </a:rPr>
              <a:t>"&gt;The Matrix&lt;/p&gt;</a:t>
            </a:r>
          </a:p>
          <a:p>
            <a:pPr marL="0" indent="0">
              <a:buNone/>
            </a:pPr>
            <a:endParaRPr lang="en-US" sz="1800" dirty="0">
              <a:latin typeface="Courier New"/>
              <a:cs typeface="Courier New"/>
            </a:endParaRPr>
          </a:p>
          <a:p>
            <a:pPr marL="0" indent="0">
              <a:buNone/>
            </a:pPr>
            <a:r>
              <a:rPr lang="en-US" sz="1800" dirty="0">
                <a:latin typeface="Courier New"/>
                <a:cs typeface="Courier New"/>
              </a:rPr>
              <a:t>&lt;script&gt;</a:t>
            </a:r>
          </a:p>
          <a:p>
            <a:pPr marL="0" indent="0">
              <a:buNone/>
            </a:pPr>
            <a:r>
              <a:rPr lang="en-US" sz="1800" dirty="0" err="1">
                <a:latin typeface="Courier New"/>
                <a:cs typeface="Courier New"/>
              </a:rPr>
              <a:t>getElementById</a:t>
            </a:r>
            <a:r>
              <a:rPr lang="en-US" sz="1800" dirty="0">
                <a:latin typeface="Courier New"/>
                <a:cs typeface="Courier New"/>
              </a:rPr>
              <a:t>("</a:t>
            </a:r>
            <a:r>
              <a:rPr lang="en-US" sz="1800" dirty="0" err="1">
                <a:latin typeface="Courier New"/>
                <a:cs typeface="Courier New"/>
              </a:rPr>
              <a:t>favoriteMovie</a:t>
            </a:r>
            <a:r>
              <a:rPr lang="en-US" sz="1800" dirty="0">
                <a:latin typeface="Courier New"/>
                <a:cs typeface="Courier New"/>
              </a:rPr>
              <a:t>")</a:t>
            </a:r>
          </a:p>
          <a:p>
            <a:pPr marL="0" indent="0">
              <a:buNone/>
            </a:pPr>
            <a:r>
              <a:rPr lang="en-US" sz="1800" dirty="0">
                <a:latin typeface="Courier New"/>
                <a:cs typeface="Courier New"/>
              </a:rPr>
              <a:t>	.</a:t>
            </a:r>
            <a:r>
              <a:rPr lang="en-US" sz="1800" dirty="0" err="1">
                <a:latin typeface="Courier New"/>
                <a:cs typeface="Courier New"/>
              </a:rPr>
              <a:t>innerHTML</a:t>
            </a:r>
            <a:r>
              <a:rPr lang="en-US" sz="1800" dirty="0">
                <a:latin typeface="Courier New"/>
                <a:cs typeface="Courier New"/>
              </a:rPr>
              <a:t> = "The Godfather";</a:t>
            </a:r>
          </a:p>
          <a:p>
            <a:pPr marL="0" indent="0">
              <a:buNone/>
            </a:pPr>
            <a:r>
              <a:rPr lang="en-US" sz="1800" dirty="0">
                <a:latin typeface="Courier New"/>
                <a:cs typeface="Courier New"/>
              </a:rPr>
              <a:t>&lt;/script&gt;</a:t>
            </a:r>
          </a:p>
          <a:p>
            <a:pPr marL="0" indent="0">
              <a:buNone/>
            </a:pPr>
            <a:endParaRPr lang="en-US" sz="1800" dirty="0">
              <a:latin typeface="Courier New"/>
              <a:cs typeface="Courier New"/>
            </a:endParaRPr>
          </a:p>
          <a:p>
            <a:pPr marL="0" indent="0">
              <a:buNone/>
            </a:pPr>
            <a:r>
              <a:rPr lang="en-US" sz="1800" dirty="0">
                <a:latin typeface="Courier New"/>
                <a:cs typeface="Courier New"/>
              </a:rPr>
              <a:t>//updates DOM, which updates the browser</a:t>
            </a:r>
          </a:p>
          <a:p>
            <a:pPr marL="0" indent="0">
              <a:buNone/>
            </a:pPr>
            <a:r>
              <a:rPr lang="en-US" sz="1800" dirty="0">
                <a:latin typeface="Courier New"/>
                <a:cs typeface="Courier New"/>
              </a:rPr>
              <a:t>&lt;p id="</a:t>
            </a:r>
            <a:r>
              <a:rPr lang="en-US" sz="1800" dirty="0" err="1">
                <a:latin typeface="Courier New"/>
                <a:cs typeface="Courier New"/>
              </a:rPr>
              <a:t>favoriteMovie</a:t>
            </a:r>
            <a:r>
              <a:rPr lang="en-US" sz="1800" dirty="0">
                <a:latin typeface="Courier New"/>
                <a:cs typeface="Courier New"/>
              </a:rPr>
              <a:t>"&gt;The Godfather&lt;/p&gt;</a:t>
            </a:r>
          </a:p>
        </p:txBody>
      </p:sp>
      <p:sp>
        <p:nvSpPr>
          <p:cNvPr id="4" name="Slide Number Placeholder 3"/>
          <p:cNvSpPr>
            <a:spLocks noGrp="1"/>
          </p:cNvSpPr>
          <p:nvPr>
            <p:ph type="sldNum" sz="quarter" idx="12"/>
          </p:nvPr>
        </p:nvSpPr>
        <p:spPr/>
        <p:txBody>
          <a:bodyPr/>
          <a:lstStyle/>
          <a:p>
            <a:fld id="{A839F4A7-500C-EC42-AE23-BEE4487EA55E}" type="slidenum">
              <a:rPr lang="en-US" smtClean="0"/>
              <a:t>155</a:t>
            </a:fld>
            <a:endParaRPr lang="en-US"/>
          </a:p>
        </p:txBody>
      </p:sp>
    </p:spTree>
    <p:extLst>
      <p:ext uri="{BB962C8B-B14F-4D97-AF65-F5344CB8AC3E}">
        <p14:creationId xmlns:p14="http://schemas.microsoft.com/office/powerpoint/2010/main" val="25189202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156</a:t>
            </a:fld>
            <a:endParaRPr lang="en-US"/>
          </a:p>
        </p:txBody>
      </p:sp>
      <p:sp>
        <p:nvSpPr>
          <p:cNvPr id="3" name="Text Placeholder 2"/>
          <p:cNvSpPr>
            <a:spLocks noGrp="1"/>
          </p:cNvSpPr>
          <p:nvPr>
            <p:ph type="body" sz="quarter" idx="13"/>
          </p:nvPr>
        </p:nvSpPr>
        <p:spPr/>
        <p:txBody>
          <a:bodyPr/>
          <a:lstStyle/>
          <a:p>
            <a:r>
              <a:rPr lang="en-US" dirty="0"/>
              <a:t>&lt;</a:t>
            </a:r>
            <a:r>
              <a:rPr lang="en-US" dirty="0" err="1"/>
              <a:t>ol</a:t>
            </a:r>
            <a:r>
              <a:rPr lang="en-US" dirty="0"/>
              <a:t> id="</a:t>
            </a:r>
            <a:r>
              <a:rPr lang="en-US" dirty="0" err="1"/>
              <a:t>favoriteSongs</a:t>
            </a:r>
            <a:r>
              <a:rPr lang="en-US" dirty="0"/>
              <a:t>"&gt;</a:t>
            </a:r>
          </a:p>
          <a:p>
            <a:r>
              <a:rPr lang="en-US" dirty="0"/>
              <a:t>  &lt;li class="song"&gt;&lt;/li&gt;</a:t>
            </a:r>
          </a:p>
          <a:p>
            <a:r>
              <a:rPr lang="en-US" dirty="0"/>
              <a:t>  &lt;li class="song"&gt;&lt;/li&gt;</a:t>
            </a:r>
          </a:p>
          <a:p>
            <a:r>
              <a:rPr lang="en-US" dirty="0"/>
              <a:t>  &lt;li class="song"&gt;&lt;/li&gt;</a:t>
            </a:r>
          </a:p>
          <a:p>
            <a:r>
              <a:rPr lang="en-US" dirty="0"/>
              <a:t>&lt;/</a:t>
            </a:r>
            <a:r>
              <a:rPr lang="en-US" dirty="0" err="1"/>
              <a:t>ol</a:t>
            </a:r>
            <a:r>
              <a:rPr lang="en-US" dirty="0"/>
              <a:t>&gt;</a:t>
            </a:r>
          </a:p>
          <a:p>
            <a:endParaRPr lang="en-US" dirty="0"/>
          </a:p>
          <a:p>
            <a:r>
              <a:rPr lang="en-US" dirty="0"/>
              <a:t>&lt;script&gt;</a:t>
            </a:r>
          </a:p>
          <a:p>
            <a:r>
              <a:rPr lang="en-US" dirty="0" err="1"/>
              <a:t>var</a:t>
            </a:r>
            <a:r>
              <a:rPr lang="en-US" dirty="0"/>
              <a:t> </a:t>
            </a:r>
            <a:r>
              <a:rPr lang="en-US" dirty="0" err="1"/>
              <a:t>mySongs</a:t>
            </a:r>
            <a:r>
              <a:rPr lang="en-US" dirty="0"/>
              <a:t>=document</a:t>
            </a:r>
          </a:p>
          <a:p>
            <a:r>
              <a:rPr lang="en-US" dirty="0"/>
              <a:t>	.</a:t>
            </a:r>
            <a:r>
              <a:rPr lang="en-US" dirty="0" err="1"/>
              <a:t>querySelectorAll</a:t>
            </a:r>
            <a:r>
              <a:rPr lang="en-US" dirty="0"/>
              <a:t>("#</a:t>
            </a:r>
            <a:r>
              <a:rPr lang="en-US" dirty="0" err="1"/>
              <a:t>favoriteSongs</a:t>
            </a:r>
            <a:r>
              <a:rPr lang="en-US" dirty="0"/>
              <a:t> .song");</a:t>
            </a:r>
          </a:p>
          <a:p>
            <a:r>
              <a:rPr lang="en-US" dirty="0" err="1"/>
              <a:t>mySongs</a:t>
            </a:r>
            <a:r>
              <a:rPr lang="en-US" dirty="0"/>
              <a:t>[0].</a:t>
            </a:r>
            <a:r>
              <a:rPr lang="en-US" dirty="0" err="1"/>
              <a:t>innerHTML</a:t>
            </a:r>
            <a:r>
              <a:rPr lang="en-US" dirty="0"/>
              <a:t> = "My New Favorite Song";</a:t>
            </a:r>
          </a:p>
          <a:p>
            <a:r>
              <a:rPr lang="en-US" dirty="0"/>
              <a:t>&lt;/script&gt;</a:t>
            </a:r>
          </a:p>
        </p:txBody>
      </p:sp>
      <p:sp>
        <p:nvSpPr>
          <p:cNvPr id="2" name="Title 1"/>
          <p:cNvSpPr>
            <a:spLocks noGrp="1"/>
          </p:cNvSpPr>
          <p:nvPr>
            <p:ph type="title"/>
          </p:nvPr>
        </p:nvSpPr>
        <p:spPr/>
        <p:txBody>
          <a:bodyPr/>
          <a:lstStyle/>
          <a:p>
            <a:r>
              <a:rPr lang="en-US" dirty="0"/>
              <a:t>Manipulating HTML with the DOM</a:t>
            </a:r>
          </a:p>
        </p:txBody>
      </p:sp>
    </p:spTree>
    <p:extLst>
      <p:ext uri="{BB962C8B-B14F-4D97-AF65-F5344CB8AC3E}">
        <p14:creationId xmlns:p14="http://schemas.microsoft.com/office/powerpoint/2010/main" val="32206518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157</a:t>
            </a:fld>
            <a:endParaRPr lang="en-US"/>
          </a:p>
        </p:txBody>
      </p:sp>
      <p:sp>
        <p:nvSpPr>
          <p:cNvPr id="3" name="Text Placeholder 2"/>
          <p:cNvSpPr>
            <a:spLocks noGrp="1"/>
          </p:cNvSpPr>
          <p:nvPr>
            <p:ph type="body" sz="quarter" idx="13"/>
          </p:nvPr>
        </p:nvSpPr>
        <p:spPr/>
        <p:txBody>
          <a:bodyPr/>
          <a:lstStyle/>
          <a:p>
            <a:r>
              <a:rPr lang="en-US" dirty="0"/>
              <a:t>&lt;</a:t>
            </a:r>
            <a:r>
              <a:rPr lang="en-US" dirty="0" err="1"/>
              <a:t>ol</a:t>
            </a:r>
            <a:r>
              <a:rPr lang="en-US" dirty="0"/>
              <a:t> id="</a:t>
            </a:r>
            <a:r>
              <a:rPr lang="en-US" dirty="0" err="1"/>
              <a:t>favoriteSongs</a:t>
            </a:r>
            <a:r>
              <a:rPr lang="en-US" dirty="0"/>
              <a:t>"&gt;</a:t>
            </a:r>
          </a:p>
          <a:p>
            <a:r>
              <a:rPr lang="en-US" dirty="0"/>
              <a:t>  &lt;li class="song"&gt;&lt;/li&gt;</a:t>
            </a:r>
          </a:p>
          <a:p>
            <a:r>
              <a:rPr lang="en-US" dirty="0"/>
              <a:t>  &lt;li class="song"&gt;&lt;/li&gt;</a:t>
            </a:r>
          </a:p>
          <a:p>
            <a:r>
              <a:rPr lang="en-US" dirty="0"/>
              <a:t>  &lt;li class="song"&gt;&lt;/li&gt;</a:t>
            </a:r>
          </a:p>
          <a:p>
            <a:r>
              <a:rPr lang="en-US" dirty="0"/>
              <a:t>&lt;/</a:t>
            </a:r>
            <a:r>
              <a:rPr lang="en-US" dirty="0" err="1"/>
              <a:t>ol</a:t>
            </a:r>
            <a:r>
              <a:rPr lang="en-US" dirty="0"/>
              <a:t>&gt;</a:t>
            </a:r>
          </a:p>
          <a:p>
            <a:endParaRPr lang="en-US" dirty="0"/>
          </a:p>
          <a:p>
            <a:r>
              <a:rPr lang="en-US" dirty="0"/>
              <a:t>&lt;script&gt;</a:t>
            </a:r>
          </a:p>
          <a:p>
            <a:r>
              <a:rPr lang="en-US" dirty="0"/>
              <a:t>$("#</a:t>
            </a:r>
            <a:r>
              <a:rPr lang="en-US" dirty="0" err="1"/>
              <a:t>favoriteSongs</a:t>
            </a:r>
            <a:r>
              <a:rPr lang="en-US" dirty="0"/>
              <a:t> .song").first()</a:t>
            </a:r>
          </a:p>
          <a:p>
            <a:r>
              <a:rPr lang="en-US" dirty="0"/>
              <a:t>	.html("My New Favorite Song");</a:t>
            </a:r>
          </a:p>
          <a:p>
            <a:r>
              <a:rPr lang="en-US" dirty="0"/>
              <a:t>&lt;/script&gt;</a:t>
            </a:r>
          </a:p>
        </p:txBody>
      </p:sp>
      <p:sp>
        <p:nvSpPr>
          <p:cNvPr id="4" name="Title 3"/>
          <p:cNvSpPr>
            <a:spLocks noGrp="1"/>
          </p:cNvSpPr>
          <p:nvPr>
            <p:ph type="title"/>
          </p:nvPr>
        </p:nvSpPr>
        <p:spPr/>
        <p:txBody>
          <a:bodyPr/>
          <a:lstStyle/>
          <a:p>
            <a:r>
              <a:rPr lang="en-US" dirty="0"/>
              <a:t>Manipulating HTML with </a:t>
            </a:r>
            <a:r>
              <a:rPr lang="en-US" dirty="0" err="1"/>
              <a:t>JQuery</a:t>
            </a:r>
            <a:endParaRPr lang="en-US" dirty="0"/>
          </a:p>
        </p:txBody>
      </p:sp>
    </p:spTree>
    <p:extLst>
      <p:ext uri="{BB962C8B-B14F-4D97-AF65-F5344CB8AC3E}">
        <p14:creationId xmlns:p14="http://schemas.microsoft.com/office/powerpoint/2010/main" val="3097357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158</a:t>
            </a:fld>
            <a:endParaRPr lang="en-US"/>
          </a:p>
        </p:txBody>
      </p:sp>
      <p:sp>
        <p:nvSpPr>
          <p:cNvPr id="3" name="Text Placeholder 2"/>
          <p:cNvSpPr>
            <a:spLocks noGrp="1"/>
          </p:cNvSpPr>
          <p:nvPr>
            <p:ph type="body" sz="quarter" idx="13"/>
          </p:nvPr>
        </p:nvSpPr>
        <p:spPr/>
        <p:txBody>
          <a:bodyPr>
            <a:noAutofit/>
          </a:bodyPr>
          <a:lstStyle/>
          <a:p>
            <a:r>
              <a:rPr lang="en-US" sz="1600" dirty="0"/>
              <a:t>&lt;div id="</a:t>
            </a:r>
            <a:r>
              <a:rPr lang="en-US" sz="1600" dirty="0" err="1"/>
              <a:t>favoriteSongs</a:t>
            </a:r>
            <a:r>
              <a:rPr lang="en-US" sz="1600" dirty="0"/>
              <a:t>"&gt;&lt;/div&gt;</a:t>
            </a:r>
          </a:p>
          <a:p>
            <a:endParaRPr lang="en-US" sz="1600" dirty="0"/>
          </a:p>
          <a:p>
            <a:r>
              <a:rPr lang="en-US" sz="1600" dirty="0"/>
              <a:t>&lt;script&gt;</a:t>
            </a:r>
          </a:p>
          <a:p>
            <a:r>
              <a:rPr lang="en-US" sz="1600" dirty="0"/>
              <a:t>class </a:t>
            </a:r>
            <a:r>
              <a:rPr lang="en-US" sz="1600" dirty="0" err="1"/>
              <a:t>FavoriteSongs</a:t>
            </a:r>
            <a:r>
              <a:rPr lang="en-US" sz="1600" dirty="0"/>
              <a:t> extends </a:t>
            </a:r>
            <a:r>
              <a:rPr lang="en-US" sz="1600" dirty="0" err="1"/>
              <a:t>React.Component</a:t>
            </a:r>
            <a:r>
              <a:rPr lang="en-US" sz="1600" dirty="0"/>
              <a:t>({</a:t>
            </a:r>
          </a:p>
          <a:p>
            <a:r>
              <a:rPr lang="en-US" sz="1600" dirty="0"/>
              <a:t>  render() {</a:t>
            </a:r>
          </a:p>
          <a:p>
            <a:r>
              <a:rPr lang="en-US" sz="1600" dirty="0"/>
              <a:t>    return (</a:t>
            </a:r>
          </a:p>
          <a:p>
            <a:r>
              <a:rPr lang="en-US" sz="1600" dirty="0"/>
              <a:t>    &lt;</a:t>
            </a:r>
            <a:r>
              <a:rPr lang="en-US" sz="1600" dirty="0" err="1"/>
              <a:t>ol</a:t>
            </a:r>
            <a:r>
              <a:rPr lang="en-US" sz="1600" dirty="0"/>
              <a:t>&gt;</a:t>
            </a:r>
          </a:p>
          <a:p>
            <a:r>
              <a:rPr lang="en-US" sz="1600" dirty="0"/>
              <a:t>      &lt;li </a:t>
            </a:r>
            <a:r>
              <a:rPr lang="en-US" sz="1600" dirty="0" err="1"/>
              <a:t>className</a:t>
            </a:r>
            <a:r>
              <a:rPr lang="en-US" sz="1600" dirty="0"/>
              <a:t>="song"&gt;{</a:t>
            </a:r>
            <a:r>
              <a:rPr lang="en-US" sz="1600" dirty="0" err="1"/>
              <a:t>this.props.song</a:t>
            </a:r>
            <a:r>
              <a:rPr lang="en-US" sz="1600" dirty="0"/>
              <a:t>}&lt;/li&gt;</a:t>
            </a:r>
          </a:p>
          <a:p>
            <a:r>
              <a:rPr lang="en-US" sz="1600" dirty="0"/>
              <a:t>      &lt;li </a:t>
            </a:r>
            <a:r>
              <a:rPr lang="en-US" sz="1600" dirty="0" err="1"/>
              <a:t>className</a:t>
            </a:r>
            <a:r>
              <a:rPr lang="en-US" sz="1600" dirty="0"/>
              <a:t>="song"&gt;&lt;/li&gt;</a:t>
            </a:r>
          </a:p>
          <a:p>
            <a:r>
              <a:rPr lang="en-US" sz="1600" dirty="0"/>
              <a:t>      &lt;li </a:t>
            </a:r>
            <a:r>
              <a:rPr lang="en-US" sz="1600" dirty="0" err="1"/>
              <a:t>className</a:t>
            </a:r>
            <a:r>
              <a:rPr lang="en-US" sz="1600" dirty="0"/>
              <a:t>="song"&gt;&lt;/li&gt;</a:t>
            </a:r>
          </a:p>
          <a:p>
            <a:r>
              <a:rPr lang="en-US" sz="1600" dirty="0"/>
              <a:t>    &lt;/</a:t>
            </a:r>
            <a:r>
              <a:rPr lang="en-US" sz="1600" dirty="0" err="1"/>
              <a:t>ol</a:t>
            </a:r>
            <a:r>
              <a:rPr lang="en-US" sz="1600" dirty="0"/>
              <a:t>&gt;</a:t>
            </a:r>
          </a:p>
          <a:p>
            <a:r>
              <a:rPr lang="en-US" sz="1600" dirty="0"/>
              <a:t>    );</a:t>
            </a:r>
          </a:p>
          <a:p>
            <a:r>
              <a:rPr lang="en-US" sz="1600" dirty="0"/>
              <a:t>  }</a:t>
            </a:r>
          </a:p>
          <a:p>
            <a:r>
              <a:rPr lang="en-US" sz="1600" dirty="0"/>
              <a:t>});</a:t>
            </a:r>
          </a:p>
          <a:p>
            <a:r>
              <a:rPr lang="en-US" sz="1600" dirty="0" err="1"/>
              <a:t>ReactDOM.render</a:t>
            </a:r>
            <a:r>
              <a:rPr lang="en-US" sz="1600" dirty="0"/>
              <a:t>(&lt;</a:t>
            </a:r>
            <a:r>
              <a:rPr lang="en-US" sz="1600" dirty="0" err="1"/>
              <a:t>FavoriteSongs</a:t>
            </a:r>
            <a:r>
              <a:rPr lang="en-US" sz="1600" dirty="0"/>
              <a:t> song="My New Favorite Song" /&gt;, 	</a:t>
            </a:r>
            <a:r>
              <a:rPr lang="en-US" sz="1600" dirty="0" err="1"/>
              <a:t>document.getElementById</a:t>
            </a:r>
            <a:r>
              <a:rPr lang="en-US" sz="1600" dirty="0"/>
              <a:t>('</a:t>
            </a:r>
            <a:r>
              <a:rPr lang="en-US" sz="1600" dirty="0" err="1"/>
              <a:t>favoriteSongs</a:t>
            </a:r>
            <a:r>
              <a:rPr lang="en-US" sz="1600" dirty="0"/>
              <a:t>'));</a:t>
            </a:r>
          </a:p>
          <a:p>
            <a:r>
              <a:rPr lang="en-US" sz="1600" dirty="0"/>
              <a:t>&lt;/script&gt;</a:t>
            </a:r>
          </a:p>
        </p:txBody>
      </p:sp>
      <p:sp>
        <p:nvSpPr>
          <p:cNvPr id="4" name="Title 3"/>
          <p:cNvSpPr>
            <a:spLocks noGrp="1"/>
          </p:cNvSpPr>
          <p:nvPr>
            <p:ph type="title"/>
          </p:nvPr>
        </p:nvSpPr>
        <p:spPr/>
        <p:txBody>
          <a:bodyPr/>
          <a:lstStyle/>
          <a:p>
            <a:r>
              <a:rPr lang="en-US" dirty="0"/>
              <a:t>Manipulating HTML with </a:t>
            </a:r>
            <a:r>
              <a:rPr lang="en-US" dirty="0">
                <a:latin typeface="+mn-lt"/>
                <a:cs typeface="Courier New"/>
              </a:rPr>
              <a:t>React</a:t>
            </a:r>
          </a:p>
        </p:txBody>
      </p:sp>
    </p:spTree>
    <p:extLst>
      <p:ext uri="{BB962C8B-B14F-4D97-AF65-F5344CB8AC3E}">
        <p14:creationId xmlns:p14="http://schemas.microsoft.com/office/powerpoint/2010/main" val="36921492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Chapter 9: </a:t>
            </a:r>
            <a:br>
              <a:rPr lang="en-US" dirty="0"/>
            </a:br>
            <a:r>
              <a:rPr lang="en-US" dirty="0"/>
              <a:t>Introduction to </a:t>
            </a:r>
            <a:r>
              <a:rPr lang="en-US" dirty="0" err="1"/>
              <a:t>React.js</a:t>
            </a:r>
            <a:endParaRPr lang="en-US" dirty="0"/>
          </a:p>
        </p:txBody>
      </p:sp>
      <p:sp>
        <p:nvSpPr>
          <p:cNvPr id="4" name="Subtitle 3"/>
          <p:cNvSpPr>
            <a:spLocks noGrp="1"/>
          </p:cNvSpPr>
          <p:nvPr>
            <p:ph type="subTitle" idx="1"/>
          </p:nvPr>
        </p:nvSpPr>
        <p:spPr/>
        <p:txBody>
          <a:bodyPr>
            <a:normAutofit fontScale="92500" lnSpcReduction="20000"/>
          </a:bodyPr>
          <a:lstStyle/>
          <a:p>
            <a:pPr algn="l"/>
            <a:r>
              <a:rPr lang="en-US" dirty="0"/>
              <a:t>Objectives</a:t>
            </a:r>
          </a:p>
          <a:p>
            <a:pPr marL="342900" indent="-342900" algn="l">
              <a:buFont typeface="Arial"/>
              <a:buChar char="•"/>
            </a:pPr>
            <a:r>
              <a:rPr lang="en-US" sz="1800" dirty="0"/>
              <a:t>Understand React</a:t>
            </a:r>
          </a:p>
          <a:p>
            <a:pPr marL="342900" indent="-342900" algn="l">
              <a:buFont typeface="Arial"/>
              <a:buChar char="•"/>
            </a:pPr>
            <a:r>
              <a:rPr lang="en-US" sz="1800" dirty="0"/>
              <a:t>Explore the Virtual DOM</a:t>
            </a:r>
          </a:p>
          <a:p>
            <a:pPr marL="342900" indent="-342900" algn="l">
              <a:buFont typeface="Arial"/>
              <a:buChar char="•"/>
            </a:pPr>
            <a:r>
              <a:rPr lang="en-US" sz="1800" dirty="0"/>
              <a:t>Explain one-way data binding</a:t>
            </a:r>
          </a:p>
          <a:p>
            <a:pPr marL="342900" indent="-342900" algn="l">
              <a:buFont typeface="Arial"/>
              <a:buChar char="•"/>
            </a:pPr>
            <a:r>
              <a:rPr lang="en-US" sz="1800" dirty="0"/>
              <a:t>Create React Components</a:t>
            </a:r>
          </a:p>
          <a:p>
            <a:pPr marL="342900" indent="-342900" algn="l">
              <a:buFont typeface="Arial"/>
              <a:buChar char="•"/>
            </a:pPr>
            <a:r>
              <a:rPr lang="en-US" sz="1800" dirty="0"/>
              <a:t>Manage state</a:t>
            </a:r>
          </a:p>
        </p:txBody>
      </p:sp>
      <p:pic>
        <p:nvPicPr>
          <p:cNvPr id="5" name="Picture 4"/>
          <p:cNvPicPr>
            <a:picLocks noChangeAspect="1"/>
          </p:cNvPicPr>
          <p:nvPr/>
        </p:nvPicPr>
        <p:blipFill>
          <a:blip r:embed="rId3"/>
          <a:stretch>
            <a:fillRect/>
          </a:stretch>
        </p:blipFill>
        <p:spPr>
          <a:xfrm>
            <a:off x="5912860" y="3886200"/>
            <a:ext cx="2156049" cy="2130425"/>
          </a:xfrm>
          <a:prstGeom prst="rect">
            <a:avLst/>
          </a:prstGeom>
        </p:spPr>
      </p:pic>
    </p:spTree>
    <p:extLst>
      <p:ext uri="{BB962C8B-B14F-4D97-AF65-F5344CB8AC3E}">
        <p14:creationId xmlns:p14="http://schemas.microsoft.com/office/powerpoint/2010/main" val="333492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React </a:t>
            </a:r>
            <a:r>
              <a:rPr lang="en-US" dirty="0" err="1"/>
              <a:t>QuickStart</a:t>
            </a:r>
            <a:endParaRPr lang="en-US" dirty="0"/>
          </a:p>
        </p:txBody>
      </p:sp>
      <p:sp>
        <p:nvSpPr>
          <p:cNvPr id="4" name="Subtitle 3"/>
          <p:cNvSpPr>
            <a:spLocks noGrp="1"/>
          </p:cNvSpPr>
          <p:nvPr>
            <p:ph type="subTitle" idx="1"/>
          </p:nvPr>
        </p:nvSpPr>
        <p:spPr/>
        <p:txBody>
          <a:bodyPr>
            <a:normAutofit lnSpcReduction="10000"/>
          </a:bodyPr>
          <a:lstStyle/>
          <a:p>
            <a:pPr algn="l"/>
            <a:r>
              <a:rPr lang="en-US" dirty="0"/>
              <a:t>Objectives</a:t>
            </a:r>
          </a:p>
          <a:p>
            <a:pPr marL="342900" indent="-342900" algn="l">
              <a:buFont typeface="Arial"/>
              <a:buChar char="•"/>
            </a:pPr>
            <a:r>
              <a:rPr lang="en-US" dirty="0"/>
              <a:t>Install </a:t>
            </a:r>
            <a:r>
              <a:rPr lang="en-US" dirty="0" err="1"/>
              <a:t>CreateReactApp</a:t>
            </a:r>
            <a:endParaRPr lang="en-US" dirty="0"/>
          </a:p>
          <a:p>
            <a:pPr marL="342900" indent="-342900" algn="l">
              <a:buFont typeface="Arial"/>
              <a:buChar char="•"/>
            </a:pPr>
            <a:r>
              <a:rPr lang="en-US" dirty="0"/>
              <a:t>Create a React App</a:t>
            </a:r>
          </a:p>
          <a:p>
            <a:pPr marL="342900" indent="-342900" algn="l">
              <a:buFont typeface="Arial"/>
              <a:buChar char="•"/>
            </a:pPr>
            <a:r>
              <a:rPr lang="en-US" dirty="0"/>
              <a:t>Test and Run a React App with CRA</a:t>
            </a:r>
          </a:p>
        </p:txBody>
      </p:sp>
    </p:spTree>
    <p:extLst>
      <p:ext uri="{BB962C8B-B14F-4D97-AF65-F5344CB8AC3E}">
        <p14:creationId xmlns:p14="http://schemas.microsoft.com/office/powerpoint/2010/main" val="16466511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React.js</a:t>
            </a:r>
            <a:r>
              <a:rPr lang="en-US" dirty="0"/>
              <a:t>?</a:t>
            </a:r>
          </a:p>
        </p:txBody>
      </p:sp>
      <p:sp>
        <p:nvSpPr>
          <p:cNvPr id="3" name="Text Placeholder 2"/>
          <p:cNvSpPr>
            <a:spLocks noGrp="1"/>
          </p:cNvSpPr>
          <p:nvPr>
            <p:ph type="body" idx="1"/>
          </p:nvPr>
        </p:nvSpPr>
        <p:spPr/>
        <p:txBody>
          <a:bodyPr/>
          <a:lstStyle/>
          <a:p>
            <a:r>
              <a:rPr lang="en-US" dirty="0"/>
              <a:t>A JavaScript library for building UIs</a:t>
            </a:r>
          </a:p>
          <a:p>
            <a:r>
              <a:rPr lang="en-US" dirty="0"/>
              <a:t>Wraps an imperative API (DOM) with a declarative one</a:t>
            </a:r>
          </a:p>
          <a:p>
            <a:r>
              <a:rPr lang="en-US" dirty="0"/>
              <a:t>Is comperable to Angular Directives</a:t>
            </a:r>
          </a:p>
          <a:p>
            <a:r>
              <a:rPr lang="en-US" dirty="0"/>
              <a:t>Can be plugged into a framework's component technology</a:t>
            </a:r>
          </a:p>
          <a:p>
            <a:r>
              <a:rPr lang="en-US" dirty="0"/>
              <a:t>Doesn't have to be used with MVC</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160</a:t>
            </a:fld>
            <a:endParaRPr lang="en-US"/>
          </a:p>
        </p:txBody>
      </p:sp>
    </p:spTree>
    <p:extLst>
      <p:ext uri="{BB962C8B-B14F-4D97-AF65-F5344CB8AC3E}">
        <p14:creationId xmlns:p14="http://schemas.microsoft.com/office/powerpoint/2010/main" val="128052847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Imperative API vs. Declarative API</a:t>
            </a:r>
          </a:p>
        </p:txBody>
      </p:sp>
      <p:sp>
        <p:nvSpPr>
          <p:cNvPr id="3" name="Text Placeholder 2"/>
          <p:cNvSpPr>
            <a:spLocks noGrp="1"/>
          </p:cNvSpPr>
          <p:nvPr>
            <p:ph type="body" idx="1"/>
          </p:nvPr>
        </p:nvSpPr>
        <p:spPr/>
        <p:txBody>
          <a:bodyPr/>
          <a:lstStyle/>
          <a:p>
            <a:r>
              <a:rPr lang="en-US" dirty="0"/>
              <a:t>Imperative</a:t>
            </a:r>
          </a:p>
          <a:p>
            <a:pPr lvl="1"/>
            <a:r>
              <a:rPr lang="en-US" dirty="0"/>
              <a:t>Focuses on the steps to complete a task</a:t>
            </a:r>
          </a:p>
          <a:p>
            <a:pPr lvl="1"/>
            <a:r>
              <a:rPr lang="en-US" dirty="0"/>
              <a:t>Example:</a:t>
            </a:r>
          </a:p>
          <a:p>
            <a:pPr lvl="2"/>
            <a:r>
              <a:rPr lang="en-US" dirty="0"/>
              <a:t>Walk to the stairs</a:t>
            </a:r>
          </a:p>
          <a:p>
            <a:pPr lvl="2"/>
            <a:r>
              <a:rPr lang="en-US" dirty="0"/>
              <a:t>Walk down stairs</a:t>
            </a:r>
          </a:p>
          <a:p>
            <a:pPr lvl="2"/>
            <a:r>
              <a:rPr lang="en-US" dirty="0"/>
              <a:t>Go to the kitchen</a:t>
            </a:r>
          </a:p>
          <a:p>
            <a:pPr lvl="2"/>
            <a:r>
              <a:rPr lang="en-US" dirty="0"/>
              <a:t>Open refrigerator</a:t>
            </a:r>
          </a:p>
          <a:p>
            <a:pPr lvl="2"/>
            <a:r>
              <a:rPr lang="en-US" dirty="0"/>
              <a:t>Take out salami, cheese, mustard</a:t>
            </a:r>
          </a:p>
          <a:p>
            <a:pPr lvl="2"/>
            <a:r>
              <a:rPr lang="en-US" dirty="0"/>
              <a:t>Put salami, cheese, mustard on bread</a:t>
            </a:r>
          </a:p>
          <a:p>
            <a:r>
              <a:rPr lang="en-US" dirty="0"/>
              <a:t>Declarative</a:t>
            </a:r>
          </a:p>
          <a:p>
            <a:pPr lvl="1"/>
            <a:r>
              <a:rPr lang="en-US" dirty="0"/>
              <a:t>Focuses on what to do without saying how</a:t>
            </a:r>
          </a:p>
          <a:p>
            <a:pPr lvl="2"/>
            <a:r>
              <a:rPr lang="en-US" dirty="0"/>
              <a:t>Bring me a sandwich.</a:t>
            </a:r>
          </a:p>
        </p:txBody>
      </p:sp>
      <p:sp>
        <p:nvSpPr>
          <p:cNvPr id="4" name="Slide Number Placeholder 3"/>
          <p:cNvSpPr>
            <a:spLocks noGrp="1"/>
          </p:cNvSpPr>
          <p:nvPr>
            <p:ph type="sldNum" sz="quarter" idx="12"/>
          </p:nvPr>
        </p:nvSpPr>
        <p:spPr/>
        <p:txBody>
          <a:bodyPr/>
          <a:lstStyle/>
          <a:p>
            <a:fld id="{A839F4A7-500C-EC42-AE23-BEE4487EA55E}" type="slidenum">
              <a:rPr lang="en-US" smtClean="0"/>
              <a:t>161</a:t>
            </a:fld>
            <a:endParaRPr lang="en-US"/>
          </a:p>
        </p:txBody>
      </p:sp>
    </p:spTree>
    <p:extLst>
      <p:ext uri="{BB962C8B-B14F-4D97-AF65-F5344CB8AC3E}">
        <p14:creationId xmlns:p14="http://schemas.microsoft.com/office/powerpoint/2010/main" val="33431329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Imperative vs. Declarative Screen Updates</a:t>
            </a:r>
          </a:p>
        </p:txBody>
      </p:sp>
      <p:sp>
        <p:nvSpPr>
          <p:cNvPr id="3" name="Text Placeholder 2"/>
          <p:cNvSpPr>
            <a:spLocks noGrp="1"/>
          </p:cNvSpPr>
          <p:nvPr>
            <p:ph type="body" idx="1"/>
          </p:nvPr>
        </p:nvSpPr>
        <p:spPr/>
        <p:txBody>
          <a:bodyPr/>
          <a:lstStyle/>
          <a:p>
            <a:r>
              <a:rPr lang="en-US" dirty="0"/>
              <a:t>Imperative</a:t>
            </a:r>
          </a:p>
          <a:p>
            <a:pPr lvl="1"/>
            <a:r>
              <a:rPr lang="en-US" dirty="0"/>
              <a:t>Change the greeting to: "Dear Mr. Smith,”</a:t>
            </a:r>
          </a:p>
          <a:p>
            <a:pPr lvl="1"/>
            <a:r>
              <a:rPr lang="en-US" dirty="0"/>
              <a:t>Change the beginning of the first paragraph to "We are pleased to”</a:t>
            </a:r>
          </a:p>
          <a:p>
            <a:pPr lvl="1"/>
            <a:r>
              <a:rPr lang="en-US" dirty="0"/>
              <a:t>Changing the closing to "Sincerely,”</a:t>
            </a:r>
          </a:p>
          <a:p>
            <a:r>
              <a:rPr lang="en-US" dirty="0"/>
              <a:t>Declarative</a:t>
            </a:r>
          </a:p>
          <a:p>
            <a:pPr lvl="1"/>
            <a:r>
              <a:rPr lang="en-US" dirty="0"/>
              <a:t>Make it look like this:</a:t>
            </a:r>
          </a:p>
          <a:p>
            <a:pPr marL="457200" lvl="1" indent="0">
              <a:buNone/>
            </a:pPr>
            <a:endParaRPr lang="en-US" dirty="0"/>
          </a:p>
          <a:p>
            <a:pPr marL="457200" lvl="1" indent="0">
              <a:buNone/>
            </a:pPr>
            <a:r>
              <a:rPr lang="en-US" dirty="0">
                <a:latin typeface="Courier New"/>
                <a:cs typeface="Courier New"/>
              </a:rPr>
              <a:t>Dear Mr. Smith,</a:t>
            </a:r>
          </a:p>
          <a:p>
            <a:pPr marL="457200" lvl="1" indent="0">
              <a:buNone/>
            </a:pPr>
            <a:r>
              <a:rPr lang="en-US" dirty="0">
                <a:latin typeface="Courier New"/>
                <a:cs typeface="Courier New"/>
              </a:rPr>
              <a:t>We are pleased to inform you that you have been selected! </a:t>
            </a:r>
          </a:p>
          <a:p>
            <a:pPr marL="457200" lvl="1" indent="0">
              <a:buNone/>
            </a:pPr>
            <a:r>
              <a:rPr lang="en-US" dirty="0">
                <a:latin typeface="Courier New"/>
                <a:cs typeface="Courier New"/>
              </a:rPr>
              <a:t>Sincerely,</a:t>
            </a:r>
          </a:p>
          <a:p>
            <a:pPr marL="457200" lvl="1" indent="0">
              <a:buNone/>
            </a:pPr>
            <a:r>
              <a:rPr lang="en-US" dirty="0">
                <a:latin typeface="Courier New"/>
                <a:cs typeface="Courier New"/>
              </a:rPr>
              <a:t>The Management</a:t>
            </a:r>
          </a:p>
        </p:txBody>
      </p:sp>
      <p:sp>
        <p:nvSpPr>
          <p:cNvPr id="4" name="Slide Number Placeholder 3"/>
          <p:cNvSpPr>
            <a:spLocks noGrp="1"/>
          </p:cNvSpPr>
          <p:nvPr>
            <p:ph type="sldNum" sz="quarter" idx="12"/>
          </p:nvPr>
        </p:nvSpPr>
        <p:spPr/>
        <p:txBody>
          <a:bodyPr/>
          <a:lstStyle/>
          <a:p>
            <a:fld id="{A839F4A7-500C-EC42-AE23-BEE4487EA55E}" type="slidenum">
              <a:rPr lang="en-US" smtClean="0"/>
              <a:t>162</a:t>
            </a:fld>
            <a:endParaRPr lang="en-US"/>
          </a:p>
        </p:txBody>
      </p:sp>
    </p:spTree>
    <p:extLst>
      <p:ext uri="{BB962C8B-B14F-4D97-AF65-F5344CB8AC3E}">
        <p14:creationId xmlns:p14="http://schemas.microsoft.com/office/powerpoint/2010/main" val="13150267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Text Placeholder 2"/>
          <p:cNvSpPr>
            <a:spLocks noGrp="1"/>
          </p:cNvSpPr>
          <p:nvPr>
            <p:ph type="body" idx="1"/>
          </p:nvPr>
        </p:nvSpPr>
        <p:spPr/>
        <p:txBody>
          <a:bodyPr/>
          <a:lstStyle/>
          <a:p>
            <a:r>
              <a:rPr lang="en-US" dirty="0"/>
              <a:t>One-way data flow</a:t>
            </a:r>
          </a:p>
          <a:p>
            <a:pPr lvl="1"/>
            <a:r>
              <a:rPr lang="en-US" dirty="0"/>
              <a:t>A component can't modify properties passed to it.</a:t>
            </a:r>
          </a:p>
          <a:p>
            <a:r>
              <a:rPr lang="en-US" dirty="0"/>
              <a:t>Virtual DOM</a:t>
            </a:r>
          </a:p>
          <a:p>
            <a:pPr lvl="1"/>
            <a:r>
              <a:rPr lang="en-US" dirty="0"/>
              <a:t>Manages HTML DOM updates</a:t>
            </a:r>
          </a:p>
          <a:p>
            <a:r>
              <a:rPr lang="en-US" dirty="0"/>
              <a:t>JSX</a:t>
            </a:r>
          </a:p>
          <a:p>
            <a:pPr lvl="1"/>
            <a:r>
              <a:rPr lang="en-US" dirty="0"/>
              <a:t>Easy XML template language.</a:t>
            </a:r>
          </a:p>
          <a:p>
            <a:r>
              <a:rPr lang="en-US" dirty="0"/>
              <a:t>Not just for browser output</a:t>
            </a:r>
          </a:p>
          <a:p>
            <a:pPr lvl="1"/>
            <a:r>
              <a:rPr lang="en-US" dirty="0"/>
              <a:t>Architecture can apply to native apps, canvas</a:t>
            </a:r>
          </a:p>
        </p:txBody>
      </p:sp>
      <p:sp>
        <p:nvSpPr>
          <p:cNvPr id="4" name="Slide Number Placeholder 3"/>
          <p:cNvSpPr>
            <a:spLocks noGrp="1"/>
          </p:cNvSpPr>
          <p:nvPr>
            <p:ph type="sldNum" sz="quarter" idx="12"/>
          </p:nvPr>
        </p:nvSpPr>
        <p:spPr/>
        <p:txBody>
          <a:bodyPr/>
          <a:lstStyle/>
          <a:p>
            <a:fld id="{A839F4A7-500C-EC42-AE23-BEE4487EA55E}" type="slidenum">
              <a:rPr lang="en-US" smtClean="0"/>
              <a:t>163</a:t>
            </a:fld>
            <a:endParaRPr lang="en-US"/>
          </a:p>
        </p:txBody>
      </p:sp>
    </p:spTree>
    <p:extLst>
      <p:ext uri="{BB962C8B-B14F-4D97-AF65-F5344CB8AC3E}">
        <p14:creationId xmlns:p14="http://schemas.microsoft.com/office/powerpoint/2010/main" val="379182587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Data Flow</a:t>
            </a:r>
          </a:p>
        </p:txBody>
      </p:sp>
      <p:sp>
        <p:nvSpPr>
          <p:cNvPr id="3" name="Text Placeholder 2"/>
          <p:cNvSpPr>
            <a:spLocks noGrp="1"/>
          </p:cNvSpPr>
          <p:nvPr>
            <p:ph type="body" idx="1"/>
          </p:nvPr>
        </p:nvSpPr>
        <p:spPr/>
        <p:txBody>
          <a:bodyPr/>
          <a:lstStyle/>
          <a:p>
            <a:r>
              <a:rPr lang="en-US" dirty="0"/>
              <a:t>Each UI element represents one component</a:t>
            </a:r>
          </a:p>
          <a:p>
            <a:r>
              <a:rPr lang="en-US" dirty="0"/>
              <a:t>All data flows from owner to child</a:t>
            </a:r>
          </a:p>
        </p:txBody>
      </p:sp>
      <p:sp>
        <p:nvSpPr>
          <p:cNvPr id="4" name="Slide Number Placeholder 3"/>
          <p:cNvSpPr>
            <a:spLocks noGrp="1"/>
          </p:cNvSpPr>
          <p:nvPr>
            <p:ph type="sldNum" sz="quarter" idx="12"/>
          </p:nvPr>
        </p:nvSpPr>
        <p:spPr/>
        <p:txBody>
          <a:bodyPr/>
          <a:lstStyle/>
          <a:p>
            <a:fld id="{A839F4A7-500C-EC42-AE23-BEE4487EA55E}" type="slidenum">
              <a:rPr lang="en-US" smtClean="0"/>
              <a:t>164</a:t>
            </a:fld>
            <a:endParaRPr lang="en-US"/>
          </a:p>
        </p:txBody>
      </p:sp>
      <p:pic>
        <p:nvPicPr>
          <p:cNvPr id="6" name="Picture 5" descr="one-way-data-bind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2622550"/>
            <a:ext cx="5717381" cy="3733800"/>
          </a:xfrm>
          <a:prstGeom prst="rect">
            <a:avLst/>
          </a:prstGeom>
        </p:spPr>
      </p:pic>
    </p:spTree>
    <p:extLst>
      <p:ext uri="{BB962C8B-B14F-4D97-AF65-F5344CB8AC3E}">
        <p14:creationId xmlns:p14="http://schemas.microsoft.com/office/powerpoint/2010/main" val="375973169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Virtual DOM</a:t>
            </a:r>
          </a:p>
        </p:txBody>
      </p:sp>
      <p:sp>
        <p:nvSpPr>
          <p:cNvPr id="3" name="Text Placeholder 2"/>
          <p:cNvSpPr>
            <a:spLocks noGrp="1"/>
          </p:cNvSpPr>
          <p:nvPr>
            <p:ph type="body" idx="1"/>
          </p:nvPr>
        </p:nvSpPr>
        <p:spPr/>
        <p:txBody>
          <a:bodyPr/>
          <a:lstStyle/>
          <a:p>
            <a:pPr marL="514350" indent="-514350">
              <a:buFont typeface="+mj-lt"/>
              <a:buAutoNum type="arabicPeriod"/>
            </a:pPr>
            <a:r>
              <a:rPr lang="en-US" dirty="0"/>
              <a:t>Virtual DOM is updated (in memory) as the </a:t>
            </a:r>
            <a:r>
              <a:rPr lang="en-US" b="1" dirty="0"/>
              <a:t>state</a:t>
            </a:r>
            <a:r>
              <a:rPr lang="en-US" dirty="0"/>
              <a:t> of the data model changes.</a:t>
            </a:r>
          </a:p>
          <a:p>
            <a:pPr marL="514350" indent="-514350">
              <a:buFont typeface="+mj-lt"/>
              <a:buAutoNum type="arabicPeriod"/>
            </a:pPr>
            <a:r>
              <a:rPr lang="en-US" dirty="0"/>
              <a:t>React calculates the difference between the Virtual DOM and the real DOM.</a:t>
            </a:r>
          </a:p>
          <a:p>
            <a:pPr marL="514350" indent="-514350">
              <a:buFont typeface="+mj-lt"/>
              <a:buAutoNum type="arabicPeriod"/>
            </a:pPr>
            <a:r>
              <a:rPr lang="en-US" dirty="0"/>
              <a:t>React updates only what needs to be updated in the DOM.</a:t>
            </a:r>
          </a:p>
          <a:p>
            <a:pPr marL="514350" indent="-514350">
              <a:buFont typeface="+mj-lt"/>
              <a:buAutoNum type="arabicPeriod"/>
            </a:pPr>
            <a:r>
              <a:rPr lang="en-US" dirty="0"/>
              <a:t>Batches changes</a:t>
            </a:r>
          </a:p>
          <a:p>
            <a:pPr marL="0" indent="0">
              <a:buNone/>
            </a:pP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165</a:t>
            </a:fld>
            <a:endParaRPr lang="en-US"/>
          </a:p>
        </p:txBody>
      </p:sp>
    </p:spTree>
    <p:extLst>
      <p:ext uri="{BB962C8B-B14F-4D97-AF65-F5344CB8AC3E}">
        <p14:creationId xmlns:p14="http://schemas.microsoft.com/office/powerpoint/2010/main" val="32643654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 vs. HTML DOM</a:t>
            </a:r>
          </a:p>
        </p:txBody>
      </p:sp>
      <p:sp>
        <p:nvSpPr>
          <p:cNvPr id="3" name="Text Placeholder 2"/>
          <p:cNvSpPr>
            <a:spLocks noGrp="1"/>
          </p:cNvSpPr>
          <p:nvPr>
            <p:ph type="body" idx="1"/>
          </p:nvPr>
        </p:nvSpPr>
        <p:spPr/>
        <p:txBody>
          <a:bodyPr/>
          <a:lstStyle/>
          <a:p>
            <a:r>
              <a:rPr lang="en-US" dirty="0"/>
              <a:t>Virtual DOM is a local and simplified copy of the HTML DOM</a:t>
            </a:r>
          </a:p>
          <a:p>
            <a:r>
              <a:rPr lang="en-US" dirty="0"/>
              <a:t>(It's an abstraction of an abstraction)</a:t>
            </a:r>
          </a:p>
          <a:p>
            <a:r>
              <a:rPr lang="en-US" dirty="0"/>
              <a:t>The goal of the Virtual DOM is to only re-render when the </a:t>
            </a:r>
            <a:r>
              <a:rPr lang="en-US" b="1" dirty="0"/>
              <a:t>state</a:t>
            </a:r>
            <a:r>
              <a:rPr lang="en-US" dirty="0"/>
              <a:t> changes.</a:t>
            </a:r>
          </a:p>
          <a:p>
            <a:pPr lvl="1"/>
            <a:r>
              <a:rPr lang="en-US" dirty="0"/>
              <a:t>This makes it more efficient than direct DOM manipulation.</a:t>
            </a:r>
          </a:p>
          <a:p>
            <a:r>
              <a:rPr lang="en-US" dirty="0"/>
              <a:t>Developers can write code as if the entire tree is being re-rendered.</a:t>
            </a:r>
          </a:p>
          <a:p>
            <a:pPr lvl="1"/>
            <a:r>
              <a:rPr lang="en-US" dirty="0"/>
              <a:t>This makes it easier to understand.</a:t>
            </a:r>
          </a:p>
          <a:p>
            <a:r>
              <a:rPr lang="en-US" dirty="0"/>
              <a:t>Behind the scenes, React/Virtual DOM works out the details and creates a patch for the HTML DOM, which causes the browser to re-render the changed part of the scene.</a:t>
            </a:r>
          </a:p>
        </p:txBody>
      </p:sp>
      <p:sp>
        <p:nvSpPr>
          <p:cNvPr id="4" name="Slide Number Placeholder 3"/>
          <p:cNvSpPr>
            <a:spLocks noGrp="1"/>
          </p:cNvSpPr>
          <p:nvPr>
            <p:ph type="sldNum" sz="quarter" idx="12"/>
          </p:nvPr>
        </p:nvSpPr>
        <p:spPr/>
        <p:txBody>
          <a:bodyPr/>
          <a:lstStyle/>
          <a:p>
            <a:fld id="{A839F4A7-500C-EC42-AE23-BEE4487EA55E}" type="slidenum">
              <a:rPr lang="en-US" smtClean="0"/>
              <a:t>166</a:t>
            </a:fld>
            <a:endParaRPr lang="en-US"/>
          </a:p>
        </p:txBody>
      </p:sp>
    </p:spTree>
    <p:extLst>
      <p:ext uri="{BB962C8B-B14F-4D97-AF65-F5344CB8AC3E}">
        <p14:creationId xmlns:p14="http://schemas.microsoft.com/office/powerpoint/2010/main" val="395048810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State Machines</a:t>
            </a:r>
          </a:p>
        </p:txBody>
      </p:sp>
      <p:sp>
        <p:nvSpPr>
          <p:cNvPr id="3" name="Text Placeholder 2"/>
          <p:cNvSpPr>
            <a:spLocks noGrp="1"/>
          </p:cNvSpPr>
          <p:nvPr>
            <p:ph type="body" idx="1"/>
          </p:nvPr>
        </p:nvSpPr>
        <p:spPr/>
        <p:txBody>
          <a:bodyPr/>
          <a:lstStyle/>
          <a:p>
            <a:r>
              <a:rPr lang="en-US" dirty="0"/>
              <a:t>React thinks of UIs as being simple state machines.</a:t>
            </a:r>
          </a:p>
          <a:p>
            <a:r>
              <a:rPr lang="en-US" dirty="0"/>
              <a:t>A state machine has:</a:t>
            </a:r>
          </a:p>
          <a:p>
            <a:pPr lvl="1"/>
            <a:r>
              <a:rPr lang="en-US" dirty="0"/>
              <a:t>An initial state or record of something stored someplace</a:t>
            </a:r>
          </a:p>
          <a:p>
            <a:pPr lvl="1"/>
            <a:r>
              <a:rPr lang="en-US" dirty="0"/>
              <a:t>A set of possible input events</a:t>
            </a:r>
          </a:p>
          <a:p>
            <a:pPr lvl="1"/>
            <a:r>
              <a:rPr lang="en-US" dirty="0"/>
              <a:t>A set of new states that may result from the input</a:t>
            </a:r>
          </a:p>
          <a:p>
            <a:pPr lvl="1"/>
            <a:r>
              <a:rPr lang="en-US" dirty="0"/>
              <a:t>A set of possible actions or output events that result from a new state</a:t>
            </a:r>
          </a:p>
        </p:txBody>
      </p:sp>
      <p:sp>
        <p:nvSpPr>
          <p:cNvPr id="4" name="Slide Number Placeholder 3"/>
          <p:cNvSpPr>
            <a:spLocks noGrp="1"/>
          </p:cNvSpPr>
          <p:nvPr>
            <p:ph type="sldNum" sz="quarter" idx="12"/>
          </p:nvPr>
        </p:nvSpPr>
        <p:spPr/>
        <p:txBody>
          <a:bodyPr/>
          <a:lstStyle/>
          <a:p>
            <a:fld id="{A839F4A7-500C-EC42-AE23-BEE4487EA55E}" type="slidenum">
              <a:rPr lang="en-US" smtClean="0"/>
              <a:t>167</a:t>
            </a:fld>
            <a:endParaRPr lang="en-US"/>
          </a:p>
        </p:txBody>
      </p:sp>
    </p:spTree>
    <p:extLst>
      <p:ext uri="{BB962C8B-B14F-4D97-AF65-F5344CB8AC3E}">
        <p14:creationId xmlns:p14="http://schemas.microsoft.com/office/powerpoint/2010/main" val="293799387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Lab 16, Part 1: Hello React!</a:t>
            </a:r>
          </a:p>
        </p:txBody>
      </p:sp>
      <p:pic>
        <p:nvPicPr>
          <p:cNvPr id="5" name="Content Placeholder 4" descr="hello-react.png"/>
          <p:cNvPicPr>
            <a:picLocks noGrp="1" noChangeAspect="1"/>
          </p:cNvPicPr>
          <p:nvPr>
            <p:ph idx="1"/>
          </p:nvPr>
        </p:nvPicPr>
        <p:blipFill>
          <a:blip r:embed="rId3">
            <a:extLst>
              <a:ext uri="{28A0092B-C50C-407E-A947-70E740481C1C}">
                <a14:useLocalDpi xmlns:a14="http://schemas.microsoft.com/office/drawing/2010/main" val="0"/>
              </a:ext>
            </a:extLst>
          </a:blip>
          <a:srcRect l="-25763" r="-25763"/>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168</a:t>
            </a:fld>
            <a:endParaRPr lang="en-US"/>
          </a:p>
        </p:txBody>
      </p:sp>
    </p:spTree>
    <p:extLst>
      <p:ext uri="{BB962C8B-B14F-4D97-AF65-F5344CB8AC3E}">
        <p14:creationId xmlns:p14="http://schemas.microsoft.com/office/powerpoint/2010/main" val="31879592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Understanding Components</a:t>
            </a:r>
          </a:p>
        </p:txBody>
      </p:sp>
      <p:sp>
        <p:nvSpPr>
          <p:cNvPr id="3" name="Text Placeholder 2"/>
          <p:cNvSpPr>
            <a:spLocks noGrp="1"/>
          </p:cNvSpPr>
          <p:nvPr>
            <p:ph type="body" idx="1"/>
          </p:nvPr>
        </p:nvSpPr>
        <p:spPr/>
        <p:txBody>
          <a:bodyPr/>
          <a:lstStyle/>
          <a:p>
            <a:r>
              <a:rPr lang="en-US" dirty="0"/>
              <a:t>Created by extending </a:t>
            </a:r>
            <a:r>
              <a:rPr lang="en-US" dirty="0" err="1">
                <a:latin typeface="Courier New"/>
                <a:cs typeface="Courier New"/>
              </a:rPr>
              <a:t>React.Component</a:t>
            </a:r>
            <a:r>
              <a:rPr lang="en-US" dirty="0">
                <a:latin typeface="Courier New"/>
                <a:cs typeface="Courier New"/>
              </a:rPr>
              <a:t> </a:t>
            </a:r>
          </a:p>
          <a:p>
            <a:pPr lvl="1"/>
            <a:r>
              <a:rPr lang="en-US"/>
              <a:t>Returns </a:t>
            </a:r>
            <a:r>
              <a:rPr lang="en-US" dirty="0"/>
              <a:t>a single element OR an Array of elements (as of v16)</a:t>
            </a:r>
          </a:p>
          <a:p>
            <a:pPr lvl="2"/>
            <a:r>
              <a:rPr lang="en-US" dirty="0"/>
              <a:t>May contain nested elements, however.</a:t>
            </a:r>
          </a:p>
          <a:p>
            <a:pPr lvl="1"/>
            <a:r>
              <a:rPr lang="en-US" dirty="0"/>
              <a:t>You can have multiple instances of components</a:t>
            </a:r>
          </a:p>
          <a:p>
            <a:pPr lvl="2"/>
            <a:r>
              <a:rPr lang="en-US" dirty="0"/>
              <a:t>For example, you might have components called </a:t>
            </a:r>
            <a:r>
              <a:rPr lang="en-US" dirty="0" err="1"/>
              <a:t>NavButton</a:t>
            </a:r>
            <a:r>
              <a:rPr lang="en-US" dirty="0"/>
              <a:t> or Invitee</a:t>
            </a:r>
          </a:p>
          <a:p>
            <a:pPr lvl="1"/>
            <a:r>
              <a:rPr lang="en-US" dirty="0"/>
              <a:t>An element describes a component and tells React what you want to see on screen.</a:t>
            </a:r>
          </a:p>
          <a:p>
            <a:r>
              <a:rPr lang="en-US" dirty="0"/>
              <a:t>Components should be reusable as well as composable.</a:t>
            </a:r>
          </a:p>
        </p:txBody>
      </p:sp>
      <p:sp>
        <p:nvSpPr>
          <p:cNvPr id="4" name="Slide Number Placeholder 3"/>
          <p:cNvSpPr>
            <a:spLocks noGrp="1"/>
          </p:cNvSpPr>
          <p:nvPr>
            <p:ph type="sldNum" sz="quarter" idx="12"/>
          </p:nvPr>
        </p:nvSpPr>
        <p:spPr/>
        <p:txBody>
          <a:bodyPr/>
          <a:lstStyle/>
          <a:p>
            <a:fld id="{A839F4A7-500C-EC42-AE23-BEE4487EA55E}" type="slidenum">
              <a:rPr lang="en-US" smtClean="0"/>
              <a:t>169</a:t>
            </a:fld>
            <a:endParaRPr lang="en-US"/>
          </a:p>
        </p:txBody>
      </p:sp>
    </p:spTree>
    <p:extLst>
      <p:ext uri="{BB962C8B-B14F-4D97-AF65-F5344CB8AC3E}">
        <p14:creationId xmlns:p14="http://schemas.microsoft.com/office/powerpoint/2010/main" val="1602634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CreateReactApp</a:t>
            </a:r>
            <a:endParaRPr lang="en-US" dirty="0"/>
          </a:p>
        </p:txBody>
      </p:sp>
      <p:sp>
        <p:nvSpPr>
          <p:cNvPr id="3" name="Content Placeholder 2"/>
          <p:cNvSpPr>
            <a:spLocks noGrp="1"/>
          </p:cNvSpPr>
          <p:nvPr>
            <p:ph idx="1"/>
          </p:nvPr>
        </p:nvSpPr>
        <p:spPr/>
        <p:txBody>
          <a:bodyPr/>
          <a:lstStyle/>
          <a:p>
            <a:r>
              <a:rPr lang="en-US" dirty="0"/>
              <a:t>Creates React App with No Build Configuration</a:t>
            </a:r>
          </a:p>
          <a:p>
            <a:r>
              <a:rPr lang="en-US" dirty="0"/>
              <a:t>Simplifies setup for single-page apps and learning</a:t>
            </a:r>
          </a:p>
          <a:p>
            <a:r>
              <a:rPr lang="en-US" dirty="0"/>
              <a:t>Sacrifices flexibility for simplicity</a:t>
            </a:r>
          </a:p>
          <a:p>
            <a:r>
              <a:rPr lang="en-US" dirty="0"/>
              <a:t>Not a substitute for understanding the tools, but great when you just want to write React code quickly</a:t>
            </a:r>
          </a:p>
          <a:p>
            <a:r>
              <a:rPr lang="en-US" dirty="0"/>
              <a:t>Other options offer more flexibility, less simplicity</a:t>
            </a:r>
          </a:p>
          <a:p>
            <a:pPr lvl="1"/>
            <a:r>
              <a:rPr lang="en-US" dirty="0" err="1"/>
              <a:t>nwb</a:t>
            </a:r>
            <a:endParaRPr lang="en-US" dirty="0"/>
          </a:p>
          <a:p>
            <a:pPr lvl="1"/>
            <a:r>
              <a:rPr lang="en-US" dirty="0"/>
              <a:t>Neutrino</a:t>
            </a:r>
          </a:p>
        </p:txBody>
      </p:sp>
      <p:sp>
        <p:nvSpPr>
          <p:cNvPr id="4" name="Slide Number Placeholder 3"/>
          <p:cNvSpPr>
            <a:spLocks noGrp="1"/>
          </p:cNvSpPr>
          <p:nvPr>
            <p:ph type="sldNum" sz="quarter" idx="12"/>
          </p:nvPr>
        </p:nvSpPr>
        <p:spPr/>
        <p:txBody>
          <a:bodyPr/>
          <a:lstStyle/>
          <a:p>
            <a:fld id="{6FFFF67E-EC6A-B940-8DC7-BF9A5925C934}" type="slidenum">
              <a:rPr lang="en-US" smtClean="0"/>
              <a:t>17</a:t>
            </a:fld>
            <a:endParaRPr lang="en-US"/>
          </a:p>
        </p:txBody>
      </p:sp>
    </p:spTree>
    <p:extLst>
      <p:ext uri="{BB962C8B-B14F-4D97-AF65-F5344CB8AC3E}">
        <p14:creationId xmlns:p14="http://schemas.microsoft.com/office/powerpoint/2010/main" val="143683851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React.render</a:t>
            </a:r>
            <a:r>
              <a:rPr lang="en-US" dirty="0">
                <a:latin typeface="Courier New"/>
                <a:cs typeface="Courier New"/>
              </a:rPr>
              <a:t>()</a:t>
            </a:r>
          </a:p>
        </p:txBody>
      </p:sp>
      <p:sp>
        <p:nvSpPr>
          <p:cNvPr id="3" name="Text Placeholder 2"/>
          <p:cNvSpPr>
            <a:spLocks noGrp="1"/>
          </p:cNvSpPr>
          <p:nvPr>
            <p:ph type="body" idx="1"/>
          </p:nvPr>
        </p:nvSpPr>
        <p:spPr/>
        <p:txBody>
          <a:bodyPr>
            <a:normAutofit fontScale="85000" lnSpcReduction="20000"/>
          </a:bodyPr>
          <a:lstStyle/>
          <a:p>
            <a:r>
              <a:rPr lang="en-US" dirty="0" err="1">
                <a:latin typeface="Courier New"/>
                <a:cs typeface="Courier New"/>
              </a:rPr>
              <a:t>fn</a:t>
            </a:r>
            <a:r>
              <a:rPr lang="en-US" dirty="0">
                <a:latin typeface="Courier New"/>
                <a:cs typeface="Courier New"/>
              </a:rPr>
              <a:t>(d) = V</a:t>
            </a:r>
          </a:p>
          <a:p>
            <a:r>
              <a:rPr lang="en-US" dirty="0"/>
              <a:t>Give the function data and you get a View.</a:t>
            </a:r>
          </a:p>
          <a:p>
            <a:r>
              <a:rPr lang="en-US" dirty="0"/>
              <a:t>Return value must </a:t>
            </a:r>
          </a:p>
          <a:p>
            <a:pPr lvl="1"/>
            <a:r>
              <a:rPr lang="en-US" dirty="0"/>
              <a:t>be a single element:</a:t>
            </a:r>
          </a:p>
          <a:p>
            <a:pPr lvl="2"/>
            <a:r>
              <a:rPr lang="en-US" dirty="0">
                <a:latin typeface="Courier New"/>
                <a:cs typeface="Courier New"/>
              </a:rPr>
              <a:t>return (&lt;div&gt;&lt;p&gt;&lt;</a:t>
            </a:r>
            <a:r>
              <a:rPr lang="en-US" dirty="0" err="1">
                <a:latin typeface="Courier New"/>
                <a:cs typeface="Courier New"/>
              </a:rPr>
              <a:t>em</a:t>
            </a:r>
            <a:r>
              <a:rPr lang="en-US" dirty="0">
                <a:latin typeface="Courier New"/>
                <a:cs typeface="Courier New"/>
              </a:rPr>
              <a:t>&gt;&lt;/</a:t>
            </a:r>
            <a:r>
              <a:rPr lang="en-US" dirty="0" err="1">
                <a:latin typeface="Courier New"/>
                <a:cs typeface="Courier New"/>
              </a:rPr>
              <a:t>em</a:t>
            </a:r>
            <a:r>
              <a:rPr lang="en-US" dirty="0">
                <a:latin typeface="Courier New"/>
                <a:cs typeface="Courier New"/>
              </a:rPr>
              <a:t>&gt;&lt;/p&gt;&lt;/div&gt;); </a:t>
            </a:r>
            <a:r>
              <a:rPr lang="en-US" dirty="0"/>
              <a:t>= correct</a:t>
            </a:r>
          </a:p>
          <a:p>
            <a:pPr lvl="2"/>
            <a:r>
              <a:rPr lang="en-US" dirty="0">
                <a:latin typeface="Courier New"/>
                <a:cs typeface="Courier New"/>
              </a:rPr>
              <a:t>return (&lt;div&gt;&lt;/div&gt;&lt;p&gt;&lt;/p&gt;); </a:t>
            </a:r>
            <a:r>
              <a:rPr lang="en-US" dirty="0"/>
              <a:t>= error</a:t>
            </a:r>
          </a:p>
          <a:p>
            <a:pPr lvl="1"/>
            <a:r>
              <a:rPr lang="en-US" dirty="0"/>
              <a:t>or a fragment</a:t>
            </a:r>
          </a:p>
          <a:p>
            <a:pPr lvl="2"/>
            <a:r>
              <a:rPr lang="en-US" dirty="0">
                <a:latin typeface="Courier New" panose="02070309020205020404" pitchFamily="49" charset="0"/>
                <a:cs typeface="Courier New" panose="02070309020205020404" pitchFamily="49" charset="0"/>
              </a:rPr>
              <a:t>return (&lt;&gt;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&lt;h1&gt;this is cool&lt;/h1&gt;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&lt;h2&gt;this too&lt;/h2&gt;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as of React 16.2&lt;&gt;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lvl="1"/>
            <a:r>
              <a:rPr lang="en-US" dirty="0"/>
              <a:t>or an array with unique key values</a:t>
            </a:r>
          </a:p>
          <a:p>
            <a:pPr lvl="2"/>
            <a:r>
              <a:rPr lang="en-US" dirty="0">
                <a:latin typeface="Courier New" charset="0"/>
                <a:ea typeface="Courier New" charset="0"/>
                <a:cs typeface="Courier New" charset="0"/>
              </a:rPr>
              <a:t>return [</a:t>
            </a:r>
            <a:br>
              <a:rPr lang="en-US" dirty="0">
                <a:latin typeface="Courier New" charset="0"/>
                <a:ea typeface="Courier New" charset="0"/>
                <a:cs typeface="Courier New" charset="0"/>
              </a:rPr>
            </a:br>
            <a:r>
              <a:rPr lang="en-US" dirty="0">
                <a:latin typeface="Courier New" charset="0"/>
                <a:ea typeface="Courier New" charset="0"/>
                <a:cs typeface="Courier New" charset="0"/>
              </a:rPr>
              <a:t>		&lt;li key="1"&gt;item 1&lt;/li&gt;</a:t>
            </a:r>
            <a:br>
              <a:rPr lang="en-US" dirty="0">
                <a:latin typeface="Courier New" charset="0"/>
                <a:ea typeface="Courier New" charset="0"/>
                <a:cs typeface="Courier New" charset="0"/>
              </a:rPr>
            </a:br>
            <a:r>
              <a:rPr lang="en-US" dirty="0">
                <a:latin typeface="Courier New" charset="0"/>
                <a:ea typeface="Courier New" charset="0"/>
                <a:cs typeface="Courier New" charset="0"/>
              </a:rPr>
              <a:t>		&lt;li key="2"&gt;item 2&lt;/li&gt;</a:t>
            </a:r>
            <a:br>
              <a:rPr lang="en-US" dirty="0">
                <a:latin typeface="Courier New" charset="0"/>
                <a:ea typeface="Courier New" charset="0"/>
                <a:cs typeface="Courier New" charset="0"/>
              </a:rPr>
            </a:br>
            <a:r>
              <a:rPr lang="en-US" dirty="0">
                <a:latin typeface="Courier New" charset="0"/>
                <a:ea typeface="Courier New" charset="0"/>
                <a:cs typeface="Courier New" charset="0"/>
              </a:rPr>
              <a:t>];</a:t>
            </a:r>
          </a:p>
          <a:p>
            <a:pPr lvl="1"/>
            <a:r>
              <a:rPr lang="en-US" dirty="0">
                <a:latin typeface="+mj-lt"/>
                <a:ea typeface="Courier New" charset="0"/>
                <a:cs typeface="Courier New" charset="0"/>
              </a:rPr>
              <a:t>or a string</a:t>
            </a:r>
          </a:p>
          <a:p>
            <a:pPr lvl="2"/>
            <a:r>
              <a:rPr lang="en-US" dirty="0">
                <a:latin typeface="Courier New" charset="0"/>
                <a:ea typeface="Courier New" charset="0"/>
                <a:cs typeface="Courier New" charset="0"/>
              </a:rPr>
              <a:t>return "this is totally valid too";</a:t>
            </a:r>
          </a:p>
        </p:txBody>
      </p:sp>
      <p:sp>
        <p:nvSpPr>
          <p:cNvPr id="4" name="Slide Number Placeholder 3"/>
          <p:cNvSpPr>
            <a:spLocks noGrp="1"/>
          </p:cNvSpPr>
          <p:nvPr>
            <p:ph type="sldNum" sz="quarter" idx="12"/>
          </p:nvPr>
        </p:nvSpPr>
        <p:spPr/>
        <p:txBody>
          <a:bodyPr/>
          <a:lstStyle/>
          <a:p>
            <a:fld id="{A839F4A7-500C-EC42-AE23-BEE4487EA55E}" type="slidenum">
              <a:rPr lang="en-US" smtClean="0"/>
              <a:t>170</a:t>
            </a:fld>
            <a:endParaRPr lang="en-US"/>
          </a:p>
        </p:txBody>
      </p:sp>
    </p:spTree>
    <p:extLst>
      <p:ext uri="{BB962C8B-B14F-4D97-AF65-F5344CB8AC3E}">
        <p14:creationId xmlns:p14="http://schemas.microsoft.com/office/powerpoint/2010/main" val="12921266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ReactDOM</a:t>
            </a:r>
            <a:endParaRPr lang="en-US" dirty="0"/>
          </a:p>
        </p:txBody>
      </p:sp>
      <p:sp>
        <p:nvSpPr>
          <p:cNvPr id="3" name="Text Placeholder 2"/>
          <p:cNvSpPr>
            <a:spLocks noGrp="1"/>
          </p:cNvSpPr>
          <p:nvPr>
            <p:ph type="body" idx="1"/>
          </p:nvPr>
        </p:nvSpPr>
        <p:spPr/>
        <p:txBody>
          <a:bodyPr/>
          <a:lstStyle/>
          <a:p>
            <a:r>
              <a:rPr lang="en-US" dirty="0"/>
              <a:t>React package for working with the DOM</a:t>
            </a:r>
          </a:p>
          <a:p>
            <a:pPr lvl="1"/>
            <a:r>
              <a:rPr lang="en-US" dirty="0"/>
              <a:t>Generally only needed at the top level of your application.</a:t>
            </a:r>
          </a:p>
          <a:p>
            <a:r>
              <a:rPr lang="en-US" dirty="0"/>
              <a:t>Methods</a:t>
            </a:r>
          </a:p>
          <a:p>
            <a:pPr lvl="1"/>
            <a:r>
              <a:rPr lang="en-US" dirty="0" err="1">
                <a:latin typeface="Courier New"/>
                <a:cs typeface="Courier New"/>
              </a:rPr>
              <a:t>findDOMNode</a:t>
            </a:r>
            <a:endParaRPr lang="en-US" dirty="0">
              <a:latin typeface="Courier New"/>
              <a:cs typeface="Courier New"/>
            </a:endParaRPr>
          </a:p>
          <a:p>
            <a:pPr lvl="1"/>
            <a:r>
              <a:rPr lang="en-US" dirty="0">
                <a:latin typeface="Courier New"/>
                <a:cs typeface="Courier New"/>
              </a:rPr>
              <a:t>render</a:t>
            </a:r>
          </a:p>
          <a:p>
            <a:pPr lvl="1"/>
            <a:r>
              <a:rPr lang="en-US" dirty="0" err="1">
                <a:latin typeface="Courier New"/>
                <a:cs typeface="Courier New"/>
              </a:rPr>
              <a:t>unmountComponentAtNode</a:t>
            </a:r>
            <a:endParaRPr lang="en-US" dirty="0">
              <a:latin typeface="Courier New"/>
              <a:cs typeface="Courier New"/>
            </a:endParaRPr>
          </a:p>
          <a:p>
            <a:pPr lvl="2"/>
            <a:r>
              <a:rPr lang="en-US" dirty="0"/>
              <a:t>Removes a mounted component from the DOM and cleans up its event handlers and state.</a:t>
            </a:r>
          </a:p>
          <a:p>
            <a:pPr lvl="1"/>
            <a:r>
              <a:rPr lang="en-US" dirty="0"/>
              <a:t>react-</a:t>
            </a:r>
            <a:r>
              <a:rPr lang="en-US" dirty="0" err="1"/>
              <a:t>dom</a:t>
            </a:r>
            <a:r>
              <a:rPr lang="en-US" dirty="0"/>
              <a:t>/server</a:t>
            </a:r>
          </a:p>
          <a:p>
            <a:pPr lvl="2"/>
            <a:r>
              <a:rPr lang="en-US" dirty="0"/>
              <a:t>For rendering static markup on the server.</a:t>
            </a:r>
          </a:p>
          <a:p>
            <a:pPr lvl="2"/>
            <a:r>
              <a:rPr lang="en-US" dirty="0" err="1">
                <a:latin typeface="Courier New"/>
                <a:cs typeface="Courier New"/>
              </a:rPr>
              <a:t>ReactDOMServer.renderToString</a:t>
            </a:r>
            <a:r>
              <a:rPr lang="en-US" dirty="0">
                <a:latin typeface="Courier New"/>
                <a:cs typeface="Courier New"/>
              </a:rPr>
              <a:t>()</a:t>
            </a:r>
          </a:p>
          <a:p>
            <a:pPr lvl="2"/>
            <a:r>
              <a:rPr lang="en-US" dirty="0" err="1">
                <a:latin typeface="Courier New"/>
                <a:cs typeface="Courier New"/>
              </a:rPr>
              <a:t>ReactDOMServer.renderToStaticMarkup</a:t>
            </a:r>
            <a:r>
              <a:rPr lang="en-US"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171</a:t>
            </a:fld>
            <a:endParaRPr lang="en-US"/>
          </a:p>
        </p:txBody>
      </p:sp>
    </p:spTree>
    <p:extLst>
      <p:ext uri="{BB962C8B-B14F-4D97-AF65-F5344CB8AC3E}">
        <p14:creationId xmlns:p14="http://schemas.microsoft.com/office/powerpoint/2010/main" val="65769092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ReactDOM.findDOMNode</a:t>
            </a:r>
            <a:endParaRPr lang="en-US" dirty="0">
              <a:latin typeface="Courier New"/>
              <a:cs typeface="Courier New"/>
            </a:endParaRPr>
          </a:p>
        </p:txBody>
      </p:sp>
      <p:sp>
        <p:nvSpPr>
          <p:cNvPr id="3" name="Text Placeholder 2"/>
          <p:cNvSpPr>
            <a:spLocks noGrp="1"/>
          </p:cNvSpPr>
          <p:nvPr>
            <p:ph type="body" idx="1"/>
          </p:nvPr>
        </p:nvSpPr>
        <p:spPr/>
        <p:txBody>
          <a:bodyPr/>
          <a:lstStyle/>
          <a:p>
            <a:pPr marL="342900" lvl="2" indent="-342900"/>
            <a:r>
              <a:rPr lang="en-US" sz="2400" dirty="0" err="1">
                <a:latin typeface="Courier New"/>
                <a:cs typeface="Courier New"/>
              </a:rPr>
              <a:t>findDOMNode</a:t>
            </a:r>
            <a:r>
              <a:rPr lang="en-US" sz="2400" dirty="0">
                <a:latin typeface="Courier New"/>
                <a:cs typeface="Courier New"/>
              </a:rPr>
              <a:t>(component)</a:t>
            </a:r>
            <a:endParaRPr lang="en-US" sz="2800" dirty="0">
              <a:latin typeface="Courier New"/>
              <a:cs typeface="Courier New"/>
            </a:endParaRPr>
          </a:p>
          <a:p>
            <a:pPr marL="342900" lvl="2" indent="-342900"/>
            <a:r>
              <a:rPr lang="en-US" sz="2800" dirty="0"/>
              <a:t>If the component has been mounted, returns the corresponding native browser DOM element</a:t>
            </a:r>
          </a:p>
        </p:txBody>
      </p:sp>
      <p:sp>
        <p:nvSpPr>
          <p:cNvPr id="4" name="Slide Number Placeholder 3"/>
          <p:cNvSpPr>
            <a:spLocks noGrp="1"/>
          </p:cNvSpPr>
          <p:nvPr>
            <p:ph type="sldNum" sz="quarter" idx="12"/>
          </p:nvPr>
        </p:nvSpPr>
        <p:spPr/>
        <p:txBody>
          <a:bodyPr/>
          <a:lstStyle/>
          <a:p>
            <a:fld id="{A839F4A7-500C-EC42-AE23-BEE4487EA55E}" type="slidenum">
              <a:rPr lang="en-US" smtClean="0"/>
              <a:t>172</a:t>
            </a:fld>
            <a:endParaRPr lang="en-US"/>
          </a:p>
        </p:txBody>
      </p:sp>
    </p:spTree>
    <p:extLst>
      <p:ext uri="{BB962C8B-B14F-4D97-AF65-F5344CB8AC3E}">
        <p14:creationId xmlns:p14="http://schemas.microsoft.com/office/powerpoint/2010/main" val="52735828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defTabSz="457200" rtl="0">
              <a:spcBef>
                <a:spcPct val="0"/>
              </a:spcBef>
            </a:pPr>
            <a:r>
              <a:rPr lang="en-US" sz="3600" dirty="0" err="1">
                <a:latin typeface="Courier New"/>
                <a:cs typeface="Courier New"/>
              </a:rPr>
              <a:t>ReactDOM.unmountComponentAtNode</a:t>
            </a:r>
            <a:endParaRPr lang="en-US" sz="3600" dirty="0">
              <a:latin typeface="Courier New"/>
              <a:cs typeface="Courier New"/>
            </a:endParaRPr>
          </a:p>
        </p:txBody>
      </p:sp>
      <p:sp>
        <p:nvSpPr>
          <p:cNvPr id="3" name="Text Placeholder 2"/>
          <p:cNvSpPr>
            <a:spLocks noGrp="1"/>
          </p:cNvSpPr>
          <p:nvPr>
            <p:ph type="body" idx="1"/>
          </p:nvPr>
        </p:nvSpPr>
        <p:spPr/>
        <p:txBody>
          <a:bodyPr/>
          <a:lstStyle/>
          <a:p>
            <a:r>
              <a:rPr lang="en-US" dirty="0"/>
              <a:t>Removes a mounted component from the DOM and cleans up its event handlers and state</a:t>
            </a:r>
          </a:p>
          <a:p>
            <a:pPr marL="0" indent="0">
              <a:buNone/>
            </a:pPr>
            <a:endParaRPr lang="en-US" dirty="0"/>
          </a:p>
          <a:p>
            <a:pPr marL="400050" lvl="1" indent="0">
              <a:buNone/>
            </a:pPr>
            <a:r>
              <a:rPr lang="en-US" dirty="0" err="1">
                <a:latin typeface="Courier New"/>
                <a:cs typeface="Courier New"/>
              </a:rPr>
              <a:t>React.unmountComponentAtNode</a:t>
            </a:r>
            <a:endParaRPr lang="en-US" dirty="0">
              <a:latin typeface="Courier New"/>
              <a:cs typeface="Courier New"/>
            </a:endParaRPr>
          </a:p>
          <a:p>
            <a:pPr marL="857250" lvl="2" indent="0">
              <a:buNone/>
            </a:pPr>
            <a:r>
              <a:rPr lang="en-US" dirty="0">
                <a:latin typeface="Courier New"/>
                <a:cs typeface="Courier New"/>
              </a:rPr>
              <a:t>(</a:t>
            </a:r>
            <a:r>
              <a:rPr lang="en-US" dirty="0" err="1">
                <a:latin typeface="Courier New"/>
                <a:cs typeface="Courier New"/>
              </a:rPr>
              <a:t>document.getElementById</a:t>
            </a:r>
            <a:r>
              <a:rPr lang="en-US" dirty="0">
                <a:latin typeface="Courier New"/>
                <a:cs typeface="Courier New"/>
              </a:rPr>
              <a:t>('container'));</a:t>
            </a:r>
          </a:p>
        </p:txBody>
      </p:sp>
      <p:sp>
        <p:nvSpPr>
          <p:cNvPr id="4" name="Slide Number Placeholder 3"/>
          <p:cNvSpPr>
            <a:spLocks noGrp="1"/>
          </p:cNvSpPr>
          <p:nvPr>
            <p:ph type="sldNum" sz="quarter" idx="12"/>
          </p:nvPr>
        </p:nvSpPr>
        <p:spPr/>
        <p:txBody>
          <a:bodyPr/>
          <a:lstStyle/>
          <a:p>
            <a:fld id="{A839F4A7-500C-EC42-AE23-BEE4487EA55E}" type="slidenum">
              <a:rPr lang="en-US" smtClean="0"/>
              <a:t>173</a:t>
            </a:fld>
            <a:endParaRPr lang="en-US"/>
          </a:p>
        </p:txBody>
      </p:sp>
    </p:spTree>
    <p:extLst>
      <p:ext uri="{BB962C8B-B14F-4D97-AF65-F5344CB8AC3E}">
        <p14:creationId xmlns:p14="http://schemas.microsoft.com/office/powerpoint/2010/main" val="38819201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ReactDOM.render</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sz="2000" dirty="0" err="1">
                <a:latin typeface="Courier New"/>
                <a:cs typeface="Courier New"/>
              </a:rPr>
              <a:t>ReactDOM.render</a:t>
            </a:r>
            <a:r>
              <a:rPr lang="en-US" sz="2000" dirty="0">
                <a:latin typeface="Courier New"/>
                <a:cs typeface="Courier New"/>
              </a:rPr>
              <a:t>(</a:t>
            </a:r>
            <a:r>
              <a:rPr lang="en-US" sz="2000" dirty="0" err="1">
                <a:latin typeface="Courier New"/>
                <a:cs typeface="Courier New"/>
              </a:rPr>
              <a:t>reactElement</a:t>
            </a:r>
            <a:r>
              <a:rPr lang="en-US" sz="2000" dirty="0">
                <a:latin typeface="Courier New"/>
                <a:cs typeface="Courier New"/>
              </a:rPr>
              <a:t>, </a:t>
            </a:r>
            <a:r>
              <a:rPr lang="en-US" sz="2000" dirty="0" err="1">
                <a:latin typeface="Courier New"/>
                <a:cs typeface="Courier New"/>
              </a:rPr>
              <a:t>domContainerNode</a:t>
            </a:r>
            <a:r>
              <a:rPr lang="en-US" sz="2000" dirty="0">
                <a:latin typeface="Courier New"/>
                <a:cs typeface="Courier New"/>
              </a:rPr>
              <a:t>)</a:t>
            </a:r>
          </a:p>
          <a:p>
            <a:pPr marL="342900" lvl="2" indent="-342900"/>
            <a:r>
              <a:rPr lang="en-US" sz="2400" dirty="0"/>
              <a:t>Renders a </a:t>
            </a:r>
            <a:r>
              <a:rPr lang="en-US" sz="2400" dirty="0" err="1">
                <a:latin typeface="Courier New"/>
                <a:cs typeface="Courier New"/>
              </a:rPr>
              <a:t>reactElement</a:t>
            </a:r>
            <a:r>
              <a:rPr lang="en-US" sz="2400" dirty="0"/>
              <a:t> into the DOM in the supplied container</a:t>
            </a:r>
            <a:endParaRPr lang="en-US" sz="2400" dirty="0">
              <a:cs typeface="Courier New"/>
            </a:endParaRPr>
          </a:p>
          <a:p>
            <a:r>
              <a:rPr lang="en-US" dirty="0">
                <a:cs typeface="Courier New"/>
              </a:rPr>
              <a:t>Replaces any existing DOM elements inside the container node when first called</a:t>
            </a:r>
          </a:p>
          <a:p>
            <a:r>
              <a:rPr lang="en-US" dirty="0">
                <a:cs typeface="Courier New"/>
              </a:rPr>
              <a:t>Later calls using DOM diffing algorithm for efficient updates</a:t>
            </a:r>
          </a:p>
        </p:txBody>
      </p:sp>
      <p:sp>
        <p:nvSpPr>
          <p:cNvPr id="4" name="Slide Number Placeholder 3"/>
          <p:cNvSpPr>
            <a:spLocks noGrp="1"/>
          </p:cNvSpPr>
          <p:nvPr>
            <p:ph type="sldNum" sz="quarter" idx="12"/>
          </p:nvPr>
        </p:nvSpPr>
        <p:spPr/>
        <p:txBody>
          <a:bodyPr/>
          <a:lstStyle/>
          <a:p>
            <a:fld id="{A839F4A7-500C-EC42-AE23-BEE4487EA55E}" type="slidenum">
              <a:rPr lang="en-US" smtClean="0"/>
              <a:t>174</a:t>
            </a:fld>
            <a:endParaRPr lang="en-US"/>
          </a:p>
        </p:txBody>
      </p:sp>
    </p:spTree>
    <p:extLst>
      <p:ext uri="{BB962C8B-B14F-4D97-AF65-F5344CB8AC3E}">
        <p14:creationId xmlns:p14="http://schemas.microsoft.com/office/powerpoint/2010/main" val="78543557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Development Process</a:t>
            </a:r>
          </a:p>
        </p:txBody>
      </p:sp>
      <p:sp>
        <p:nvSpPr>
          <p:cNvPr id="3" name="Text Placeholder 2"/>
          <p:cNvSpPr>
            <a:spLocks noGrp="1"/>
          </p:cNvSpPr>
          <p:nvPr>
            <p:ph type="body" idx="1"/>
          </p:nvPr>
        </p:nvSpPr>
        <p:spPr/>
        <p:txBody>
          <a:bodyPr/>
          <a:lstStyle/>
          <a:p>
            <a:pPr marL="514350" indent="-514350">
              <a:buFont typeface="+mj-lt"/>
              <a:buAutoNum type="arabicPeriod"/>
            </a:pPr>
            <a:r>
              <a:rPr lang="en-US" dirty="0"/>
              <a:t>Break the UI into a component hierarchy</a:t>
            </a:r>
          </a:p>
          <a:p>
            <a:pPr marL="514350" indent="-514350">
              <a:buFont typeface="+mj-lt"/>
              <a:buAutoNum type="arabicPeriod"/>
            </a:pPr>
            <a:r>
              <a:rPr lang="en-US" dirty="0"/>
              <a:t>Build a static version in React using props</a:t>
            </a:r>
          </a:p>
          <a:p>
            <a:pPr lvl="1"/>
            <a:r>
              <a:rPr lang="en-US" dirty="0"/>
              <a:t>Props pass data from parent to child</a:t>
            </a:r>
          </a:p>
          <a:p>
            <a:pPr marL="514350" indent="-514350">
              <a:buFont typeface="+mj-lt"/>
              <a:buAutoNum type="arabicPeriod"/>
            </a:pPr>
            <a:r>
              <a:rPr lang="en-US" dirty="0"/>
              <a:t>Identify the minimal representation of UI state</a:t>
            </a:r>
          </a:p>
          <a:p>
            <a:pPr marL="514350" indent="-514350">
              <a:buFont typeface="+mj-lt"/>
              <a:buAutoNum type="arabicPeriod"/>
            </a:pPr>
            <a:r>
              <a:rPr lang="en-US" dirty="0"/>
              <a:t>Identify where your state should live</a:t>
            </a:r>
          </a:p>
          <a:p>
            <a:pPr marL="514350" indent="-514350">
              <a:buFont typeface="+mj-lt"/>
              <a:buAutoNum type="arabicPeriod"/>
            </a:pPr>
            <a:r>
              <a:rPr lang="en-US" dirty="0"/>
              <a:t>Add inverse data flow</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175</a:t>
            </a:fld>
            <a:endParaRPr lang="en-US"/>
          </a:p>
        </p:txBody>
      </p:sp>
    </p:spTree>
    <p:extLst>
      <p:ext uri="{BB962C8B-B14F-4D97-AF65-F5344CB8AC3E}">
        <p14:creationId xmlns:p14="http://schemas.microsoft.com/office/powerpoint/2010/main" val="196505472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09600" y="1718733"/>
            <a:ext cx="4038600" cy="4525963"/>
          </a:xfrm>
        </p:spPr>
        <p:txBody>
          <a:bodyPr>
            <a:normAutofit lnSpcReduction="10000"/>
          </a:bodyPr>
          <a:lstStyle/>
          <a:p>
            <a:pPr marL="0" indent="0">
              <a:buNone/>
            </a:pPr>
            <a:r>
              <a:rPr lang="en-US" sz="2400" dirty="0" err="1">
                <a:latin typeface="Courier New"/>
                <a:cs typeface="Courier New"/>
              </a:rPr>
              <a:t>var</a:t>
            </a:r>
            <a:r>
              <a:rPr lang="en-US" sz="2400" dirty="0">
                <a:latin typeface="Courier New"/>
                <a:cs typeface="Courier New"/>
              </a:rPr>
              <a:t> PRODUCTS = [</a:t>
            </a:r>
          </a:p>
          <a:p>
            <a:pPr marL="0" indent="0">
              <a:buNone/>
            </a:pPr>
            <a:r>
              <a:rPr lang="en-US" sz="2400" dirty="0">
                <a:latin typeface="Courier New"/>
                <a:cs typeface="Courier New"/>
              </a:rPr>
              <a:t>  {category: 'Sporting Goods', price: '$49.99', stocked: true, name: 'Football'},</a:t>
            </a:r>
          </a:p>
          <a:p>
            <a:pPr marL="0" indent="0">
              <a:buNone/>
            </a:pPr>
            <a:r>
              <a:rPr lang="en-US" sz="2400" dirty="0">
                <a:latin typeface="Courier New"/>
                <a:cs typeface="Courier New"/>
              </a:rPr>
              <a:t>  {category: 'Sporting Goods', price: '$9.99', stocked: true, name: 'Baseball'}</a:t>
            </a:r>
          </a:p>
          <a:p>
            <a:pPr marL="0" indent="0">
              <a:buNone/>
            </a:pPr>
            <a:r>
              <a:rPr lang="en-US" sz="2400" dirty="0">
                <a:latin typeface="Courier New"/>
                <a:cs typeface="Courier New"/>
              </a:rPr>
              <a:t>];</a:t>
            </a:r>
          </a:p>
          <a:p>
            <a:endParaRPr lang="en-US" dirty="0"/>
          </a:p>
        </p:txBody>
      </p:sp>
      <p:sp>
        <p:nvSpPr>
          <p:cNvPr id="2" name="Title 1"/>
          <p:cNvSpPr>
            <a:spLocks noGrp="1"/>
          </p:cNvSpPr>
          <p:nvPr>
            <p:ph type="title"/>
          </p:nvPr>
        </p:nvSpPr>
        <p:spPr/>
        <p:txBody>
          <a:bodyPr/>
          <a:lstStyle/>
          <a:p>
            <a:r>
              <a:rPr lang="en-US" dirty="0"/>
              <a:t>Step 1 - Break up the UI</a:t>
            </a:r>
          </a:p>
        </p:txBody>
      </p:sp>
      <p:pic>
        <p:nvPicPr>
          <p:cNvPr id="5" name="Content Placeholder 4" descr="thinking-in-react-components.png"/>
          <p:cNvPicPr>
            <a:picLocks noGrp="1" noChangeAspect="1"/>
          </p:cNvPicPr>
          <p:nvPr>
            <p:ph sz="half" idx="1"/>
          </p:nvPr>
        </p:nvPicPr>
        <p:blipFill>
          <a:blip r:embed="rId3">
            <a:extLst>
              <a:ext uri="{28A0092B-C50C-407E-A947-70E740481C1C}">
                <a14:useLocalDpi xmlns:a14="http://schemas.microsoft.com/office/drawing/2010/main" val="0"/>
              </a:ext>
            </a:extLst>
          </a:blip>
          <a:srcRect t="1695" b="1695"/>
          <a:stretch>
            <a:fillRect/>
          </a:stretch>
        </p:blipFill>
        <p:spPr>
          <a:xfrm>
            <a:off x="4648200" y="1600200"/>
            <a:ext cx="4038600" cy="4525963"/>
          </a:xfrm>
        </p:spPr>
      </p:pic>
      <p:sp>
        <p:nvSpPr>
          <p:cNvPr id="3" name="Slide Number Placeholder 2"/>
          <p:cNvSpPr>
            <a:spLocks noGrp="1"/>
          </p:cNvSpPr>
          <p:nvPr>
            <p:ph type="sldNum" sz="quarter" idx="12"/>
          </p:nvPr>
        </p:nvSpPr>
        <p:spPr/>
        <p:txBody>
          <a:bodyPr/>
          <a:lstStyle/>
          <a:p>
            <a:fld id="{6FFFF67E-EC6A-B940-8DC7-BF9A5925C934}" type="slidenum">
              <a:rPr lang="en-US" smtClean="0"/>
              <a:t>176</a:t>
            </a:fld>
            <a:endParaRPr lang="en-US"/>
          </a:p>
        </p:txBody>
      </p:sp>
    </p:spTree>
    <p:extLst>
      <p:ext uri="{BB962C8B-B14F-4D97-AF65-F5344CB8AC3E}">
        <p14:creationId xmlns:p14="http://schemas.microsoft.com/office/powerpoint/2010/main" val="9624251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Static Version</a:t>
            </a:r>
          </a:p>
        </p:txBody>
      </p:sp>
      <p:sp>
        <p:nvSpPr>
          <p:cNvPr id="3" name="Text Placeholder 2"/>
          <p:cNvSpPr>
            <a:spLocks noGrp="1"/>
          </p:cNvSpPr>
          <p:nvPr>
            <p:ph sz="half" idx="1"/>
          </p:nvPr>
        </p:nvSpPr>
        <p:spPr>
          <a:xfrm>
            <a:off x="457200" y="1600200"/>
            <a:ext cx="3183467" cy="4525963"/>
          </a:xfrm>
        </p:spPr>
        <p:txBody>
          <a:bodyPr/>
          <a:lstStyle/>
          <a:p>
            <a:r>
              <a:rPr lang="en-US" dirty="0"/>
              <a:t>Render the UI from the data model with no interactivity</a:t>
            </a:r>
          </a:p>
          <a:p>
            <a:r>
              <a:rPr lang="en-US" dirty="0"/>
              <a:t>Goal is to have a library of reusable components that render the data model</a:t>
            </a:r>
          </a:p>
          <a:p>
            <a:endParaRPr lang="en-US" dirty="0"/>
          </a:p>
        </p:txBody>
      </p:sp>
      <p:sp>
        <p:nvSpPr>
          <p:cNvPr id="5" name="Content Placeholder 4"/>
          <p:cNvSpPr>
            <a:spLocks noGrp="1"/>
          </p:cNvSpPr>
          <p:nvPr>
            <p:ph sz="half" idx="2"/>
          </p:nvPr>
        </p:nvSpPr>
        <p:spPr>
          <a:xfrm>
            <a:off x="3552093" y="1600200"/>
            <a:ext cx="5287108" cy="4525963"/>
          </a:xfrm>
        </p:spPr>
        <p:txBody>
          <a:bodyPr>
            <a:normAutofit/>
          </a:bodyPr>
          <a:lstStyle/>
          <a:p>
            <a:pPr marL="0" indent="0">
              <a:buNone/>
            </a:pPr>
            <a:r>
              <a:rPr lang="en-US" sz="1200" dirty="0">
                <a:latin typeface="Courier New"/>
                <a:cs typeface="Courier New"/>
              </a:rPr>
              <a:t>class </a:t>
            </a:r>
            <a:r>
              <a:rPr lang="en-US" sz="1200" dirty="0" err="1">
                <a:latin typeface="Courier New"/>
                <a:cs typeface="Courier New"/>
              </a:rPr>
              <a:t>ProductCategoryRow</a:t>
            </a:r>
            <a:r>
              <a:rPr lang="en-US" sz="1200" dirty="0">
                <a:latin typeface="Courier New"/>
                <a:cs typeface="Courier New"/>
              </a:rPr>
              <a:t> extends </a:t>
            </a:r>
            <a:r>
              <a:rPr lang="en-US" sz="1200" dirty="0" err="1">
                <a:latin typeface="Courier New"/>
                <a:cs typeface="Courier New"/>
              </a:rPr>
              <a:t>React.Component</a:t>
            </a:r>
            <a:r>
              <a:rPr lang="en-US" sz="1200" dirty="0">
                <a:latin typeface="Courier New"/>
                <a:cs typeface="Courier New"/>
              </a:rPr>
              <a:t>({</a:t>
            </a:r>
          </a:p>
          <a:p>
            <a:pPr marL="0" indent="0">
              <a:buNone/>
            </a:pPr>
            <a:r>
              <a:rPr lang="en-US" sz="1200" dirty="0">
                <a:latin typeface="Courier New"/>
                <a:cs typeface="Courier New"/>
              </a:rPr>
              <a:t>  render () {</a:t>
            </a:r>
          </a:p>
          <a:p>
            <a:pPr marL="0" indent="0">
              <a:buNone/>
            </a:pPr>
            <a:r>
              <a:rPr lang="en-US" sz="1200" dirty="0">
                <a:latin typeface="Courier New"/>
                <a:cs typeface="Courier New"/>
              </a:rPr>
              <a:t>    return (</a:t>
            </a:r>
          </a:p>
          <a:p>
            <a:pPr marL="0" indent="0">
              <a:buNone/>
            </a:pPr>
            <a:r>
              <a:rPr lang="en-US" sz="1200" dirty="0">
                <a:latin typeface="Courier New"/>
                <a:cs typeface="Courier New"/>
              </a:rPr>
              <a:t>    &lt;</a:t>
            </a:r>
            <a:r>
              <a:rPr lang="en-US" sz="1200" dirty="0" err="1">
                <a:latin typeface="Courier New"/>
                <a:cs typeface="Courier New"/>
              </a:rPr>
              <a:t>tr</a:t>
            </a:r>
            <a:r>
              <a:rPr lang="en-US" sz="1200" dirty="0">
                <a:latin typeface="Courier New"/>
                <a:cs typeface="Courier New"/>
              </a:rPr>
              <a:t>&gt;</a:t>
            </a:r>
          </a:p>
          <a:p>
            <a:pPr marL="0" indent="0">
              <a:buNone/>
            </a:pPr>
            <a:r>
              <a:rPr lang="en-US" sz="1200" dirty="0">
                <a:latin typeface="Courier New"/>
                <a:cs typeface="Courier New"/>
              </a:rPr>
              <a:t>      &lt;</a:t>
            </a:r>
            <a:r>
              <a:rPr lang="en-US" sz="1200" dirty="0" err="1">
                <a:latin typeface="Courier New"/>
                <a:cs typeface="Courier New"/>
              </a:rPr>
              <a:t>th</a:t>
            </a:r>
            <a:r>
              <a:rPr lang="en-US" sz="1200" dirty="0">
                <a:latin typeface="Courier New"/>
                <a:cs typeface="Courier New"/>
              </a:rPr>
              <a:t> </a:t>
            </a:r>
            <a:r>
              <a:rPr lang="en-US" sz="1200" dirty="0" err="1">
                <a:latin typeface="Courier New"/>
                <a:cs typeface="Courier New"/>
              </a:rPr>
              <a:t>colSpan</a:t>
            </a:r>
            <a:r>
              <a:rPr lang="en-US" sz="1200" dirty="0">
                <a:latin typeface="Courier New"/>
                <a:cs typeface="Courier New"/>
              </a:rPr>
              <a:t>="2"&gt;</a:t>
            </a:r>
          </a:p>
          <a:p>
            <a:pPr marL="0" indent="0">
              <a:buNone/>
            </a:pPr>
            <a:r>
              <a:rPr lang="en-US" sz="1200" dirty="0">
                <a:latin typeface="Courier New"/>
                <a:cs typeface="Courier New"/>
              </a:rPr>
              <a:t>        {</a:t>
            </a:r>
            <a:r>
              <a:rPr lang="en-US" sz="1200" dirty="0" err="1">
                <a:latin typeface="Courier New"/>
                <a:cs typeface="Courier New"/>
              </a:rPr>
              <a:t>this.props.category</a:t>
            </a:r>
            <a:r>
              <a:rPr lang="en-US" sz="1200" dirty="0">
                <a:latin typeface="Courier New"/>
                <a:cs typeface="Courier New"/>
              </a:rPr>
              <a:t>}</a:t>
            </a:r>
          </a:p>
          <a:p>
            <a:pPr marL="0" indent="0">
              <a:buNone/>
            </a:pPr>
            <a:r>
              <a:rPr lang="en-US" sz="1200" dirty="0">
                <a:latin typeface="Courier New"/>
                <a:cs typeface="Courier New"/>
              </a:rPr>
              <a:t>      &lt;/</a:t>
            </a:r>
            <a:r>
              <a:rPr lang="en-US" sz="1200" dirty="0" err="1">
                <a:latin typeface="Courier New"/>
                <a:cs typeface="Courier New"/>
              </a:rPr>
              <a:t>th</a:t>
            </a:r>
            <a:r>
              <a:rPr lang="en-US" sz="1200" dirty="0">
                <a:latin typeface="Courier New"/>
                <a:cs typeface="Courier New"/>
              </a:rPr>
              <a:t>&gt;</a:t>
            </a:r>
          </a:p>
          <a:p>
            <a:pPr marL="0" indent="0">
              <a:buNone/>
            </a:pPr>
            <a:r>
              <a:rPr lang="en-US" sz="1200" dirty="0">
                <a:latin typeface="Courier New"/>
                <a:cs typeface="Courier New"/>
              </a:rPr>
              <a:t>    &lt;/</a:t>
            </a:r>
            <a:r>
              <a:rPr lang="en-US" sz="1200" dirty="0" err="1">
                <a:latin typeface="Courier New"/>
                <a:cs typeface="Courier New"/>
              </a:rPr>
              <a:t>tr</a:t>
            </a:r>
            <a:r>
              <a:rPr lang="en-US" sz="1200" dirty="0">
                <a:latin typeface="Courier New"/>
                <a:cs typeface="Courier New"/>
              </a:rPr>
              <a:t>&gt;</a:t>
            </a:r>
          </a:p>
          <a:p>
            <a:pPr marL="0" indent="0">
              <a:buNone/>
            </a:pPr>
            <a:r>
              <a:rPr lang="en-US" sz="1200" dirty="0">
                <a:latin typeface="Courier New"/>
                <a:cs typeface="Courier New"/>
              </a:rPr>
              <a:t>    );</a:t>
            </a:r>
          </a:p>
          <a:p>
            <a:pPr marL="0" indent="0">
              <a:buNone/>
            </a:pPr>
            <a:r>
              <a:rPr lang="en-US" sz="1200" dirty="0">
                <a:latin typeface="Courier New"/>
                <a:cs typeface="Courier New"/>
              </a:rPr>
              <a:t>  }</a:t>
            </a:r>
          </a:p>
          <a:p>
            <a:pPr marL="0" indent="0">
              <a:buNone/>
            </a:pPr>
            <a:r>
              <a:rPr lang="en-US" sz="1200" dirty="0">
                <a:latin typeface="Courier New"/>
                <a:cs typeface="Courier New"/>
              </a:rPr>
              <a:t>});</a:t>
            </a:r>
          </a:p>
        </p:txBody>
      </p:sp>
      <p:sp>
        <p:nvSpPr>
          <p:cNvPr id="4" name="Slide Number Placeholder 3"/>
          <p:cNvSpPr>
            <a:spLocks noGrp="1"/>
          </p:cNvSpPr>
          <p:nvPr>
            <p:ph type="sldNum" sz="quarter" idx="12"/>
          </p:nvPr>
        </p:nvSpPr>
        <p:spPr/>
        <p:txBody>
          <a:bodyPr/>
          <a:lstStyle/>
          <a:p>
            <a:fld id="{6FFFF67E-EC6A-B940-8DC7-BF9A5925C934}" type="slidenum">
              <a:rPr lang="en-US" smtClean="0"/>
              <a:t>177</a:t>
            </a:fld>
            <a:endParaRPr lang="en-US"/>
          </a:p>
        </p:txBody>
      </p:sp>
    </p:spTree>
    <p:extLst>
      <p:ext uri="{BB962C8B-B14F-4D97-AF65-F5344CB8AC3E}">
        <p14:creationId xmlns:p14="http://schemas.microsoft.com/office/powerpoint/2010/main" val="75913085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Minimal UI State</a:t>
            </a:r>
          </a:p>
        </p:txBody>
      </p:sp>
      <p:sp>
        <p:nvSpPr>
          <p:cNvPr id="3" name="Text Placeholder 2"/>
          <p:cNvSpPr>
            <a:spLocks noGrp="1"/>
          </p:cNvSpPr>
          <p:nvPr>
            <p:ph type="body" idx="1"/>
          </p:nvPr>
        </p:nvSpPr>
        <p:spPr/>
        <p:txBody>
          <a:bodyPr/>
          <a:lstStyle/>
          <a:p>
            <a:r>
              <a:rPr lang="en-US" dirty="0"/>
              <a:t>Is it state?</a:t>
            </a:r>
          </a:p>
          <a:p>
            <a:pPr lvl="1"/>
            <a:r>
              <a:rPr lang="en-US" dirty="0"/>
              <a:t>Is it passed from the parent via props?</a:t>
            </a:r>
          </a:p>
          <a:p>
            <a:pPr lvl="2"/>
            <a:r>
              <a:rPr lang="en-US" dirty="0"/>
              <a:t>Probably not state</a:t>
            </a:r>
          </a:p>
          <a:p>
            <a:pPr lvl="1"/>
            <a:r>
              <a:rPr lang="en-US" dirty="0"/>
              <a:t>Does it change over time?</a:t>
            </a:r>
          </a:p>
          <a:p>
            <a:pPr lvl="2"/>
            <a:r>
              <a:rPr lang="en-US" dirty="0"/>
              <a:t>Might be state</a:t>
            </a:r>
          </a:p>
          <a:p>
            <a:pPr lvl="1"/>
            <a:r>
              <a:rPr lang="en-US" dirty="0"/>
              <a:t>Can you compute it based on any other state or props in your application?</a:t>
            </a:r>
          </a:p>
          <a:p>
            <a:pPr lvl="2"/>
            <a:r>
              <a:rPr lang="en-US" dirty="0"/>
              <a:t>Probably not state</a:t>
            </a:r>
          </a:p>
        </p:txBody>
      </p:sp>
      <p:sp>
        <p:nvSpPr>
          <p:cNvPr id="4" name="Slide Number Placeholder 3"/>
          <p:cNvSpPr>
            <a:spLocks noGrp="1"/>
          </p:cNvSpPr>
          <p:nvPr>
            <p:ph type="sldNum" sz="quarter" idx="12"/>
          </p:nvPr>
        </p:nvSpPr>
        <p:spPr/>
        <p:txBody>
          <a:bodyPr/>
          <a:lstStyle/>
          <a:p>
            <a:fld id="{A839F4A7-500C-EC42-AE23-BEE4487EA55E}" type="slidenum">
              <a:rPr lang="en-US" smtClean="0"/>
              <a:t>178</a:t>
            </a:fld>
            <a:endParaRPr lang="en-US"/>
          </a:p>
        </p:txBody>
      </p:sp>
    </p:spTree>
    <p:extLst>
      <p:ext uri="{BB962C8B-B14F-4D97-AF65-F5344CB8AC3E}">
        <p14:creationId xmlns:p14="http://schemas.microsoft.com/office/powerpoint/2010/main" val="302894423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 Where Should Your State Live?</a:t>
            </a:r>
          </a:p>
        </p:txBody>
      </p:sp>
      <p:sp>
        <p:nvSpPr>
          <p:cNvPr id="3" name="Text Placeholder 2"/>
          <p:cNvSpPr>
            <a:spLocks noGrp="1"/>
          </p:cNvSpPr>
          <p:nvPr>
            <p:ph type="body" idx="1"/>
          </p:nvPr>
        </p:nvSpPr>
        <p:spPr/>
        <p:txBody>
          <a:bodyPr/>
          <a:lstStyle/>
          <a:p>
            <a:r>
              <a:rPr lang="en-US" dirty="0"/>
              <a:t>For each piece of state:</a:t>
            </a:r>
          </a:p>
          <a:p>
            <a:pPr lvl="1"/>
            <a:r>
              <a:rPr lang="en-US" dirty="0"/>
              <a:t>Identify every component that renders something based on that state.</a:t>
            </a:r>
          </a:p>
          <a:p>
            <a:pPr lvl="2"/>
            <a:r>
              <a:rPr lang="en-US" dirty="0"/>
              <a:t>Find a common owner component</a:t>
            </a:r>
          </a:p>
          <a:p>
            <a:pPr lvl="2"/>
            <a:r>
              <a:rPr lang="en-US" dirty="0"/>
              <a:t>The common owner or a component higher in the hierarchy should own the state.</a:t>
            </a:r>
          </a:p>
          <a:p>
            <a:pPr lvl="2"/>
            <a:r>
              <a:rPr lang="en-US" dirty="0"/>
              <a:t>If you can't find a common owner, create a new component higher up in the hierarchy just for holding the state.</a:t>
            </a:r>
          </a:p>
        </p:txBody>
      </p:sp>
      <p:sp>
        <p:nvSpPr>
          <p:cNvPr id="4" name="Slide Number Placeholder 3"/>
          <p:cNvSpPr>
            <a:spLocks noGrp="1"/>
          </p:cNvSpPr>
          <p:nvPr>
            <p:ph type="sldNum" sz="quarter" idx="12"/>
          </p:nvPr>
        </p:nvSpPr>
        <p:spPr/>
        <p:txBody>
          <a:bodyPr/>
          <a:lstStyle/>
          <a:p>
            <a:fld id="{A839F4A7-500C-EC42-AE23-BEE4487EA55E}" type="slidenum">
              <a:rPr lang="en-US" smtClean="0"/>
              <a:t>179</a:t>
            </a:fld>
            <a:endParaRPr lang="en-US"/>
          </a:p>
        </p:txBody>
      </p:sp>
    </p:spTree>
    <p:extLst>
      <p:ext uri="{BB962C8B-B14F-4D97-AF65-F5344CB8AC3E}">
        <p14:creationId xmlns:p14="http://schemas.microsoft.com/office/powerpoint/2010/main" val="866272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a:t>
            </a:r>
            <a:r>
              <a:rPr lang="en-US" dirty="0" err="1"/>
              <a:t>CreateReactApp</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Create Your App</a:t>
            </a:r>
            <a:endParaRPr lang="en-US" dirty="0">
              <a:latin typeface="Courier New"/>
              <a:cs typeface="Courier New"/>
            </a:endParaRPr>
          </a:p>
          <a:p>
            <a:pPr lvl="1"/>
            <a:r>
              <a:rPr lang="en-US" dirty="0" err="1">
                <a:latin typeface="Courier New"/>
                <a:cs typeface="Courier New"/>
              </a:rPr>
              <a:t>npx</a:t>
            </a:r>
            <a:r>
              <a:rPr lang="en-US" dirty="0">
                <a:latin typeface="Courier New"/>
                <a:cs typeface="Courier New"/>
              </a:rPr>
              <a:t> create-react-app my-react-app</a:t>
            </a:r>
          </a:p>
          <a:p>
            <a:pPr marL="457200" indent="-457200">
              <a:buFont typeface="+mj-lt"/>
              <a:buAutoNum type="arabicPeriod"/>
            </a:pPr>
            <a:r>
              <a:rPr lang="en-US" dirty="0"/>
              <a:t>Start It</a:t>
            </a:r>
          </a:p>
          <a:p>
            <a:pPr lvl="1"/>
            <a:r>
              <a:rPr lang="en-US" dirty="0">
                <a:latin typeface="Courier New"/>
                <a:cs typeface="Courier New"/>
              </a:rPr>
              <a:t>cd my-react-app</a:t>
            </a:r>
          </a:p>
          <a:p>
            <a:pPr lvl="1"/>
            <a:r>
              <a:rPr lang="en-US" dirty="0" err="1">
                <a:latin typeface="Courier New"/>
                <a:cs typeface="Courier New"/>
              </a:rPr>
              <a:t>npm</a:t>
            </a:r>
            <a:r>
              <a:rPr lang="en-US" dirty="0">
                <a:latin typeface="Courier New"/>
                <a:cs typeface="Courier New"/>
              </a:rPr>
              <a:t> start</a:t>
            </a:r>
          </a:p>
          <a:p>
            <a:pPr lvl="1"/>
            <a:r>
              <a:rPr lang="en-US" dirty="0">
                <a:latin typeface="Courier New"/>
                <a:cs typeface="Courier New"/>
              </a:rPr>
              <a:t>Go to http://localhost:3000 in browser</a:t>
            </a:r>
            <a:endParaRPr lang="en-US" dirty="0"/>
          </a:p>
          <a:p>
            <a:endParaRPr lang="en-US" dirty="0"/>
          </a:p>
          <a:p>
            <a:pPr lvl="2"/>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18</a:t>
            </a:fld>
            <a:endParaRPr lang="en-US"/>
          </a:p>
        </p:txBody>
      </p:sp>
    </p:spTree>
    <p:extLst>
      <p:ext uri="{BB962C8B-B14F-4D97-AF65-F5344CB8AC3E}">
        <p14:creationId xmlns:p14="http://schemas.microsoft.com/office/powerpoint/2010/main" val="392264491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 Add Inverse Data Flow</a:t>
            </a:r>
          </a:p>
        </p:txBody>
      </p:sp>
      <p:sp>
        <p:nvSpPr>
          <p:cNvPr id="3" name="Text Placeholder 2"/>
          <p:cNvSpPr>
            <a:spLocks noGrp="1"/>
          </p:cNvSpPr>
          <p:nvPr>
            <p:ph type="body" idx="1"/>
          </p:nvPr>
        </p:nvSpPr>
        <p:spPr/>
        <p:txBody>
          <a:bodyPr/>
          <a:lstStyle/>
          <a:p>
            <a:r>
              <a:rPr lang="en-US" dirty="0"/>
              <a:t>Use a function to update state in components higher up in the hierarchy.</a:t>
            </a:r>
          </a:p>
        </p:txBody>
      </p:sp>
      <p:sp>
        <p:nvSpPr>
          <p:cNvPr id="4" name="Slide Number Placeholder 3"/>
          <p:cNvSpPr>
            <a:spLocks noGrp="1"/>
          </p:cNvSpPr>
          <p:nvPr>
            <p:ph type="sldNum" sz="quarter" idx="12"/>
          </p:nvPr>
        </p:nvSpPr>
        <p:spPr/>
        <p:txBody>
          <a:bodyPr/>
          <a:lstStyle/>
          <a:p>
            <a:fld id="{A839F4A7-500C-EC42-AE23-BEE4487EA55E}" type="slidenum">
              <a:rPr lang="en-US" smtClean="0"/>
              <a:t>180</a:t>
            </a:fld>
            <a:endParaRPr lang="en-US"/>
          </a:p>
        </p:txBody>
      </p:sp>
    </p:spTree>
    <p:extLst>
      <p:ext uri="{BB962C8B-B14F-4D97-AF65-F5344CB8AC3E}">
        <p14:creationId xmlns:p14="http://schemas.microsoft.com/office/powerpoint/2010/main" val="308167001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 vs. State</a:t>
            </a:r>
          </a:p>
        </p:txBody>
      </p:sp>
      <p:sp>
        <p:nvSpPr>
          <p:cNvPr id="7" name="Text Placeholder 6"/>
          <p:cNvSpPr>
            <a:spLocks noGrp="1"/>
          </p:cNvSpPr>
          <p:nvPr>
            <p:ph type="body" idx="1"/>
          </p:nvPr>
        </p:nvSpPr>
        <p:spPr/>
        <p:txBody>
          <a:bodyPr/>
          <a:lstStyle/>
          <a:p>
            <a:r>
              <a:rPr lang="en-US" dirty="0"/>
              <a:t>Props</a:t>
            </a:r>
          </a:p>
        </p:txBody>
      </p:sp>
      <p:sp>
        <p:nvSpPr>
          <p:cNvPr id="8" name="Content Placeholder 7"/>
          <p:cNvSpPr>
            <a:spLocks noGrp="1"/>
          </p:cNvSpPr>
          <p:nvPr>
            <p:ph sz="half" idx="2"/>
          </p:nvPr>
        </p:nvSpPr>
        <p:spPr/>
        <p:txBody>
          <a:bodyPr/>
          <a:lstStyle/>
          <a:p>
            <a:r>
              <a:rPr lang="en-US" dirty="0"/>
              <a:t>Passed to the child within the render method of the parent</a:t>
            </a:r>
          </a:p>
          <a:p>
            <a:r>
              <a:rPr lang="en-US" dirty="0"/>
              <a:t>Immutable</a:t>
            </a:r>
          </a:p>
          <a:p>
            <a:r>
              <a:rPr lang="en-US" dirty="0"/>
              <a:t>Better performance</a:t>
            </a:r>
          </a:p>
          <a:p>
            <a:endParaRPr lang="en-US" dirty="0"/>
          </a:p>
          <a:p>
            <a:endParaRPr lang="en-US" dirty="0"/>
          </a:p>
        </p:txBody>
      </p:sp>
      <p:sp>
        <p:nvSpPr>
          <p:cNvPr id="9" name="Text Placeholder 8"/>
          <p:cNvSpPr>
            <a:spLocks noGrp="1"/>
          </p:cNvSpPr>
          <p:nvPr>
            <p:ph type="body" sz="quarter" idx="3"/>
          </p:nvPr>
        </p:nvSpPr>
        <p:spPr/>
        <p:txBody>
          <a:bodyPr/>
          <a:lstStyle/>
          <a:p>
            <a:r>
              <a:rPr lang="en-US" dirty="0"/>
              <a:t>State</a:t>
            </a:r>
          </a:p>
        </p:txBody>
      </p:sp>
      <p:sp>
        <p:nvSpPr>
          <p:cNvPr id="10" name="Content Placeholder 9"/>
          <p:cNvSpPr>
            <a:spLocks noGrp="1"/>
          </p:cNvSpPr>
          <p:nvPr>
            <p:ph sz="quarter" idx="4"/>
          </p:nvPr>
        </p:nvSpPr>
        <p:spPr/>
        <p:txBody>
          <a:bodyPr/>
          <a:lstStyle/>
          <a:p>
            <a:r>
              <a:rPr lang="en-US" dirty="0"/>
              <a:t>State of the parent becomes prop of child</a:t>
            </a:r>
          </a:p>
          <a:p>
            <a:r>
              <a:rPr lang="en-US" dirty="0"/>
              <a:t>Mutable</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181</a:t>
            </a:fld>
            <a:endParaRPr lang="en-US"/>
          </a:p>
        </p:txBody>
      </p:sp>
    </p:spTree>
    <p:extLst>
      <p:ext uri="{BB962C8B-B14F-4D97-AF65-F5344CB8AC3E}">
        <p14:creationId xmlns:p14="http://schemas.microsoft.com/office/powerpoint/2010/main" val="251290838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Initial State</a:t>
            </a:r>
          </a:p>
        </p:txBody>
      </p:sp>
      <p:sp>
        <p:nvSpPr>
          <p:cNvPr id="3" name="Text Placeholder 2"/>
          <p:cNvSpPr>
            <a:spLocks noGrp="1"/>
          </p:cNvSpPr>
          <p:nvPr>
            <p:ph type="body" idx="1"/>
          </p:nvPr>
        </p:nvSpPr>
        <p:spPr/>
        <p:txBody>
          <a:bodyPr/>
          <a:lstStyle/>
          <a:p>
            <a:pPr marL="0" indent="0">
              <a:buNone/>
            </a:pPr>
            <a:r>
              <a:rPr lang="en-US" sz="2000" dirty="0">
                <a:latin typeface="Courier New"/>
                <a:cs typeface="Courier New"/>
              </a:rPr>
              <a:t>class </a:t>
            </a:r>
            <a:r>
              <a:rPr lang="en-US" sz="2000" dirty="0" err="1">
                <a:latin typeface="Courier New"/>
                <a:cs typeface="Courier New"/>
              </a:rPr>
              <a:t>MyComponent</a:t>
            </a:r>
            <a:r>
              <a:rPr lang="en-US" sz="2000" dirty="0">
                <a:latin typeface="Courier New"/>
                <a:cs typeface="Courier New"/>
              </a:rPr>
              <a:t> extends </a:t>
            </a:r>
            <a:r>
              <a:rPr lang="en-US" sz="2000" dirty="0" err="1">
                <a:latin typeface="Courier New"/>
                <a:cs typeface="Courier New"/>
              </a:rPr>
              <a:t>React.Component</a:t>
            </a:r>
            <a:r>
              <a:rPr lang="en-US" sz="2000" dirty="0">
                <a:latin typeface="Courier New"/>
                <a:cs typeface="Courier New"/>
              </a:rPr>
              <a:t> {</a:t>
            </a:r>
          </a:p>
          <a:p>
            <a:pPr marL="0" indent="0">
              <a:buNone/>
            </a:pPr>
            <a:r>
              <a:rPr lang="en-US" sz="2000" dirty="0">
                <a:latin typeface="Courier New"/>
                <a:cs typeface="Courier New"/>
              </a:rPr>
              <a:t>  constructor() {</a:t>
            </a:r>
          </a:p>
          <a:p>
            <a:pPr marL="0" indent="0">
              <a:buNone/>
            </a:pPr>
            <a:r>
              <a:rPr lang="en-US" sz="2000" dirty="0">
                <a:latin typeface="Courier New"/>
                <a:cs typeface="Courier New"/>
              </a:rPr>
              <a:t>		</a:t>
            </a:r>
            <a:r>
              <a:rPr lang="en-US" sz="2000" dirty="0" err="1">
                <a:latin typeface="Courier New"/>
                <a:cs typeface="Courier New"/>
              </a:rPr>
              <a:t>this.state</a:t>
            </a:r>
            <a:r>
              <a:rPr lang="en-US" sz="2000" dirty="0">
                <a:latin typeface="Courier New"/>
                <a:cs typeface="Courier New"/>
              </a:rPr>
              <a:t> = { /* some initial state */ }</a:t>
            </a:r>
          </a:p>
          <a:p>
            <a:pPr marL="0" indent="0">
              <a:buNone/>
            </a:pPr>
            <a:r>
              <a:rPr lang="en-US" sz="2000" dirty="0">
                <a:latin typeface="Courier New"/>
                <a:cs typeface="Courier New"/>
              </a:rPr>
              <a:t>  }</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182</a:t>
            </a:fld>
            <a:endParaRPr lang="en-US"/>
          </a:p>
        </p:txBody>
      </p:sp>
    </p:spTree>
    <p:extLst>
      <p:ext uri="{BB962C8B-B14F-4D97-AF65-F5344CB8AC3E}">
        <p14:creationId xmlns:p14="http://schemas.microsoft.com/office/powerpoint/2010/main" val="111436119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a:t>
            </a:r>
          </a:p>
        </p:txBody>
      </p:sp>
      <p:sp>
        <p:nvSpPr>
          <p:cNvPr id="3" name="Text Placeholder 2"/>
          <p:cNvSpPr>
            <a:spLocks noGrp="1"/>
          </p:cNvSpPr>
          <p:nvPr>
            <p:ph type="body" idx="1"/>
          </p:nvPr>
        </p:nvSpPr>
        <p:spPr/>
        <p:txBody>
          <a:bodyPr/>
          <a:lstStyle/>
          <a:p>
            <a:r>
              <a:rPr lang="en-US" dirty="0"/>
              <a:t>Used for calling methods on the parent.</a:t>
            </a:r>
          </a:p>
          <a:p>
            <a:r>
              <a:rPr lang="en-US" dirty="0"/>
              <a:t>ES6 classes must call </a:t>
            </a:r>
            <a:r>
              <a:rPr lang="en-US" dirty="0">
                <a:latin typeface="Courier New"/>
                <a:cs typeface="Courier New"/>
              </a:rPr>
              <a:t>super()</a:t>
            </a:r>
            <a:r>
              <a:rPr lang="en-US" dirty="0"/>
              <a:t> if they are subclasses.</a:t>
            </a:r>
          </a:p>
          <a:p>
            <a:r>
              <a:rPr lang="en-US" dirty="0"/>
              <a:t>If you don't have a constructor, you don't need to call </a:t>
            </a:r>
            <a:r>
              <a:rPr lang="en-US" dirty="0">
                <a:latin typeface="Courier New"/>
                <a:cs typeface="Courier New"/>
              </a:rPr>
              <a:t>super()</a:t>
            </a:r>
            <a:r>
              <a:rPr lang="en-US" dirty="0"/>
              <a:t>. React will automatically make </a:t>
            </a:r>
            <a:r>
              <a:rPr lang="en-US" dirty="0">
                <a:latin typeface="Courier New"/>
                <a:cs typeface="Courier New"/>
              </a:rPr>
              <a:t>this.props</a:t>
            </a:r>
            <a:r>
              <a:rPr lang="en-US" dirty="0"/>
              <a:t> available to the subclass.</a:t>
            </a:r>
          </a:p>
          <a:p>
            <a:r>
              <a:rPr lang="en-US" dirty="0"/>
              <a:t>If you want to use </a:t>
            </a:r>
            <a:r>
              <a:rPr lang="en-US" dirty="0">
                <a:latin typeface="Courier New"/>
                <a:cs typeface="Courier New"/>
              </a:rPr>
              <a:t>this.props</a:t>
            </a:r>
            <a:r>
              <a:rPr lang="en-US" dirty="0"/>
              <a:t> in your constructor, you need to call </a:t>
            </a:r>
            <a:r>
              <a:rPr lang="en-US" dirty="0">
                <a:latin typeface="Courier New"/>
                <a:cs typeface="Courier New"/>
              </a:rPr>
              <a:t>super(props)</a:t>
            </a:r>
            <a:r>
              <a:rPr lang="en-US" dirty="0"/>
              <a:t> in the constructor.</a:t>
            </a:r>
          </a:p>
        </p:txBody>
      </p:sp>
      <p:sp>
        <p:nvSpPr>
          <p:cNvPr id="4" name="Slide Number Placeholder 3"/>
          <p:cNvSpPr>
            <a:spLocks noGrp="1"/>
          </p:cNvSpPr>
          <p:nvPr>
            <p:ph type="sldNum" sz="quarter" idx="12"/>
          </p:nvPr>
        </p:nvSpPr>
        <p:spPr/>
        <p:txBody>
          <a:bodyPr/>
          <a:lstStyle/>
          <a:p>
            <a:fld id="{A839F4A7-500C-EC42-AE23-BEE4487EA55E}" type="slidenum">
              <a:rPr lang="en-US" smtClean="0"/>
              <a:t>183</a:t>
            </a:fld>
            <a:endParaRPr lang="en-US"/>
          </a:p>
        </p:txBody>
      </p:sp>
    </p:spTree>
    <p:extLst>
      <p:ext uri="{BB962C8B-B14F-4D97-AF65-F5344CB8AC3E}">
        <p14:creationId xmlns:p14="http://schemas.microsoft.com/office/powerpoint/2010/main" val="1534016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FFFF67E-EC6A-B940-8DC7-BF9A5925C934}" type="slidenum">
              <a:rPr lang="en-US" smtClean="0"/>
              <a:t>184</a:t>
            </a:fld>
            <a:endParaRPr lang="en-US"/>
          </a:p>
        </p:txBody>
      </p:sp>
      <p:sp>
        <p:nvSpPr>
          <p:cNvPr id="5" name="Text Placeholder 4"/>
          <p:cNvSpPr>
            <a:spLocks noGrp="1"/>
          </p:cNvSpPr>
          <p:nvPr>
            <p:ph type="body" sz="quarter" idx="13"/>
          </p:nvPr>
        </p:nvSpPr>
        <p:spPr/>
        <p:txBody>
          <a:bodyPr>
            <a:noAutofit/>
          </a:bodyPr>
          <a:lstStyle/>
          <a:p>
            <a:r>
              <a:rPr lang="en-US" dirty="0"/>
              <a:t>class App extends </a:t>
            </a:r>
            <a:r>
              <a:rPr lang="en-US" dirty="0" err="1"/>
              <a:t>React.Component</a:t>
            </a:r>
            <a:r>
              <a:rPr lang="en-US" dirty="0"/>
              <a:t> {</a:t>
            </a:r>
          </a:p>
          <a:p>
            <a:r>
              <a:rPr lang="en-US" dirty="0"/>
              <a:t>  render() {</a:t>
            </a:r>
          </a:p>
          <a:p>
            <a:r>
              <a:rPr lang="en-US" dirty="0"/>
              <a:t>	 	return(</a:t>
            </a:r>
          </a:p>
          <a:p>
            <a:r>
              <a:rPr lang="en-US" dirty="0"/>
              <a:t>			&lt;</a:t>
            </a:r>
            <a:r>
              <a:rPr lang="en-US" dirty="0" err="1"/>
              <a:t>GameContainer</a:t>
            </a:r>
            <a:r>
              <a:rPr lang="en-US" dirty="0"/>
              <a:t> </a:t>
            </a:r>
          </a:p>
          <a:p>
            <a:r>
              <a:rPr lang="en-US" dirty="0"/>
              <a:t>				game="Pac-Man" </a:t>
            </a:r>
          </a:p>
          <a:p>
            <a:r>
              <a:rPr lang="en-US" dirty="0"/>
              <a:t>				username="Chris" /&gt;</a:t>
            </a:r>
          </a:p>
          <a:p>
            <a:r>
              <a:rPr lang="en-US" dirty="0"/>
              <a:t>		);</a:t>
            </a:r>
          </a:p>
          <a:p>
            <a:r>
              <a:rPr lang="en-US" dirty="0"/>
              <a:t>	}</a:t>
            </a:r>
          </a:p>
          <a:p>
            <a:r>
              <a:rPr lang="en-US" dirty="0"/>
              <a:t>}</a:t>
            </a:r>
          </a:p>
          <a:p>
            <a:endParaRPr lang="en-US" sz="1400" dirty="0"/>
          </a:p>
          <a:p>
            <a:endParaRPr lang="en-US" sz="1400" dirty="0"/>
          </a:p>
        </p:txBody>
      </p:sp>
      <p:sp>
        <p:nvSpPr>
          <p:cNvPr id="2" name="Title 1"/>
          <p:cNvSpPr>
            <a:spLocks noGrp="1"/>
          </p:cNvSpPr>
          <p:nvPr>
            <p:ph type="title"/>
          </p:nvPr>
        </p:nvSpPr>
        <p:spPr/>
        <p:txBody>
          <a:bodyPr/>
          <a:lstStyle/>
          <a:p>
            <a:r>
              <a:rPr lang="en-US" dirty="0"/>
              <a:t>Using super()</a:t>
            </a:r>
          </a:p>
        </p:txBody>
      </p:sp>
    </p:spTree>
    <p:extLst>
      <p:ext uri="{BB962C8B-B14F-4D97-AF65-F5344CB8AC3E}">
        <p14:creationId xmlns:p14="http://schemas.microsoft.com/office/powerpoint/2010/main" val="241569403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FFFF67E-EC6A-B940-8DC7-BF9A5925C934}" type="slidenum">
              <a:rPr lang="en-US" smtClean="0"/>
              <a:t>185</a:t>
            </a:fld>
            <a:endParaRPr lang="en-US"/>
          </a:p>
        </p:txBody>
      </p:sp>
      <p:sp>
        <p:nvSpPr>
          <p:cNvPr id="5" name="Text Placeholder 4"/>
          <p:cNvSpPr>
            <a:spLocks noGrp="1"/>
          </p:cNvSpPr>
          <p:nvPr>
            <p:ph type="body" sz="quarter" idx="13"/>
          </p:nvPr>
        </p:nvSpPr>
        <p:spPr/>
        <p:txBody>
          <a:bodyPr>
            <a:noAutofit/>
          </a:bodyPr>
          <a:lstStyle/>
          <a:p>
            <a:r>
              <a:rPr lang="en-US" dirty="0"/>
              <a:t>class </a:t>
            </a:r>
            <a:r>
              <a:rPr lang="en-US" dirty="0" err="1"/>
              <a:t>GameContainer</a:t>
            </a:r>
            <a:r>
              <a:rPr lang="en-US" dirty="0"/>
              <a:t> extends </a:t>
            </a:r>
            <a:r>
              <a:rPr lang="en-US" dirty="0" err="1"/>
              <a:t>React.Component</a:t>
            </a:r>
            <a:r>
              <a:rPr lang="en-US" dirty="0"/>
              <a:t> {</a:t>
            </a:r>
          </a:p>
          <a:p>
            <a:r>
              <a:rPr lang="en-US" dirty="0"/>
              <a:t>  constructor(props) {</a:t>
            </a:r>
          </a:p>
          <a:p>
            <a:r>
              <a:rPr lang="en-US" dirty="0"/>
              <a:t>		super(props);</a:t>
            </a:r>
          </a:p>
          <a:p>
            <a:r>
              <a:rPr lang="en-US" dirty="0"/>
              <a:t>		</a:t>
            </a:r>
            <a:r>
              <a:rPr lang="en-US" dirty="0" err="1"/>
              <a:t>this.state</a:t>
            </a:r>
            <a:r>
              <a:rPr lang="en-US" dirty="0"/>
              <a:t> = { </a:t>
            </a:r>
          </a:p>
          <a:p>
            <a:r>
              <a:rPr lang="en-US" dirty="0"/>
              <a:t>			</a:t>
            </a:r>
            <a:r>
              <a:rPr lang="en-US" dirty="0" err="1"/>
              <a:t>currentGame</a:t>
            </a:r>
            <a:r>
              <a:rPr lang="en-US" dirty="0"/>
              <a:t>: </a:t>
            </a:r>
            <a:r>
              <a:rPr lang="en-US" dirty="0" err="1"/>
              <a:t>props.game</a:t>
            </a:r>
            <a:r>
              <a:rPr lang="en-US" dirty="0"/>
              <a:t>,</a:t>
            </a:r>
          </a:p>
          <a:p>
            <a:r>
              <a:rPr lang="en-US" dirty="0"/>
              <a:t>			</a:t>
            </a:r>
            <a:r>
              <a:rPr lang="en-US" dirty="0" err="1"/>
              <a:t>playerName</a:t>
            </a:r>
            <a:r>
              <a:rPr lang="en-US" dirty="0"/>
              <a:t>: </a:t>
            </a:r>
            <a:r>
              <a:rPr lang="en-US" dirty="0" err="1"/>
              <a:t>props.username</a:t>
            </a:r>
            <a:endParaRPr lang="en-US" dirty="0"/>
          </a:p>
          <a:p>
            <a:r>
              <a:rPr lang="en-US" dirty="0"/>
              <a:t>		}</a:t>
            </a:r>
          </a:p>
          <a:p>
            <a:r>
              <a:rPr lang="en-US" dirty="0"/>
              <a:t>  }</a:t>
            </a:r>
          </a:p>
          <a:p>
            <a:r>
              <a:rPr lang="en-US" dirty="0"/>
              <a:t>	render() {</a:t>
            </a:r>
          </a:p>
          <a:p>
            <a:r>
              <a:rPr lang="en-US" dirty="0"/>
              <a:t>		return(&lt;div&gt;Welcome to </a:t>
            </a:r>
          </a:p>
          <a:p>
            <a:r>
              <a:rPr lang="en-US" dirty="0"/>
              <a:t>				{</a:t>
            </a:r>
            <a:r>
              <a:rPr lang="en-US" dirty="0" err="1"/>
              <a:t>this.state.currentGame</a:t>
            </a:r>
            <a:r>
              <a:rPr lang="en-US" dirty="0"/>
              <a:t>}, </a:t>
            </a:r>
          </a:p>
          <a:p>
            <a:r>
              <a:rPr lang="en-US" dirty="0"/>
              <a:t>				{</a:t>
            </a:r>
            <a:r>
              <a:rPr lang="en-US" dirty="0" err="1"/>
              <a:t>this.state.username</a:t>
            </a:r>
            <a:r>
              <a:rPr lang="en-US" dirty="0"/>
              <a:t>});</a:t>
            </a:r>
          </a:p>
          <a:p>
            <a:r>
              <a:rPr lang="en-US" dirty="0"/>
              <a:t>	}</a:t>
            </a:r>
          </a:p>
          <a:p>
            <a:r>
              <a:rPr lang="en-US" dirty="0"/>
              <a:t>}</a:t>
            </a:r>
          </a:p>
          <a:p>
            <a:endParaRPr lang="en-US" sz="1400" dirty="0"/>
          </a:p>
        </p:txBody>
      </p:sp>
      <p:sp>
        <p:nvSpPr>
          <p:cNvPr id="2" name="Title 1"/>
          <p:cNvSpPr>
            <a:spLocks noGrp="1"/>
          </p:cNvSpPr>
          <p:nvPr>
            <p:ph type="title"/>
          </p:nvPr>
        </p:nvSpPr>
        <p:spPr/>
        <p:txBody>
          <a:bodyPr/>
          <a:lstStyle/>
          <a:p>
            <a:r>
              <a:rPr lang="en-US" dirty="0"/>
              <a:t>Using super() (</a:t>
            </a:r>
            <a:r>
              <a:rPr lang="en-US" dirty="0" err="1"/>
              <a:t>cont</a:t>
            </a:r>
            <a:r>
              <a:rPr lang="en-US" dirty="0"/>
              <a:t>)</a:t>
            </a:r>
          </a:p>
        </p:txBody>
      </p:sp>
    </p:spTree>
    <p:extLst>
      <p:ext uri="{BB962C8B-B14F-4D97-AF65-F5344CB8AC3E}">
        <p14:creationId xmlns:p14="http://schemas.microsoft.com/office/powerpoint/2010/main" val="810592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Lab 16, Parts 2-3: Your first component</a:t>
            </a:r>
          </a:p>
        </p:txBody>
      </p:sp>
      <p:pic>
        <p:nvPicPr>
          <p:cNvPr id="5" name="Content Placeholder 4" descr="hello-react.png"/>
          <p:cNvPicPr>
            <a:picLocks noGrp="1" noChangeAspect="1"/>
          </p:cNvPicPr>
          <p:nvPr>
            <p:ph idx="1"/>
          </p:nvPr>
        </p:nvPicPr>
        <p:blipFill>
          <a:blip r:embed="rId3">
            <a:extLst>
              <a:ext uri="{28A0092B-C50C-407E-A947-70E740481C1C}">
                <a14:useLocalDpi xmlns:a14="http://schemas.microsoft.com/office/drawing/2010/main" val="0"/>
              </a:ext>
            </a:extLst>
          </a:blip>
          <a:srcRect l="-25763" r="-25763"/>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186</a:t>
            </a:fld>
            <a:endParaRPr lang="en-US"/>
          </a:p>
        </p:txBody>
      </p:sp>
    </p:spTree>
    <p:extLst>
      <p:ext uri="{BB962C8B-B14F-4D97-AF65-F5344CB8AC3E}">
        <p14:creationId xmlns:p14="http://schemas.microsoft.com/office/powerpoint/2010/main" val="32547156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Chapter 10:</a:t>
            </a:r>
            <a:br>
              <a:rPr lang="en-US" dirty="0"/>
            </a:br>
            <a:r>
              <a:rPr lang="en-US" dirty="0"/>
              <a:t>JSX </a:t>
            </a:r>
          </a:p>
        </p:txBody>
      </p:sp>
      <p:sp>
        <p:nvSpPr>
          <p:cNvPr id="5" name="Subtitle 4"/>
          <p:cNvSpPr>
            <a:spLocks noGrp="1"/>
          </p:cNvSpPr>
          <p:nvPr>
            <p:ph type="subTitle" idx="1"/>
          </p:nvPr>
        </p:nvSpPr>
        <p:spPr/>
        <p:txBody>
          <a:bodyPr>
            <a:normAutofit lnSpcReduction="10000"/>
          </a:bodyPr>
          <a:lstStyle/>
          <a:p>
            <a:pPr algn="l"/>
            <a:r>
              <a:rPr lang="en-US" dirty="0"/>
              <a:t>Objectives</a:t>
            </a:r>
          </a:p>
          <a:p>
            <a:pPr marL="342900" indent="-342900" algn="l">
              <a:buFont typeface="Arial"/>
              <a:buChar char="•"/>
            </a:pPr>
            <a:r>
              <a:rPr lang="en-US" dirty="0"/>
              <a:t>Know how to write JSX</a:t>
            </a:r>
          </a:p>
          <a:p>
            <a:pPr marL="342900" indent="-342900" algn="l">
              <a:buFont typeface="Arial"/>
              <a:buChar char="•"/>
            </a:pPr>
            <a:r>
              <a:rPr lang="en-US" dirty="0"/>
              <a:t>Use React with JSX</a:t>
            </a:r>
          </a:p>
          <a:p>
            <a:pPr marL="342900" indent="-342900" algn="l">
              <a:buFont typeface="Arial"/>
              <a:buChar char="•"/>
            </a:pPr>
            <a:r>
              <a:rPr lang="en-US" dirty="0"/>
              <a:t>Use React without JSX</a:t>
            </a:r>
          </a:p>
        </p:txBody>
      </p:sp>
      <p:sp>
        <p:nvSpPr>
          <p:cNvPr id="3" name="Slide Number Placeholder 2"/>
          <p:cNvSpPr>
            <a:spLocks noGrp="1"/>
          </p:cNvSpPr>
          <p:nvPr>
            <p:ph type="sldNum" sz="quarter" idx="12"/>
          </p:nvPr>
        </p:nvSpPr>
        <p:spPr/>
        <p:txBody>
          <a:bodyPr/>
          <a:lstStyle/>
          <a:p>
            <a:fld id="{6FFFF67E-EC6A-B940-8DC7-BF9A5925C934}" type="slidenum">
              <a:rPr lang="en-US" smtClean="0"/>
              <a:t>187</a:t>
            </a:fld>
            <a:endParaRPr lang="en-US"/>
          </a:p>
        </p:txBody>
      </p:sp>
    </p:spTree>
    <p:extLst>
      <p:ext uri="{BB962C8B-B14F-4D97-AF65-F5344CB8AC3E}">
        <p14:creationId xmlns:p14="http://schemas.microsoft.com/office/powerpoint/2010/main" val="279118291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What is JSX?</a:t>
            </a:r>
          </a:p>
        </p:txBody>
      </p:sp>
      <p:sp>
        <p:nvSpPr>
          <p:cNvPr id="3" name="Text Placeholder 2"/>
          <p:cNvSpPr>
            <a:spLocks noGrp="1"/>
          </p:cNvSpPr>
          <p:nvPr>
            <p:ph type="subTitle" idx="1"/>
          </p:nvPr>
        </p:nvSpPr>
        <p:spPr/>
        <p:txBody>
          <a:bodyPr/>
          <a:lstStyle/>
          <a:p>
            <a:r>
              <a:rPr lang="en-US" dirty="0"/>
              <a:t>Preprocessor that adds XML syntax to JavaScript.</a:t>
            </a:r>
          </a:p>
          <a:p>
            <a:r>
              <a:rPr lang="en-US" dirty="0"/>
              <a:t>Takes XML input and produces native JavaScript.</a:t>
            </a:r>
          </a:p>
        </p:txBody>
      </p:sp>
      <p:sp>
        <p:nvSpPr>
          <p:cNvPr id="4" name="Slide Number Placeholder 3"/>
          <p:cNvSpPr>
            <a:spLocks noGrp="1"/>
          </p:cNvSpPr>
          <p:nvPr>
            <p:ph type="sldNum" sz="quarter" idx="12"/>
          </p:nvPr>
        </p:nvSpPr>
        <p:spPr/>
        <p:txBody>
          <a:bodyPr/>
          <a:lstStyle/>
          <a:p>
            <a:fld id="{A839F4A7-500C-EC42-AE23-BEE4487EA55E}" type="slidenum">
              <a:rPr lang="en-US" smtClean="0"/>
              <a:t>188</a:t>
            </a:fld>
            <a:endParaRPr lang="en-US"/>
          </a:p>
        </p:txBody>
      </p:sp>
    </p:spTree>
    <p:extLst>
      <p:ext uri="{BB962C8B-B14F-4D97-AF65-F5344CB8AC3E}">
        <p14:creationId xmlns:p14="http://schemas.microsoft.com/office/powerpoint/2010/main" val="86526526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is not exactly HTML</a:t>
            </a:r>
          </a:p>
        </p:txBody>
      </p:sp>
      <p:sp>
        <p:nvSpPr>
          <p:cNvPr id="3" name="Text Placeholder 2"/>
          <p:cNvSpPr>
            <a:spLocks noGrp="1"/>
          </p:cNvSpPr>
          <p:nvPr>
            <p:ph type="body" idx="1"/>
          </p:nvPr>
        </p:nvSpPr>
        <p:spPr/>
        <p:txBody>
          <a:bodyPr/>
          <a:lstStyle/>
          <a:p>
            <a:r>
              <a:rPr lang="en-US" dirty="0"/>
              <a:t>You can use HTML entities within JSX text</a:t>
            </a:r>
          </a:p>
          <a:p>
            <a:pPr lvl="1"/>
            <a:r>
              <a:rPr lang="en-US" dirty="0">
                <a:latin typeface="Courier New"/>
                <a:cs typeface="Courier New"/>
              </a:rPr>
              <a:t>&lt;div&gt;&amp;copy; all rights reserved&lt;/div&gt;</a:t>
            </a:r>
          </a:p>
          <a:p>
            <a:r>
              <a:rPr lang="en-US" dirty="0"/>
              <a:t>React will not render properties on HTML elements that don't exist in the HTML spec.</a:t>
            </a:r>
          </a:p>
          <a:p>
            <a:pPr lvl="1"/>
            <a:r>
              <a:rPr lang="en-US" dirty="0"/>
              <a:t>preface custom properties with data-</a:t>
            </a:r>
          </a:p>
          <a:p>
            <a:pPr lvl="2"/>
            <a:r>
              <a:rPr lang="en-US" dirty="0">
                <a:latin typeface="Courier New"/>
                <a:cs typeface="Courier New"/>
              </a:rPr>
              <a:t>&lt;div data-custom-attribute="foo" /&gt;</a:t>
            </a:r>
          </a:p>
          <a:p>
            <a:pPr lvl="1"/>
            <a:r>
              <a:rPr lang="en-US" dirty="0"/>
              <a:t>Arbitrary attributes are supported on custom elements</a:t>
            </a:r>
          </a:p>
          <a:p>
            <a:pPr lvl="2"/>
            <a:r>
              <a:rPr lang="en-US" dirty="0">
                <a:latin typeface="Courier New"/>
                <a:cs typeface="Courier New"/>
              </a:rPr>
              <a:t>&lt;x-my-component custom-attribute="foo" /&gt;</a:t>
            </a:r>
          </a:p>
        </p:txBody>
      </p:sp>
      <p:sp>
        <p:nvSpPr>
          <p:cNvPr id="4" name="Slide Number Placeholder 3"/>
          <p:cNvSpPr>
            <a:spLocks noGrp="1"/>
          </p:cNvSpPr>
          <p:nvPr>
            <p:ph type="sldNum" sz="quarter" idx="12"/>
          </p:nvPr>
        </p:nvSpPr>
        <p:spPr/>
        <p:txBody>
          <a:bodyPr/>
          <a:lstStyle/>
          <a:p>
            <a:fld id="{A839F4A7-500C-EC42-AE23-BEE4487EA55E}" type="slidenum">
              <a:rPr lang="en-US" smtClean="0"/>
              <a:t>189</a:t>
            </a:fld>
            <a:endParaRPr lang="en-US"/>
          </a:p>
        </p:txBody>
      </p:sp>
    </p:spTree>
    <p:extLst>
      <p:ext uri="{BB962C8B-B14F-4D97-AF65-F5344CB8AC3E}">
        <p14:creationId xmlns:p14="http://schemas.microsoft.com/office/powerpoint/2010/main" val="1039866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mr-IN" dirty="0"/>
              <a:t>–</a:t>
            </a:r>
            <a:r>
              <a:rPr lang="en-US" dirty="0"/>
              <a:t> Exploring </a:t>
            </a:r>
            <a:r>
              <a:rPr lang="en-US" dirty="0" err="1"/>
              <a:t>CreateReactApp</a:t>
            </a:r>
            <a:endParaRPr lang="en-US" dirty="0"/>
          </a:p>
        </p:txBody>
      </p:sp>
      <p:sp>
        <p:nvSpPr>
          <p:cNvPr id="3" name="Content Placeholder 2"/>
          <p:cNvSpPr>
            <a:spLocks noGrp="1"/>
          </p:cNvSpPr>
          <p:nvPr>
            <p:ph idx="1"/>
          </p:nvPr>
        </p:nvSpPr>
        <p:spPr/>
        <p:txBody>
          <a:bodyPr>
            <a:normAutofit fontScale="92500" lnSpcReduction="20000"/>
          </a:bodyPr>
          <a:lstStyle/>
          <a:p>
            <a:r>
              <a:rPr lang="en-US" dirty="0"/>
              <a:t>Before we get into how to configure the necessary tools for React manually and before you learn how React works, try to complete the following challenges.</a:t>
            </a:r>
          </a:p>
          <a:p>
            <a:pPr marL="914400" lvl="1" indent="-457200">
              <a:buFont typeface="+mj-lt"/>
              <a:buAutoNum type="arabicPeriod"/>
            </a:pPr>
            <a:r>
              <a:rPr lang="en-US" dirty="0"/>
              <a:t>Change the default ‘Welcome to React’ message.</a:t>
            </a:r>
          </a:p>
          <a:p>
            <a:pPr marL="914400" lvl="1" indent="-457200">
              <a:buFont typeface="+mj-lt"/>
              <a:buAutoNum type="arabicPeriod"/>
            </a:pPr>
            <a:r>
              <a:rPr lang="en-US" dirty="0"/>
              <a:t>Create a new file named </a:t>
            </a:r>
            <a:r>
              <a:rPr lang="en-US" dirty="0" err="1"/>
              <a:t>Footer.js</a:t>
            </a:r>
            <a:r>
              <a:rPr lang="en-US" dirty="0"/>
              <a:t> in the </a:t>
            </a:r>
            <a:r>
              <a:rPr lang="en-US" dirty="0" err="1"/>
              <a:t>src</a:t>
            </a:r>
            <a:r>
              <a:rPr lang="en-US" dirty="0"/>
              <a:t> directory</a:t>
            </a:r>
          </a:p>
          <a:p>
            <a:pPr marL="914400" lvl="1" indent="-457200">
              <a:buFont typeface="+mj-lt"/>
              <a:buAutoNum type="arabicPeriod"/>
            </a:pPr>
            <a:r>
              <a:rPr lang="en-US" dirty="0"/>
              <a:t>Type the code below into </a:t>
            </a:r>
            <a:r>
              <a:rPr lang="en-US" dirty="0" err="1"/>
              <a:t>Footer.js</a:t>
            </a:r>
            <a:endParaRPr lang="en-US" dirty="0"/>
          </a:p>
          <a:p>
            <a:pPr marL="457200" lvl="1" indent="0">
              <a:buNone/>
            </a:pPr>
            <a:r>
              <a:rPr lang="en-US" sz="1700" dirty="0">
                <a:latin typeface="Courier New"/>
                <a:cs typeface="Courier New"/>
              </a:rPr>
              <a:t>import React from 'react';</a:t>
            </a:r>
            <a:br>
              <a:rPr lang="en-US" sz="1700" dirty="0">
                <a:latin typeface="Courier New"/>
                <a:cs typeface="Courier New"/>
              </a:rPr>
            </a:br>
            <a:br>
              <a:rPr lang="en-US" sz="1700" dirty="0">
                <a:latin typeface="Courier New"/>
                <a:cs typeface="Courier New"/>
              </a:rPr>
            </a:br>
            <a:r>
              <a:rPr lang="en-US" sz="1700" dirty="0">
                <a:latin typeface="Courier New"/>
                <a:cs typeface="Courier New"/>
              </a:rPr>
              <a:t>function Footer(){</a:t>
            </a:r>
            <a:br>
              <a:rPr lang="en-US" sz="1700" dirty="0">
                <a:latin typeface="Courier New"/>
                <a:cs typeface="Courier New"/>
              </a:rPr>
            </a:br>
            <a:r>
              <a:rPr lang="en-US" sz="1700" dirty="0">
                <a:latin typeface="Courier New"/>
                <a:cs typeface="Courier New"/>
              </a:rPr>
              <a:t>    return (&lt;p&gt;this is the footer.&lt;/p&gt;)</a:t>
            </a:r>
            <a:br>
              <a:rPr lang="en-US" sz="1700" dirty="0">
                <a:latin typeface="Courier New"/>
                <a:cs typeface="Courier New"/>
              </a:rPr>
            </a:br>
            <a:r>
              <a:rPr lang="en-US" sz="1700" dirty="0">
                <a:latin typeface="Courier New"/>
                <a:cs typeface="Courier New"/>
              </a:rPr>
              <a:t>}</a:t>
            </a:r>
            <a:br>
              <a:rPr lang="en-US" sz="1700" dirty="0">
                <a:latin typeface="Courier New"/>
                <a:cs typeface="Courier New"/>
              </a:rPr>
            </a:br>
            <a:br>
              <a:rPr lang="en-US" sz="1700" dirty="0">
                <a:latin typeface="Courier New"/>
                <a:cs typeface="Courier New"/>
              </a:rPr>
            </a:br>
            <a:r>
              <a:rPr lang="en-US" sz="1700" dirty="0">
                <a:latin typeface="Courier New"/>
                <a:cs typeface="Courier New"/>
              </a:rPr>
              <a:t>export default Footer;</a:t>
            </a:r>
          </a:p>
          <a:p>
            <a:pPr marL="914400" lvl="1" indent="-457200">
              <a:buFont typeface="+mj-lt"/>
              <a:buAutoNum type="arabicPeriod" startAt="4"/>
            </a:pPr>
            <a:r>
              <a:rPr lang="en-US" dirty="0"/>
              <a:t>Add the following to </a:t>
            </a:r>
            <a:r>
              <a:rPr lang="en-US" dirty="0" err="1"/>
              <a:t>App.js</a:t>
            </a:r>
            <a:r>
              <a:rPr lang="en-US" dirty="0"/>
              <a:t> (under the other import statements)</a:t>
            </a:r>
          </a:p>
          <a:p>
            <a:pPr marL="457200" lvl="1" indent="0">
              <a:buNone/>
            </a:pPr>
            <a:r>
              <a:rPr lang="en-US" sz="1900" dirty="0">
                <a:latin typeface="Courier New"/>
                <a:cs typeface="Courier New"/>
              </a:rPr>
              <a:t>import Footer from </a:t>
            </a:r>
            <a:r>
              <a:rPr lang="en-US" sz="1800" dirty="0">
                <a:latin typeface="Courier New"/>
                <a:cs typeface="Courier New"/>
              </a:rPr>
              <a:t>'</a:t>
            </a:r>
            <a:r>
              <a:rPr lang="en-US" sz="1900" dirty="0">
                <a:latin typeface="Courier New"/>
                <a:cs typeface="Courier New"/>
              </a:rPr>
              <a:t>./</a:t>
            </a:r>
            <a:r>
              <a:rPr lang="en-US" sz="1900" dirty="0" err="1">
                <a:latin typeface="Courier New"/>
                <a:cs typeface="Courier New"/>
              </a:rPr>
              <a:t>Footer.js</a:t>
            </a:r>
            <a:r>
              <a:rPr lang="en-US" sz="1800" dirty="0">
                <a:latin typeface="Courier New"/>
                <a:cs typeface="Courier New"/>
              </a:rPr>
              <a:t>'</a:t>
            </a:r>
            <a:r>
              <a:rPr lang="en-US" sz="1900" dirty="0">
                <a:latin typeface="Courier New"/>
                <a:cs typeface="Courier New"/>
              </a:rPr>
              <a:t>;</a:t>
            </a:r>
          </a:p>
          <a:p>
            <a:pPr marL="914400" lvl="1" indent="-457200">
              <a:buFont typeface="+mj-lt"/>
              <a:buAutoNum type="arabicPeriod" startAt="5"/>
            </a:pPr>
            <a:r>
              <a:rPr lang="en-US" dirty="0"/>
              <a:t>Add the following inside the &lt;div&gt; in </a:t>
            </a:r>
            <a:r>
              <a:rPr lang="en-US" dirty="0" err="1"/>
              <a:t>App.js</a:t>
            </a:r>
            <a:endParaRPr lang="en-US" dirty="0"/>
          </a:p>
          <a:p>
            <a:pPr marL="457200" lvl="1" indent="0">
              <a:buNone/>
            </a:pPr>
            <a:r>
              <a:rPr lang="en-US" sz="1900" dirty="0">
                <a:latin typeface="Courier New"/>
                <a:cs typeface="Courier New"/>
              </a:rPr>
              <a:t>&lt;Footer /&gt;</a:t>
            </a:r>
          </a:p>
        </p:txBody>
      </p:sp>
      <p:sp>
        <p:nvSpPr>
          <p:cNvPr id="4" name="Slide Number Placeholder 3"/>
          <p:cNvSpPr>
            <a:spLocks noGrp="1"/>
          </p:cNvSpPr>
          <p:nvPr>
            <p:ph type="sldNum" sz="quarter" idx="12"/>
          </p:nvPr>
        </p:nvSpPr>
        <p:spPr/>
        <p:txBody>
          <a:bodyPr/>
          <a:lstStyle/>
          <a:p>
            <a:fld id="{6FFFF67E-EC6A-B940-8DC7-BF9A5925C934}" type="slidenum">
              <a:rPr lang="en-US" smtClean="0"/>
              <a:t>19</a:t>
            </a:fld>
            <a:endParaRPr lang="en-US"/>
          </a:p>
        </p:txBody>
      </p:sp>
    </p:spTree>
    <p:extLst>
      <p:ext uri="{BB962C8B-B14F-4D97-AF65-F5344CB8AC3E}">
        <p14:creationId xmlns:p14="http://schemas.microsoft.com/office/powerpoint/2010/main" val="374674858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JSX is not exactly HTML (</a:t>
            </a:r>
            <a:r>
              <a:rPr lang="en-US" dirty="0" err="1"/>
              <a:t>cont</a:t>
            </a:r>
            <a:r>
              <a:rPr lang="en-US" dirty="0"/>
              <a:t>)</a:t>
            </a:r>
          </a:p>
        </p:txBody>
      </p:sp>
      <p:sp>
        <p:nvSpPr>
          <p:cNvPr id="4" name="Text Placeholder 3"/>
          <p:cNvSpPr>
            <a:spLocks noGrp="1"/>
          </p:cNvSpPr>
          <p:nvPr>
            <p:ph type="body" idx="1"/>
          </p:nvPr>
        </p:nvSpPr>
        <p:spPr/>
        <p:txBody>
          <a:bodyPr/>
          <a:lstStyle/>
          <a:p>
            <a:r>
              <a:rPr lang="en-US" dirty="0"/>
              <a:t>XML syntax required</a:t>
            </a:r>
          </a:p>
          <a:p>
            <a:pPr lvl="1"/>
            <a:r>
              <a:rPr lang="en-US" dirty="0"/>
              <a:t>Elements must be closed</a:t>
            </a:r>
          </a:p>
          <a:p>
            <a:r>
              <a:rPr lang="en-US" dirty="0"/>
              <a:t>Attributes use DOM property names</a:t>
            </a:r>
          </a:p>
          <a:p>
            <a:pPr lvl="1"/>
            <a:r>
              <a:rPr lang="en-US" dirty="0" err="1">
                <a:latin typeface="Courier New"/>
                <a:cs typeface="Courier New"/>
              </a:rPr>
              <a:t>className</a:t>
            </a:r>
            <a:r>
              <a:rPr lang="en-US" dirty="0"/>
              <a:t> instead of </a:t>
            </a:r>
            <a:r>
              <a:rPr lang="en-US" dirty="0">
                <a:latin typeface="Courier New"/>
                <a:cs typeface="Courier New"/>
              </a:rPr>
              <a:t>class</a:t>
            </a:r>
          </a:p>
          <a:p>
            <a:r>
              <a:rPr lang="en-US" dirty="0"/>
              <a:t>Attributes become props in the child</a:t>
            </a:r>
            <a:endParaRPr lang="en-US" dirty="0">
              <a:latin typeface="Courier New"/>
              <a:cs typeface="Courier New"/>
            </a:endParaRPr>
          </a:p>
          <a:p>
            <a:r>
              <a:rPr lang="en-US" dirty="0"/>
              <a:t>React components start with upper-case</a:t>
            </a:r>
          </a:p>
          <a:p>
            <a:r>
              <a:rPr lang="en-US" dirty="0"/>
              <a:t>HTML tags start with lower-case</a:t>
            </a:r>
          </a:p>
        </p:txBody>
      </p:sp>
      <p:sp>
        <p:nvSpPr>
          <p:cNvPr id="2" name="Slide Number Placeholder 1"/>
          <p:cNvSpPr>
            <a:spLocks noGrp="1"/>
          </p:cNvSpPr>
          <p:nvPr>
            <p:ph type="sldNum" sz="quarter" idx="12"/>
          </p:nvPr>
        </p:nvSpPr>
        <p:spPr/>
        <p:txBody>
          <a:bodyPr/>
          <a:lstStyle/>
          <a:p>
            <a:fld id="{A839F4A7-500C-EC42-AE23-BEE4487EA55E}" type="slidenum">
              <a:rPr lang="en-US" smtClean="0"/>
              <a:t>190</a:t>
            </a:fld>
            <a:endParaRPr lang="en-US"/>
          </a:p>
        </p:txBody>
      </p:sp>
    </p:spTree>
    <p:extLst>
      <p:ext uri="{BB962C8B-B14F-4D97-AF65-F5344CB8AC3E}">
        <p14:creationId xmlns:p14="http://schemas.microsoft.com/office/powerpoint/2010/main" val="292109325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191</a:t>
            </a:fld>
            <a:endParaRPr lang="en-US"/>
          </a:p>
        </p:txBody>
      </p:sp>
      <p:sp>
        <p:nvSpPr>
          <p:cNvPr id="3" name="Text Placeholder 2"/>
          <p:cNvSpPr>
            <a:spLocks noGrp="1"/>
          </p:cNvSpPr>
          <p:nvPr>
            <p:ph type="body" sz="quarter" idx="13"/>
          </p:nvPr>
        </p:nvSpPr>
        <p:spPr/>
        <p:txBody>
          <a:bodyPr>
            <a:normAutofit lnSpcReduction="10000"/>
          </a:bodyPr>
          <a:lstStyle/>
          <a:p>
            <a:r>
              <a:rPr lang="en-US" dirty="0"/>
              <a:t>class </a:t>
            </a:r>
            <a:r>
              <a:rPr lang="en-US" dirty="0" err="1"/>
              <a:t>LoginBox</a:t>
            </a:r>
            <a:r>
              <a:rPr lang="en-US" dirty="0"/>
              <a:t> extends </a:t>
            </a:r>
            <a:r>
              <a:rPr lang="en-US" dirty="0" err="1"/>
              <a:t>React.Component</a:t>
            </a:r>
            <a:r>
              <a:rPr lang="en-US" dirty="0"/>
              <a:t>{</a:t>
            </a:r>
          </a:p>
          <a:p>
            <a:r>
              <a:rPr lang="en-US" dirty="0"/>
              <a:t>render() {</a:t>
            </a:r>
          </a:p>
          <a:p>
            <a:r>
              <a:rPr lang="en-US" dirty="0"/>
              <a:t>  return (</a:t>
            </a:r>
          </a:p>
          <a:p>
            <a:r>
              <a:rPr lang="en-US" dirty="0"/>
              <a:t>  &lt;div&gt;</a:t>
            </a:r>
          </a:p>
          <a:p>
            <a:r>
              <a:rPr lang="en-US" dirty="0"/>
              <a:t>  &lt;label&gt;Log In &lt;input type="text" id="username" </a:t>
            </a:r>
          </a:p>
          <a:p>
            <a:r>
              <a:rPr lang="en-US" dirty="0"/>
              <a:t>      placeholder={</a:t>
            </a:r>
            <a:r>
              <a:rPr lang="en-US" dirty="0" err="1"/>
              <a:t>this.props.placeholderText</a:t>
            </a:r>
            <a:r>
              <a:rPr lang="en-US" dirty="0"/>
              <a:t>} /&gt;</a:t>
            </a:r>
          </a:p>
          <a:p>
            <a:r>
              <a:rPr lang="en-US" dirty="0"/>
              <a:t>  &lt;/label&gt;</a:t>
            </a:r>
          </a:p>
          <a:p>
            <a:r>
              <a:rPr lang="en-US" dirty="0"/>
              <a:t>  &lt;/div&gt; </a:t>
            </a:r>
          </a:p>
          <a:p>
            <a:r>
              <a:rPr lang="en-US" dirty="0"/>
              <a:t>  );</a:t>
            </a:r>
          </a:p>
          <a:p>
            <a:r>
              <a:rPr lang="en-US" dirty="0"/>
              <a:t>}</a:t>
            </a:r>
          </a:p>
          <a:p>
            <a:r>
              <a:rPr lang="en-US" dirty="0"/>
              <a:t>};</a:t>
            </a:r>
          </a:p>
          <a:p>
            <a:r>
              <a:rPr lang="en-US" dirty="0" err="1"/>
              <a:t>ReactDOM.render</a:t>
            </a:r>
            <a:r>
              <a:rPr lang="en-US" dirty="0"/>
              <a:t>(&lt;</a:t>
            </a:r>
            <a:r>
              <a:rPr lang="en-US" dirty="0" err="1"/>
              <a:t>LoginBox</a:t>
            </a:r>
            <a:r>
              <a:rPr lang="en-US" dirty="0"/>
              <a:t> </a:t>
            </a:r>
            <a:r>
              <a:rPr lang="en-US" dirty="0" err="1"/>
              <a:t>placeholderText</a:t>
            </a:r>
            <a:r>
              <a:rPr lang="en-US" dirty="0"/>
              <a:t>="Enter Your Email" /&gt;, </a:t>
            </a:r>
            <a:r>
              <a:rPr lang="en-US" dirty="0" err="1"/>
              <a:t>document.getElementById</a:t>
            </a:r>
            <a:r>
              <a:rPr lang="en-US" dirty="0"/>
              <a:t>("login"));</a:t>
            </a:r>
          </a:p>
        </p:txBody>
      </p:sp>
      <p:sp>
        <p:nvSpPr>
          <p:cNvPr id="2" name="Title 1"/>
          <p:cNvSpPr>
            <a:spLocks noGrp="1"/>
          </p:cNvSpPr>
          <p:nvPr>
            <p:ph type="title"/>
          </p:nvPr>
        </p:nvSpPr>
        <p:spPr/>
        <p:txBody>
          <a:bodyPr/>
          <a:lstStyle/>
          <a:p>
            <a:pPr lvl="0" rtl="0"/>
            <a:r>
              <a:rPr lang="en-US" dirty="0"/>
              <a:t>Using React with JSX</a:t>
            </a:r>
          </a:p>
        </p:txBody>
      </p:sp>
    </p:spTree>
    <p:extLst>
      <p:ext uri="{BB962C8B-B14F-4D97-AF65-F5344CB8AC3E}">
        <p14:creationId xmlns:p14="http://schemas.microsoft.com/office/powerpoint/2010/main" val="601307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192</a:t>
            </a:fld>
            <a:endParaRPr lang="en-US"/>
          </a:p>
        </p:txBody>
      </p:sp>
      <p:sp>
        <p:nvSpPr>
          <p:cNvPr id="5" name="Text Placeholder 4"/>
          <p:cNvSpPr>
            <a:spLocks noGrp="1"/>
          </p:cNvSpPr>
          <p:nvPr>
            <p:ph type="body" sz="quarter" idx="13"/>
          </p:nvPr>
        </p:nvSpPr>
        <p:spPr/>
        <p:txBody>
          <a:bodyPr/>
          <a:lstStyle/>
          <a:p>
            <a:r>
              <a:rPr lang="en-US" dirty="0"/>
              <a:t>...</a:t>
            </a:r>
          </a:p>
          <a:p>
            <a:r>
              <a:rPr lang="en-US" dirty="0"/>
              <a:t>  render() {</a:t>
            </a:r>
          </a:p>
          <a:p>
            <a:r>
              <a:rPr lang="en-US" dirty="0"/>
              <a:t>    return </a:t>
            </a:r>
            <a:r>
              <a:rPr lang="en-US" dirty="0" err="1"/>
              <a:t>React.createElement</a:t>
            </a:r>
            <a:r>
              <a:rPr lang="en-US" dirty="0"/>
              <a:t>("</a:t>
            </a:r>
            <a:r>
              <a:rPr lang="en-US" dirty="0" err="1"/>
              <a:t>div",null</a:t>
            </a:r>
            <a:r>
              <a:rPr lang="en-US" dirty="0"/>
              <a:t>,</a:t>
            </a:r>
          </a:p>
          <a:p>
            <a:r>
              <a:rPr lang="en-US" dirty="0"/>
              <a:t>      </a:t>
            </a:r>
            <a:r>
              <a:rPr lang="en-US" dirty="0" err="1"/>
              <a:t>React.createElement</a:t>
            </a:r>
            <a:r>
              <a:rPr lang="en-US" dirty="0"/>
              <a:t>("</a:t>
            </a:r>
            <a:r>
              <a:rPr lang="en-US" dirty="0" err="1"/>
              <a:t>label",null,"Log</a:t>
            </a:r>
            <a:r>
              <a:rPr lang="en-US" dirty="0"/>
              <a:t> In",</a:t>
            </a:r>
          </a:p>
          <a:p>
            <a:r>
              <a:rPr lang="en-US" dirty="0"/>
              <a:t>        </a:t>
            </a:r>
            <a:r>
              <a:rPr lang="en-US" dirty="0" err="1"/>
              <a:t>React.createElement</a:t>
            </a:r>
            <a:r>
              <a:rPr lang="en-US" dirty="0"/>
              <a:t>("input", </a:t>
            </a:r>
          </a:p>
          <a:p>
            <a:r>
              <a:rPr lang="en-US" dirty="0"/>
              <a:t>			{ type: "text", id: "username" })</a:t>
            </a:r>
          </a:p>
          <a:p>
            <a:r>
              <a:rPr lang="en-US" dirty="0"/>
              <a:t>      )</a:t>
            </a:r>
          </a:p>
          <a:p>
            <a:r>
              <a:rPr lang="en-US" dirty="0"/>
              <a:t>    );</a:t>
            </a:r>
          </a:p>
          <a:p>
            <a:r>
              <a:rPr lang="en-US" dirty="0"/>
              <a:t>  }</a:t>
            </a:r>
          </a:p>
          <a:p>
            <a:r>
              <a:rPr lang="en-US" dirty="0"/>
              <a:t>});</a:t>
            </a:r>
          </a:p>
          <a:p>
            <a:r>
              <a:rPr lang="en-US" dirty="0" err="1"/>
              <a:t>ReactDOM.render</a:t>
            </a:r>
            <a:r>
              <a:rPr lang="en-US" dirty="0"/>
              <a:t>(</a:t>
            </a:r>
            <a:r>
              <a:rPr lang="en-US" dirty="0" err="1"/>
              <a:t>React.createElement</a:t>
            </a:r>
            <a:r>
              <a:rPr lang="en-US" dirty="0"/>
              <a:t>(</a:t>
            </a:r>
            <a:r>
              <a:rPr lang="en-US" dirty="0" err="1"/>
              <a:t>LoginBox</a:t>
            </a:r>
            <a:r>
              <a:rPr lang="en-US" dirty="0"/>
              <a:t>, null), </a:t>
            </a:r>
            <a:r>
              <a:rPr lang="en-US" dirty="0" err="1"/>
              <a:t>document.getElementById</a:t>
            </a:r>
            <a:r>
              <a:rPr lang="en-US" dirty="0"/>
              <a:t>("login"));</a:t>
            </a:r>
          </a:p>
        </p:txBody>
      </p:sp>
      <p:sp>
        <p:nvSpPr>
          <p:cNvPr id="2" name="Title 1"/>
          <p:cNvSpPr>
            <a:spLocks noGrp="1"/>
          </p:cNvSpPr>
          <p:nvPr>
            <p:ph type="title"/>
          </p:nvPr>
        </p:nvSpPr>
        <p:spPr/>
        <p:txBody>
          <a:bodyPr/>
          <a:lstStyle/>
          <a:p>
            <a:pPr lvl="0" rtl="0"/>
            <a:r>
              <a:rPr lang="en-US" dirty="0"/>
              <a:t>Using React without JSX</a:t>
            </a:r>
          </a:p>
        </p:txBody>
      </p:sp>
    </p:spTree>
    <p:extLst>
      <p:ext uri="{BB962C8B-B14F-4D97-AF65-F5344CB8AC3E}">
        <p14:creationId xmlns:p14="http://schemas.microsoft.com/office/powerpoint/2010/main" val="263752732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in JSX</a:t>
            </a:r>
          </a:p>
        </p:txBody>
      </p:sp>
      <p:sp>
        <p:nvSpPr>
          <p:cNvPr id="3" name="Text Placeholder 2"/>
          <p:cNvSpPr>
            <a:spLocks noGrp="1"/>
          </p:cNvSpPr>
          <p:nvPr>
            <p:ph type="body" idx="1"/>
          </p:nvPr>
        </p:nvSpPr>
        <p:spPr/>
        <p:txBody>
          <a:bodyPr/>
          <a:lstStyle/>
          <a:p>
            <a:r>
              <a:rPr lang="en-US" dirty="0"/>
              <a:t>Use curly braces around JavaScript expressions to include them in JSX.</a:t>
            </a:r>
            <a:endParaRPr lang="en-US" dirty="0">
              <a:latin typeface="Courier New"/>
              <a:cs typeface="Courier New"/>
            </a:endParaRPr>
          </a:p>
          <a:p>
            <a:pPr marL="0" indent="0">
              <a:buNone/>
            </a:pPr>
            <a:r>
              <a:rPr lang="en-US" dirty="0">
                <a:latin typeface="Courier New"/>
                <a:cs typeface="Courier New"/>
              </a:rPr>
              <a:t>  return(</a:t>
            </a:r>
          </a:p>
          <a:p>
            <a:pPr marL="0" indent="0">
              <a:buNone/>
            </a:pPr>
            <a:r>
              <a:rPr lang="en-US" sz="2000" dirty="0">
                <a:latin typeface="Courier New"/>
                <a:cs typeface="Courier New"/>
              </a:rPr>
              <a:t>    &lt;HelloWorld </a:t>
            </a:r>
          </a:p>
          <a:p>
            <a:pPr marL="0" indent="0">
              <a:buNone/>
            </a:pPr>
            <a:r>
              <a:rPr lang="en-US" sz="2000" dirty="0">
                <a:latin typeface="Courier New"/>
                <a:cs typeface="Courier New"/>
              </a:rPr>
              <a:t>      name={</a:t>
            </a:r>
            <a:r>
              <a:rPr lang="en-US" sz="2000" dirty="0" err="1">
                <a:latin typeface="Courier New"/>
                <a:cs typeface="Courier New"/>
              </a:rPr>
              <a:t>this.props.firstname</a:t>
            </a:r>
            <a:r>
              <a:rPr lang="en-US" sz="2000" dirty="0">
                <a:latin typeface="Courier New"/>
                <a:cs typeface="Courier New"/>
              </a:rPr>
              <a:t> + </a:t>
            </a:r>
          </a:p>
          <a:p>
            <a:pPr marL="0" indent="0">
              <a:buNone/>
            </a:pPr>
            <a:r>
              <a:rPr lang="en-US" sz="2000" dirty="0">
                <a:latin typeface="Courier New"/>
                <a:cs typeface="Courier New"/>
              </a:rPr>
              <a:t>        </a:t>
            </a:r>
            <a:r>
              <a:rPr lang="en-US" sz="2000" dirty="0" err="1">
                <a:latin typeface="Courier New"/>
                <a:cs typeface="Courier New"/>
              </a:rPr>
              <a:t>this.props.lastname</a:t>
            </a:r>
            <a:r>
              <a:rPr lang="en-US" sz="2000" dirty="0">
                <a:latin typeface="Courier New"/>
                <a:cs typeface="Courier New"/>
              </a:rPr>
              <a:t>} /&gt;</a:t>
            </a:r>
          </a:p>
          <a:p>
            <a:pPr marL="0" indent="0">
              <a:buNone/>
            </a:pPr>
            <a:endParaRPr lang="en-US" sz="2000" dirty="0">
              <a:latin typeface="Courier New"/>
              <a:cs typeface="Courier New"/>
            </a:endParaRPr>
          </a:p>
          <a:p>
            <a:pPr marL="0" indent="0">
              <a:buNone/>
            </a:pPr>
            <a:r>
              <a:rPr lang="en-US" sz="2000" dirty="0">
                <a:latin typeface="Courier New"/>
                <a:cs typeface="Courier New"/>
              </a:rPr>
              <a:t>    &lt;div&gt;</a:t>
            </a:r>
          </a:p>
          <a:p>
            <a:pPr marL="0" indent="0">
              <a:buNone/>
            </a:pPr>
            <a:r>
              <a:rPr lang="en-US" sz="2000" dirty="0">
                <a:latin typeface="Courier New"/>
                <a:cs typeface="Courier New"/>
              </a:rPr>
              <a:t>      {</a:t>
            </a:r>
            <a:r>
              <a:rPr lang="en-US" sz="2000" dirty="0" err="1">
                <a:latin typeface="Courier New"/>
                <a:cs typeface="Courier New"/>
              </a:rPr>
              <a:t>isLoggedIn</a:t>
            </a:r>
            <a:r>
              <a:rPr lang="en-US" sz="2000" dirty="0">
                <a:latin typeface="Courier New"/>
                <a:cs typeface="Courier New"/>
              </a:rPr>
              <a:t> ? &lt;Logout /&gt; : &lt;Login /&gt;}</a:t>
            </a:r>
          </a:p>
          <a:p>
            <a:pPr marL="0" indent="0">
              <a:buNone/>
            </a:pPr>
            <a:r>
              <a:rPr lang="en-US" sz="2000" dirty="0">
                <a:latin typeface="Courier New"/>
                <a:cs typeface="Courier New"/>
              </a:rPr>
              <a:t>    &lt;/div&gt;;</a:t>
            </a:r>
          </a:p>
          <a:p>
            <a:pPr marL="0" indent="0">
              <a:buNone/>
            </a:pPr>
            <a:r>
              <a:rPr lang="en-US" sz="2000" dirty="0">
                <a:latin typeface="Courier New"/>
                <a:cs typeface="Courier New"/>
              </a:rPr>
              <a:t>    );</a:t>
            </a:r>
          </a:p>
        </p:txBody>
      </p:sp>
      <p:sp>
        <p:nvSpPr>
          <p:cNvPr id="4" name="Slide Number Placeholder 3"/>
          <p:cNvSpPr>
            <a:spLocks noGrp="1"/>
          </p:cNvSpPr>
          <p:nvPr>
            <p:ph type="sldNum" sz="quarter" idx="12"/>
          </p:nvPr>
        </p:nvSpPr>
        <p:spPr/>
        <p:txBody>
          <a:bodyPr/>
          <a:lstStyle/>
          <a:p>
            <a:fld id="{A839F4A7-500C-EC42-AE23-BEE4487EA55E}" type="slidenum">
              <a:rPr lang="en-US" smtClean="0"/>
              <a:t>193</a:t>
            </a:fld>
            <a:endParaRPr lang="en-US"/>
          </a:p>
        </p:txBody>
      </p:sp>
    </p:spTree>
    <p:extLst>
      <p:ext uri="{BB962C8B-B14F-4D97-AF65-F5344CB8AC3E}">
        <p14:creationId xmlns:p14="http://schemas.microsoft.com/office/powerpoint/2010/main" val="295740469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194</a:t>
            </a:fld>
            <a:endParaRPr lang="en-US"/>
          </a:p>
        </p:txBody>
      </p:sp>
      <p:sp>
        <p:nvSpPr>
          <p:cNvPr id="6" name="Text Placeholder 5"/>
          <p:cNvSpPr>
            <a:spLocks noGrp="1"/>
          </p:cNvSpPr>
          <p:nvPr>
            <p:ph type="body" sz="quarter" idx="13"/>
          </p:nvPr>
        </p:nvSpPr>
        <p:spPr/>
        <p:txBody>
          <a:bodyPr>
            <a:noAutofit/>
          </a:bodyPr>
          <a:lstStyle/>
          <a:p>
            <a:r>
              <a:rPr lang="en-US" sz="1100" dirty="0"/>
              <a:t>class Logout extends </a:t>
            </a:r>
            <a:r>
              <a:rPr lang="en-US" sz="1100" dirty="0" err="1"/>
              <a:t>React.Component</a:t>
            </a:r>
            <a:r>
              <a:rPr lang="en-US" sz="1100" dirty="0"/>
              <a:t>{</a:t>
            </a:r>
          </a:p>
          <a:p>
            <a:r>
              <a:rPr lang="en-US" sz="1100" dirty="0"/>
              <a:t>  render() {</a:t>
            </a:r>
          </a:p>
          <a:p>
            <a:r>
              <a:rPr lang="en-US" sz="1100" dirty="0"/>
              <a:t>    return (&lt;div&gt;logout&lt;/div&gt;);</a:t>
            </a:r>
          </a:p>
          <a:p>
            <a:r>
              <a:rPr lang="en-US" sz="1100" dirty="0"/>
              <a:t>  }</a:t>
            </a:r>
          </a:p>
          <a:p>
            <a:r>
              <a:rPr lang="en-US" sz="1100" dirty="0"/>
              <a:t>};</a:t>
            </a:r>
          </a:p>
          <a:p>
            <a:endParaRPr lang="en-US" sz="1100" dirty="0"/>
          </a:p>
          <a:p>
            <a:r>
              <a:rPr lang="en-US" sz="1100" dirty="0"/>
              <a:t>class Login extends </a:t>
            </a:r>
            <a:r>
              <a:rPr lang="en-US" sz="1100" dirty="0" err="1"/>
              <a:t>React.Component</a:t>
            </a:r>
            <a:r>
              <a:rPr lang="en-US" sz="1100" dirty="0"/>
              <a:t>{</a:t>
            </a:r>
          </a:p>
          <a:p>
            <a:r>
              <a:rPr lang="en-US" sz="1100" dirty="0"/>
              <a:t>  render() {</a:t>
            </a:r>
          </a:p>
          <a:p>
            <a:r>
              <a:rPr lang="en-US" sz="1100" dirty="0"/>
              <a:t>    return(&lt;div&gt;login&lt;/div&gt;);</a:t>
            </a:r>
          </a:p>
          <a:p>
            <a:r>
              <a:rPr lang="en-US" sz="1100" dirty="0"/>
              <a:t>  }</a:t>
            </a:r>
          </a:p>
          <a:p>
            <a:r>
              <a:rPr lang="en-US" sz="1100" dirty="0"/>
              <a:t>};</a:t>
            </a:r>
          </a:p>
          <a:p>
            <a:endParaRPr lang="en-US" sz="1100" dirty="0"/>
          </a:p>
          <a:p>
            <a:r>
              <a:rPr lang="en-US" sz="1100" dirty="0"/>
              <a:t>class Container extends </a:t>
            </a:r>
            <a:r>
              <a:rPr lang="en-US" sz="1100" dirty="0" err="1"/>
              <a:t>React.Component</a:t>
            </a:r>
            <a:r>
              <a:rPr lang="en-US" sz="1100" dirty="0"/>
              <a:t>{</a:t>
            </a:r>
          </a:p>
          <a:p>
            <a:r>
              <a:rPr lang="en-US" sz="1100" dirty="0"/>
              <a:t>  render() {</a:t>
            </a:r>
          </a:p>
          <a:p>
            <a:r>
              <a:rPr lang="en-US" sz="1100" dirty="0"/>
              <a:t>    return(</a:t>
            </a:r>
          </a:p>
          <a:p>
            <a:r>
              <a:rPr lang="en-US" sz="1100" dirty="0"/>
              <a:t>    &lt;div&gt;</a:t>
            </a:r>
          </a:p>
          <a:p>
            <a:r>
              <a:rPr lang="en-US" sz="1100" dirty="0"/>
              <a:t>    {</a:t>
            </a:r>
            <a:r>
              <a:rPr lang="en-US" sz="1100" dirty="0" err="1"/>
              <a:t>this.props.isLoggedIn</a:t>
            </a:r>
            <a:r>
              <a:rPr lang="en-US" sz="1100" dirty="0"/>
              <a:t> ? &lt;Logout /&gt; : &lt;Login /&gt;}</a:t>
            </a:r>
          </a:p>
          <a:p>
            <a:r>
              <a:rPr lang="en-US" sz="1100" dirty="0"/>
              <a:t>    &lt;/div&gt;);</a:t>
            </a:r>
          </a:p>
          <a:p>
            <a:r>
              <a:rPr lang="en-US" sz="1100" dirty="0"/>
              <a:t>  }</a:t>
            </a:r>
          </a:p>
          <a:p>
            <a:r>
              <a:rPr lang="en-US" sz="1100" dirty="0"/>
              <a:t>};</a:t>
            </a:r>
          </a:p>
          <a:p>
            <a:endParaRPr lang="en-US" sz="1100" dirty="0"/>
          </a:p>
          <a:p>
            <a:r>
              <a:rPr lang="en-US" sz="1100" dirty="0" err="1"/>
              <a:t>ReactDOM.render</a:t>
            </a:r>
            <a:r>
              <a:rPr lang="en-US" sz="1100" dirty="0"/>
              <a:t>(&lt;Container </a:t>
            </a:r>
            <a:r>
              <a:rPr lang="en-US" sz="1100" dirty="0" err="1"/>
              <a:t>isLoggedIn</a:t>
            </a:r>
            <a:r>
              <a:rPr lang="en-US" sz="1100" dirty="0"/>
              <a:t>={false} /&gt;, </a:t>
            </a:r>
            <a:r>
              <a:rPr lang="en-US" sz="1100" dirty="0" err="1"/>
              <a:t>document.getElementById</a:t>
            </a:r>
            <a:r>
              <a:rPr lang="en-US" sz="1100" dirty="0"/>
              <a:t>("app"));</a:t>
            </a:r>
          </a:p>
        </p:txBody>
      </p:sp>
      <p:sp>
        <p:nvSpPr>
          <p:cNvPr id="5" name="Title 4"/>
          <p:cNvSpPr>
            <a:spLocks noGrp="1"/>
          </p:cNvSpPr>
          <p:nvPr>
            <p:ph type="title"/>
          </p:nvPr>
        </p:nvSpPr>
        <p:spPr/>
        <p:txBody>
          <a:bodyPr/>
          <a:lstStyle/>
          <a:p>
            <a:r>
              <a:rPr lang="en-US" dirty="0"/>
              <a:t>Expressions in JSX</a:t>
            </a:r>
          </a:p>
        </p:txBody>
      </p:sp>
    </p:spTree>
    <p:extLst>
      <p:ext uri="{BB962C8B-B14F-4D97-AF65-F5344CB8AC3E}">
        <p14:creationId xmlns:p14="http://schemas.microsoft.com/office/powerpoint/2010/main" val="393462248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Precompiled JSX</a:t>
            </a:r>
          </a:p>
        </p:txBody>
      </p:sp>
      <p:sp>
        <p:nvSpPr>
          <p:cNvPr id="3" name="Text Placeholder 2"/>
          <p:cNvSpPr>
            <a:spLocks noGrp="1"/>
          </p:cNvSpPr>
          <p:nvPr>
            <p:ph type="body" idx="1"/>
          </p:nvPr>
        </p:nvSpPr>
        <p:spPr/>
        <p:txBody>
          <a:bodyPr/>
          <a:lstStyle/>
          <a:p>
            <a:r>
              <a:rPr lang="en-US" dirty="0"/>
              <a:t>Two ways to use JSX</a:t>
            </a:r>
          </a:p>
          <a:p>
            <a:pPr lvl="1"/>
            <a:r>
              <a:rPr lang="en-US" dirty="0"/>
              <a:t>Compile to JavaScript during build</a:t>
            </a:r>
          </a:p>
          <a:p>
            <a:pPr lvl="2"/>
            <a:r>
              <a:rPr lang="en-US" dirty="0"/>
              <a:t>Use Babel</a:t>
            </a:r>
          </a:p>
          <a:p>
            <a:pPr lvl="1"/>
            <a:r>
              <a:rPr lang="en-US" dirty="0"/>
              <a:t>Serve JSX and compile in the browser</a:t>
            </a:r>
          </a:p>
          <a:p>
            <a:pPr lvl="2"/>
            <a:r>
              <a:rPr lang="en-US" dirty="0"/>
              <a:t>Use </a:t>
            </a:r>
            <a:r>
              <a:rPr lang="en-US" dirty="0" err="1"/>
              <a:t>JSXTransformer</a:t>
            </a:r>
            <a:r>
              <a:rPr lang="en-US" dirty="0"/>
              <a:t> </a:t>
            </a:r>
          </a:p>
          <a:p>
            <a:pPr lvl="3"/>
            <a:r>
              <a:rPr lang="en-US" dirty="0"/>
              <a:t>Intended only for prototypes</a:t>
            </a:r>
          </a:p>
          <a:p>
            <a:pPr lvl="3"/>
            <a:r>
              <a:rPr lang="en-US" b="1" dirty="0"/>
              <a:t>Deprecated</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195</a:t>
            </a:fld>
            <a:endParaRPr lang="en-US"/>
          </a:p>
        </p:txBody>
      </p:sp>
    </p:spTree>
    <p:extLst>
      <p:ext uri="{BB962C8B-B14F-4D97-AF65-F5344CB8AC3E}">
        <p14:creationId xmlns:p14="http://schemas.microsoft.com/office/powerpoint/2010/main" val="307429247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17 - HTML to JSX</a:t>
            </a:r>
          </a:p>
        </p:txBody>
      </p:sp>
      <p:sp>
        <p:nvSpPr>
          <p:cNvPr id="3" name="Text Placeholder 2"/>
          <p:cNvSpPr>
            <a:spLocks noGrp="1"/>
          </p:cNvSpPr>
          <p:nvPr>
            <p:ph type="body" idx="1"/>
          </p:nvPr>
        </p:nvSpPr>
        <p:spPr/>
        <p:txBody>
          <a:bodyPr/>
          <a:lstStyle/>
          <a:p>
            <a:r>
              <a:rPr lang="en-US" dirty="0"/>
              <a:t>Convert an HTML mockup to static React components</a:t>
            </a:r>
          </a:p>
        </p:txBody>
      </p:sp>
      <p:sp>
        <p:nvSpPr>
          <p:cNvPr id="4" name="Slide Number Placeholder 3"/>
          <p:cNvSpPr>
            <a:spLocks noGrp="1"/>
          </p:cNvSpPr>
          <p:nvPr>
            <p:ph type="sldNum" sz="quarter" idx="12"/>
          </p:nvPr>
        </p:nvSpPr>
        <p:spPr/>
        <p:txBody>
          <a:bodyPr/>
          <a:lstStyle/>
          <a:p>
            <a:fld id="{A839F4A7-500C-EC42-AE23-BEE4487EA55E}" type="slidenum">
              <a:rPr lang="en-US" smtClean="0"/>
              <a:t>196</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323167" y="2298701"/>
            <a:ext cx="2667000" cy="3479800"/>
          </a:xfrm>
          <a:prstGeom prst="rect">
            <a:avLst/>
          </a:prstGeom>
          <a:ln>
            <a:solidFill>
              <a:schemeClr val="tx1"/>
            </a:solidFill>
          </a:ln>
        </p:spPr>
      </p:pic>
    </p:spTree>
    <p:extLst>
      <p:ext uri="{BB962C8B-B14F-4D97-AF65-F5344CB8AC3E}">
        <p14:creationId xmlns:p14="http://schemas.microsoft.com/office/powerpoint/2010/main" val="361883326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Chapter 11:</a:t>
            </a:r>
            <a:br>
              <a:rPr lang="en-US" dirty="0"/>
            </a:br>
            <a:r>
              <a:rPr lang="en-US" dirty="0"/>
              <a:t>React Components </a:t>
            </a:r>
          </a:p>
        </p:txBody>
      </p:sp>
      <p:sp>
        <p:nvSpPr>
          <p:cNvPr id="5" name="Subtitle 4"/>
          <p:cNvSpPr>
            <a:spLocks noGrp="1"/>
          </p:cNvSpPr>
          <p:nvPr>
            <p:ph type="subTitle" idx="1"/>
          </p:nvPr>
        </p:nvSpPr>
        <p:spPr/>
        <p:txBody>
          <a:bodyPr>
            <a:normAutofit fontScale="92500" lnSpcReduction="20000"/>
          </a:bodyPr>
          <a:lstStyle/>
          <a:p>
            <a:pPr algn="l"/>
            <a:r>
              <a:rPr lang="en-US" dirty="0"/>
              <a:t>Objectives</a:t>
            </a:r>
          </a:p>
          <a:p>
            <a:pPr marL="342900" indent="-342900" algn="l">
              <a:buFont typeface="Arial"/>
              <a:buChar char="•"/>
            </a:pPr>
            <a:r>
              <a:rPr lang="en-US" dirty="0"/>
              <a:t>Understand component life-cycle</a:t>
            </a:r>
          </a:p>
          <a:p>
            <a:pPr marL="342900" indent="-342900" algn="l">
              <a:buFont typeface="Arial"/>
              <a:buChar char="•"/>
            </a:pPr>
            <a:r>
              <a:rPr lang="en-US" dirty="0"/>
              <a:t>Use events and dispatching</a:t>
            </a:r>
          </a:p>
          <a:p>
            <a:pPr marL="342900" indent="-342900" algn="l">
              <a:buFont typeface="Arial"/>
              <a:buChar char="•"/>
            </a:pPr>
            <a:r>
              <a:rPr lang="en-US" dirty="0"/>
              <a:t>Communicate between components</a:t>
            </a:r>
          </a:p>
          <a:p>
            <a:pPr marL="342900" indent="-342900" algn="l">
              <a:buFont typeface="Arial"/>
              <a:buChar char="•"/>
            </a:pPr>
            <a:r>
              <a:rPr lang="en-US" dirty="0"/>
              <a:t>Test React components</a:t>
            </a:r>
          </a:p>
          <a:p>
            <a:pPr marL="342900" indent="-342900" algn="l">
              <a:buFont typeface="Arial"/>
              <a:buChar char="•"/>
            </a:pP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197</a:t>
            </a:fld>
            <a:endParaRPr lang="en-US"/>
          </a:p>
        </p:txBody>
      </p:sp>
    </p:spTree>
    <p:extLst>
      <p:ext uri="{BB962C8B-B14F-4D97-AF65-F5344CB8AC3E}">
        <p14:creationId xmlns:p14="http://schemas.microsoft.com/office/powerpoint/2010/main" val="29060269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Components</a:t>
            </a:r>
          </a:p>
        </p:txBody>
      </p:sp>
      <p:sp>
        <p:nvSpPr>
          <p:cNvPr id="3" name="Text Placeholder 2"/>
          <p:cNvSpPr>
            <a:spLocks noGrp="1"/>
          </p:cNvSpPr>
          <p:nvPr>
            <p:ph type="body" idx="1"/>
          </p:nvPr>
        </p:nvSpPr>
        <p:spPr/>
        <p:txBody>
          <a:bodyPr/>
          <a:lstStyle/>
          <a:p>
            <a:r>
              <a:rPr lang="en-US" dirty="0"/>
              <a:t>Two techniques</a:t>
            </a:r>
          </a:p>
          <a:p>
            <a:pPr lvl="1"/>
            <a:r>
              <a:rPr lang="en-US" dirty="0" err="1">
                <a:latin typeface="Courier New"/>
                <a:cs typeface="Courier New"/>
              </a:rPr>
              <a:t>React.createClass</a:t>
            </a:r>
            <a:endParaRPr lang="en-US" dirty="0">
              <a:latin typeface="Courier New"/>
              <a:cs typeface="Courier New"/>
            </a:endParaRPr>
          </a:p>
          <a:p>
            <a:pPr lvl="1"/>
            <a:r>
              <a:rPr lang="en-US" dirty="0" err="1">
                <a:latin typeface="Courier New"/>
                <a:cs typeface="Courier New"/>
              </a:rPr>
              <a:t>React.Component</a:t>
            </a:r>
            <a:endParaRPr lang="en-US" dirty="0">
              <a:latin typeface="Courier New"/>
              <a:cs typeface="Courier New"/>
            </a:endParaRPr>
          </a:p>
          <a:p>
            <a:r>
              <a:rPr lang="en-US" dirty="0" err="1">
                <a:latin typeface="Courier New"/>
                <a:cs typeface="Courier New"/>
              </a:rPr>
              <a:t>React.Component</a:t>
            </a:r>
            <a:r>
              <a:rPr lang="en-US" dirty="0"/>
              <a:t> is the ES6 way.</a:t>
            </a:r>
          </a:p>
          <a:p>
            <a:r>
              <a:rPr lang="en-US" dirty="0" err="1">
                <a:latin typeface="Courier New"/>
                <a:cs typeface="Courier New"/>
              </a:rPr>
              <a:t>React.createClass</a:t>
            </a:r>
            <a:r>
              <a:rPr lang="en-US" dirty="0"/>
              <a:t> is deprecated as of v15.5.0.</a:t>
            </a:r>
          </a:p>
        </p:txBody>
      </p:sp>
      <p:sp>
        <p:nvSpPr>
          <p:cNvPr id="4" name="Slide Number Placeholder 3"/>
          <p:cNvSpPr>
            <a:spLocks noGrp="1"/>
          </p:cNvSpPr>
          <p:nvPr>
            <p:ph type="sldNum" sz="quarter" idx="12"/>
          </p:nvPr>
        </p:nvSpPr>
        <p:spPr/>
        <p:txBody>
          <a:bodyPr/>
          <a:lstStyle/>
          <a:p>
            <a:fld id="{A839F4A7-500C-EC42-AE23-BEE4487EA55E}" type="slidenum">
              <a:rPr lang="en-US" smtClean="0"/>
              <a:t>198</a:t>
            </a:fld>
            <a:endParaRPr lang="en-US"/>
          </a:p>
        </p:txBody>
      </p:sp>
    </p:spTree>
    <p:extLst>
      <p:ext uri="{BB962C8B-B14F-4D97-AF65-F5344CB8AC3E}">
        <p14:creationId xmlns:p14="http://schemas.microsoft.com/office/powerpoint/2010/main" val="184668691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React.createClass</a:t>
            </a:r>
            <a:endParaRPr lang="en-US" dirty="0">
              <a:latin typeface="Courier New"/>
              <a:cs typeface="Courier New"/>
            </a:endParaRPr>
          </a:p>
        </p:txBody>
      </p:sp>
      <p:sp>
        <p:nvSpPr>
          <p:cNvPr id="3" name="Text Placeholder 2"/>
          <p:cNvSpPr>
            <a:spLocks noGrp="1"/>
          </p:cNvSpPr>
          <p:nvPr>
            <p:ph type="body" idx="1"/>
          </p:nvPr>
        </p:nvSpPr>
        <p:spPr/>
        <p:txBody>
          <a:bodyPr/>
          <a:lstStyle/>
          <a:p>
            <a:pPr marL="0" indent="0">
              <a:buNone/>
            </a:pPr>
            <a:r>
              <a:rPr lang="en-US" dirty="0" err="1">
                <a:latin typeface="Courier New"/>
                <a:cs typeface="Courier New"/>
              </a:rPr>
              <a:t>createClass</a:t>
            </a:r>
            <a:r>
              <a:rPr lang="en-US" dirty="0">
                <a:latin typeface="Courier New"/>
                <a:cs typeface="Courier New"/>
              </a:rPr>
              <a:t>(object specification)</a:t>
            </a:r>
          </a:p>
          <a:p>
            <a:pPr marL="0" indent="0">
              <a:buNone/>
            </a:pPr>
            <a:endParaRPr lang="en-US" dirty="0">
              <a:latin typeface="Courier New"/>
              <a:cs typeface="Courier New"/>
            </a:endParaRPr>
          </a:p>
          <a:p>
            <a:r>
              <a:rPr lang="en-US" dirty="0">
                <a:cs typeface="Courier New"/>
              </a:rPr>
              <a:t>Creates a component, given a specification.</a:t>
            </a:r>
          </a:p>
          <a:p>
            <a:r>
              <a:rPr lang="en-US" dirty="0">
                <a:cs typeface="Courier New"/>
              </a:rPr>
              <a:t>Implements a </a:t>
            </a:r>
            <a:r>
              <a:rPr lang="en-US" dirty="0">
                <a:latin typeface="Courier New"/>
                <a:cs typeface="Courier New"/>
              </a:rPr>
              <a:t>render</a:t>
            </a:r>
            <a:r>
              <a:rPr lang="en-US" dirty="0">
                <a:cs typeface="Courier New"/>
              </a:rPr>
              <a:t> method</a:t>
            </a:r>
          </a:p>
          <a:p>
            <a:pPr lvl="1"/>
            <a:r>
              <a:rPr lang="en-US" dirty="0">
                <a:latin typeface="Courier New"/>
                <a:cs typeface="Courier New"/>
              </a:rPr>
              <a:t>render</a:t>
            </a:r>
            <a:r>
              <a:rPr lang="en-US" dirty="0">
                <a:cs typeface="Courier New"/>
              </a:rPr>
              <a:t> method is required.</a:t>
            </a:r>
          </a:p>
          <a:p>
            <a:pPr lvl="2"/>
            <a:r>
              <a:rPr lang="en-US" dirty="0">
                <a:latin typeface="Courier New"/>
                <a:cs typeface="Courier New"/>
              </a:rPr>
              <a:t>render</a:t>
            </a:r>
            <a:r>
              <a:rPr lang="en-US" dirty="0">
                <a:cs typeface="Courier New"/>
              </a:rPr>
              <a:t> returns one single child.</a:t>
            </a:r>
          </a:p>
          <a:p>
            <a:pPr lvl="3"/>
            <a:r>
              <a:rPr lang="en-US" dirty="0">
                <a:cs typeface="Courier New"/>
              </a:rPr>
              <a:t>Can be a virtual representation of a DOM component or another component that you've created</a:t>
            </a:r>
          </a:p>
          <a:p>
            <a:pPr lvl="4"/>
            <a:r>
              <a:rPr lang="en-US" dirty="0">
                <a:cs typeface="Courier New"/>
              </a:rPr>
              <a:t>may have a deep child structure</a:t>
            </a:r>
          </a:p>
          <a:p>
            <a:r>
              <a:rPr lang="en-US" dirty="0">
                <a:cs typeface="Courier New"/>
              </a:rPr>
              <a:t>Is still available for React 16+ as create-react-class</a:t>
            </a:r>
          </a:p>
        </p:txBody>
      </p:sp>
      <p:sp>
        <p:nvSpPr>
          <p:cNvPr id="4" name="Slide Number Placeholder 3"/>
          <p:cNvSpPr>
            <a:spLocks noGrp="1"/>
          </p:cNvSpPr>
          <p:nvPr>
            <p:ph type="sldNum" sz="quarter" idx="12"/>
          </p:nvPr>
        </p:nvSpPr>
        <p:spPr/>
        <p:txBody>
          <a:bodyPr/>
          <a:lstStyle/>
          <a:p>
            <a:fld id="{A839F4A7-500C-EC42-AE23-BEE4487EA55E}" type="slidenum">
              <a:rPr lang="en-US" smtClean="0"/>
              <a:t>199</a:t>
            </a:fld>
            <a:endParaRPr lang="en-US"/>
          </a:p>
        </p:txBody>
      </p:sp>
    </p:spTree>
    <p:extLst>
      <p:ext uri="{BB962C8B-B14F-4D97-AF65-F5344CB8AC3E}">
        <p14:creationId xmlns:p14="http://schemas.microsoft.com/office/powerpoint/2010/main" val="23716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6584"/>
          </a:xfrm>
        </p:spPr>
        <p:txBody>
          <a:bodyPr/>
          <a:lstStyle/>
          <a:p>
            <a:pPr algn="l"/>
            <a:r>
              <a:rPr lang="en-US" sz="4000" b="1" baseline="0" dirty="0"/>
              <a:t>Contents</a:t>
            </a:r>
            <a:endParaRPr lang="en-US" sz="4000" b="1" dirty="0"/>
          </a:p>
        </p:txBody>
      </p:sp>
      <p:sp>
        <p:nvSpPr>
          <p:cNvPr id="3" name="Text Placeholder 2"/>
          <p:cNvSpPr>
            <a:spLocks noGrp="1"/>
          </p:cNvSpPr>
          <p:nvPr>
            <p:ph type="body" idx="1"/>
          </p:nvPr>
        </p:nvSpPr>
        <p:spPr>
          <a:xfrm>
            <a:off x="457200" y="1008241"/>
            <a:ext cx="8229600" cy="5348109"/>
          </a:xfrm>
        </p:spPr>
        <p:txBody>
          <a:bodyPr numCol="1">
            <a:noAutofit/>
          </a:bodyPr>
          <a:lstStyle/>
          <a:p>
            <a:pPr marL="0" indent="0">
              <a:buNone/>
            </a:pPr>
            <a:r>
              <a:rPr lang="en-US" sz="1400" b="1" dirty="0"/>
              <a:t>Chapter 0:	Introduction and React </a:t>
            </a:r>
            <a:r>
              <a:rPr lang="en-US" sz="1400" b="1" dirty="0" err="1"/>
              <a:t>QuickStart</a:t>
            </a:r>
            <a:r>
              <a:rPr lang="en-US" sz="1400" b="1" dirty="0"/>
              <a:t> -  4</a:t>
            </a:r>
          </a:p>
          <a:p>
            <a:pPr marL="0" indent="0">
              <a:buNone/>
            </a:pPr>
            <a:r>
              <a:rPr lang="en-US" sz="1400" b="1" dirty="0"/>
              <a:t>Chapter 1:	Development Ecosystem - 16</a:t>
            </a:r>
          </a:p>
          <a:p>
            <a:pPr marL="685800" lvl="1" indent="-228600">
              <a:buFont typeface="+mj-lt"/>
              <a:buAutoNum type="arabicPeriod"/>
            </a:pPr>
            <a:r>
              <a:rPr lang="en-US" sz="1200" dirty="0" err="1"/>
              <a:t>Node.js</a:t>
            </a:r>
            <a:r>
              <a:rPr lang="en-US" sz="1200" dirty="0"/>
              <a:t> - 19 </a:t>
            </a:r>
          </a:p>
          <a:p>
            <a:pPr marL="685800" lvl="1" indent="-228600">
              <a:buFont typeface="+mj-lt"/>
              <a:buAutoNum type="arabicPeriod"/>
            </a:pPr>
            <a:r>
              <a:rPr lang="en-US" sz="1200" dirty="0" err="1"/>
              <a:t>Git</a:t>
            </a:r>
            <a:r>
              <a:rPr lang="en-US" sz="1200" dirty="0"/>
              <a:t> - 30</a:t>
            </a:r>
          </a:p>
          <a:p>
            <a:pPr marL="685800" lvl="1" indent="-228600">
              <a:buFont typeface="+mj-lt"/>
              <a:buAutoNum type="arabicPeriod"/>
            </a:pPr>
            <a:r>
              <a:rPr lang="en-US" sz="1200" dirty="0"/>
              <a:t>Command Prompt - 37</a:t>
            </a:r>
          </a:p>
          <a:p>
            <a:pPr marL="0" indent="0">
              <a:buNone/>
            </a:pPr>
            <a:r>
              <a:rPr lang="en-US" sz="1400" b="1" dirty="0"/>
              <a:t>Chapter 2:	Reproducible Builds - 39 </a:t>
            </a:r>
          </a:p>
          <a:p>
            <a:pPr marL="685800" lvl="1" indent="-228600">
              <a:buFont typeface="+mj-lt"/>
              <a:buAutoNum type="arabicPeriod"/>
            </a:pPr>
            <a:r>
              <a:rPr lang="en-US" sz="1200" dirty="0"/>
              <a:t>NPM - 42 </a:t>
            </a:r>
          </a:p>
          <a:p>
            <a:pPr marL="0" lvl="0" indent="0">
              <a:buNone/>
            </a:pPr>
            <a:r>
              <a:rPr lang="en-US" sz="1400" b="1" dirty="0"/>
              <a:t>Chapter 3:	Static Code Analysis - 49</a:t>
            </a:r>
          </a:p>
          <a:p>
            <a:pPr marL="685800" lvl="1" indent="-228600">
              <a:buFont typeface="+mj-lt"/>
              <a:buAutoNum type="arabicPeriod"/>
            </a:pPr>
            <a:r>
              <a:rPr lang="en-US" sz="1200" dirty="0"/>
              <a:t>Configuring </a:t>
            </a:r>
            <a:r>
              <a:rPr lang="en-US" sz="1200" dirty="0" err="1"/>
              <a:t>ESLint</a:t>
            </a:r>
            <a:r>
              <a:rPr lang="en-US" sz="1200" dirty="0"/>
              <a:t> - 51 </a:t>
            </a:r>
          </a:p>
          <a:p>
            <a:pPr marL="685800" lvl="1" indent="-228600">
              <a:buFont typeface="+mj-lt"/>
              <a:buAutoNum type="arabicPeriod"/>
            </a:pPr>
            <a:r>
              <a:rPr lang="en-US" sz="1200" dirty="0"/>
              <a:t>Browser Development Tools - 56</a:t>
            </a:r>
          </a:p>
          <a:p>
            <a:pPr marL="0" lvl="0" indent="0">
              <a:buNone/>
            </a:pPr>
            <a:r>
              <a:rPr lang="en-US" sz="1400" b="1" dirty="0"/>
              <a:t>Chapter 4:	Test-Driven Development - 57</a:t>
            </a:r>
          </a:p>
          <a:p>
            <a:pPr marL="685800" lvl="1" indent="-228600">
              <a:buFont typeface="+mj-lt"/>
              <a:buAutoNum type="arabicPeriod"/>
            </a:pPr>
            <a:r>
              <a:rPr lang="en-US" sz="1200" dirty="0"/>
              <a:t>Assertions - 64 </a:t>
            </a:r>
          </a:p>
          <a:p>
            <a:pPr marL="685800" lvl="1" indent="-228600">
              <a:buFont typeface="+mj-lt"/>
              <a:buAutoNum type="arabicPeriod"/>
            </a:pPr>
            <a:r>
              <a:rPr lang="en-US" sz="1200" dirty="0"/>
              <a:t>Jasmine - 67</a:t>
            </a:r>
          </a:p>
          <a:p>
            <a:pPr marL="685800" lvl="1" indent="-228600">
              <a:buFont typeface="+mj-lt"/>
              <a:buAutoNum type="arabicPeriod"/>
            </a:pPr>
            <a:r>
              <a:rPr lang="en-US" sz="1200" dirty="0"/>
              <a:t>Karma - 79</a:t>
            </a:r>
          </a:p>
          <a:p>
            <a:pPr marL="0" lvl="0" indent="0">
              <a:buNone/>
            </a:pPr>
            <a:r>
              <a:rPr lang="en-US" sz="1400" b="1" dirty="0"/>
              <a:t>Chapter 5:	Modularity - 81</a:t>
            </a:r>
            <a:endParaRPr lang="en-US" sz="1400" dirty="0"/>
          </a:p>
          <a:p>
            <a:pPr marL="685800" lvl="1" indent="-228600">
              <a:buFont typeface="+mj-lt"/>
              <a:buAutoNum type="arabicPeriod"/>
            </a:pPr>
            <a:r>
              <a:rPr lang="en-US" sz="1200" dirty="0" err="1"/>
              <a:t>CommonJS</a:t>
            </a:r>
            <a:r>
              <a:rPr lang="en-US" sz="1200" dirty="0"/>
              <a:t> - 83 </a:t>
            </a:r>
          </a:p>
          <a:p>
            <a:pPr marL="685800" lvl="1" indent="-228600">
              <a:buFont typeface="+mj-lt"/>
              <a:buAutoNum type="arabicPeriod"/>
            </a:pPr>
            <a:r>
              <a:rPr lang="en-US" sz="1200" dirty="0" err="1"/>
              <a:t>RequireJS</a:t>
            </a:r>
            <a:r>
              <a:rPr lang="en-US" sz="1200" dirty="0"/>
              <a:t> - 84</a:t>
            </a:r>
          </a:p>
          <a:p>
            <a:pPr marL="685800" lvl="1" indent="-228600">
              <a:buFont typeface="+mj-lt"/>
              <a:buAutoNum type="arabicPeriod"/>
            </a:pPr>
            <a:r>
              <a:rPr lang="en-US" sz="1200" dirty="0"/>
              <a:t>ES6 Modules - 85</a:t>
            </a:r>
          </a:p>
          <a:p>
            <a:pPr marL="0" indent="0">
              <a:buNone/>
            </a:pPr>
            <a:r>
              <a:rPr lang="en-US" sz="1400" b="1" dirty="0"/>
              <a:t>Chapter 6:	Building and Refactoring </a:t>
            </a:r>
            <a:r>
              <a:rPr lang="mr-IN" sz="1400" b="1" dirty="0"/>
              <a:t>–</a:t>
            </a:r>
            <a:r>
              <a:rPr lang="en-US" sz="1400" b="1" dirty="0"/>
              <a:t> 89</a:t>
            </a:r>
          </a:p>
          <a:p>
            <a:pPr marL="685800" lvl="1" indent="-228600">
              <a:buFont typeface="+mj-lt"/>
              <a:buAutoNum type="arabicPeriod"/>
            </a:pPr>
            <a:r>
              <a:rPr lang="en-US" sz="1200" dirty="0"/>
              <a:t>Building the </a:t>
            </a:r>
            <a:r>
              <a:rPr lang="en-US" sz="1200" dirty="0" err="1"/>
              <a:t>dist</a:t>
            </a:r>
            <a:r>
              <a:rPr lang="en-US" sz="1200" dirty="0"/>
              <a:t> directory </a:t>
            </a:r>
            <a:r>
              <a:rPr lang="mr-IN" sz="1200" dirty="0"/>
              <a:t>–</a:t>
            </a:r>
            <a:r>
              <a:rPr lang="en-US" sz="1200" dirty="0"/>
              <a:t> 90</a:t>
            </a:r>
          </a:p>
          <a:p>
            <a:pPr marL="685800" lvl="1" indent="-228600">
              <a:buFont typeface="+mj-lt"/>
              <a:buAutoNum type="arabicPeriod"/>
            </a:pPr>
            <a:r>
              <a:rPr lang="en-US" sz="1200" dirty="0" err="1"/>
              <a:t>Webpack</a:t>
            </a:r>
            <a:r>
              <a:rPr lang="en-US" sz="1200" dirty="0"/>
              <a:t> </a:t>
            </a:r>
            <a:r>
              <a:rPr lang="mr-IN" sz="1200" dirty="0"/>
              <a:t>–</a:t>
            </a:r>
            <a:r>
              <a:rPr lang="en-US" sz="1200" dirty="0"/>
              <a:t> 91</a:t>
            </a:r>
          </a:p>
          <a:p>
            <a:pPr marL="0" indent="0">
              <a:buNone/>
            </a:pPr>
            <a:r>
              <a:rPr lang="en-US" sz="1400" b="1" dirty="0"/>
              <a:t>Chapter 7:	ES2015 (ES6) - 96</a:t>
            </a:r>
            <a:endParaRPr lang="en-US" sz="1400" dirty="0"/>
          </a:p>
          <a:p>
            <a:pPr marL="0" indent="0">
              <a:buNone/>
            </a:pPr>
            <a:endParaRPr lang="en-US" sz="1400" b="1" dirty="0"/>
          </a:p>
          <a:p>
            <a:pPr marL="0" indent="0">
              <a:buNone/>
            </a:pPr>
            <a:endParaRPr lang="en-US" sz="1400" b="1" dirty="0"/>
          </a:p>
        </p:txBody>
      </p:sp>
      <p:sp>
        <p:nvSpPr>
          <p:cNvPr id="4" name="Slide Number Placeholder 3"/>
          <p:cNvSpPr>
            <a:spLocks noGrp="1"/>
          </p:cNvSpPr>
          <p:nvPr>
            <p:ph type="sldNum" sz="quarter" idx="12"/>
          </p:nvPr>
        </p:nvSpPr>
        <p:spPr/>
        <p:txBody>
          <a:bodyPr/>
          <a:lstStyle/>
          <a:p>
            <a:fld id="{A839F4A7-500C-EC42-AE23-BEE4487EA55E}" type="slidenum">
              <a:rPr lang="en-US" smtClean="0"/>
              <a:t>2</a:t>
            </a:fld>
            <a:endParaRPr lang="en-US"/>
          </a:p>
        </p:txBody>
      </p:sp>
    </p:spTree>
    <p:extLst>
      <p:ext uri="{BB962C8B-B14F-4D97-AF65-F5344CB8AC3E}">
        <p14:creationId xmlns:p14="http://schemas.microsoft.com/office/powerpoint/2010/main" val="3429010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mr-IN" dirty="0"/>
              <a:t>–</a:t>
            </a:r>
            <a:r>
              <a:rPr lang="en-US" dirty="0"/>
              <a:t> Exploring React</a:t>
            </a:r>
          </a:p>
        </p:txBody>
      </p:sp>
      <p:sp>
        <p:nvSpPr>
          <p:cNvPr id="3" name="Content Placeholder 2"/>
          <p:cNvSpPr>
            <a:spLocks noGrp="1"/>
          </p:cNvSpPr>
          <p:nvPr>
            <p:ph idx="1"/>
          </p:nvPr>
        </p:nvSpPr>
        <p:spPr/>
        <p:txBody>
          <a:bodyPr/>
          <a:lstStyle/>
          <a:p>
            <a:r>
              <a:rPr lang="en-US" dirty="0"/>
              <a:t>Using what you learned from creating </a:t>
            </a:r>
            <a:r>
              <a:rPr lang="en-US" dirty="0" err="1"/>
              <a:t>Footer.js</a:t>
            </a:r>
            <a:r>
              <a:rPr lang="en-US" dirty="0"/>
              <a:t>, make </a:t>
            </a:r>
            <a:r>
              <a:rPr lang="en-US" dirty="0" err="1"/>
              <a:t>Header.js</a:t>
            </a:r>
            <a:r>
              <a:rPr lang="en-US" dirty="0"/>
              <a:t> and </a:t>
            </a:r>
            <a:r>
              <a:rPr lang="en-US" dirty="0" err="1"/>
              <a:t>Content.js</a:t>
            </a:r>
            <a:r>
              <a:rPr lang="en-US" dirty="0"/>
              <a:t> to replace code in </a:t>
            </a:r>
            <a:r>
              <a:rPr lang="en-US" dirty="0" err="1"/>
              <a:t>App.js</a:t>
            </a:r>
            <a:r>
              <a:rPr lang="en-US" dirty="0"/>
              <a:t>.</a:t>
            </a:r>
          </a:p>
          <a:p>
            <a:r>
              <a:rPr lang="en-US" dirty="0"/>
              <a:t>Your finished </a:t>
            </a:r>
            <a:r>
              <a:rPr lang="en-US" dirty="0">
                <a:latin typeface="Courier New"/>
                <a:cs typeface="Courier New"/>
              </a:rPr>
              <a:t>return</a:t>
            </a:r>
            <a:r>
              <a:rPr lang="en-US" dirty="0"/>
              <a:t> statement in </a:t>
            </a:r>
            <a:r>
              <a:rPr lang="en-US" dirty="0" err="1"/>
              <a:t>App.js</a:t>
            </a:r>
            <a:r>
              <a:rPr lang="en-US" dirty="0"/>
              <a:t> should match this:</a:t>
            </a:r>
          </a:p>
          <a:p>
            <a:pPr marL="0" indent="0">
              <a:buNone/>
            </a:pPr>
            <a:r>
              <a:rPr lang="en-US" dirty="0">
                <a:latin typeface="Courier New"/>
                <a:cs typeface="Courier New"/>
              </a:rPr>
              <a:t>return (</a:t>
            </a:r>
          </a:p>
          <a:p>
            <a:pPr marL="0" indent="0">
              <a:buNone/>
            </a:pPr>
            <a:r>
              <a:rPr lang="en-US" dirty="0">
                <a:latin typeface="Courier New"/>
                <a:cs typeface="Courier New"/>
              </a:rPr>
              <a:t>	&lt;div </a:t>
            </a:r>
            <a:r>
              <a:rPr lang="en-US" dirty="0" err="1">
                <a:latin typeface="Courier New"/>
                <a:cs typeface="Courier New"/>
              </a:rPr>
              <a:t>className</a:t>
            </a:r>
            <a:r>
              <a:rPr lang="en-US" dirty="0">
                <a:latin typeface="Courier New"/>
                <a:cs typeface="Courier New"/>
              </a:rPr>
              <a:t>="App"&gt;</a:t>
            </a:r>
          </a:p>
          <a:p>
            <a:pPr marL="0" indent="0">
              <a:buNone/>
            </a:pPr>
            <a:r>
              <a:rPr lang="en-US" dirty="0">
                <a:latin typeface="Courier New"/>
                <a:cs typeface="Courier New"/>
              </a:rPr>
              <a:t>		&lt;Header /&gt;</a:t>
            </a:r>
          </a:p>
          <a:p>
            <a:pPr marL="0" indent="0">
              <a:buNone/>
            </a:pPr>
            <a:r>
              <a:rPr lang="en-US" dirty="0">
                <a:latin typeface="Courier New"/>
                <a:cs typeface="Courier New"/>
              </a:rPr>
              <a:t>		&lt;Content /&gt;</a:t>
            </a:r>
          </a:p>
          <a:p>
            <a:pPr marL="0" indent="0">
              <a:buNone/>
            </a:pPr>
            <a:r>
              <a:rPr lang="en-US" dirty="0">
                <a:latin typeface="Courier New"/>
                <a:cs typeface="Courier New"/>
              </a:rPr>
              <a:t>		&lt;Footer /&gt;</a:t>
            </a:r>
          </a:p>
          <a:p>
            <a:pPr marL="0" indent="0">
              <a:buNone/>
            </a:pPr>
            <a:r>
              <a:rPr lang="en-US" dirty="0">
                <a:latin typeface="Courier New"/>
                <a:cs typeface="Courier New"/>
              </a:rPr>
              <a:t>	&lt;/div&gt;</a:t>
            </a:r>
          </a:p>
          <a:p>
            <a:pPr marL="0" indent="0">
              <a:buNone/>
            </a:pPr>
            <a:r>
              <a:rPr lang="en-US" dirty="0">
                <a:latin typeface="Courier New"/>
                <a:cs typeface="Courier New"/>
              </a:rPr>
              <a:t>);</a:t>
            </a:r>
          </a:p>
        </p:txBody>
      </p:sp>
      <p:sp>
        <p:nvSpPr>
          <p:cNvPr id="4" name="Slide Number Placeholder 3"/>
          <p:cNvSpPr>
            <a:spLocks noGrp="1"/>
          </p:cNvSpPr>
          <p:nvPr>
            <p:ph type="sldNum" sz="quarter" idx="12"/>
          </p:nvPr>
        </p:nvSpPr>
        <p:spPr/>
        <p:txBody>
          <a:bodyPr/>
          <a:lstStyle/>
          <a:p>
            <a:fld id="{6FFFF67E-EC6A-B940-8DC7-BF9A5925C934}" type="slidenum">
              <a:rPr lang="en-US" smtClean="0"/>
              <a:t>20</a:t>
            </a:fld>
            <a:endParaRPr lang="en-US"/>
          </a:p>
        </p:txBody>
      </p:sp>
    </p:spTree>
    <p:extLst>
      <p:ext uri="{BB962C8B-B14F-4D97-AF65-F5344CB8AC3E}">
        <p14:creationId xmlns:p14="http://schemas.microsoft.com/office/powerpoint/2010/main" val="53149930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React.Component</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dirty="0"/>
              <a:t>Base class for React Components when defined using ES6 classes.</a:t>
            </a:r>
          </a:p>
          <a:p>
            <a:endParaRPr lang="en-US" dirty="0"/>
          </a:p>
          <a:p>
            <a:pPr marL="0" indent="0">
              <a:buNone/>
            </a:pPr>
            <a:r>
              <a:rPr lang="en-US" sz="1800" dirty="0">
                <a:latin typeface="Courier New"/>
                <a:cs typeface="Courier New"/>
              </a:rPr>
              <a:t>class </a:t>
            </a:r>
            <a:r>
              <a:rPr lang="en-US" sz="1800" dirty="0" err="1">
                <a:latin typeface="Courier New"/>
                <a:cs typeface="Courier New"/>
              </a:rPr>
              <a:t>HelloMessage</a:t>
            </a:r>
            <a:r>
              <a:rPr lang="en-US" sz="1800" dirty="0">
                <a:latin typeface="Courier New"/>
                <a:cs typeface="Courier New"/>
              </a:rPr>
              <a:t> extends </a:t>
            </a:r>
            <a:r>
              <a:rPr lang="en-US" sz="1800" dirty="0" err="1">
                <a:latin typeface="Courier New"/>
                <a:cs typeface="Courier New"/>
              </a:rPr>
              <a:t>React.Component</a:t>
            </a:r>
            <a:r>
              <a:rPr lang="en-US" sz="1800" dirty="0">
                <a:latin typeface="Courier New"/>
                <a:cs typeface="Courier New"/>
              </a:rPr>
              <a:t> {</a:t>
            </a:r>
          </a:p>
          <a:p>
            <a:pPr marL="0" indent="0">
              <a:buNone/>
            </a:pPr>
            <a:r>
              <a:rPr lang="en-US" sz="1800" dirty="0">
                <a:latin typeface="Courier New"/>
                <a:cs typeface="Courier New"/>
              </a:rPr>
              <a:t>  render() {</a:t>
            </a:r>
          </a:p>
          <a:p>
            <a:pPr marL="0" indent="0">
              <a:buNone/>
            </a:pPr>
            <a:r>
              <a:rPr lang="en-US" sz="1800" dirty="0">
                <a:latin typeface="Courier New"/>
                <a:cs typeface="Courier New"/>
              </a:rPr>
              <a:t>    return &lt;div&gt;Hello {</a:t>
            </a:r>
            <a:r>
              <a:rPr lang="en-US" sz="1800" dirty="0" err="1">
                <a:latin typeface="Courier New"/>
                <a:cs typeface="Courier New"/>
              </a:rPr>
              <a:t>this.props.name</a:t>
            </a:r>
            <a:r>
              <a:rPr lang="en-US" sz="1800" dirty="0">
                <a:latin typeface="Courier New"/>
                <a:cs typeface="Courier New"/>
              </a:rPr>
              <a:t>}&lt;/div&gt;;</a:t>
            </a:r>
          </a:p>
          <a:p>
            <a:pPr marL="0" indent="0">
              <a:buNone/>
            </a:pPr>
            <a:r>
              <a:rPr lang="en-US" sz="1800" dirty="0">
                <a:latin typeface="Courier New"/>
                <a:cs typeface="Courier New"/>
              </a:rPr>
              <a:t>  }</a:t>
            </a:r>
          </a:p>
          <a:p>
            <a:pPr marL="0" indent="0">
              <a:buNone/>
            </a:pPr>
            <a:r>
              <a:rPr lang="en-US" sz="1800" dirty="0">
                <a:latin typeface="Courier New"/>
                <a:cs typeface="Courier New"/>
              </a:rPr>
              <a:t>}</a:t>
            </a:r>
          </a:p>
          <a:p>
            <a:pPr marL="0" indent="0">
              <a:buNone/>
            </a:pPr>
            <a:r>
              <a:rPr lang="en-US" sz="1800" dirty="0" err="1">
                <a:latin typeface="Courier New"/>
                <a:cs typeface="Courier New"/>
              </a:rPr>
              <a:t>ReactDOM.render</a:t>
            </a:r>
            <a:r>
              <a:rPr lang="en-US" sz="1800" dirty="0">
                <a:latin typeface="Courier New"/>
                <a:cs typeface="Courier New"/>
              </a:rPr>
              <a:t>(&lt;</a:t>
            </a:r>
            <a:r>
              <a:rPr lang="en-US" sz="1800" dirty="0" err="1">
                <a:latin typeface="Courier New"/>
                <a:cs typeface="Courier New"/>
              </a:rPr>
              <a:t>HelloMessage</a:t>
            </a:r>
            <a:r>
              <a:rPr lang="en-US" sz="1800" dirty="0">
                <a:latin typeface="Courier New"/>
                <a:cs typeface="Courier New"/>
              </a:rPr>
              <a:t> name="Ann" /&gt;, </a:t>
            </a:r>
            <a:r>
              <a:rPr lang="en-US" sz="1800" dirty="0" err="1">
                <a:latin typeface="Courier New"/>
                <a:cs typeface="Courier New"/>
              </a:rPr>
              <a:t>mountNode</a:t>
            </a:r>
            <a:r>
              <a:rPr lang="en-US" sz="18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200</a:t>
            </a:fld>
            <a:endParaRPr lang="en-US"/>
          </a:p>
        </p:txBody>
      </p:sp>
    </p:spTree>
    <p:extLst>
      <p:ext uri="{BB962C8B-B14F-4D97-AF65-F5344CB8AC3E}">
        <p14:creationId xmlns:p14="http://schemas.microsoft.com/office/powerpoint/2010/main" val="185372213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React.createElement</a:t>
            </a:r>
            <a:endParaRPr lang="en-US" dirty="0">
              <a:latin typeface="Courier New"/>
              <a:cs typeface="Courier New"/>
            </a:endParaRPr>
          </a:p>
        </p:txBody>
      </p:sp>
      <p:sp>
        <p:nvSpPr>
          <p:cNvPr id="3" name="Text Placeholder 2"/>
          <p:cNvSpPr>
            <a:spLocks noGrp="1"/>
          </p:cNvSpPr>
          <p:nvPr>
            <p:ph type="body" idx="1"/>
          </p:nvPr>
        </p:nvSpPr>
        <p:spPr/>
        <p:txBody>
          <a:bodyPr>
            <a:normAutofit lnSpcReduction="10000"/>
          </a:bodyPr>
          <a:lstStyle/>
          <a:p>
            <a:pPr marL="0" indent="0">
              <a:buNone/>
            </a:pPr>
            <a:r>
              <a:rPr lang="en-US" dirty="0" err="1">
                <a:latin typeface="Courier New"/>
                <a:cs typeface="Courier New"/>
              </a:rPr>
              <a:t>createElement</a:t>
            </a:r>
            <a:r>
              <a:rPr lang="en-US" dirty="0">
                <a:latin typeface="Courier New"/>
                <a:cs typeface="Courier New"/>
              </a:rPr>
              <a:t>(</a:t>
            </a:r>
          </a:p>
          <a:p>
            <a:pPr marL="0" indent="0">
              <a:buNone/>
            </a:pPr>
            <a:r>
              <a:rPr lang="en-US" dirty="0">
                <a:latin typeface="Courier New"/>
                <a:cs typeface="Courier New"/>
              </a:rPr>
              <a:t>  string/</a:t>
            </a:r>
            <a:r>
              <a:rPr lang="en-US" dirty="0" err="1">
                <a:latin typeface="Courier New"/>
                <a:cs typeface="Courier New"/>
              </a:rPr>
              <a:t>ReactClass</a:t>
            </a:r>
            <a:r>
              <a:rPr lang="en-US" dirty="0">
                <a:latin typeface="Courier New"/>
                <a:cs typeface="Courier New"/>
              </a:rPr>
              <a:t> type, </a:t>
            </a:r>
          </a:p>
          <a:p>
            <a:pPr marL="0" indent="0">
              <a:buNone/>
            </a:pPr>
            <a:r>
              <a:rPr lang="en-US" dirty="0">
                <a:latin typeface="Courier New"/>
                <a:cs typeface="Courier New"/>
              </a:rPr>
              <a:t>  [object props],</a:t>
            </a:r>
          </a:p>
          <a:p>
            <a:pPr marL="0" indent="0">
              <a:buNone/>
            </a:pPr>
            <a:r>
              <a:rPr lang="en-US" dirty="0">
                <a:latin typeface="Courier New"/>
                <a:cs typeface="Courier New"/>
              </a:rPr>
              <a:t>  [children …]</a:t>
            </a:r>
          </a:p>
          <a:p>
            <a:pPr marL="0" indent="0">
              <a:buNone/>
            </a:pPr>
            <a:r>
              <a:rPr lang="en-US" dirty="0">
                <a:latin typeface="Courier New"/>
                <a:cs typeface="Courier New"/>
              </a:rPr>
              <a:t>)</a:t>
            </a:r>
          </a:p>
          <a:p>
            <a:pPr marL="0" indent="0">
              <a:buNone/>
            </a:pPr>
            <a:endParaRPr lang="en-US" dirty="0">
              <a:latin typeface="Courier New"/>
              <a:cs typeface="Courier New"/>
            </a:endParaRPr>
          </a:p>
          <a:p>
            <a:r>
              <a:rPr lang="en-US" dirty="0">
                <a:cs typeface="Courier New"/>
              </a:rPr>
              <a:t>Create and return a new </a:t>
            </a:r>
            <a:r>
              <a:rPr lang="en-US" dirty="0" err="1">
                <a:cs typeface="Courier New"/>
              </a:rPr>
              <a:t>ReactElement</a:t>
            </a:r>
            <a:r>
              <a:rPr lang="en-US" dirty="0">
                <a:cs typeface="Courier New"/>
              </a:rPr>
              <a:t> of the given type.</a:t>
            </a:r>
          </a:p>
          <a:p>
            <a:r>
              <a:rPr lang="en-US" dirty="0">
                <a:cs typeface="Courier New"/>
              </a:rPr>
              <a:t>Type argument can be an HTML tag name string (</a:t>
            </a:r>
            <a:r>
              <a:rPr lang="en-US" dirty="0">
                <a:latin typeface="Courier New"/>
                <a:cs typeface="Courier New"/>
              </a:rPr>
              <a:t>'div'</a:t>
            </a:r>
            <a:r>
              <a:rPr lang="en-US" dirty="0">
                <a:cs typeface="Courier New"/>
              </a:rPr>
              <a:t>, </a:t>
            </a:r>
            <a:r>
              <a:rPr lang="en-US" dirty="0">
                <a:latin typeface="Courier New"/>
                <a:cs typeface="Courier New"/>
              </a:rPr>
              <a:t>'span'</a:t>
            </a:r>
            <a:r>
              <a:rPr lang="en-US" dirty="0">
                <a:cs typeface="Courier New"/>
              </a:rPr>
              <a:t>, etc.), or a React Class (created via </a:t>
            </a:r>
            <a:r>
              <a:rPr lang="en-US" dirty="0" err="1">
                <a:latin typeface="Courier New"/>
                <a:cs typeface="Courier New"/>
              </a:rPr>
              <a:t>React.createClass</a:t>
            </a:r>
            <a:r>
              <a:rPr lang="en-US" dirty="0">
                <a:cs typeface="Courier New"/>
              </a:rPr>
              <a:t>).</a:t>
            </a:r>
          </a:p>
          <a:p>
            <a:r>
              <a:rPr lang="en-US" dirty="0">
                <a:cs typeface="Courier New"/>
              </a:rPr>
              <a:t>JSX gets compiled to React.createElement</a:t>
            </a:r>
          </a:p>
        </p:txBody>
      </p:sp>
      <p:sp>
        <p:nvSpPr>
          <p:cNvPr id="4" name="Slide Number Placeholder 3"/>
          <p:cNvSpPr>
            <a:spLocks noGrp="1"/>
          </p:cNvSpPr>
          <p:nvPr>
            <p:ph type="sldNum" sz="quarter" idx="12"/>
          </p:nvPr>
        </p:nvSpPr>
        <p:spPr/>
        <p:txBody>
          <a:bodyPr/>
          <a:lstStyle/>
          <a:p>
            <a:fld id="{A839F4A7-500C-EC42-AE23-BEE4487EA55E}" type="slidenum">
              <a:rPr lang="en-US" smtClean="0"/>
              <a:t>201</a:t>
            </a:fld>
            <a:endParaRPr lang="en-US"/>
          </a:p>
        </p:txBody>
      </p:sp>
    </p:spTree>
    <p:extLst>
      <p:ext uri="{BB962C8B-B14F-4D97-AF65-F5344CB8AC3E}">
        <p14:creationId xmlns:p14="http://schemas.microsoft.com/office/powerpoint/2010/main" val="9180793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Communication Between Components</a:t>
            </a:r>
          </a:p>
        </p:txBody>
      </p:sp>
      <p:sp>
        <p:nvSpPr>
          <p:cNvPr id="3" name="Text Placeholder 2"/>
          <p:cNvSpPr>
            <a:spLocks noGrp="1"/>
          </p:cNvSpPr>
          <p:nvPr>
            <p:ph type="body" idx="1"/>
          </p:nvPr>
        </p:nvSpPr>
        <p:spPr/>
        <p:txBody>
          <a:bodyPr/>
          <a:lstStyle/>
          <a:p>
            <a:r>
              <a:rPr lang="en-US" dirty="0"/>
              <a:t>Parent to Child</a:t>
            </a:r>
          </a:p>
          <a:p>
            <a:pPr lvl="1"/>
            <a:r>
              <a:rPr lang="en-US" dirty="0"/>
              <a:t>pass props</a:t>
            </a:r>
          </a:p>
          <a:p>
            <a:pPr lvl="1"/>
            <a:r>
              <a:rPr lang="en-US" dirty="0"/>
              <a:t>Ref functions</a:t>
            </a:r>
          </a:p>
          <a:p>
            <a:pPr lvl="2"/>
            <a:r>
              <a:rPr lang="en-US" dirty="0"/>
              <a:t>Call a method in a child component from the parent component</a:t>
            </a:r>
          </a:p>
          <a:p>
            <a:pPr lvl="2"/>
            <a:r>
              <a:rPr lang="en-US" dirty="0" err="1">
                <a:latin typeface="Courier New"/>
                <a:cs typeface="Courier New"/>
              </a:rPr>
              <a:t>this.refs</a:t>
            </a:r>
            <a:r>
              <a:rPr lang="en-US" dirty="0">
                <a:latin typeface="Courier New"/>
                <a:cs typeface="Courier New"/>
              </a:rPr>
              <a:t>.&lt;ref name&gt;.&lt;function name&gt;</a:t>
            </a: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202</a:t>
            </a:fld>
            <a:endParaRPr lang="en-US">
              <a:solidFill>
                <a:prstClr val="black">
                  <a:tint val="75000"/>
                </a:prstClr>
              </a:solidFill>
              <a:latin typeface="Calibri"/>
            </a:endParaRPr>
          </a:p>
        </p:txBody>
      </p:sp>
    </p:spTree>
    <p:extLst>
      <p:ext uri="{BB962C8B-B14F-4D97-AF65-F5344CB8AC3E}">
        <p14:creationId xmlns:p14="http://schemas.microsoft.com/office/powerpoint/2010/main" val="246451170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p>
        </p:txBody>
      </p:sp>
      <p:sp>
        <p:nvSpPr>
          <p:cNvPr id="3" name="Text Placeholder 2"/>
          <p:cNvSpPr>
            <a:spLocks noGrp="1"/>
          </p:cNvSpPr>
          <p:nvPr>
            <p:ph type="body" idx="1"/>
          </p:nvPr>
        </p:nvSpPr>
        <p:spPr/>
        <p:txBody>
          <a:bodyPr>
            <a:normAutofit fontScale="92500" lnSpcReduction="10000"/>
          </a:bodyPr>
          <a:lstStyle/>
          <a:p>
            <a:r>
              <a:rPr lang="en-US" dirty="0"/>
              <a:t>Props are passed from the parent component to its children</a:t>
            </a:r>
          </a:p>
          <a:p>
            <a:r>
              <a:rPr lang="en-US" dirty="0"/>
              <a:t>JSX attributes become a single object in the child.</a:t>
            </a:r>
          </a:p>
          <a:p>
            <a:endParaRPr lang="en-US" dirty="0"/>
          </a:p>
          <a:p>
            <a:r>
              <a:rPr lang="en-US" dirty="0"/>
              <a:t>Parent:</a:t>
            </a:r>
          </a:p>
          <a:p>
            <a:pPr marL="0" indent="0">
              <a:buNone/>
            </a:pPr>
            <a:r>
              <a:rPr lang="en-US" dirty="0">
                <a:latin typeface="Courier New" charset="0"/>
                <a:ea typeface="Courier New" charset="0"/>
                <a:cs typeface="Courier New" charset="0"/>
              </a:rPr>
              <a:t>&lt;Hello name="Chris" /&gt;</a:t>
            </a:r>
          </a:p>
          <a:p>
            <a:pPr marL="0" indent="0">
              <a:buNone/>
            </a:pPr>
            <a:endParaRPr lang="en-US" dirty="0">
              <a:latin typeface="Courier New" charset="0"/>
              <a:ea typeface="Courier New" charset="0"/>
              <a:cs typeface="Courier New" charset="0"/>
            </a:endParaRPr>
          </a:p>
          <a:p>
            <a:r>
              <a:rPr lang="en-US" dirty="0">
                <a:ea typeface="Courier New" charset="0"/>
                <a:cs typeface="Courier New" charset="0"/>
              </a:rPr>
              <a:t>Child:</a:t>
            </a:r>
          </a:p>
          <a:p>
            <a:pPr marL="0" indent="0">
              <a:buNone/>
            </a:pPr>
            <a:r>
              <a:rPr lang="en-US" dirty="0">
                <a:latin typeface="Courier New" charset="0"/>
                <a:ea typeface="Courier New" charset="0"/>
                <a:cs typeface="Courier New" charset="0"/>
              </a:rPr>
              <a:t>class Hello extends </a:t>
            </a:r>
            <a:r>
              <a:rPr lang="en-US" dirty="0" err="1">
                <a:latin typeface="Courier New" charset="0"/>
                <a:ea typeface="Courier New" charset="0"/>
                <a:cs typeface="Courier New" charset="0"/>
              </a:rPr>
              <a:t>React.Component</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render() {</a:t>
            </a:r>
          </a:p>
          <a:p>
            <a:pPr marL="0" indent="0">
              <a:buNone/>
            </a:pPr>
            <a:r>
              <a:rPr lang="en-US" dirty="0">
                <a:latin typeface="Courier New" charset="0"/>
                <a:ea typeface="Courier New" charset="0"/>
                <a:cs typeface="Courier New" charset="0"/>
              </a:rPr>
              <a:t>    return (&lt;h1&gt;Hello, {</a:t>
            </a:r>
            <a:r>
              <a:rPr lang="en-US" dirty="0" err="1">
                <a:latin typeface="Courier New" charset="0"/>
                <a:ea typeface="Courier New" charset="0"/>
                <a:cs typeface="Courier New" charset="0"/>
              </a:rPr>
              <a:t>this.props.name</a:t>
            </a:r>
            <a:r>
              <a:rPr lang="en-US" dirty="0">
                <a:latin typeface="Courier New" charset="0"/>
                <a:ea typeface="Courier New" charset="0"/>
                <a:cs typeface="Courier New" charset="0"/>
              </a:rPr>
              <a:t>}&lt;/h1&gt;);</a:t>
            </a:r>
          </a:p>
          <a:p>
            <a:pPr marL="0" indent="0">
              <a:buNone/>
            </a:pP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203</a:t>
            </a:fld>
            <a:endParaRPr lang="en-US"/>
          </a:p>
        </p:txBody>
      </p:sp>
    </p:spTree>
    <p:extLst>
      <p:ext uri="{BB962C8B-B14F-4D97-AF65-F5344CB8AC3E}">
        <p14:creationId xmlns:p14="http://schemas.microsoft.com/office/powerpoint/2010/main" val="110776340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Between Components (cont.)</a:t>
            </a:r>
          </a:p>
        </p:txBody>
      </p:sp>
      <p:sp>
        <p:nvSpPr>
          <p:cNvPr id="3" name="Text Placeholder 2"/>
          <p:cNvSpPr>
            <a:spLocks noGrp="1"/>
          </p:cNvSpPr>
          <p:nvPr>
            <p:ph type="body" idx="1"/>
          </p:nvPr>
        </p:nvSpPr>
        <p:spPr/>
        <p:txBody>
          <a:bodyPr>
            <a:normAutofit fontScale="92500" lnSpcReduction="20000"/>
          </a:bodyPr>
          <a:lstStyle/>
          <a:p>
            <a:r>
              <a:rPr lang="en-US" dirty="0"/>
              <a:t>Child to Parent</a:t>
            </a:r>
          </a:p>
          <a:p>
            <a:pPr lvl="1"/>
            <a:r>
              <a:rPr lang="en-US" dirty="0"/>
              <a:t>Callback Functions</a:t>
            </a:r>
          </a:p>
          <a:p>
            <a:pPr lvl="2"/>
            <a:r>
              <a:rPr lang="en-US" dirty="0"/>
              <a:t>Parent passes a function to a child</a:t>
            </a:r>
          </a:p>
          <a:p>
            <a:pPr lvl="3"/>
            <a:r>
              <a:rPr lang="en-US" dirty="0">
                <a:latin typeface="Courier New"/>
                <a:cs typeface="Courier New"/>
              </a:rPr>
              <a:t>&lt;</a:t>
            </a:r>
            <a:r>
              <a:rPr lang="en-US" dirty="0" err="1">
                <a:latin typeface="Courier New"/>
                <a:cs typeface="Courier New"/>
              </a:rPr>
              <a:t>MyChild</a:t>
            </a:r>
            <a:r>
              <a:rPr lang="en-US" dirty="0">
                <a:latin typeface="Courier New"/>
                <a:cs typeface="Courier New"/>
              </a:rPr>
              <a:t> </a:t>
            </a:r>
            <a:r>
              <a:rPr lang="en-US" dirty="0" err="1">
                <a:latin typeface="Courier New"/>
                <a:cs typeface="Courier New"/>
              </a:rPr>
              <a:t>myFunc</a:t>
            </a:r>
            <a:r>
              <a:rPr lang="en-US" dirty="0">
                <a:latin typeface="Courier New"/>
                <a:cs typeface="Courier New"/>
              </a:rPr>
              <a:t>={</a:t>
            </a:r>
            <a:r>
              <a:rPr lang="en-US" dirty="0" err="1">
                <a:latin typeface="Courier New"/>
                <a:cs typeface="Courier New"/>
              </a:rPr>
              <a:t>this.handleChildFunc.bind</a:t>
            </a:r>
            <a:r>
              <a:rPr lang="en-US" dirty="0">
                <a:latin typeface="Courier New"/>
                <a:cs typeface="Courier New"/>
              </a:rPr>
              <a:t>(this)} /&gt;</a:t>
            </a:r>
          </a:p>
          <a:p>
            <a:pPr lvl="2"/>
            <a:r>
              <a:rPr lang="en-US" dirty="0"/>
              <a:t>Child calls the function</a:t>
            </a:r>
          </a:p>
          <a:p>
            <a:pPr lvl="3"/>
            <a:r>
              <a:rPr lang="en-US" dirty="0" err="1">
                <a:latin typeface="Courier New"/>
                <a:cs typeface="Courier New"/>
              </a:rPr>
              <a:t>this.props.myFunc</a:t>
            </a:r>
            <a:r>
              <a:rPr lang="en-US" dirty="0">
                <a:latin typeface="Courier New"/>
                <a:cs typeface="Courier New"/>
              </a:rPr>
              <a:t>();</a:t>
            </a:r>
          </a:p>
          <a:p>
            <a:pPr lvl="1"/>
            <a:r>
              <a:rPr lang="en-US" dirty="0"/>
              <a:t>Event Bubbling</a:t>
            </a:r>
          </a:p>
          <a:p>
            <a:pPr lvl="2"/>
            <a:r>
              <a:rPr lang="en-US" dirty="0"/>
              <a:t>Parent can capture DOM events that happen in children.</a:t>
            </a:r>
          </a:p>
          <a:p>
            <a:pPr marL="914400" lvl="2" indent="0">
              <a:buNone/>
            </a:pPr>
            <a:r>
              <a:rPr lang="en-US" sz="1100" dirty="0">
                <a:latin typeface="Courier New"/>
                <a:cs typeface="Courier New"/>
              </a:rPr>
              <a:t>class </a:t>
            </a:r>
            <a:r>
              <a:rPr lang="en-US" sz="1100" dirty="0" err="1">
                <a:latin typeface="Courier New"/>
                <a:cs typeface="Courier New"/>
              </a:rPr>
              <a:t>ParentComponent</a:t>
            </a:r>
            <a:r>
              <a:rPr lang="en-US" sz="1100" dirty="0">
                <a:latin typeface="Courier New"/>
                <a:cs typeface="Courier New"/>
              </a:rPr>
              <a:t> extends </a:t>
            </a:r>
            <a:r>
              <a:rPr lang="en-US" sz="1100" dirty="0" err="1">
                <a:latin typeface="Courier New"/>
                <a:cs typeface="Courier New"/>
              </a:rPr>
              <a:t>React.Component</a:t>
            </a:r>
            <a:r>
              <a:rPr lang="en-US" sz="1100" dirty="0">
                <a:latin typeface="Courier New"/>
                <a:cs typeface="Courier New"/>
              </a:rPr>
              <a:t> {</a:t>
            </a:r>
          </a:p>
          <a:p>
            <a:pPr marL="914400" lvl="2" indent="0">
              <a:buNone/>
            </a:pPr>
            <a:r>
              <a:rPr lang="en-US" sz="1100" dirty="0">
                <a:latin typeface="Courier New"/>
                <a:cs typeface="Courier New"/>
              </a:rPr>
              <a:t>  render() {</a:t>
            </a:r>
          </a:p>
          <a:p>
            <a:pPr marL="914400" lvl="2" indent="0">
              <a:buNone/>
            </a:pPr>
            <a:r>
              <a:rPr lang="en-US" sz="1100" dirty="0">
                <a:latin typeface="Courier New"/>
                <a:cs typeface="Courier New"/>
              </a:rPr>
              <a:t>    return (</a:t>
            </a:r>
          </a:p>
          <a:p>
            <a:pPr marL="914400" lvl="2" indent="0">
              <a:buNone/>
            </a:pPr>
            <a:r>
              <a:rPr lang="en-US" sz="1100" dirty="0">
                <a:latin typeface="Courier New"/>
                <a:cs typeface="Courier New"/>
              </a:rPr>
              <a:t>      &lt;div </a:t>
            </a:r>
            <a:r>
              <a:rPr lang="en-US" sz="1100" dirty="0" err="1">
                <a:latin typeface="Courier New"/>
                <a:cs typeface="Courier New"/>
              </a:rPr>
              <a:t>onKeyUp</a:t>
            </a:r>
            <a:r>
              <a:rPr lang="en-US" sz="1100" dirty="0">
                <a:latin typeface="Courier New"/>
                <a:cs typeface="Courier New"/>
              </a:rPr>
              <a:t>={</a:t>
            </a:r>
            <a:r>
              <a:rPr lang="en-US" sz="1100" dirty="0" err="1">
                <a:latin typeface="Courier New"/>
                <a:cs typeface="Courier New"/>
              </a:rPr>
              <a:t>this.handleKeyUp.bind</a:t>
            </a:r>
            <a:r>
              <a:rPr lang="en-US" sz="1100" dirty="0">
                <a:latin typeface="Courier New"/>
                <a:cs typeface="Courier New"/>
              </a:rPr>
              <a:t>(this)}&gt;</a:t>
            </a:r>
          </a:p>
          <a:p>
            <a:pPr marL="914400" lvl="2" indent="0">
              <a:buNone/>
            </a:pPr>
            <a:r>
              <a:rPr lang="en-US" sz="1100" dirty="0">
                <a:latin typeface="Courier New"/>
                <a:cs typeface="Courier New"/>
              </a:rPr>
              <a:t>        // Any number of child components can be added here.</a:t>
            </a:r>
          </a:p>
          <a:p>
            <a:pPr marL="914400" lvl="2" indent="0">
              <a:buNone/>
            </a:pPr>
            <a:r>
              <a:rPr lang="en-US" sz="1100" dirty="0">
                <a:latin typeface="Courier New"/>
                <a:cs typeface="Courier New"/>
              </a:rPr>
              <a:t>      &lt;/div&gt;</a:t>
            </a:r>
          </a:p>
          <a:p>
            <a:pPr marL="914400" lvl="2" indent="0">
              <a:buNone/>
            </a:pPr>
            <a:r>
              <a:rPr lang="en-US" sz="1100" dirty="0">
                <a:latin typeface="Courier New"/>
                <a:cs typeface="Courier New"/>
              </a:rPr>
              <a:t>    );</a:t>
            </a:r>
          </a:p>
          <a:p>
            <a:pPr marL="914400" lvl="2" indent="0">
              <a:buNone/>
            </a:pPr>
            <a:r>
              <a:rPr lang="en-US" sz="1100" dirty="0">
                <a:latin typeface="Courier New"/>
                <a:cs typeface="Courier New"/>
              </a:rPr>
              <a:t>  }</a:t>
            </a:r>
          </a:p>
          <a:p>
            <a:pPr marL="914400" lvl="2" indent="0">
              <a:buNone/>
            </a:pPr>
            <a:r>
              <a:rPr lang="en-US" sz="1100" dirty="0">
                <a:latin typeface="Courier New"/>
                <a:cs typeface="Courier New"/>
              </a:rPr>
              <a:t>  </a:t>
            </a:r>
            <a:r>
              <a:rPr lang="en-US" sz="1100" dirty="0" err="1">
                <a:latin typeface="Courier New"/>
                <a:cs typeface="Courier New"/>
              </a:rPr>
              <a:t>handleKeyUp</a:t>
            </a:r>
            <a:r>
              <a:rPr lang="en-US" sz="1100" dirty="0">
                <a:latin typeface="Courier New"/>
                <a:cs typeface="Courier New"/>
              </a:rPr>
              <a:t>(event) {</a:t>
            </a:r>
          </a:p>
          <a:p>
            <a:pPr marL="914400" lvl="2" indent="0">
              <a:buNone/>
            </a:pPr>
            <a:r>
              <a:rPr lang="en-US" sz="1100" dirty="0">
                <a:latin typeface="Courier New"/>
                <a:cs typeface="Courier New"/>
              </a:rPr>
              <a:t>    // This function will be called for the '</a:t>
            </a:r>
            <a:r>
              <a:rPr lang="en-US" sz="1100" dirty="0" err="1">
                <a:latin typeface="Courier New"/>
                <a:cs typeface="Courier New"/>
              </a:rPr>
              <a:t>onkeyup</a:t>
            </a:r>
            <a:r>
              <a:rPr lang="en-US" sz="1100" dirty="0">
                <a:latin typeface="Courier New"/>
                <a:cs typeface="Courier New"/>
              </a:rPr>
              <a:t>' event in any &lt;input/&gt; </a:t>
            </a:r>
          </a:p>
          <a:p>
            <a:pPr marL="914400" lvl="2" indent="0">
              <a:buNone/>
            </a:pPr>
            <a:r>
              <a:rPr lang="en-US" sz="1100" dirty="0">
                <a:latin typeface="Courier New"/>
                <a:cs typeface="Courier New"/>
              </a:rPr>
              <a:t>    // fields rendered by any of my child components. </a:t>
            </a:r>
          </a:p>
          <a:p>
            <a:pPr marL="914400" lvl="2" indent="0">
              <a:buNone/>
            </a:pPr>
            <a:r>
              <a:rPr lang="en-US" sz="1100" dirty="0">
                <a:latin typeface="Courier New"/>
                <a:cs typeface="Courier New"/>
              </a:rPr>
              <a:t>  }</a:t>
            </a:r>
          </a:p>
          <a:p>
            <a:pPr marL="914400" lvl="2" indent="0">
              <a:buNone/>
            </a:pPr>
            <a:r>
              <a:rPr lang="en-US" sz="11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204</a:t>
            </a:fld>
            <a:endParaRPr lang="en-US">
              <a:solidFill>
                <a:prstClr val="black">
                  <a:tint val="75000"/>
                </a:prstClr>
              </a:solidFill>
              <a:latin typeface="Calibri"/>
            </a:endParaRPr>
          </a:p>
        </p:txBody>
      </p:sp>
    </p:spTree>
    <p:extLst>
      <p:ext uri="{BB962C8B-B14F-4D97-AF65-F5344CB8AC3E}">
        <p14:creationId xmlns:p14="http://schemas.microsoft.com/office/powerpoint/2010/main" val="46431471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Between Components (cont.)</a:t>
            </a:r>
          </a:p>
        </p:txBody>
      </p:sp>
      <p:sp>
        <p:nvSpPr>
          <p:cNvPr id="3" name="Text Placeholder 2"/>
          <p:cNvSpPr>
            <a:spLocks noGrp="1"/>
          </p:cNvSpPr>
          <p:nvPr>
            <p:ph type="body" idx="1"/>
          </p:nvPr>
        </p:nvSpPr>
        <p:spPr/>
        <p:txBody>
          <a:bodyPr>
            <a:normAutofit fontScale="92500" lnSpcReduction="20000"/>
          </a:bodyPr>
          <a:lstStyle/>
          <a:p>
            <a:r>
              <a:rPr lang="en-US" dirty="0"/>
              <a:t>Between Siblings</a:t>
            </a:r>
          </a:p>
          <a:p>
            <a:pPr lvl="1"/>
            <a:r>
              <a:rPr lang="en-US" dirty="0"/>
              <a:t>Use a parent component.</a:t>
            </a:r>
          </a:p>
          <a:p>
            <a:r>
              <a:rPr lang="en-US" dirty="0"/>
              <a:t>Any to Any</a:t>
            </a:r>
          </a:p>
          <a:p>
            <a:pPr lvl="1"/>
            <a:r>
              <a:rPr lang="en-US" dirty="0"/>
              <a:t>Observer Patterns</a:t>
            </a:r>
          </a:p>
          <a:p>
            <a:pPr lvl="2"/>
            <a:r>
              <a:rPr lang="en-US" dirty="0"/>
              <a:t>Components subscribe to messages.</a:t>
            </a:r>
          </a:p>
          <a:p>
            <a:pPr lvl="2"/>
            <a:r>
              <a:rPr lang="en-US" dirty="0"/>
              <a:t>Other components publish messages to subscribers.</a:t>
            </a:r>
          </a:p>
          <a:p>
            <a:pPr lvl="2"/>
            <a:r>
              <a:rPr lang="en-US" dirty="0"/>
              <a:t>Subscribe in </a:t>
            </a:r>
            <a:r>
              <a:rPr lang="en-US" dirty="0" err="1"/>
              <a:t>componentDidMount</a:t>
            </a:r>
            <a:endParaRPr lang="en-US" dirty="0"/>
          </a:p>
          <a:p>
            <a:pPr lvl="2"/>
            <a:r>
              <a:rPr lang="en-US" dirty="0"/>
              <a:t>Unsubscribe in </a:t>
            </a:r>
            <a:r>
              <a:rPr lang="en-US"/>
              <a:t>componentWillUnmount</a:t>
            </a:r>
            <a:endParaRPr lang="en-US" dirty="0"/>
          </a:p>
          <a:p>
            <a:pPr lvl="2"/>
            <a:r>
              <a:rPr lang="en-US" dirty="0"/>
              <a:t>Can use a library such as </a:t>
            </a:r>
            <a:r>
              <a:rPr lang="en-US" dirty="0" err="1"/>
              <a:t>EventEmitter</a:t>
            </a:r>
            <a:r>
              <a:rPr lang="en-US" dirty="0"/>
              <a:t> (https://</a:t>
            </a:r>
            <a:r>
              <a:rPr lang="en-US" dirty="0" err="1"/>
              <a:t>github.com</a:t>
            </a:r>
            <a:r>
              <a:rPr lang="en-US" dirty="0"/>
              <a:t>/</a:t>
            </a:r>
            <a:r>
              <a:rPr lang="en-US" dirty="0" err="1"/>
              <a:t>Olical</a:t>
            </a:r>
            <a:r>
              <a:rPr lang="en-US" dirty="0"/>
              <a:t>/</a:t>
            </a:r>
            <a:r>
              <a:rPr lang="en-US" dirty="0" err="1"/>
              <a:t>EventEmitter</a:t>
            </a:r>
            <a:r>
              <a:rPr lang="en-US" dirty="0"/>
              <a:t>)</a:t>
            </a:r>
          </a:p>
          <a:p>
            <a:pPr lvl="1"/>
            <a:r>
              <a:rPr lang="en-US" dirty="0"/>
              <a:t>Context</a:t>
            </a:r>
          </a:p>
          <a:p>
            <a:pPr lvl="2"/>
            <a:r>
              <a:rPr lang="en-US" dirty="0"/>
              <a:t>Provides data to an entire subtree</a:t>
            </a:r>
          </a:p>
          <a:p>
            <a:pPr lvl="2"/>
            <a:r>
              <a:rPr lang="en-US" dirty="0"/>
              <a:t>https://</a:t>
            </a:r>
            <a:r>
              <a:rPr lang="en-US" dirty="0" err="1"/>
              <a:t>facebook.github.io</a:t>
            </a:r>
            <a:r>
              <a:rPr lang="en-US" dirty="0"/>
              <a:t>/react/docs/</a:t>
            </a:r>
            <a:r>
              <a:rPr lang="en-US" dirty="0" err="1"/>
              <a:t>context.html</a:t>
            </a:r>
            <a:endParaRPr lang="en-US" dirty="0"/>
          </a:p>
          <a:p>
            <a:pPr lvl="1"/>
            <a:r>
              <a:rPr lang="en-US" strike="sngStrike" dirty="0"/>
              <a:t>Global Variables</a:t>
            </a:r>
          </a:p>
          <a:p>
            <a:pPr lvl="2"/>
            <a:r>
              <a:rPr lang="en-US" dirty="0"/>
              <a:t>Best not to use.</a:t>
            </a: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205</a:t>
            </a:fld>
            <a:endParaRPr lang="en-US">
              <a:solidFill>
                <a:prstClr val="black">
                  <a:tint val="75000"/>
                </a:prstClr>
              </a:solidFill>
              <a:latin typeface="Calibri"/>
            </a:endParaRPr>
          </a:p>
        </p:txBody>
      </p:sp>
    </p:spTree>
    <p:extLst>
      <p:ext uri="{BB962C8B-B14F-4D97-AF65-F5344CB8AC3E}">
        <p14:creationId xmlns:p14="http://schemas.microsoft.com/office/powerpoint/2010/main" val="9586781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7E24-BEEE-0547-9FD9-55AD6AE8AE86}"/>
              </a:ext>
            </a:extLst>
          </p:cNvPr>
          <p:cNvSpPr>
            <a:spLocks noGrp="1"/>
          </p:cNvSpPr>
          <p:nvPr>
            <p:ph type="title"/>
          </p:nvPr>
        </p:nvSpPr>
        <p:spPr/>
        <p:txBody>
          <a:bodyPr/>
          <a:lstStyle/>
          <a:p>
            <a:r>
              <a:rPr lang="en-US" dirty="0"/>
              <a:t>Using refs</a:t>
            </a:r>
          </a:p>
        </p:txBody>
      </p:sp>
      <p:sp>
        <p:nvSpPr>
          <p:cNvPr id="3" name="Content Placeholder 2">
            <a:extLst>
              <a:ext uri="{FF2B5EF4-FFF2-40B4-BE49-F238E27FC236}">
                <a16:creationId xmlns:a16="http://schemas.microsoft.com/office/drawing/2014/main" id="{B8D6B41C-D54C-0047-A6AB-BEA5D4B7B808}"/>
              </a:ext>
            </a:extLst>
          </p:cNvPr>
          <p:cNvSpPr>
            <a:spLocks noGrp="1"/>
          </p:cNvSpPr>
          <p:nvPr>
            <p:ph idx="1"/>
          </p:nvPr>
        </p:nvSpPr>
        <p:spPr/>
        <p:txBody>
          <a:bodyPr>
            <a:normAutofit fontScale="70000" lnSpcReduction="20000"/>
          </a:bodyPr>
          <a:lstStyle/>
          <a:p>
            <a:r>
              <a:rPr lang="en-US" dirty="0"/>
              <a:t>refs can be used to get access to a DOM node or to an instance of a component.</a:t>
            </a:r>
          </a:p>
          <a:p>
            <a:pPr marL="0" indent="0">
              <a:buNone/>
            </a:pPr>
            <a:r>
              <a:rPr lang="en-US" dirty="0">
                <a:latin typeface="Courier" pitchFamily="2" charset="0"/>
              </a:rPr>
              <a:t>...</a:t>
            </a:r>
          </a:p>
          <a:p>
            <a:pPr marL="0" indent="0">
              <a:buNone/>
            </a:pPr>
            <a:r>
              <a:rPr lang="en-US" dirty="0">
                <a:latin typeface="Courier" pitchFamily="2" charset="0"/>
              </a:rPr>
              <a:t>update(e){</a:t>
            </a:r>
          </a:p>
          <a:p>
            <a:pPr marL="0" indent="0">
              <a:buNone/>
            </a:pPr>
            <a:r>
              <a:rPr lang="en-US" dirty="0">
                <a:latin typeface="Courier" pitchFamily="2" charset="0"/>
              </a:rPr>
              <a:t>	</a:t>
            </a:r>
            <a:r>
              <a:rPr lang="en-US" dirty="0" err="1">
                <a:latin typeface="Courier" pitchFamily="2" charset="0"/>
              </a:rPr>
              <a:t>this.setState</a:t>
            </a:r>
            <a:r>
              <a:rPr lang="en-US" dirty="0">
                <a:latin typeface="Courier" pitchFamily="2" charset="0"/>
              </a:rPr>
              <a:t>(</a:t>
            </a:r>
          </a:p>
          <a:p>
            <a:pPr marL="0" indent="0">
              <a:buNone/>
            </a:pPr>
            <a:r>
              <a:rPr lang="en-US" dirty="0">
                <a:latin typeface="Courier" pitchFamily="2" charset="0"/>
              </a:rPr>
              <a:t>		{</a:t>
            </a:r>
            <a:r>
              <a:rPr lang="en-US" dirty="0" err="1">
                <a:latin typeface="Courier" pitchFamily="2" charset="0"/>
              </a:rPr>
              <a:t>message:this.refs.message.value</a:t>
            </a:r>
            <a:r>
              <a:rPr lang="en-US" dirty="0">
                <a:latin typeface="Courier" pitchFamily="2" charset="0"/>
              </a:rPr>
              <a:t>}</a:t>
            </a:r>
          </a:p>
          <a:p>
            <a:pPr marL="0" indent="0">
              <a:buNone/>
            </a:pPr>
            <a:r>
              <a:rPr lang="en-US" dirty="0">
                <a:latin typeface="Courier" pitchFamily="2" charset="0"/>
              </a:rPr>
              <a:t>	);</a:t>
            </a:r>
          </a:p>
          <a:p>
            <a:pPr marL="0" indent="0">
              <a:buNone/>
            </a:pPr>
            <a:r>
              <a:rPr lang="en-US" dirty="0">
                <a:latin typeface="Courier" pitchFamily="2" charset="0"/>
              </a:rPr>
              <a:t>}</a:t>
            </a:r>
          </a:p>
          <a:p>
            <a:pPr marL="0" indent="0">
              <a:buNone/>
            </a:pPr>
            <a:r>
              <a:rPr lang="en-US" dirty="0">
                <a:latin typeface="Courier" pitchFamily="2" charset="0"/>
              </a:rPr>
              <a:t>...</a:t>
            </a:r>
          </a:p>
          <a:p>
            <a:pPr marL="0" indent="0">
              <a:buNone/>
            </a:pPr>
            <a:r>
              <a:rPr lang="en-US" dirty="0">
                <a:latin typeface="Courier" pitchFamily="2" charset="0"/>
              </a:rPr>
              <a:t>render(){</a:t>
            </a:r>
          </a:p>
          <a:p>
            <a:pPr marL="0" indent="0">
              <a:buNone/>
            </a:pPr>
            <a:r>
              <a:rPr lang="en-US" dirty="0">
                <a:latin typeface="Courier" pitchFamily="2" charset="0"/>
              </a:rPr>
              <a:t>  return(</a:t>
            </a:r>
          </a:p>
          <a:p>
            <a:pPr marL="0" indent="0">
              <a:buNone/>
            </a:pPr>
            <a:r>
              <a:rPr lang="en-US" dirty="0">
                <a:latin typeface="Courier" pitchFamily="2" charset="0"/>
              </a:rPr>
              <a:t>&lt;div&gt;</a:t>
            </a:r>
          </a:p>
          <a:p>
            <a:pPr marL="0" indent="0">
              <a:buNone/>
            </a:pPr>
            <a:r>
              <a:rPr lang="en-US" dirty="0">
                <a:latin typeface="Courier" pitchFamily="2" charset="0"/>
              </a:rPr>
              <a:t>	&lt;input type="text" ref="message" 		</a:t>
            </a:r>
          </a:p>
          <a:p>
            <a:pPr marL="0" indent="0">
              <a:buNone/>
            </a:pPr>
            <a:r>
              <a:rPr lang="en-US" dirty="0">
                <a:latin typeface="Courier" pitchFamily="2" charset="0"/>
              </a:rPr>
              <a:t>		</a:t>
            </a:r>
            <a:r>
              <a:rPr lang="en-US" dirty="0" err="1">
                <a:latin typeface="Courier" pitchFamily="2" charset="0"/>
              </a:rPr>
              <a:t>onChange</a:t>
            </a:r>
            <a:r>
              <a:rPr lang="en-US" dirty="0">
                <a:latin typeface="Courier" pitchFamily="2" charset="0"/>
              </a:rPr>
              <a:t>={</a:t>
            </a:r>
            <a:r>
              <a:rPr lang="en-US" dirty="0" err="1">
                <a:latin typeface="Courier" pitchFamily="2" charset="0"/>
              </a:rPr>
              <a:t>this.update.bind</a:t>
            </a:r>
            <a:r>
              <a:rPr lang="en-US" dirty="0">
                <a:latin typeface="Courier" pitchFamily="2" charset="0"/>
              </a:rPr>
              <a:t>(this)} /&gt;</a:t>
            </a:r>
          </a:p>
          <a:p>
            <a:pPr marL="0" indent="0">
              <a:buNone/>
            </a:pPr>
            <a:r>
              <a:rPr lang="en-US" dirty="0">
                <a:latin typeface="Courier" pitchFamily="2" charset="0"/>
              </a:rPr>
              <a:t>	&lt;/div&gt;</a:t>
            </a:r>
          </a:p>
          <a:p>
            <a:pPr marL="0" indent="0">
              <a:buNone/>
            </a:pPr>
            <a:r>
              <a:rPr lang="en-US" dirty="0">
                <a:latin typeface="Courier" pitchFamily="2" charset="0"/>
              </a:rPr>
              <a:t>);</a:t>
            </a:r>
          </a:p>
          <a:p>
            <a:pPr marL="0" indent="0">
              <a:buNone/>
            </a:pPr>
            <a:r>
              <a:rPr lang="en-US" dirty="0">
                <a:latin typeface="Courier" pitchFamily="2" charset="0"/>
              </a:rPr>
              <a:t>}</a:t>
            </a:r>
          </a:p>
        </p:txBody>
      </p:sp>
    </p:spTree>
    <p:extLst>
      <p:ext uri="{BB962C8B-B14F-4D97-AF65-F5344CB8AC3E}">
        <p14:creationId xmlns:p14="http://schemas.microsoft.com/office/powerpoint/2010/main" val="162009974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 Callback</a:t>
            </a:r>
          </a:p>
        </p:txBody>
      </p:sp>
      <p:sp>
        <p:nvSpPr>
          <p:cNvPr id="5" name="Text Placeholder 4"/>
          <p:cNvSpPr>
            <a:spLocks noGrp="1"/>
          </p:cNvSpPr>
          <p:nvPr>
            <p:ph type="body" idx="1"/>
          </p:nvPr>
        </p:nvSpPr>
        <p:spPr/>
        <p:txBody>
          <a:bodyPr/>
          <a:lstStyle/>
          <a:p>
            <a:r>
              <a:rPr lang="en-US" dirty="0"/>
              <a:t>A special attribute you can attach to any component</a:t>
            </a:r>
          </a:p>
          <a:p>
            <a:r>
              <a:rPr lang="en-US" dirty="0"/>
              <a:t>Takes a callback function</a:t>
            </a:r>
          </a:p>
          <a:p>
            <a:r>
              <a:rPr lang="en-US" dirty="0"/>
              <a:t>The callback will be executed immediately after the component mounts or unmounts.</a:t>
            </a:r>
          </a:p>
          <a:p>
            <a:r>
              <a:rPr lang="en-US" dirty="0"/>
              <a:t>When used on an HTML element, the ref callback receives the underlying DOM node as its argument.</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207</a:t>
            </a:fld>
            <a:endParaRPr lang="en-US">
              <a:solidFill>
                <a:prstClr val="black">
                  <a:tint val="75000"/>
                </a:prstClr>
              </a:solidFill>
              <a:latin typeface="Calibri"/>
            </a:endParaRPr>
          </a:p>
        </p:txBody>
      </p:sp>
    </p:spTree>
    <p:extLst>
      <p:ext uri="{BB962C8B-B14F-4D97-AF65-F5344CB8AC3E}">
        <p14:creationId xmlns:p14="http://schemas.microsoft.com/office/powerpoint/2010/main" val="232618050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208</a:t>
            </a:fld>
            <a:endParaRPr lang="en-US">
              <a:solidFill>
                <a:prstClr val="black">
                  <a:tint val="75000"/>
                </a:prstClr>
              </a:solidFill>
              <a:latin typeface="Calibri"/>
            </a:endParaRPr>
          </a:p>
        </p:txBody>
      </p:sp>
      <p:sp>
        <p:nvSpPr>
          <p:cNvPr id="3" name="Text Placeholder 2"/>
          <p:cNvSpPr>
            <a:spLocks noGrp="1"/>
          </p:cNvSpPr>
          <p:nvPr>
            <p:ph type="body" sz="quarter" idx="13"/>
          </p:nvPr>
        </p:nvSpPr>
        <p:spPr/>
        <p:txBody>
          <a:bodyPr/>
          <a:lstStyle/>
          <a:p>
            <a:r>
              <a:rPr lang="en-US" sz="1400" dirty="0"/>
              <a:t>class </a:t>
            </a:r>
            <a:r>
              <a:rPr lang="en-US" sz="1400" dirty="0" err="1"/>
              <a:t>TheChild</a:t>
            </a:r>
            <a:r>
              <a:rPr lang="en-US" sz="1400" dirty="0"/>
              <a:t> extends </a:t>
            </a:r>
            <a:r>
              <a:rPr lang="en-US" sz="1400" dirty="0" err="1"/>
              <a:t>React.Component</a:t>
            </a:r>
            <a:r>
              <a:rPr lang="en-US" sz="1400" dirty="0"/>
              <a:t> {</a:t>
            </a:r>
          </a:p>
          <a:p>
            <a:r>
              <a:rPr lang="en-US" sz="1400" dirty="0"/>
              <a:t>  </a:t>
            </a:r>
            <a:r>
              <a:rPr lang="en-US" sz="1400" dirty="0" err="1"/>
              <a:t>myFunc</a:t>
            </a:r>
            <a:r>
              <a:rPr lang="en-US" sz="1400" dirty="0"/>
              <a:t>() {</a:t>
            </a:r>
          </a:p>
          <a:p>
            <a:r>
              <a:rPr lang="en-US" sz="1400" dirty="0"/>
              <a:t>    return 'hello';</a:t>
            </a:r>
          </a:p>
          <a:p>
            <a:r>
              <a:rPr lang="en-US" sz="1400" dirty="0"/>
              <a:t>  }</a:t>
            </a:r>
          </a:p>
          <a:p>
            <a:r>
              <a:rPr lang="en-US" sz="1400" dirty="0"/>
              <a:t>}</a:t>
            </a:r>
          </a:p>
          <a:p>
            <a:r>
              <a:rPr lang="en-US" sz="1400" dirty="0"/>
              <a:t>class </a:t>
            </a:r>
            <a:r>
              <a:rPr lang="en-US" sz="1400" dirty="0" err="1"/>
              <a:t>TheParent</a:t>
            </a:r>
            <a:r>
              <a:rPr lang="en-US" sz="1400" dirty="0"/>
              <a:t> extends </a:t>
            </a:r>
            <a:r>
              <a:rPr lang="en-US" sz="1400" dirty="0" err="1"/>
              <a:t>React.Component</a:t>
            </a:r>
            <a:r>
              <a:rPr lang="en-US" sz="1400" dirty="0"/>
              <a:t> {</a:t>
            </a:r>
          </a:p>
          <a:p>
            <a:r>
              <a:rPr lang="en-US" sz="1400" dirty="0"/>
              <a:t>  render() {</a:t>
            </a:r>
          </a:p>
          <a:p>
            <a:r>
              <a:rPr lang="en-US" sz="1400" dirty="0"/>
              <a:t>    return (</a:t>
            </a:r>
          </a:p>
          <a:p>
            <a:r>
              <a:rPr lang="en-US" sz="1400" dirty="0"/>
              <a:t>      &lt;</a:t>
            </a:r>
            <a:r>
              <a:rPr lang="en-US" sz="1400" dirty="0" err="1"/>
              <a:t>TheChild</a:t>
            </a:r>
            <a:r>
              <a:rPr lang="en-US" sz="1400" dirty="0"/>
              <a:t> ref='foo' /&gt;</a:t>
            </a:r>
          </a:p>
          <a:p>
            <a:r>
              <a:rPr lang="en-US" sz="1400" dirty="0"/>
              <a:t>    );</a:t>
            </a:r>
          </a:p>
          <a:p>
            <a:r>
              <a:rPr lang="en-US" sz="1400" dirty="0"/>
              <a:t>  }</a:t>
            </a:r>
          </a:p>
          <a:p>
            <a:r>
              <a:rPr lang="en-US" sz="1400" dirty="0"/>
              <a:t> </a:t>
            </a:r>
          </a:p>
          <a:p>
            <a:r>
              <a:rPr lang="en-US" sz="1400" dirty="0"/>
              <a:t>  </a:t>
            </a:r>
            <a:r>
              <a:rPr lang="en-US" sz="1400" dirty="0" err="1"/>
              <a:t>componentDidMount</a:t>
            </a:r>
            <a:r>
              <a:rPr lang="en-US" sz="1400" dirty="0"/>
              <a:t>() {</a:t>
            </a:r>
          </a:p>
          <a:p>
            <a:r>
              <a:rPr lang="en-US" sz="1400" dirty="0"/>
              <a:t>    </a:t>
            </a:r>
            <a:r>
              <a:rPr lang="en-US" sz="1400" dirty="0" err="1"/>
              <a:t>var</a:t>
            </a:r>
            <a:r>
              <a:rPr lang="en-US" sz="1400" dirty="0"/>
              <a:t> x = </a:t>
            </a:r>
            <a:r>
              <a:rPr lang="en-US" sz="1400" dirty="0" err="1"/>
              <a:t>this.refs.foo.myFunc</a:t>
            </a:r>
            <a:r>
              <a:rPr lang="en-US" sz="1400" dirty="0"/>
              <a:t>();</a:t>
            </a:r>
          </a:p>
          <a:p>
            <a:r>
              <a:rPr lang="en-US" sz="1400" dirty="0"/>
              <a:t>    // x is now 'hello' </a:t>
            </a:r>
          </a:p>
          <a:p>
            <a:r>
              <a:rPr lang="en-US" sz="1400" dirty="0"/>
              <a:t>  }</a:t>
            </a:r>
          </a:p>
          <a:p>
            <a:r>
              <a:rPr lang="en-US" sz="1400" dirty="0"/>
              <a:t>}</a:t>
            </a:r>
          </a:p>
        </p:txBody>
      </p:sp>
      <p:sp>
        <p:nvSpPr>
          <p:cNvPr id="2" name="Title 1"/>
          <p:cNvSpPr>
            <a:spLocks noGrp="1"/>
          </p:cNvSpPr>
          <p:nvPr>
            <p:ph type="title"/>
          </p:nvPr>
        </p:nvSpPr>
        <p:spPr/>
        <p:txBody>
          <a:bodyPr/>
          <a:lstStyle/>
          <a:p>
            <a:r>
              <a:rPr lang="en-US" dirty="0"/>
              <a:t>Communicating Parent &gt; Child with Ref</a:t>
            </a:r>
          </a:p>
        </p:txBody>
      </p:sp>
    </p:spTree>
    <p:extLst>
      <p:ext uri="{BB962C8B-B14F-4D97-AF65-F5344CB8AC3E}">
        <p14:creationId xmlns:p14="http://schemas.microsoft.com/office/powerpoint/2010/main" val="292688932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06D4-50AC-A24F-A4D3-7BFA32C049FE}"/>
              </a:ext>
            </a:extLst>
          </p:cNvPr>
          <p:cNvSpPr>
            <a:spLocks noGrp="1"/>
          </p:cNvSpPr>
          <p:nvPr>
            <p:ph type="title"/>
          </p:nvPr>
        </p:nvSpPr>
        <p:spPr/>
        <p:txBody>
          <a:bodyPr/>
          <a:lstStyle/>
          <a:p>
            <a:r>
              <a:rPr lang="en-US" dirty="0" err="1"/>
              <a:t>React.createRef</a:t>
            </a:r>
            <a:endParaRPr lang="en-US" dirty="0"/>
          </a:p>
        </p:txBody>
      </p:sp>
      <p:sp>
        <p:nvSpPr>
          <p:cNvPr id="3" name="Content Placeholder 2">
            <a:extLst>
              <a:ext uri="{FF2B5EF4-FFF2-40B4-BE49-F238E27FC236}">
                <a16:creationId xmlns:a16="http://schemas.microsoft.com/office/drawing/2014/main" id="{34E54C79-FF9E-404D-97E7-7CE172D5CB38}"/>
              </a:ext>
            </a:extLst>
          </p:cNvPr>
          <p:cNvSpPr>
            <a:spLocks noGrp="1"/>
          </p:cNvSpPr>
          <p:nvPr>
            <p:ph idx="1"/>
          </p:nvPr>
        </p:nvSpPr>
        <p:spPr/>
        <p:txBody>
          <a:bodyPr/>
          <a:lstStyle/>
          <a:p>
            <a:r>
              <a:rPr lang="en-US" dirty="0"/>
              <a:t>As of React 16.3, you can create refs using </a:t>
            </a:r>
            <a:r>
              <a:rPr lang="en-US" dirty="0" err="1"/>
              <a:t>React.createRef</a:t>
            </a:r>
            <a:endParaRPr lang="en-US" dirty="0"/>
          </a:p>
          <a:p>
            <a:pPr marL="0" indent="0">
              <a:buNone/>
            </a:pPr>
            <a:endParaRPr lang="en-US" sz="1600" dirty="0">
              <a:latin typeface="Courier" pitchFamily="2" charset="0"/>
            </a:endParaRPr>
          </a:p>
          <a:p>
            <a:pPr marL="0" indent="0">
              <a:buNone/>
            </a:pPr>
            <a:r>
              <a:rPr lang="en-US" sz="1600" dirty="0">
                <a:latin typeface="Courier" pitchFamily="2" charset="0"/>
              </a:rPr>
              <a:t>class </a:t>
            </a:r>
            <a:r>
              <a:rPr lang="en-US" sz="1600" dirty="0" err="1">
                <a:latin typeface="Courier" pitchFamily="2" charset="0"/>
              </a:rPr>
              <a:t>MyComponent</a:t>
            </a:r>
            <a:r>
              <a:rPr lang="en-US" sz="1600" dirty="0">
                <a:latin typeface="Courier" pitchFamily="2" charset="0"/>
              </a:rPr>
              <a:t> extends </a:t>
            </a:r>
            <a:r>
              <a:rPr lang="en-US" sz="1600" dirty="0" err="1">
                <a:latin typeface="Courier" pitchFamily="2" charset="0"/>
              </a:rPr>
              <a:t>React.Component</a:t>
            </a:r>
            <a:r>
              <a:rPr lang="en-US" sz="1600" dirty="0">
                <a:latin typeface="Courier" pitchFamily="2" charset="0"/>
              </a:rPr>
              <a:t> { </a:t>
            </a:r>
          </a:p>
          <a:p>
            <a:pPr marL="457200" lvl="1" indent="0">
              <a:buNone/>
            </a:pPr>
            <a:r>
              <a:rPr lang="en-US" sz="1600" dirty="0">
                <a:latin typeface="Courier" pitchFamily="2" charset="0"/>
              </a:rPr>
              <a:t>constructor(props) { </a:t>
            </a:r>
          </a:p>
          <a:p>
            <a:pPr marL="914400" lvl="2" indent="0">
              <a:buNone/>
            </a:pPr>
            <a:r>
              <a:rPr lang="en-US" sz="1600" dirty="0">
                <a:latin typeface="Courier" pitchFamily="2" charset="0"/>
              </a:rPr>
              <a:t>super(props); </a:t>
            </a:r>
          </a:p>
          <a:p>
            <a:pPr marL="914400" lvl="2" indent="0">
              <a:buNone/>
            </a:pPr>
            <a:r>
              <a:rPr lang="en-US" sz="1600" dirty="0">
                <a:latin typeface="Courier" pitchFamily="2" charset="0"/>
              </a:rPr>
              <a:t>	</a:t>
            </a:r>
            <a:r>
              <a:rPr lang="en-US" sz="1600" dirty="0" err="1">
                <a:latin typeface="Courier" pitchFamily="2" charset="0"/>
              </a:rPr>
              <a:t>this.myRef</a:t>
            </a:r>
            <a:r>
              <a:rPr lang="en-US" sz="1600" dirty="0">
                <a:latin typeface="Courier" pitchFamily="2" charset="0"/>
              </a:rPr>
              <a:t> = </a:t>
            </a:r>
            <a:r>
              <a:rPr lang="en-US" sz="1600" dirty="0" err="1">
                <a:latin typeface="Courier" pitchFamily="2" charset="0"/>
              </a:rPr>
              <a:t>React.createRef</a:t>
            </a:r>
            <a:r>
              <a:rPr lang="en-US" sz="1600" dirty="0">
                <a:latin typeface="Courier" pitchFamily="2" charset="0"/>
              </a:rPr>
              <a:t>(); </a:t>
            </a:r>
          </a:p>
          <a:p>
            <a:pPr marL="914400" lvl="2" indent="0">
              <a:buNone/>
            </a:pPr>
            <a:r>
              <a:rPr lang="en-US" sz="1600" dirty="0">
                <a:latin typeface="Courier" pitchFamily="2" charset="0"/>
              </a:rPr>
              <a:t>}</a:t>
            </a:r>
          </a:p>
          <a:p>
            <a:pPr marL="914400" lvl="2" indent="0">
              <a:buNone/>
            </a:pPr>
            <a:r>
              <a:rPr lang="en-US" sz="1600" dirty="0">
                <a:latin typeface="Courier" pitchFamily="2" charset="0"/>
              </a:rPr>
              <a:t>render() { </a:t>
            </a:r>
          </a:p>
          <a:p>
            <a:pPr marL="914400" lvl="2" indent="0">
              <a:buNone/>
            </a:pPr>
            <a:r>
              <a:rPr lang="en-US" sz="1600" dirty="0">
                <a:latin typeface="Courier" pitchFamily="2" charset="0"/>
              </a:rPr>
              <a:t>	return &lt;div ref={</a:t>
            </a:r>
            <a:r>
              <a:rPr lang="en-US" sz="1600" dirty="0" err="1">
                <a:latin typeface="Courier" pitchFamily="2" charset="0"/>
              </a:rPr>
              <a:t>this.myRef</a:t>
            </a:r>
            <a:r>
              <a:rPr lang="en-US" sz="1600" dirty="0">
                <a:latin typeface="Courier" pitchFamily="2" charset="0"/>
              </a:rPr>
              <a:t>} /&gt;; </a:t>
            </a:r>
          </a:p>
          <a:p>
            <a:pPr marL="514350" lvl="1" indent="0">
              <a:buNone/>
            </a:pPr>
            <a:r>
              <a:rPr lang="en-US" sz="1800" dirty="0">
                <a:latin typeface="Courier" pitchFamily="2" charset="0"/>
              </a:rPr>
              <a:t>} </a:t>
            </a:r>
          </a:p>
          <a:p>
            <a:pPr marL="114300" indent="0">
              <a:buNone/>
            </a:pPr>
            <a:r>
              <a:rPr lang="en-US" sz="2200" dirty="0">
                <a:latin typeface="Courier" pitchFamily="2" charset="0"/>
              </a:rPr>
              <a:t>}</a:t>
            </a:r>
          </a:p>
        </p:txBody>
      </p:sp>
    </p:spTree>
    <p:extLst>
      <p:ext uri="{BB962C8B-B14F-4D97-AF65-F5344CB8AC3E}">
        <p14:creationId xmlns:p14="http://schemas.microsoft.com/office/powerpoint/2010/main" val="295419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mr-IN" dirty="0"/>
              <a:t>–</a:t>
            </a:r>
            <a:r>
              <a:rPr lang="en-US" dirty="0"/>
              <a:t> Testing React</a:t>
            </a:r>
          </a:p>
        </p:txBody>
      </p:sp>
      <p:sp>
        <p:nvSpPr>
          <p:cNvPr id="3" name="Content Placeholder 2"/>
          <p:cNvSpPr>
            <a:spLocks noGrp="1"/>
          </p:cNvSpPr>
          <p:nvPr>
            <p:ph idx="1"/>
          </p:nvPr>
        </p:nvSpPr>
        <p:spPr/>
        <p:txBody>
          <a:bodyPr/>
          <a:lstStyle/>
          <a:p>
            <a:r>
              <a:rPr lang="en-US" dirty="0"/>
              <a:t>Make copies of </a:t>
            </a:r>
            <a:r>
              <a:rPr lang="en-US" dirty="0" err="1"/>
              <a:t>App.test.js</a:t>
            </a:r>
            <a:r>
              <a:rPr lang="en-US" dirty="0"/>
              <a:t> for </a:t>
            </a:r>
            <a:r>
              <a:rPr lang="en-US" dirty="0" err="1"/>
              <a:t>Footer.js</a:t>
            </a:r>
            <a:r>
              <a:rPr lang="en-US" dirty="0"/>
              <a:t>, </a:t>
            </a:r>
            <a:r>
              <a:rPr lang="en-US" dirty="0" err="1"/>
              <a:t>Header.js</a:t>
            </a:r>
            <a:r>
              <a:rPr lang="en-US" dirty="0"/>
              <a:t>, and </a:t>
            </a:r>
            <a:r>
              <a:rPr lang="en-US" dirty="0" err="1"/>
              <a:t>Content.js</a:t>
            </a:r>
            <a:endParaRPr lang="en-US" dirty="0"/>
          </a:p>
          <a:p>
            <a:r>
              <a:rPr lang="en-US" dirty="0"/>
              <a:t>Modify the contents of the new files to test the new components.</a:t>
            </a:r>
          </a:p>
          <a:p>
            <a:r>
              <a:rPr lang="en-US" dirty="0"/>
              <a:t>Run your tests by entering the following in the command line</a:t>
            </a:r>
          </a:p>
          <a:p>
            <a:pPr marL="457200" lvl="1" indent="0">
              <a:buNone/>
            </a:pPr>
            <a:r>
              <a:rPr lang="en-US" dirty="0" err="1">
                <a:latin typeface="Courier New"/>
                <a:cs typeface="Courier New"/>
              </a:rPr>
              <a:t>npm</a:t>
            </a:r>
            <a:r>
              <a:rPr lang="en-US" dirty="0">
                <a:latin typeface="Courier New"/>
                <a:cs typeface="Courier New"/>
              </a:rPr>
              <a:t> test</a:t>
            </a:r>
          </a:p>
        </p:txBody>
      </p:sp>
      <p:sp>
        <p:nvSpPr>
          <p:cNvPr id="4" name="Slide Number Placeholder 3"/>
          <p:cNvSpPr>
            <a:spLocks noGrp="1"/>
          </p:cNvSpPr>
          <p:nvPr>
            <p:ph type="sldNum" sz="quarter" idx="12"/>
          </p:nvPr>
        </p:nvSpPr>
        <p:spPr/>
        <p:txBody>
          <a:bodyPr/>
          <a:lstStyle/>
          <a:p>
            <a:fld id="{6FFFF67E-EC6A-B940-8DC7-BF9A5925C934}" type="slidenum">
              <a:rPr lang="en-US" smtClean="0"/>
              <a:t>21</a:t>
            </a:fld>
            <a:endParaRPr lang="en-US"/>
          </a:p>
        </p:txBody>
      </p:sp>
    </p:spTree>
    <p:extLst>
      <p:ext uri="{BB962C8B-B14F-4D97-AF65-F5344CB8AC3E}">
        <p14:creationId xmlns:p14="http://schemas.microsoft.com/office/powerpoint/2010/main" val="340015763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DE7D-C37E-6C45-8574-0A2E89AC3550}"/>
              </a:ext>
            </a:extLst>
          </p:cNvPr>
          <p:cNvSpPr>
            <a:spLocks noGrp="1"/>
          </p:cNvSpPr>
          <p:nvPr>
            <p:ph type="title"/>
          </p:nvPr>
        </p:nvSpPr>
        <p:spPr/>
        <p:txBody>
          <a:bodyPr/>
          <a:lstStyle/>
          <a:p>
            <a:r>
              <a:rPr lang="en-US" dirty="0"/>
              <a:t>When to Use Refs</a:t>
            </a:r>
          </a:p>
        </p:txBody>
      </p:sp>
      <p:sp>
        <p:nvSpPr>
          <p:cNvPr id="3" name="Content Placeholder 2">
            <a:extLst>
              <a:ext uri="{FF2B5EF4-FFF2-40B4-BE49-F238E27FC236}">
                <a16:creationId xmlns:a16="http://schemas.microsoft.com/office/drawing/2014/main" id="{23DD5BCF-C380-664F-B518-15D1F47EEF53}"/>
              </a:ext>
            </a:extLst>
          </p:cNvPr>
          <p:cNvSpPr>
            <a:spLocks noGrp="1"/>
          </p:cNvSpPr>
          <p:nvPr>
            <p:ph idx="1"/>
          </p:nvPr>
        </p:nvSpPr>
        <p:spPr/>
        <p:txBody>
          <a:bodyPr/>
          <a:lstStyle/>
          <a:p>
            <a:r>
              <a:rPr lang="en-US" dirty="0"/>
              <a:t>Managing focus, text selection, or media playback.</a:t>
            </a:r>
          </a:p>
          <a:p>
            <a:r>
              <a:rPr lang="en-US" dirty="0"/>
              <a:t>Triggering imperative animations.</a:t>
            </a:r>
          </a:p>
          <a:p>
            <a:r>
              <a:rPr lang="en-US" dirty="0"/>
              <a:t>Integrating with third-party DOM libraries.</a:t>
            </a:r>
          </a:p>
          <a:p>
            <a:endParaRPr lang="en-US" dirty="0"/>
          </a:p>
          <a:p>
            <a:pPr marL="0" indent="0">
              <a:buNone/>
            </a:pPr>
            <a:r>
              <a:rPr lang="en-US" b="1" dirty="0"/>
              <a:t>Avoid using refs for anything that can be done declaratively.</a:t>
            </a:r>
          </a:p>
          <a:p>
            <a:endParaRPr lang="en-US" dirty="0"/>
          </a:p>
        </p:txBody>
      </p:sp>
    </p:spTree>
    <p:extLst>
      <p:ext uri="{BB962C8B-B14F-4D97-AF65-F5344CB8AC3E}">
        <p14:creationId xmlns:p14="http://schemas.microsoft.com/office/powerpoint/2010/main" val="389372005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18: Passing Props</a:t>
            </a:r>
          </a:p>
        </p:txBody>
      </p:sp>
      <p:pic>
        <p:nvPicPr>
          <p:cNvPr id="6" name="Content Placeholder 5" descr="lab18.png"/>
          <p:cNvPicPr>
            <a:picLocks noGrp="1" noChangeAspect="1"/>
          </p:cNvPicPr>
          <p:nvPr>
            <p:ph idx="1"/>
          </p:nvPr>
        </p:nvPicPr>
        <p:blipFill>
          <a:blip r:embed="rId3">
            <a:extLst>
              <a:ext uri="{28A0092B-C50C-407E-A947-70E740481C1C}">
                <a14:useLocalDpi xmlns:a14="http://schemas.microsoft.com/office/drawing/2010/main" val="0"/>
              </a:ext>
            </a:extLst>
          </a:blip>
          <a:srcRect l="-7243" r="-7243"/>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211</a:t>
            </a:fld>
            <a:endParaRPr lang="en-US"/>
          </a:p>
        </p:txBody>
      </p:sp>
    </p:spTree>
    <p:extLst>
      <p:ext uri="{BB962C8B-B14F-4D97-AF65-F5344CB8AC3E}">
        <p14:creationId xmlns:p14="http://schemas.microsoft.com/office/powerpoint/2010/main" val="402672752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Styles in React</a:t>
            </a:r>
          </a:p>
        </p:txBody>
      </p:sp>
      <p:sp>
        <p:nvSpPr>
          <p:cNvPr id="3" name="Text Placeholder 2"/>
          <p:cNvSpPr>
            <a:spLocks noGrp="1"/>
          </p:cNvSpPr>
          <p:nvPr>
            <p:ph type="body" idx="1"/>
          </p:nvPr>
        </p:nvSpPr>
        <p:spPr/>
        <p:txBody>
          <a:bodyPr/>
          <a:lstStyle/>
          <a:p>
            <a:r>
              <a:rPr lang="en-US" dirty="0"/>
              <a:t>Facebook recommends using inline styles, set using JavaScript.</a:t>
            </a:r>
          </a:p>
          <a:p>
            <a:r>
              <a:rPr lang="en-US" dirty="0"/>
              <a:t>Pass styles into JSX using objects containing style properties.</a:t>
            </a:r>
          </a:p>
          <a:p>
            <a:r>
              <a:rPr lang="en-US" dirty="0"/>
              <a:t>Properties are </a:t>
            </a:r>
            <a:r>
              <a:rPr lang="en-US" dirty="0" err="1"/>
              <a:t>camelCased</a:t>
            </a:r>
            <a:r>
              <a:rPr lang="en-US" dirty="0"/>
              <a:t> versions of the CSS properties.</a:t>
            </a:r>
          </a:p>
          <a:p>
            <a:pPr marL="0" indent="0">
              <a:buNone/>
            </a:pPr>
            <a:r>
              <a:rPr lang="en-US" dirty="0" err="1">
                <a:latin typeface="Courier New"/>
                <a:cs typeface="Courier New"/>
              </a:rPr>
              <a:t>var</a:t>
            </a:r>
            <a:r>
              <a:rPr lang="en-US" dirty="0">
                <a:latin typeface="Courier New"/>
                <a:cs typeface="Courier New"/>
              </a:rPr>
              <a:t> </a:t>
            </a:r>
            <a:r>
              <a:rPr lang="en-US" dirty="0" err="1">
                <a:latin typeface="Courier New"/>
                <a:cs typeface="Courier New"/>
              </a:rPr>
              <a:t>headingStyle</a:t>
            </a:r>
            <a:r>
              <a:rPr lang="en-US" dirty="0">
                <a:latin typeface="Courier New"/>
                <a:cs typeface="Courier New"/>
              </a:rPr>
              <a:t> = {</a:t>
            </a:r>
          </a:p>
          <a:p>
            <a:pPr marL="0" indent="0">
              <a:buNone/>
            </a:pPr>
            <a:r>
              <a:rPr lang="en-US" dirty="0">
                <a:latin typeface="Courier New"/>
                <a:cs typeface="Courier New"/>
              </a:rPr>
              <a:t>  color: "blue",</a:t>
            </a:r>
          </a:p>
          <a:p>
            <a:pPr marL="0" indent="0">
              <a:buNone/>
            </a:pPr>
            <a:r>
              <a:rPr lang="en-US" dirty="0">
                <a:latin typeface="Courier New"/>
                <a:cs typeface="Courier New"/>
              </a:rPr>
              <a:t>  </a:t>
            </a:r>
            <a:r>
              <a:rPr lang="en-US" dirty="0" err="1">
                <a:latin typeface="Courier New"/>
                <a:cs typeface="Courier New"/>
              </a:rPr>
              <a:t>textTransform</a:t>
            </a:r>
            <a:r>
              <a:rPr lang="en-US" dirty="0">
                <a:latin typeface="Courier New"/>
                <a:cs typeface="Courier New"/>
              </a:rPr>
              <a:t>: "uppercase"</a:t>
            </a:r>
          </a:p>
          <a:p>
            <a:pPr marL="0" indent="0">
              <a:buNone/>
            </a:pPr>
            <a:r>
              <a:rPr lang="en-US" dirty="0">
                <a:latin typeface="Courier New"/>
                <a:cs typeface="Courier New"/>
              </a:rPr>
              <a:t>};</a:t>
            </a:r>
          </a:p>
          <a:p>
            <a:pPr marL="0" indent="0">
              <a:buNone/>
            </a:pPr>
            <a:r>
              <a:rPr lang="en-US" dirty="0">
                <a:latin typeface="Courier New"/>
                <a:cs typeface="Courier New"/>
              </a:rPr>
              <a:t>return (&lt;h1 style={</a:t>
            </a:r>
            <a:r>
              <a:rPr lang="en-US" dirty="0" err="1">
                <a:latin typeface="Courier New"/>
                <a:cs typeface="Courier New"/>
              </a:rPr>
              <a:t>headingStyle</a:t>
            </a:r>
            <a:r>
              <a:rPr lang="en-US" dirty="0">
                <a:latin typeface="Courier New"/>
                <a:cs typeface="Courier New"/>
              </a:rPr>
              <a:t>}&gt;</a:t>
            </a:r>
          </a:p>
          <a:p>
            <a:pPr marL="0" indent="0">
              <a:buNone/>
            </a:pPr>
            <a:r>
              <a:rPr lang="en-US" dirty="0">
                <a:latin typeface="Courier New"/>
                <a:cs typeface="Courier New"/>
              </a:rPr>
              <a:t>        Welcome!&lt;/h1&gt;);</a:t>
            </a: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212</a:t>
            </a:fld>
            <a:endParaRPr lang="en-US">
              <a:solidFill>
                <a:prstClr val="black">
                  <a:tint val="75000"/>
                </a:prstClr>
              </a:solidFill>
              <a:latin typeface="Calibri"/>
            </a:endParaRPr>
          </a:p>
        </p:txBody>
      </p:sp>
    </p:spTree>
    <p:extLst>
      <p:ext uri="{BB962C8B-B14F-4D97-AF65-F5344CB8AC3E}">
        <p14:creationId xmlns:p14="http://schemas.microsoft.com/office/powerpoint/2010/main" val="218853159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Styled Components</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t>import styled from 'styled-components';</a:t>
            </a:r>
          </a:p>
          <a:p>
            <a:pPr marL="457200" indent="-457200">
              <a:buFont typeface="+mj-lt"/>
              <a:buAutoNum type="arabicPeriod"/>
            </a:pPr>
            <a:r>
              <a:rPr lang="en-US" dirty="0"/>
              <a:t>Call styled.[object] function, passing in style info using Tagged Template Literal Notation.</a:t>
            </a:r>
          </a:p>
          <a:p>
            <a:pPr marL="0" indent="0">
              <a:buNone/>
            </a:pPr>
            <a:endParaRPr lang="en-US" sz="2000" dirty="0">
              <a:latin typeface="Courier New"/>
              <a:cs typeface="Courier New"/>
            </a:endParaRPr>
          </a:p>
          <a:p>
            <a:pPr marL="0" indent="0">
              <a:buNone/>
            </a:pPr>
            <a:r>
              <a:rPr lang="en-US" sz="1600" dirty="0" err="1">
                <a:latin typeface="Courier New"/>
                <a:cs typeface="Courier New"/>
              </a:rPr>
              <a:t>const</a:t>
            </a:r>
            <a:r>
              <a:rPr lang="en-US" sz="1600" dirty="0">
                <a:latin typeface="Courier New"/>
                <a:cs typeface="Courier New"/>
              </a:rPr>
              <a:t> Title = styled.h1`</a:t>
            </a:r>
          </a:p>
          <a:p>
            <a:pPr marL="0" indent="0">
              <a:buNone/>
            </a:pPr>
            <a:r>
              <a:rPr lang="en-US" sz="1600" dirty="0">
                <a:latin typeface="Courier New"/>
                <a:cs typeface="Courier New"/>
              </a:rPr>
              <a:t>  font-size: 1.5em;</a:t>
            </a:r>
          </a:p>
          <a:p>
            <a:pPr marL="0" indent="0">
              <a:buNone/>
            </a:pPr>
            <a:r>
              <a:rPr lang="en-US" sz="1600" dirty="0">
                <a:latin typeface="Courier New"/>
                <a:cs typeface="Courier New"/>
              </a:rPr>
              <a:t>  text-align: center;</a:t>
            </a:r>
          </a:p>
          <a:p>
            <a:pPr marL="0" indent="0">
              <a:buNone/>
            </a:pPr>
            <a:r>
              <a:rPr lang="en-US" sz="1600" dirty="0">
                <a:latin typeface="Courier New"/>
                <a:cs typeface="Courier New"/>
              </a:rPr>
              <a:t>  color: </a:t>
            </a:r>
            <a:r>
              <a:rPr lang="en-US" sz="1600" dirty="0" err="1">
                <a:latin typeface="Courier New"/>
                <a:cs typeface="Courier New"/>
              </a:rPr>
              <a:t>palevioletred</a:t>
            </a:r>
            <a:r>
              <a:rPr lang="en-US" sz="1600" dirty="0">
                <a:latin typeface="Courier New"/>
                <a:cs typeface="Courier New"/>
              </a:rPr>
              <a:t>;</a:t>
            </a:r>
          </a:p>
          <a:p>
            <a:pPr marL="0" indent="0">
              <a:buNone/>
            </a:pP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a:latin typeface="Courier New"/>
                <a:cs typeface="Courier New"/>
              </a:rPr>
              <a:t>&lt;Title&gt;This is a styled component&lt;/</a:t>
            </a:r>
            <a:r>
              <a:rPr lang="en-US" sz="1600">
                <a:latin typeface="Courier New"/>
                <a:cs typeface="Courier New"/>
              </a:rPr>
              <a:t>Title&gt;</a:t>
            </a:r>
            <a:endParaRPr lang="en-US" sz="16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213</a:t>
            </a:fld>
            <a:endParaRPr lang="en-US">
              <a:solidFill>
                <a:prstClr val="black">
                  <a:tint val="75000"/>
                </a:prstClr>
              </a:solidFill>
              <a:latin typeface="Calibri"/>
            </a:endParaRPr>
          </a:p>
        </p:txBody>
      </p:sp>
    </p:spTree>
    <p:extLst>
      <p:ext uri="{BB962C8B-B14F-4D97-AF65-F5344CB8AC3E}">
        <p14:creationId xmlns:p14="http://schemas.microsoft.com/office/powerpoint/2010/main" val="173787669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Styles in React</a:t>
            </a:r>
          </a:p>
        </p:txBody>
      </p:sp>
      <p:sp>
        <p:nvSpPr>
          <p:cNvPr id="3" name="Text Placeholder 2"/>
          <p:cNvSpPr>
            <a:spLocks noGrp="1"/>
          </p:cNvSpPr>
          <p:nvPr>
            <p:ph type="body" idx="1"/>
          </p:nvPr>
        </p:nvSpPr>
        <p:spPr/>
        <p:txBody>
          <a:bodyPr/>
          <a:lstStyle/>
          <a:p>
            <a:r>
              <a:rPr lang="en-US" dirty="0"/>
              <a:t>Other ideas</a:t>
            </a:r>
          </a:p>
          <a:p>
            <a:pPr lvl="1"/>
            <a:r>
              <a:rPr lang="en-US" dirty="0"/>
              <a:t>Radium</a:t>
            </a:r>
          </a:p>
          <a:p>
            <a:pPr lvl="2"/>
            <a:r>
              <a:rPr lang="en-US" dirty="0"/>
              <a:t>Resolves nested objects and allows use of media queries and other complicated styling needs.</a:t>
            </a:r>
          </a:p>
          <a:p>
            <a:pPr lvl="1"/>
            <a:r>
              <a:rPr lang="en-US" dirty="0"/>
              <a:t>CSS Modules</a:t>
            </a:r>
          </a:p>
          <a:p>
            <a:pPr lvl="2"/>
            <a:r>
              <a:rPr lang="en-US" dirty="0"/>
              <a:t>Create separate style modules and import and use them in components.</a:t>
            </a:r>
          </a:p>
          <a:p>
            <a:pPr lvl="1"/>
            <a:r>
              <a:rPr lang="en-US" dirty="0"/>
              <a:t>Use a CSS library (Bootstrap) for layout, inline for presentation.</a:t>
            </a:r>
          </a:p>
          <a:p>
            <a:r>
              <a:rPr lang="en-US" dirty="0"/>
              <a:t>How to do CSS in React is still very much being worked out.</a:t>
            </a:r>
          </a:p>
          <a:p>
            <a:pPr lvl="1"/>
            <a:r>
              <a:rPr lang="en-US" dirty="0"/>
              <a:t>Lots of opinions</a:t>
            </a:r>
          </a:p>
          <a:p>
            <a:r>
              <a:rPr lang="en-US" dirty="0"/>
              <a:t>Big question: Should we even need to know CSS?</a:t>
            </a: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214</a:t>
            </a:fld>
            <a:endParaRPr lang="en-US">
              <a:solidFill>
                <a:prstClr val="black">
                  <a:tint val="75000"/>
                </a:prstClr>
              </a:solidFill>
              <a:latin typeface="Calibri"/>
            </a:endParaRPr>
          </a:p>
        </p:txBody>
      </p:sp>
    </p:spTree>
    <p:extLst>
      <p:ext uri="{BB962C8B-B14F-4D97-AF65-F5344CB8AC3E}">
        <p14:creationId xmlns:p14="http://schemas.microsoft.com/office/powerpoint/2010/main" val="94438344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19: Style </a:t>
            </a:r>
            <a:r>
              <a:rPr lang="en-US" baseline="0" dirty="0"/>
              <a:t>in React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215</a:t>
            </a:fld>
            <a:endParaRPr lang="en-US">
              <a:solidFill>
                <a:prstClr val="black">
                  <a:tint val="75000"/>
                </a:prstClr>
              </a:solidFill>
              <a:latin typeface="Calibri"/>
            </a:endParaRPr>
          </a:p>
        </p:txBody>
      </p:sp>
      <p:pic>
        <p:nvPicPr>
          <p:cNvPr id="5" name="Picture 4"/>
          <p:cNvPicPr>
            <a:picLocks noChangeAspect="1"/>
          </p:cNvPicPr>
          <p:nvPr/>
        </p:nvPicPr>
        <p:blipFill>
          <a:blip r:embed="rId3"/>
          <a:stretch>
            <a:fillRect/>
          </a:stretch>
        </p:blipFill>
        <p:spPr>
          <a:xfrm>
            <a:off x="1068238" y="1600200"/>
            <a:ext cx="6981252" cy="3991844"/>
          </a:xfrm>
          <a:prstGeom prst="rect">
            <a:avLst/>
          </a:prstGeom>
        </p:spPr>
      </p:pic>
    </p:spTree>
    <p:extLst>
      <p:ext uri="{BB962C8B-B14F-4D97-AF65-F5344CB8AC3E}">
        <p14:creationId xmlns:p14="http://schemas.microsoft.com/office/powerpoint/2010/main" val="217668916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Forms</a:t>
            </a:r>
          </a:p>
        </p:txBody>
      </p:sp>
      <p:sp>
        <p:nvSpPr>
          <p:cNvPr id="5" name="Subtitle 4"/>
          <p:cNvSpPr>
            <a:spLocks noGrp="1"/>
          </p:cNvSpPr>
          <p:nvPr>
            <p:ph type="subTitle" idx="1"/>
          </p:nvPr>
        </p:nvSpPr>
        <p:spPr/>
        <p:txBody>
          <a:bodyPr/>
          <a:lstStyle/>
          <a:p>
            <a:pPr algn="l"/>
            <a:r>
              <a:rPr lang="en-US" dirty="0"/>
              <a:t>Objectives</a:t>
            </a:r>
          </a:p>
          <a:p>
            <a:pPr marL="342900" indent="-342900" algn="l">
              <a:buFont typeface="Arial"/>
              <a:buChar char="•"/>
            </a:pPr>
            <a:r>
              <a:rPr lang="en-US" dirty="0"/>
              <a:t>Use Controlled Components</a:t>
            </a:r>
          </a:p>
          <a:p>
            <a:pPr marL="342900" indent="-342900" algn="l">
              <a:buFont typeface="Arial"/>
              <a:buChar char="•"/>
            </a:pPr>
            <a:r>
              <a:rPr lang="en-US" dirty="0"/>
              <a:t>Use Uncontrolled Components</a:t>
            </a:r>
          </a:p>
        </p:txBody>
      </p:sp>
      <p:sp>
        <p:nvSpPr>
          <p:cNvPr id="3" name="Slide Number Placeholder 2"/>
          <p:cNvSpPr>
            <a:spLocks noGrp="1"/>
          </p:cNvSpPr>
          <p:nvPr>
            <p:ph type="sldNum" sz="quarter" idx="12"/>
          </p:nvPr>
        </p:nvSpPr>
        <p:spPr/>
        <p:txBody>
          <a:bodyPr/>
          <a:lstStyle/>
          <a:p>
            <a:fld id="{6FFFF67E-EC6A-B940-8DC7-BF9A5925C934}" type="slidenum">
              <a:rPr lang="en-US" smtClean="0"/>
              <a:t>216</a:t>
            </a:fld>
            <a:endParaRPr lang="en-US"/>
          </a:p>
        </p:txBody>
      </p:sp>
    </p:spTree>
    <p:extLst>
      <p:ext uri="{BB962C8B-B14F-4D97-AF65-F5344CB8AC3E}">
        <p14:creationId xmlns:p14="http://schemas.microsoft.com/office/powerpoint/2010/main" val="15924126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Have State</a:t>
            </a:r>
          </a:p>
        </p:txBody>
      </p:sp>
      <p:sp>
        <p:nvSpPr>
          <p:cNvPr id="3" name="Text Placeholder 2"/>
          <p:cNvSpPr>
            <a:spLocks noGrp="1"/>
          </p:cNvSpPr>
          <p:nvPr>
            <p:ph type="body" idx="1"/>
          </p:nvPr>
        </p:nvSpPr>
        <p:spPr/>
        <p:txBody>
          <a:bodyPr/>
          <a:lstStyle/>
          <a:p>
            <a:r>
              <a:rPr lang="en-US" dirty="0"/>
              <a:t>They are different from other native components because they can be mutated based on user interactions.</a:t>
            </a:r>
          </a:p>
          <a:p>
            <a:r>
              <a:rPr lang="en-US" dirty="0"/>
              <a:t>Properties of Form components</a:t>
            </a:r>
          </a:p>
          <a:p>
            <a:pPr lvl="1"/>
            <a:r>
              <a:rPr lang="en-US" dirty="0"/>
              <a:t>value</a:t>
            </a:r>
          </a:p>
          <a:p>
            <a:pPr lvl="2"/>
            <a:r>
              <a:rPr lang="en-US" dirty="0"/>
              <a:t>supported by </a:t>
            </a:r>
            <a:r>
              <a:rPr lang="en-US" dirty="0">
                <a:latin typeface="Courier New"/>
                <a:cs typeface="Courier New"/>
              </a:rPr>
              <a:t>&lt;input&gt; </a:t>
            </a:r>
            <a:r>
              <a:rPr lang="en-US" dirty="0"/>
              <a:t>and </a:t>
            </a:r>
            <a:r>
              <a:rPr lang="en-US" dirty="0">
                <a:latin typeface="Courier New"/>
                <a:cs typeface="Courier New"/>
              </a:rPr>
              <a:t>&lt;</a:t>
            </a:r>
            <a:r>
              <a:rPr lang="en-US" dirty="0" err="1">
                <a:latin typeface="Courier New"/>
                <a:cs typeface="Courier New"/>
              </a:rPr>
              <a:t>textarea</a:t>
            </a:r>
            <a:r>
              <a:rPr lang="en-US" dirty="0">
                <a:latin typeface="Courier New"/>
                <a:cs typeface="Courier New"/>
              </a:rPr>
              <a:t>&gt;</a:t>
            </a:r>
          </a:p>
          <a:p>
            <a:pPr lvl="1"/>
            <a:r>
              <a:rPr lang="en-US" dirty="0"/>
              <a:t>checked</a:t>
            </a:r>
          </a:p>
          <a:p>
            <a:pPr lvl="2"/>
            <a:r>
              <a:rPr lang="en-US" dirty="0"/>
              <a:t>supported by </a:t>
            </a:r>
            <a:r>
              <a:rPr lang="en-US" dirty="0">
                <a:latin typeface="Courier New"/>
                <a:cs typeface="Courier New"/>
              </a:rPr>
              <a:t>&lt;input type="checkbox | radio" /&gt;</a:t>
            </a:r>
          </a:p>
          <a:p>
            <a:pPr lvl="1"/>
            <a:r>
              <a:rPr lang="en-US" dirty="0"/>
              <a:t>selected</a:t>
            </a:r>
          </a:p>
          <a:p>
            <a:pPr lvl="2"/>
            <a:r>
              <a:rPr lang="en-US" dirty="0"/>
              <a:t>supported by </a:t>
            </a:r>
            <a:r>
              <a:rPr lang="en-US" dirty="0">
                <a:latin typeface="Courier New"/>
                <a:cs typeface="Courier New"/>
              </a:rPr>
              <a:t>&lt;option&gt;</a:t>
            </a:r>
          </a:p>
          <a:p>
            <a:r>
              <a:rPr lang="en-US" dirty="0">
                <a:latin typeface="Courier New"/>
                <a:cs typeface="Courier New"/>
              </a:rPr>
              <a:t>&lt;</a:t>
            </a:r>
            <a:r>
              <a:rPr lang="en-US" dirty="0" err="1">
                <a:latin typeface="Courier New"/>
                <a:cs typeface="Courier New"/>
              </a:rPr>
              <a:t>textarea</a:t>
            </a:r>
            <a:r>
              <a:rPr lang="en-US" dirty="0">
                <a:latin typeface="Courier New"/>
                <a:cs typeface="Courier New"/>
              </a:rPr>
              <a:t>&gt; </a:t>
            </a:r>
            <a:r>
              <a:rPr lang="en-US" dirty="0"/>
              <a:t>should be set with value attribute, rather than children in React</a:t>
            </a:r>
          </a:p>
        </p:txBody>
      </p:sp>
      <p:sp>
        <p:nvSpPr>
          <p:cNvPr id="4" name="Slide Number Placeholder 3"/>
          <p:cNvSpPr>
            <a:spLocks noGrp="1"/>
          </p:cNvSpPr>
          <p:nvPr>
            <p:ph type="sldNum" sz="quarter" idx="12"/>
          </p:nvPr>
        </p:nvSpPr>
        <p:spPr/>
        <p:txBody>
          <a:bodyPr/>
          <a:lstStyle/>
          <a:p>
            <a:fld id="{A839F4A7-500C-EC42-AE23-BEE4487EA55E}" type="slidenum">
              <a:rPr lang="en-US" smtClean="0"/>
              <a:t>217</a:t>
            </a:fld>
            <a:endParaRPr lang="en-US"/>
          </a:p>
        </p:txBody>
      </p:sp>
    </p:spTree>
    <p:extLst>
      <p:ext uri="{BB962C8B-B14F-4D97-AF65-F5344CB8AC3E}">
        <p14:creationId xmlns:p14="http://schemas.microsoft.com/office/powerpoint/2010/main" val="11742774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Events</a:t>
            </a:r>
          </a:p>
        </p:txBody>
      </p:sp>
      <p:sp>
        <p:nvSpPr>
          <p:cNvPr id="3" name="Text Placeholder 2"/>
          <p:cNvSpPr>
            <a:spLocks noGrp="1"/>
          </p:cNvSpPr>
          <p:nvPr>
            <p:ph type="body" idx="1"/>
          </p:nvPr>
        </p:nvSpPr>
        <p:spPr/>
        <p:txBody>
          <a:bodyPr/>
          <a:lstStyle/>
          <a:p>
            <a:r>
              <a:rPr lang="en-US" dirty="0"/>
              <a:t>Form components allow listening for changes using </a:t>
            </a:r>
            <a:r>
              <a:rPr lang="en-US" dirty="0" err="1"/>
              <a:t>onChange</a:t>
            </a:r>
            <a:endParaRPr lang="en-US" dirty="0"/>
          </a:p>
          <a:p>
            <a:r>
              <a:rPr lang="en-US" dirty="0"/>
              <a:t>The </a:t>
            </a:r>
            <a:r>
              <a:rPr lang="en-US" dirty="0" err="1"/>
              <a:t>onChange</a:t>
            </a:r>
            <a:r>
              <a:rPr lang="en-US" dirty="0"/>
              <a:t> prop fires when:</a:t>
            </a:r>
          </a:p>
          <a:p>
            <a:pPr lvl="1"/>
            <a:r>
              <a:rPr lang="en-US" dirty="0"/>
              <a:t>The value of </a:t>
            </a:r>
            <a:r>
              <a:rPr lang="en-US" dirty="0">
                <a:latin typeface="Courier New"/>
                <a:cs typeface="Courier New"/>
              </a:rPr>
              <a:t>&lt;input&gt; </a:t>
            </a:r>
            <a:r>
              <a:rPr lang="en-US" dirty="0"/>
              <a:t>or </a:t>
            </a:r>
            <a:r>
              <a:rPr lang="en-US" dirty="0">
                <a:latin typeface="Courier New"/>
                <a:cs typeface="Courier New"/>
              </a:rPr>
              <a:t>&lt;</a:t>
            </a:r>
            <a:r>
              <a:rPr lang="en-US" dirty="0" err="1">
                <a:latin typeface="Courier New"/>
                <a:cs typeface="Courier New"/>
              </a:rPr>
              <a:t>textarea</a:t>
            </a:r>
            <a:r>
              <a:rPr lang="en-US" dirty="0">
                <a:latin typeface="Courier New"/>
                <a:cs typeface="Courier New"/>
              </a:rPr>
              <a:t>&gt;</a:t>
            </a:r>
            <a:r>
              <a:rPr lang="en-US" dirty="0"/>
              <a:t> changes.</a:t>
            </a:r>
          </a:p>
          <a:p>
            <a:pPr lvl="1"/>
            <a:r>
              <a:rPr lang="en-US" dirty="0"/>
              <a:t>The checked state of </a:t>
            </a:r>
            <a:r>
              <a:rPr lang="en-US" dirty="0">
                <a:latin typeface="Courier New"/>
                <a:cs typeface="Courier New"/>
              </a:rPr>
              <a:t>&lt;input&gt; </a:t>
            </a:r>
            <a:r>
              <a:rPr lang="en-US" dirty="0"/>
              <a:t>changes.</a:t>
            </a:r>
          </a:p>
          <a:p>
            <a:pPr lvl="1"/>
            <a:r>
              <a:rPr lang="en-US" dirty="0"/>
              <a:t>The selected state of </a:t>
            </a:r>
            <a:r>
              <a:rPr lang="en-US" dirty="0">
                <a:latin typeface="Courier New"/>
                <a:cs typeface="Courier New"/>
              </a:rPr>
              <a:t>&lt;option&gt; </a:t>
            </a:r>
            <a:r>
              <a:rPr lang="en-US" dirty="0"/>
              <a:t>changes.</a:t>
            </a:r>
          </a:p>
        </p:txBody>
      </p:sp>
      <p:sp>
        <p:nvSpPr>
          <p:cNvPr id="4" name="Slide Number Placeholder 3"/>
          <p:cNvSpPr>
            <a:spLocks noGrp="1"/>
          </p:cNvSpPr>
          <p:nvPr>
            <p:ph type="sldNum" sz="quarter" idx="12"/>
          </p:nvPr>
        </p:nvSpPr>
        <p:spPr/>
        <p:txBody>
          <a:bodyPr/>
          <a:lstStyle/>
          <a:p>
            <a:fld id="{A839F4A7-500C-EC42-AE23-BEE4487EA55E}" type="slidenum">
              <a:rPr lang="en-US" smtClean="0"/>
              <a:t>218</a:t>
            </a:fld>
            <a:endParaRPr lang="en-US"/>
          </a:p>
        </p:txBody>
      </p:sp>
    </p:spTree>
    <p:extLst>
      <p:ext uri="{BB962C8B-B14F-4D97-AF65-F5344CB8AC3E}">
        <p14:creationId xmlns:p14="http://schemas.microsoft.com/office/powerpoint/2010/main" val="20763630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Controlled Components</a:t>
            </a:r>
          </a:p>
        </p:txBody>
      </p:sp>
      <p:sp>
        <p:nvSpPr>
          <p:cNvPr id="3" name="Text Placeholder 2"/>
          <p:cNvSpPr>
            <a:spLocks noGrp="1"/>
          </p:cNvSpPr>
          <p:nvPr>
            <p:ph type="body" idx="1"/>
          </p:nvPr>
        </p:nvSpPr>
        <p:spPr/>
        <p:txBody>
          <a:bodyPr/>
          <a:lstStyle/>
          <a:p>
            <a:r>
              <a:rPr lang="en-US" dirty="0"/>
              <a:t>A controlled </a:t>
            </a:r>
            <a:r>
              <a:rPr lang="en-US" dirty="0">
                <a:latin typeface="Courier New"/>
                <a:cs typeface="Courier New"/>
              </a:rPr>
              <a:t>&lt;input&gt; </a:t>
            </a:r>
            <a:r>
              <a:rPr lang="en-US" dirty="0"/>
              <a:t>is one with a value prop.</a:t>
            </a:r>
          </a:p>
          <a:p>
            <a:r>
              <a:rPr lang="en-US" dirty="0"/>
              <a:t>User input has no effect on the rendered element.</a:t>
            </a:r>
          </a:p>
          <a:p>
            <a:r>
              <a:rPr lang="en-US" dirty="0"/>
              <a:t>To update the value in response to user input, you can use the </a:t>
            </a:r>
            <a:r>
              <a:rPr lang="en-US" dirty="0" err="1"/>
              <a:t>onChange</a:t>
            </a:r>
            <a:r>
              <a:rPr lang="en-US" dirty="0"/>
              <a:t> event.</a:t>
            </a:r>
          </a:p>
          <a:p>
            <a:r>
              <a:rPr lang="en-US" dirty="0"/>
              <a:t>Controlled vs. Uncontrolled Demo:</a:t>
            </a:r>
          </a:p>
          <a:p>
            <a:pPr lvl="1"/>
            <a:r>
              <a:rPr lang="en-US" dirty="0">
                <a:hlinkClick r:id="rId3"/>
              </a:rPr>
              <a:t>https://goo.gl/wMMbVc</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219</a:t>
            </a:fld>
            <a:endParaRPr lang="en-US"/>
          </a:p>
        </p:txBody>
      </p:sp>
    </p:spTree>
    <p:extLst>
      <p:ext uri="{BB962C8B-B14F-4D97-AF65-F5344CB8AC3E}">
        <p14:creationId xmlns:p14="http://schemas.microsoft.com/office/powerpoint/2010/main" val="260191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Chapter 1:</a:t>
            </a:r>
            <a:br>
              <a:rPr lang="en-US" dirty="0"/>
            </a:br>
            <a:r>
              <a:rPr lang="en-US" dirty="0"/>
              <a:t>Development Ecosystem </a:t>
            </a:r>
          </a:p>
        </p:txBody>
      </p:sp>
      <p:sp>
        <p:nvSpPr>
          <p:cNvPr id="4" name="Subtitle 3"/>
          <p:cNvSpPr>
            <a:spLocks noGrp="1"/>
          </p:cNvSpPr>
          <p:nvPr>
            <p:ph type="subTitle" idx="1"/>
          </p:nvPr>
        </p:nvSpPr>
        <p:spPr/>
        <p:txBody>
          <a:bodyPr>
            <a:normAutofit fontScale="70000" lnSpcReduction="20000"/>
          </a:bodyPr>
          <a:lstStyle/>
          <a:p>
            <a:pPr algn="l"/>
            <a:r>
              <a:rPr lang="en-US" dirty="0"/>
              <a:t>Objectives:</a:t>
            </a:r>
          </a:p>
          <a:p>
            <a:pPr marL="342900" indent="-342900" algn="l">
              <a:buFont typeface="Arial"/>
              <a:buChar char="•"/>
            </a:pPr>
            <a:r>
              <a:rPr lang="en-US" dirty="0"/>
              <a:t>Configure your IDE</a:t>
            </a:r>
          </a:p>
          <a:p>
            <a:pPr marL="342900" indent="-342900" algn="l">
              <a:buFont typeface="Arial"/>
              <a:buChar char="•"/>
            </a:pPr>
            <a:r>
              <a:rPr lang="en-US" dirty="0"/>
              <a:t>Use </a:t>
            </a:r>
            <a:r>
              <a:rPr lang="en-US" dirty="0" err="1"/>
              <a:t>Node.js</a:t>
            </a:r>
            <a:r>
              <a:rPr lang="en-US" dirty="0"/>
              <a:t> as a development tool</a:t>
            </a:r>
          </a:p>
          <a:p>
            <a:pPr marL="342900" indent="-342900" algn="l">
              <a:buFont typeface="Arial"/>
              <a:buChar char="•"/>
            </a:pPr>
            <a:r>
              <a:rPr lang="en-US" dirty="0"/>
              <a:t>Use NPM to install and manage packages</a:t>
            </a:r>
          </a:p>
          <a:p>
            <a:pPr marL="342900" indent="-342900" algn="l">
              <a:buFont typeface="Arial"/>
              <a:buChar char="•"/>
            </a:pPr>
            <a:r>
              <a:rPr lang="en-US" dirty="0"/>
              <a:t>Use </a:t>
            </a:r>
            <a:r>
              <a:rPr lang="en-US" dirty="0" err="1"/>
              <a:t>Git</a:t>
            </a:r>
            <a:r>
              <a:rPr lang="en-US" dirty="0"/>
              <a:t> for version control</a:t>
            </a:r>
          </a:p>
          <a:p>
            <a:pPr marL="342900" indent="-342900" algn="l">
              <a:buFont typeface="Arial"/>
              <a:buChar char="•"/>
            </a:pPr>
            <a:r>
              <a:rPr lang="en-US" dirty="0"/>
              <a:t>Use command line </a:t>
            </a:r>
            <a:r>
              <a:rPr lang="en-US" dirty="0" err="1"/>
              <a:t>dev</a:t>
            </a:r>
            <a:r>
              <a:rPr lang="en-US" dirty="0"/>
              <a:t> tools</a:t>
            </a:r>
          </a:p>
        </p:txBody>
      </p:sp>
    </p:spTree>
    <p:extLst>
      <p:ext uri="{BB962C8B-B14F-4D97-AF65-F5344CB8AC3E}">
        <p14:creationId xmlns:p14="http://schemas.microsoft.com/office/powerpoint/2010/main" val="22582373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Uncontrolled Components</a:t>
            </a:r>
          </a:p>
        </p:txBody>
      </p:sp>
      <p:sp>
        <p:nvSpPr>
          <p:cNvPr id="3" name="Text Placeholder 2"/>
          <p:cNvSpPr>
            <a:spLocks noGrp="1"/>
          </p:cNvSpPr>
          <p:nvPr>
            <p:ph type="body" idx="1"/>
          </p:nvPr>
        </p:nvSpPr>
        <p:spPr/>
        <p:txBody>
          <a:bodyPr/>
          <a:lstStyle/>
          <a:p>
            <a:r>
              <a:rPr lang="en-US" dirty="0"/>
              <a:t>An </a:t>
            </a:r>
            <a:r>
              <a:rPr lang="en-US" dirty="0">
                <a:latin typeface="Courier New"/>
                <a:cs typeface="Courier New"/>
              </a:rPr>
              <a:t>&lt;input&gt; </a:t>
            </a:r>
            <a:r>
              <a:rPr lang="en-US" dirty="0"/>
              <a:t>without a value property is an uncontrolled component.</a:t>
            </a:r>
          </a:p>
          <a:p>
            <a:pPr marL="0" indent="0">
              <a:buNone/>
            </a:pPr>
            <a:endParaRPr lang="en-US" dirty="0"/>
          </a:p>
          <a:p>
            <a:pPr marL="0" indent="0">
              <a:buNone/>
            </a:pPr>
            <a:r>
              <a:rPr lang="en-US" dirty="0">
                <a:latin typeface="Courier New"/>
                <a:cs typeface="Courier New"/>
              </a:rPr>
              <a:t>render() {</a:t>
            </a:r>
          </a:p>
          <a:p>
            <a:pPr marL="0" indent="0">
              <a:buNone/>
            </a:pPr>
            <a:r>
              <a:rPr lang="en-US" dirty="0">
                <a:latin typeface="Courier New"/>
                <a:cs typeface="Courier New"/>
              </a:rPr>
              <a:t>  return &lt;input type="text" /&gt;;</a:t>
            </a:r>
          </a:p>
          <a:p>
            <a:pPr marL="0" indent="0">
              <a:buNone/>
            </a:pPr>
            <a:r>
              <a:rPr lang="en-US" dirty="0">
                <a:latin typeface="Courier New"/>
                <a:cs typeface="Courier New"/>
              </a:rPr>
              <a:t>}</a:t>
            </a:r>
          </a:p>
          <a:p>
            <a:pPr marL="0" indent="0">
              <a:buNone/>
            </a:pPr>
            <a:endParaRPr lang="en-US" dirty="0"/>
          </a:p>
          <a:p>
            <a:r>
              <a:rPr lang="en-US" dirty="0"/>
              <a:t>User input will be reflected immediately by the rendered element.</a:t>
            </a:r>
          </a:p>
          <a:p>
            <a:r>
              <a:rPr lang="en-US" dirty="0"/>
              <a:t>Maintains its own internal state</a:t>
            </a:r>
          </a:p>
        </p:txBody>
      </p:sp>
      <p:sp>
        <p:nvSpPr>
          <p:cNvPr id="4" name="Slide Number Placeholder 3"/>
          <p:cNvSpPr>
            <a:spLocks noGrp="1"/>
          </p:cNvSpPr>
          <p:nvPr>
            <p:ph type="sldNum" sz="quarter" idx="12"/>
          </p:nvPr>
        </p:nvSpPr>
        <p:spPr/>
        <p:txBody>
          <a:bodyPr/>
          <a:lstStyle/>
          <a:p>
            <a:fld id="{A839F4A7-500C-EC42-AE23-BEE4487EA55E}" type="slidenum">
              <a:rPr lang="en-US" smtClean="0"/>
              <a:t>220</a:t>
            </a:fld>
            <a:endParaRPr lang="en-US"/>
          </a:p>
        </p:txBody>
      </p:sp>
    </p:spTree>
    <p:extLst>
      <p:ext uri="{BB962C8B-B14F-4D97-AF65-F5344CB8AC3E}">
        <p14:creationId xmlns:p14="http://schemas.microsoft.com/office/powerpoint/2010/main" val="135299465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20: Controlling the Form</a:t>
            </a:r>
          </a:p>
        </p:txBody>
      </p:sp>
      <p:pic>
        <p:nvPicPr>
          <p:cNvPr id="6" name="Content Placeholder 5" descr="controlling-the-form.png"/>
          <p:cNvPicPr>
            <a:picLocks noGrp="1" noChangeAspect="1"/>
          </p:cNvPicPr>
          <p:nvPr>
            <p:ph idx="1"/>
          </p:nvPr>
        </p:nvPicPr>
        <p:blipFill>
          <a:blip r:embed="rId3">
            <a:extLst>
              <a:ext uri="{28A0092B-C50C-407E-A947-70E740481C1C}">
                <a14:useLocalDpi xmlns:a14="http://schemas.microsoft.com/office/drawing/2010/main" val="0"/>
              </a:ext>
            </a:extLst>
          </a:blip>
          <a:srcRect l="-46810" r="-46810"/>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221</a:t>
            </a:fld>
            <a:endParaRPr lang="en-US"/>
          </a:p>
        </p:txBody>
      </p:sp>
    </p:spTree>
    <p:extLst>
      <p:ext uri="{BB962C8B-B14F-4D97-AF65-F5344CB8AC3E}">
        <p14:creationId xmlns:p14="http://schemas.microsoft.com/office/powerpoint/2010/main" val="385219407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Design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222</a:t>
            </a:fld>
            <a:endParaRPr lang="en-US">
              <a:solidFill>
                <a:prstClr val="black">
                  <a:tint val="75000"/>
                </a:prstClr>
              </a:solidFill>
              <a:latin typeface="Calibri"/>
            </a:endParaRPr>
          </a:p>
        </p:txBody>
      </p:sp>
    </p:spTree>
    <p:extLst>
      <p:ext uri="{BB962C8B-B14F-4D97-AF65-F5344CB8AC3E}">
        <p14:creationId xmlns:p14="http://schemas.microsoft.com/office/powerpoint/2010/main" val="107885649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a:t>
            </a:r>
          </a:p>
        </p:txBody>
      </p:sp>
      <p:sp>
        <p:nvSpPr>
          <p:cNvPr id="3" name="Text Placeholder 2"/>
          <p:cNvSpPr>
            <a:spLocks noGrp="1"/>
          </p:cNvSpPr>
          <p:nvPr>
            <p:ph type="body" idx="1"/>
          </p:nvPr>
        </p:nvSpPr>
        <p:spPr/>
        <p:txBody>
          <a:bodyPr/>
          <a:lstStyle/>
          <a:p>
            <a:r>
              <a:rPr lang="en-US" dirty="0"/>
              <a:t>React Components should be:</a:t>
            </a:r>
          </a:p>
          <a:p>
            <a:pPr lvl="1"/>
            <a:r>
              <a:rPr lang="en-US" b="1" dirty="0"/>
              <a:t>F</a:t>
            </a:r>
            <a:r>
              <a:rPr lang="en-US" dirty="0"/>
              <a:t>ocused</a:t>
            </a:r>
          </a:p>
          <a:p>
            <a:pPr lvl="1"/>
            <a:r>
              <a:rPr lang="en-US" b="1" dirty="0"/>
              <a:t>I</a:t>
            </a:r>
            <a:r>
              <a:rPr lang="en-US" dirty="0"/>
              <a:t>ndependent</a:t>
            </a:r>
          </a:p>
          <a:p>
            <a:pPr lvl="1"/>
            <a:r>
              <a:rPr lang="en-US" b="1" dirty="0"/>
              <a:t>R</a:t>
            </a:r>
            <a:r>
              <a:rPr lang="en-US" dirty="0"/>
              <a:t>eusable</a:t>
            </a:r>
          </a:p>
          <a:p>
            <a:pPr lvl="1"/>
            <a:r>
              <a:rPr lang="en-US" b="1" dirty="0"/>
              <a:t>S</a:t>
            </a:r>
            <a:r>
              <a:rPr lang="en-US" dirty="0"/>
              <a:t>mall</a:t>
            </a:r>
          </a:p>
          <a:p>
            <a:pPr lvl="1"/>
            <a:r>
              <a:rPr lang="en-US" b="1" dirty="0"/>
              <a:t>T</a:t>
            </a:r>
            <a:r>
              <a:rPr lang="en-US" dirty="0"/>
              <a:t>estable</a:t>
            </a:r>
          </a:p>
        </p:txBody>
      </p:sp>
      <p:sp>
        <p:nvSpPr>
          <p:cNvPr id="4" name="Slide Number Placeholder 3"/>
          <p:cNvSpPr>
            <a:spLocks noGrp="1"/>
          </p:cNvSpPr>
          <p:nvPr>
            <p:ph type="sldNum" sz="quarter" idx="12"/>
          </p:nvPr>
        </p:nvSpPr>
        <p:spPr/>
        <p:txBody>
          <a:bodyPr/>
          <a:lstStyle/>
          <a:p>
            <a:fld id="{A839F4A7-500C-EC42-AE23-BEE4487EA55E}" type="slidenum">
              <a:rPr lang="en-US" smtClean="0"/>
              <a:t>223</a:t>
            </a:fld>
            <a:endParaRPr lang="en-US"/>
          </a:p>
        </p:txBody>
      </p:sp>
    </p:spTree>
    <p:extLst>
      <p:ext uri="{BB962C8B-B14F-4D97-AF65-F5344CB8AC3E}">
        <p14:creationId xmlns:p14="http://schemas.microsoft.com/office/powerpoint/2010/main" val="121482023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a:t>
            </a:r>
          </a:p>
        </p:txBody>
      </p:sp>
      <p:sp>
        <p:nvSpPr>
          <p:cNvPr id="3" name="Text Placeholder 2"/>
          <p:cNvSpPr>
            <a:spLocks noGrp="1"/>
          </p:cNvSpPr>
          <p:nvPr>
            <p:ph type="body" idx="1"/>
          </p:nvPr>
        </p:nvSpPr>
        <p:spPr/>
        <p:txBody>
          <a:bodyPr/>
          <a:lstStyle/>
          <a:p>
            <a:r>
              <a:rPr lang="en-US" dirty="0"/>
              <a:t>A component should only do one thing.</a:t>
            </a:r>
          </a:p>
          <a:p>
            <a:r>
              <a:rPr lang="en-US" dirty="0"/>
              <a:t>If it ends up growing, it should be decomposed into smaller subcomponents.</a:t>
            </a:r>
          </a:p>
          <a:p>
            <a:r>
              <a:rPr lang="en-US" dirty="0"/>
              <a:t>A responsibility is a "reason to change."</a:t>
            </a:r>
          </a:p>
          <a:p>
            <a:r>
              <a:rPr lang="en-US" dirty="0"/>
              <a:t>Single responsibility makes components more robust.</a:t>
            </a:r>
          </a:p>
          <a:p>
            <a:endParaRPr lang="en-US" dirty="0"/>
          </a:p>
          <a:p>
            <a:pPr marL="0" indent="0">
              <a:buNone/>
            </a:pPr>
            <a:r>
              <a:rPr lang="en-US" dirty="0"/>
              <a:t>"A class should have only one reason to change.</a:t>
            </a:r>
          </a:p>
          <a:p>
            <a:pPr marL="0" indent="0">
              <a:buNone/>
            </a:pPr>
            <a:r>
              <a:rPr lang="en-US" dirty="0"/>
              <a:t>-</a:t>
            </a:r>
            <a:r>
              <a:rPr lang="en-US" i="1" dirty="0"/>
              <a:t>Robert C. Martin</a:t>
            </a:r>
          </a:p>
        </p:txBody>
      </p:sp>
      <p:sp>
        <p:nvSpPr>
          <p:cNvPr id="4" name="Slide Number Placeholder 3"/>
          <p:cNvSpPr>
            <a:spLocks noGrp="1"/>
          </p:cNvSpPr>
          <p:nvPr>
            <p:ph type="sldNum" sz="quarter" idx="12"/>
          </p:nvPr>
        </p:nvSpPr>
        <p:spPr/>
        <p:txBody>
          <a:bodyPr/>
          <a:lstStyle/>
          <a:p>
            <a:fld id="{A839F4A7-500C-EC42-AE23-BEE4487EA55E}" type="slidenum">
              <a:rPr lang="en-US" smtClean="0"/>
              <a:t>224</a:t>
            </a:fld>
            <a:endParaRPr lang="en-US"/>
          </a:p>
        </p:txBody>
      </p:sp>
    </p:spTree>
    <p:extLst>
      <p:ext uri="{BB962C8B-B14F-4D97-AF65-F5344CB8AC3E}">
        <p14:creationId xmlns:p14="http://schemas.microsoft.com/office/powerpoint/2010/main" val="18433144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dirty="0"/>
              <a:t>When a component is a result of props alone (no state), it can be written as a </a:t>
            </a:r>
            <a:r>
              <a:rPr lang="en-US" sz="4400" b="1" dirty="0"/>
              <a:t>pure function</a:t>
            </a:r>
            <a:r>
              <a:rPr lang="en-US" sz="4400" dirty="0"/>
              <a:t>.</a:t>
            </a:r>
          </a:p>
        </p:txBody>
      </p:sp>
      <p:sp>
        <p:nvSpPr>
          <p:cNvPr id="4" name="Slide Number Placeholder 3"/>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225</a:t>
            </a:fld>
            <a:endParaRPr lang="en-US">
              <a:solidFill>
                <a:prstClr val="black">
                  <a:tint val="75000"/>
                </a:prstClr>
              </a:solidFill>
              <a:latin typeface="Calibri"/>
            </a:endParaRPr>
          </a:p>
        </p:txBody>
      </p:sp>
    </p:spTree>
    <p:extLst>
      <p:ext uri="{BB962C8B-B14F-4D97-AF65-F5344CB8AC3E}">
        <p14:creationId xmlns:p14="http://schemas.microsoft.com/office/powerpoint/2010/main" val="149834894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Functions</a:t>
            </a:r>
          </a:p>
        </p:txBody>
      </p:sp>
      <p:sp>
        <p:nvSpPr>
          <p:cNvPr id="3" name="Text Placeholder 2"/>
          <p:cNvSpPr>
            <a:spLocks noGrp="1"/>
          </p:cNvSpPr>
          <p:nvPr>
            <p:ph type="body" idx="1"/>
          </p:nvPr>
        </p:nvSpPr>
        <p:spPr/>
        <p:txBody>
          <a:bodyPr/>
          <a:lstStyle/>
          <a:p>
            <a:r>
              <a:rPr lang="en-US" dirty="0"/>
              <a:t>Pure functions always return the same result given the same arguments. </a:t>
            </a:r>
          </a:p>
          <a:p>
            <a:r>
              <a:rPr lang="en-US" dirty="0"/>
              <a:t>Pure function's execution doesn't depend on the state of the application.</a:t>
            </a:r>
          </a:p>
          <a:p>
            <a:r>
              <a:rPr lang="en-US" dirty="0"/>
              <a:t>Pure functions don't modify the variables outside of their scope (no side effects).</a:t>
            </a:r>
          </a:p>
        </p:txBody>
      </p:sp>
      <p:sp>
        <p:nvSpPr>
          <p:cNvPr id="4" name="Slide Number Placeholder 3"/>
          <p:cNvSpPr>
            <a:spLocks noGrp="1"/>
          </p:cNvSpPr>
          <p:nvPr>
            <p:ph type="sldNum" sz="quarter" idx="12"/>
          </p:nvPr>
        </p:nvSpPr>
        <p:spPr/>
        <p:txBody>
          <a:bodyPr/>
          <a:lstStyle/>
          <a:p>
            <a:fld id="{A839F4A7-500C-EC42-AE23-BEE4487EA55E}" type="slidenum">
              <a:rPr lang="en-US" smtClean="0"/>
              <a:t>226</a:t>
            </a:fld>
            <a:endParaRPr lang="en-US"/>
          </a:p>
        </p:txBody>
      </p:sp>
    </p:spTree>
    <p:extLst>
      <p:ext uri="{BB962C8B-B14F-4D97-AF65-F5344CB8AC3E}">
        <p14:creationId xmlns:p14="http://schemas.microsoft.com/office/powerpoint/2010/main" val="273861147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Comparison</a:t>
            </a:r>
          </a:p>
        </p:txBody>
      </p:sp>
      <p:sp>
        <p:nvSpPr>
          <p:cNvPr id="3" name="Text Placeholder 2"/>
          <p:cNvSpPr>
            <a:spLocks noGrp="1"/>
          </p:cNvSpPr>
          <p:nvPr>
            <p:ph type="body" idx="1"/>
          </p:nvPr>
        </p:nvSpPr>
        <p:spPr/>
        <p:txBody>
          <a:bodyPr/>
          <a:lstStyle/>
          <a:p>
            <a:r>
              <a:rPr lang="en-US" dirty="0"/>
              <a:t>slice()</a:t>
            </a:r>
          </a:p>
        </p:txBody>
      </p:sp>
      <p:sp>
        <p:nvSpPr>
          <p:cNvPr id="4" name="Content Placeholder 3"/>
          <p:cNvSpPr>
            <a:spLocks noGrp="1"/>
          </p:cNvSpPr>
          <p:nvPr>
            <p:ph sz="half" idx="2"/>
          </p:nvPr>
        </p:nvSpPr>
        <p:spPr/>
        <p:txBody>
          <a:bodyPr>
            <a:normAutofit/>
          </a:bodyPr>
          <a:lstStyle/>
          <a:p>
            <a:pPr marL="0" indent="0">
              <a:buNone/>
            </a:pPr>
            <a:r>
              <a:rPr lang="en-US" sz="1400" dirty="0" err="1">
                <a:latin typeface="Courier New"/>
                <a:cs typeface="Courier New"/>
              </a:rPr>
              <a:t>var</a:t>
            </a:r>
            <a:r>
              <a:rPr lang="en-US" sz="1400" dirty="0">
                <a:latin typeface="Courier New"/>
                <a:cs typeface="Courier New"/>
              </a:rPr>
              <a:t> toppings = ['</a:t>
            </a:r>
            <a:r>
              <a:rPr lang="en-US" sz="1400" dirty="0" err="1">
                <a:latin typeface="Courier New"/>
                <a:cs typeface="Courier New"/>
              </a:rPr>
              <a:t>cheese','pepperoni','mushrooms</a:t>
            </a:r>
            <a:r>
              <a:rPr lang="en-US" sz="1400" dirty="0">
                <a:latin typeface="Courier New"/>
                <a:cs typeface="Courier New"/>
              </a:rPr>
              <a:t>'];</a:t>
            </a:r>
          </a:p>
          <a:p>
            <a:pPr marL="0" indent="0">
              <a:buNone/>
            </a:pPr>
            <a:endParaRPr lang="en-US" sz="1400" dirty="0">
              <a:latin typeface="Courier New"/>
              <a:cs typeface="Courier New"/>
            </a:endParaRPr>
          </a:p>
          <a:p>
            <a:pPr marL="0" indent="0">
              <a:buNone/>
            </a:pPr>
            <a:r>
              <a:rPr lang="en-US" sz="1400" dirty="0" err="1">
                <a:latin typeface="Courier New"/>
                <a:cs typeface="Courier New"/>
              </a:rPr>
              <a:t>toppings.slice</a:t>
            </a:r>
            <a:r>
              <a:rPr lang="en-US" sz="1400" dirty="0">
                <a:latin typeface="Courier New"/>
                <a:cs typeface="Courier New"/>
              </a:rPr>
              <a:t>(0,2);</a:t>
            </a:r>
          </a:p>
          <a:p>
            <a:pPr marL="0" indent="0">
              <a:buNone/>
            </a:pPr>
            <a:r>
              <a:rPr lang="en-US" sz="1400" dirty="0">
                <a:latin typeface="Courier New"/>
                <a:cs typeface="Courier New"/>
              </a:rPr>
              <a:t>// ["cheese", "pepperoni"]</a:t>
            </a:r>
          </a:p>
          <a:p>
            <a:pPr marL="0" indent="0">
              <a:buNone/>
            </a:pPr>
            <a:r>
              <a:rPr lang="en-US" sz="1400" dirty="0" err="1">
                <a:latin typeface="Courier New"/>
                <a:cs typeface="Courier New"/>
              </a:rPr>
              <a:t>toppings.slice</a:t>
            </a:r>
            <a:r>
              <a:rPr lang="en-US" sz="1400" dirty="0">
                <a:latin typeface="Courier New"/>
                <a:cs typeface="Courier New"/>
              </a:rPr>
              <a:t>(0,2);</a:t>
            </a:r>
          </a:p>
          <a:p>
            <a:pPr marL="0" indent="0">
              <a:buNone/>
            </a:pPr>
            <a:r>
              <a:rPr lang="en-US" sz="1400" dirty="0">
                <a:latin typeface="Courier New"/>
                <a:cs typeface="Courier New"/>
              </a:rPr>
              <a:t>// ["cheese", "pepperoni"]</a:t>
            </a:r>
          </a:p>
          <a:p>
            <a:pPr marL="0" indent="0">
              <a:buNone/>
            </a:pPr>
            <a:r>
              <a:rPr lang="en-US" sz="1400" dirty="0" err="1">
                <a:latin typeface="Courier New"/>
                <a:cs typeface="Courier New"/>
              </a:rPr>
              <a:t>toppings.slice</a:t>
            </a:r>
            <a:r>
              <a:rPr lang="en-US" sz="1400" dirty="0">
                <a:latin typeface="Courier New"/>
                <a:cs typeface="Courier New"/>
              </a:rPr>
              <a:t>(0,2);</a:t>
            </a:r>
          </a:p>
          <a:p>
            <a:pPr marL="0" indent="0">
              <a:buNone/>
            </a:pPr>
            <a:r>
              <a:rPr lang="en-US" sz="1400" dirty="0">
                <a:latin typeface="Courier New"/>
                <a:cs typeface="Courier New"/>
              </a:rPr>
              <a:t>// ["cheese", "pepperoni"]</a:t>
            </a:r>
          </a:p>
          <a:p>
            <a:pPr marL="0" indent="0">
              <a:buNone/>
            </a:pPr>
            <a:endParaRPr lang="en-US" sz="1400" dirty="0">
              <a:latin typeface="Courier New"/>
              <a:cs typeface="Courier New"/>
            </a:endParaRPr>
          </a:p>
          <a:p>
            <a:r>
              <a:rPr lang="en-US" sz="1400" dirty="0">
                <a:latin typeface="+mj-lt"/>
                <a:cs typeface="Courier New"/>
              </a:rPr>
              <a:t>Always returns the same result given the same arguments</a:t>
            </a:r>
          </a:p>
          <a:p>
            <a:r>
              <a:rPr lang="en-US" sz="1400" dirty="0">
                <a:latin typeface="+mj-lt"/>
                <a:cs typeface="Courier New"/>
              </a:rPr>
              <a:t>Doesn't depend on the state of the application</a:t>
            </a:r>
          </a:p>
          <a:p>
            <a:r>
              <a:rPr lang="en-US" sz="1400" dirty="0">
                <a:latin typeface="+mj-lt"/>
                <a:cs typeface="Courier New"/>
              </a:rPr>
              <a:t>Doesn't modify variables outside its scope</a:t>
            </a:r>
          </a:p>
          <a:p>
            <a:r>
              <a:rPr lang="en-US" sz="1400" b="1" dirty="0">
                <a:latin typeface="+mj-lt"/>
                <a:cs typeface="Courier New"/>
              </a:rPr>
              <a:t>It's a Pure Function!</a:t>
            </a:r>
          </a:p>
        </p:txBody>
      </p:sp>
      <p:sp>
        <p:nvSpPr>
          <p:cNvPr id="5" name="Text Placeholder 4"/>
          <p:cNvSpPr>
            <a:spLocks noGrp="1"/>
          </p:cNvSpPr>
          <p:nvPr>
            <p:ph type="body" sz="quarter" idx="3"/>
          </p:nvPr>
        </p:nvSpPr>
        <p:spPr/>
        <p:txBody>
          <a:bodyPr/>
          <a:lstStyle/>
          <a:p>
            <a:r>
              <a:rPr lang="en-US" dirty="0"/>
              <a:t>splice()</a:t>
            </a:r>
          </a:p>
        </p:txBody>
      </p:sp>
      <p:sp>
        <p:nvSpPr>
          <p:cNvPr id="6" name="Content Placeholder 5"/>
          <p:cNvSpPr>
            <a:spLocks noGrp="1"/>
          </p:cNvSpPr>
          <p:nvPr>
            <p:ph sz="quarter" idx="4"/>
          </p:nvPr>
        </p:nvSpPr>
        <p:spPr/>
        <p:txBody>
          <a:bodyPr>
            <a:normAutofit/>
          </a:bodyPr>
          <a:lstStyle/>
          <a:p>
            <a:pPr marL="0" indent="0">
              <a:buNone/>
            </a:pPr>
            <a:r>
              <a:rPr lang="en-US" sz="1400" dirty="0" err="1">
                <a:latin typeface="Courier New"/>
                <a:cs typeface="Courier New"/>
              </a:rPr>
              <a:t>var</a:t>
            </a:r>
            <a:r>
              <a:rPr lang="en-US" sz="1400" dirty="0">
                <a:latin typeface="Courier New"/>
                <a:cs typeface="Courier New"/>
              </a:rPr>
              <a:t> toppings = ['</a:t>
            </a:r>
            <a:r>
              <a:rPr lang="en-US" sz="1400" dirty="0" err="1">
                <a:latin typeface="Courier New"/>
                <a:cs typeface="Courier New"/>
              </a:rPr>
              <a:t>cheese','pepperoni','mushrooms</a:t>
            </a:r>
            <a:r>
              <a:rPr lang="en-US" sz="1400" dirty="0">
                <a:latin typeface="Courier New"/>
                <a:cs typeface="Courier New"/>
              </a:rPr>
              <a:t>'];</a:t>
            </a:r>
          </a:p>
          <a:p>
            <a:pPr marL="0" indent="0">
              <a:buNone/>
            </a:pPr>
            <a:endParaRPr lang="en-US" sz="1400" dirty="0">
              <a:latin typeface="Courier New"/>
              <a:cs typeface="Courier New"/>
            </a:endParaRPr>
          </a:p>
          <a:p>
            <a:pPr marL="0" indent="0">
              <a:buNone/>
            </a:pPr>
            <a:r>
              <a:rPr lang="en-US" sz="1400" dirty="0" err="1">
                <a:latin typeface="Courier New"/>
                <a:cs typeface="Courier New"/>
              </a:rPr>
              <a:t>toppings.splice</a:t>
            </a:r>
            <a:r>
              <a:rPr lang="en-US" sz="1400" dirty="0">
                <a:latin typeface="Courier New"/>
                <a:cs typeface="Courier New"/>
              </a:rPr>
              <a:t>(0,2);</a:t>
            </a:r>
          </a:p>
          <a:p>
            <a:pPr marL="0" indent="0">
              <a:buNone/>
            </a:pPr>
            <a:r>
              <a:rPr lang="en-US" sz="1400" dirty="0">
                <a:latin typeface="Courier New"/>
                <a:cs typeface="Courier New"/>
              </a:rPr>
              <a:t>// ["cheese", "pepperoni"]</a:t>
            </a:r>
          </a:p>
          <a:p>
            <a:pPr marL="0" indent="0">
              <a:buNone/>
            </a:pPr>
            <a:r>
              <a:rPr lang="en-US" sz="1400" dirty="0" err="1">
                <a:latin typeface="Courier New"/>
                <a:cs typeface="Courier New"/>
              </a:rPr>
              <a:t>toppings.splice</a:t>
            </a:r>
            <a:r>
              <a:rPr lang="en-US" sz="1400" dirty="0">
                <a:latin typeface="Courier New"/>
                <a:cs typeface="Courier New"/>
              </a:rPr>
              <a:t>(0,2);</a:t>
            </a:r>
          </a:p>
          <a:p>
            <a:pPr marL="0" indent="0">
              <a:buNone/>
            </a:pPr>
            <a:r>
              <a:rPr lang="en-US" sz="1400" dirty="0">
                <a:latin typeface="Courier New"/>
                <a:cs typeface="Courier New"/>
              </a:rPr>
              <a:t>// ["mushrooms"]</a:t>
            </a:r>
          </a:p>
          <a:p>
            <a:pPr marL="0" indent="0">
              <a:buNone/>
            </a:pPr>
            <a:r>
              <a:rPr lang="en-US" sz="1400" dirty="0" err="1">
                <a:latin typeface="Courier New"/>
                <a:cs typeface="Courier New"/>
              </a:rPr>
              <a:t>toppings.splice</a:t>
            </a:r>
            <a:r>
              <a:rPr lang="en-US" sz="1400" dirty="0">
                <a:latin typeface="Courier New"/>
                <a:cs typeface="Courier New"/>
              </a:rPr>
              <a:t>(0,2);</a:t>
            </a:r>
          </a:p>
          <a:p>
            <a:pPr marL="0" indent="0">
              <a:buNone/>
            </a:pPr>
            <a:r>
              <a:rPr lang="en-US" sz="1400" dirty="0">
                <a:latin typeface="Courier New"/>
                <a:cs typeface="Courier New"/>
              </a:rPr>
              <a:t>// []</a:t>
            </a:r>
          </a:p>
          <a:p>
            <a:pPr marL="0" indent="0">
              <a:buNone/>
            </a:pPr>
            <a:endParaRPr lang="en-US" sz="1400" dirty="0">
              <a:latin typeface="Courier New"/>
              <a:cs typeface="Courier New"/>
            </a:endParaRPr>
          </a:p>
          <a:p>
            <a:r>
              <a:rPr lang="en-US" sz="1400" b="1" dirty="0">
                <a:latin typeface="+mj-lt"/>
                <a:cs typeface="Courier New"/>
              </a:rPr>
              <a:t>Not Pure!</a:t>
            </a:r>
          </a:p>
        </p:txBody>
      </p:sp>
      <p:sp>
        <p:nvSpPr>
          <p:cNvPr id="7" name="Slide Number Placeholder 6"/>
          <p:cNvSpPr>
            <a:spLocks noGrp="1"/>
          </p:cNvSpPr>
          <p:nvPr>
            <p:ph type="sldNum" sz="quarter" idx="12"/>
          </p:nvPr>
        </p:nvSpPr>
        <p:spPr/>
        <p:txBody>
          <a:bodyPr/>
          <a:lstStyle/>
          <a:p>
            <a:fld id="{6FFFF67E-EC6A-B940-8DC7-BF9A5925C934}" type="slidenum">
              <a:rPr lang="en-US" smtClean="0"/>
              <a:t>227</a:t>
            </a:fld>
            <a:endParaRPr lang="en-US"/>
          </a:p>
        </p:txBody>
      </p:sp>
    </p:spTree>
    <p:extLst>
      <p:ext uri="{BB962C8B-B14F-4D97-AF65-F5344CB8AC3E}">
        <p14:creationId xmlns:p14="http://schemas.microsoft.com/office/powerpoint/2010/main" val="52115070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Pure Functions</a:t>
            </a:r>
          </a:p>
        </p:txBody>
      </p:sp>
      <p:sp>
        <p:nvSpPr>
          <p:cNvPr id="3" name="Text Placeholder 2"/>
          <p:cNvSpPr>
            <a:spLocks noGrp="1"/>
          </p:cNvSpPr>
          <p:nvPr>
            <p:ph type="body" idx="1"/>
          </p:nvPr>
        </p:nvSpPr>
        <p:spPr/>
        <p:txBody>
          <a:bodyPr/>
          <a:lstStyle/>
          <a:p>
            <a:r>
              <a:rPr lang="en-US" dirty="0"/>
              <a:t>Easy to test</a:t>
            </a:r>
          </a:p>
          <a:p>
            <a:r>
              <a:rPr lang="en-US" dirty="0"/>
              <a:t>Easy to reason about</a:t>
            </a:r>
          </a:p>
          <a:p>
            <a:r>
              <a:rPr lang="en-US" dirty="0"/>
              <a:t>Easy to reuse</a:t>
            </a:r>
          </a:p>
          <a:p>
            <a:r>
              <a:rPr lang="en-US" dirty="0"/>
              <a:t>Easy to reproduce the results</a:t>
            </a:r>
          </a:p>
        </p:txBody>
      </p:sp>
      <p:sp>
        <p:nvSpPr>
          <p:cNvPr id="4" name="Slide Number Placeholder 3"/>
          <p:cNvSpPr>
            <a:spLocks noGrp="1"/>
          </p:cNvSpPr>
          <p:nvPr>
            <p:ph type="sldNum" sz="quarter" idx="12"/>
          </p:nvPr>
        </p:nvSpPr>
        <p:spPr/>
        <p:txBody>
          <a:bodyPr/>
          <a:lstStyle/>
          <a:p>
            <a:fld id="{A839F4A7-500C-EC42-AE23-BEE4487EA55E}" type="slidenum">
              <a:rPr lang="en-US" smtClean="0"/>
              <a:t>228</a:t>
            </a:fld>
            <a:endParaRPr lang="en-US"/>
          </a:p>
        </p:txBody>
      </p:sp>
    </p:spTree>
    <p:extLst>
      <p:ext uri="{BB962C8B-B14F-4D97-AF65-F5344CB8AC3E}">
        <p14:creationId xmlns:p14="http://schemas.microsoft.com/office/powerpoint/2010/main" val="141882975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434E-2218-6E45-BC4A-F783054607C5}"/>
              </a:ext>
            </a:extLst>
          </p:cNvPr>
          <p:cNvSpPr>
            <a:spLocks noGrp="1"/>
          </p:cNvSpPr>
          <p:nvPr>
            <p:ph type="title"/>
          </p:nvPr>
        </p:nvSpPr>
        <p:spPr/>
        <p:txBody>
          <a:bodyPr/>
          <a:lstStyle/>
          <a:p>
            <a:r>
              <a:rPr lang="en-US" dirty="0" err="1"/>
              <a:t>React.PureComponent</a:t>
            </a:r>
            <a:endParaRPr lang="en-US" dirty="0"/>
          </a:p>
        </p:txBody>
      </p:sp>
      <p:sp>
        <p:nvSpPr>
          <p:cNvPr id="3" name="Content Placeholder 2">
            <a:extLst>
              <a:ext uri="{FF2B5EF4-FFF2-40B4-BE49-F238E27FC236}">
                <a16:creationId xmlns:a16="http://schemas.microsoft.com/office/drawing/2014/main" id="{3CB58DF7-1DF3-A542-9952-ACCDDAF994C1}"/>
              </a:ext>
            </a:extLst>
          </p:cNvPr>
          <p:cNvSpPr>
            <a:spLocks noGrp="1"/>
          </p:cNvSpPr>
          <p:nvPr>
            <p:ph idx="1"/>
          </p:nvPr>
        </p:nvSpPr>
        <p:spPr/>
        <p:txBody>
          <a:bodyPr/>
          <a:lstStyle/>
          <a:p>
            <a:r>
              <a:rPr lang="en-US" dirty="0"/>
              <a:t>If your Component returns the same result given the same props and state, use </a:t>
            </a:r>
            <a:r>
              <a:rPr lang="en-US" dirty="0" err="1"/>
              <a:t>React.PureComponent</a:t>
            </a:r>
            <a:endParaRPr lang="en-US" dirty="0"/>
          </a:p>
          <a:p>
            <a:r>
              <a:rPr lang="en-US" dirty="0" err="1"/>
              <a:t>PureComponent</a:t>
            </a:r>
            <a:r>
              <a:rPr lang="en-US" dirty="0"/>
              <a:t> does a shallow state and prop comparison and doesn't update if the component is unchanged.</a:t>
            </a:r>
          </a:p>
          <a:p>
            <a:r>
              <a:rPr lang="en-US" dirty="0"/>
              <a:t>May give a performance boost</a:t>
            </a:r>
          </a:p>
          <a:p>
            <a:pPr marL="0" indent="0">
              <a:buNone/>
            </a:pPr>
            <a:endParaRPr lang="en-US" dirty="0">
              <a:latin typeface="Courier" pitchFamily="2" charset="0"/>
            </a:endParaRPr>
          </a:p>
          <a:p>
            <a:pPr marL="0" indent="0">
              <a:buNone/>
            </a:pPr>
            <a:r>
              <a:rPr lang="en-US" sz="2000" dirty="0">
                <a:latin typeface="Courier" pitchFamily="2" charset="0"/>
              </a:rPr>
              <a:t>class </a:t>
            </a:r>
            <a:r>
              <a:rPr lang="en-US" sz="2000" dirty="0" err="1">
                <a:latin typeface="Courier" pitchFamily="2" charset="0"/>
              </a:rPr>
              <a:t>MyComponent</a:t>
            </a:r>
            <a:r>
              <a:rPr lang="en-US" sz="2000" dirty="0">
                <a:latin typeface="Courier" pitchFamily="2" charset="0"/>
              </a:rPr>
              <a:t> extends </a:t>
            </a:r>
            <a:r>
              <a:rPr lang="en-US" sz="2000" dirty="0" err="1">
                <a:latin typeface="Courier" pitchFamily="2" charset="0"/>
              </a:rPr>
              <a:t>React.PureComponent</a:t>
            </a:r>
            <a:r>
              <a:rPr lang="en-US" sz="2000" dirty="0">
                <a:latin typeface="Courier" pitchFamily="2" charset="0"/>
              </a:rPr>
              <a:t> {</a:t>
            </a:r>
          </a:p>
          <a:p>
            <a:pPr marL="0" indent="0">
              <a:buNone/>
            </a:pPr>
            <a:r>
              <a:rPr lang="en-US" sz="2000" dirty="0">
                <a:latin typeface="Courier" pitchFamily="2" charset="0"/>
              </a:rPr>
              <a:t>  ...</a:t>
            </a:r>
          </a:p>
          <a:p>
            <a:pPr marL="0" indent="0">
              <a:buNone/>
            </a:pPr>
            <a:r>
              <a:rPr lang="en-US" sz="2000" dirty="0">
                <a:latin typeface="Courier" pitchFamily="2" charset="0"/>
              </a:rPr>
              <a:t>}</a:t>
            </a:r>
          </a:p>
        </p:txBody>
      </p:sp>
    </p:spTree>
    <p:extLst>
      <p:ext uri="{BB962C8B-B14F-4D97-AF65-F5344CB8AC3E}">
        <p14:creationId xmlns:p14="http://schemas.microsoft.com/office/powerpoint/2010/main" val="927589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Code Editors and IDEs</a:t>
            </a:r>
          </a:p>
        </p:txBody>
      </p:sp>
      <p:sp>
        <p:nvSpPr>
          <p:cNvPr id="5" name="Text Placeholder 4"/>
          <p:cNvSpPr>
            <a:spLocks noGrp="1"/>
          </p:cNvSpPr>
          <p:nvPr>
            <p:ph type="body" idx="1"/>
          </p:nvPr>
        </p:nvSpPr>
        <p:spPr/>
        <p:txBody>
          <a:bodyPr>
            <a:normAutofit/>
          </a:bodyPr>
          <a:lstStyle/>
          <a:p>
            <a:r>
              <a:rPr lang="en-US" dirty="0"/>
              <a:t>MS Visual Studio Code</a:t>
            </a:r>
          </a:p>
          <a:p>
            <a:r>
              <a:rPr lang="en-US" dirty="0"/>
              <a:t>JetBrains WebStorm</a:t>
            </a:r>
          </a:p>
          <a:p>
            <a:r>
              <a:rPr lang="en-US" dirty="0"/>
              <a:t>Atom (</a:t>
            </a:r>
            <a:r>
              <a:rPr lang="en-US" dirty="0" err="1"/>
              <a:t>atom.io</a:t>
            </a:r>
            <a:r>
              <a:rPr lang="en-US" dirty="0"/>
              <a:t>)</a:t>
            </a:r>
          </a:p>
          <a:p>
            <a:r>
              <a:rPr lang="en-US" dirty="0"/>
              <a:t>Adobe Brackets</a:t>
            </a:r>
          </a:p>
          <a:p>
            <a:r>
              <a:rPr lang="en-US" dirty="0"/>
              <a:t>Eclipse</a:t>
            </a:r>
          </a:p>
          <a:p>
            <a:r>
              <a:rPr lang="en-US" dirty="0" err="1"/>
              <a:t>Emacs</a:t>
            </a:r>
            <a:endParaRPr lang="en-US" dirty="0"/>
          </a:p>
          <a:p>
            <a:r>
              <a:rPr lang="en-US" dirty="0" err="1"/>
              <a:t>IntelliJ</a:t>
            </a:r>
            <a:r>
              <a:rPr lang="en-US" dirty="0"/>
              <a:t> IDEA</a:t>
            </a:r>
          </a:p>
          <a:p>
            <a:r>
              <a:rPr lang="en-US" dirty="0" err="1"/>
              <a:t>Netbeans</a:t>
            </a:r>
            <a:endParaRPr lang="en-US" dirty="0"/>
          </a:p>
          <a:p>
            <a:r>
              <a:rPr lang="en-US" dirty="0"/>
              <a:t>Sublime Text</a:t>
            </a:r>
          </a:p>
          <a:p>
            <a:r>
              <a:rPr lang="en-US" dirty="0"/>
              <a:t>vi/Vim</a:t>
            </a:r>
          </a:p>
        </p:txBody>
      </p:sp>
      <p:sp>
        <p:nvSpPr>
          <p:cNvPr id="3" name="Slide Number Placeholder 2"/>
          <p:cNvSpPr>
            <a:spLocks noGrp="1"/>
          </p:cNvSpPr>
          <p:nvPr>
            <p:ph type="sldNum" sz="quarter" idx="12"/>
          </p:nvPr>
        </p:nvSpPr>
        <p:spPr/>
        <p:txBody>
          <a:bodyPr/>
          <a:lstStyle/>
          <a:p>
            <a:fld id="{6FFFF67E-EC6A-B940-8DC7-BF9A5925C934}" type="slidenum">
              <a:rPr lang="en-US" smtClean="0"/>
              <a:t>23</a:t>
            </a:fld>
            <a:endParaRPr lang="en-US"/>
          </a:p>
        </p:txBody>
      </p:sp>
    </p:spTree>
    <p:extLst>
      <p:ext uri="{BB962C8B-B14F-4D97-AF65-F5344CB8AC3E}">
        <p14:creationId xmlns:p14="http://schemas.microsoft.com/office/powerpoint/2010/main" val="158531078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Functional Components</a:t>
            </a:r>
          </a:p>
        </p:txBody>
      </p:sp>
      <p:sp>
        <p:nvSpPr>
          <p:cNvPr id="3" name="Text Placeholder 2"/>
          <p:cNvSpPr>
            <a:spLocks noGrp="1"/>
          </p:cNvSpPr>
          <p:nvPr>
            <p:ph type="body" idx="1"/>
          </p:nvPr>
        </p:nvSpPr>
        <p:spPr/>
        <p:txBody>
          <a:bodyPr/>
          <a:lstStyle/>
          <a:p>
            <a:r>
              <a:rPr lang="en-US" dirty="0"/>
              <a:t>If your component only has a render method and optional props, you can just create a normal JavaScript function.</a:t>
            </a:r>
          </a:p>
          <a:p>
            <a:pPr marL="0" indent="0">
              <a:buNone/>
            </a:pPr>
            <a:endParaRPr lang="en-US" dirty="0"/>
          </a:p>
          <a:p>
            <a:pPr marL="0" indent="0">
              <a:buNone/>
            </a:pPr>
            <a:r>
              <a:rPr lang="en-US" sz="2000" dirty="0">
                <a:latin typeface="Courier New"/>
                <a:cs typeface="Courier New"/>
              </a:rPr>
              <a:t>function </a:t>
            </a:r>
            <a:r>
              <a:rPr lang="en-US" sz="2000" i="1" dirty="0">
                <a:effectLst/>
                <a:latin typeface="Courier New"/>
                <a:cs typeface="Courier New"/>
              </a:rPr>
              <a:t>HelloWorld</a:t>
            </a:r>
            <a:r>
              <a:rPr lang="en-US" sz="2000" dirty="0">
                <a:latin typeface="Courier New"/>
                <a:cs typeface="Courier New"/>
              </a:rPr>
              <a:t>(props){</a:t>
            </a:r>
            <a:br>
              <a:rPr lang="en-US" sz="2000" dirty="0">
                <a:latin typeface="Courier New"/>
                <a:cs typeface="Courier New"/>
              </a:rPr>
            </a:br>
            <a:r>
              <a:rPr lang="en-US" sz="2000" dirty="0">
                <a:latin typeface="Courier New"/>
                <a:cs typeface="Courier New"/>
              </a:rPr>
              <a:t>    return </a:t>
            </a:r>
            <a:r>
              <a:rPr lang="en-US" sz="2000" dirty="0">
                <a:effectLst/>
                <a:latin typeface="Courier New"/>
                <a:cs typeface="Courier New"/>
              </a:rPr>
              <a:t>(</a:t>
            </a:r>
            <a:br>
              <a:rPr lang="en-US" sz="2000" dirty="0">
                <a:effectLst/>
                <a:latin typeface="Courier New"/>
                <a:cs typeface="Courier New"/>
              </a:rPr>
            </a:br>
            <a:r>
              <a:rPr lang="en-US" sz="2000" dirty="0">
                <a:effectLst/>
                <a:latin typeface="Courier New"/>
                <a:cs typeface="Courier New"/>
              </a:rPr>
              <a:t>        &lt;</a:t>
            </a:r>
            <a:r>
              <a:rPr lang="en-US" sz="2000" dirty="0">
                <a:latin typeface="Courier New"/>
                <a:cs typeface="Courier New"/>
              </a:rPr>
              <a:t>p</a:t>
            </a:r>
            <a:r>
              <a:rPr lang="en-US" sz="2000" dirty="0">
                <a:effectLst/>
                <a:latin typeface="Courier New"/>
                <a:cs typeface="Courier New"/>
              </a:rPr>
              <a:t>&gt;Hello {props.name}&lt;/</a:t>
            </a:r>
            <a:r>
              <a:rPr lang="en-US" sz="2000" dirty="0">
                <a:latin typeface="Courier New"/>
                <a:cs typeface="Courier New"/>
              </a:rPr>
              <a:t>p</a:t>
            </a:r>
            <a:r>
              <a:rPr lang="en-US" sz="2000" dirty="0">
                <a:effectLst/>
                <a:latin typeface="Courier New"/>
                <a:cs typeface="Courier New"/>
              </a:rPr>
              <a:t>&gt;</a:t>
            </a:r>
            <a:br>
              <a:rPr lang="en-US" sz="2000" dirty="0">
                <a:effectLst/>
                <a:latin typeface="Courier New"/>
                <a:cs typeface="Courier New"/>
              </a:rPr>
            </a:br>
            <a:r>
              <a:rPr lang="en-US" sz="2000" dirty="0">
                <a:effectLst/>
                <a:latin typeface="Courier New"/>
                <a:cs typeface="Courier New"/>
              </a:rPr>
              <a:t>    );</a:t>
            </a:r>
            <a:br>
              <a:rPr lang="en-US" sz="2000" dirty="0">
                <a:latin typeface="Courier New"/>
                <a:cs typeface="Courier New"/>
              </a:rPr>
            </a:br>
            <a:r>
              <a:rPr lang="en-US" sz="2000" dirty="0">
                <a:latin typeface="Courier New"/>
                <a:cs typeface="Courier New"/>
              </a:rPr>
              <a:t>}</a:t>
            </a:r>
          </a:p>
          <a:p>
            <a:pPr marL="0" indent="0">
              <a:buNone/>
            </a:pPr>
            <a:r>
              <a:rPr lang="en-US" sz="2000" dirty="0">
                <a:latin typeface="Courier New"/>
                <a:cs typeface="Courier New"/>
              </a:rPr>
              <a:t>reactDOM.render(&lt;HelloWorld name='Chris' /&gt;, document.getElementById("app"));</a:t>
            </a:r>
          </a:p>
        </p:txBody>
      </p:sp>
    </p:spTree>
    <p:extLst>
      <p:ext uri="{BB962C8B-B14F-4D97-AF65-F5344CB8AC3E}">
        <p14:creationId xmlns:p14="http://schemas.microsoft.com/office/powerpoint/2010/main" val="6694091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F305-8538-8C42-B657-D51815175D45}"/>
              </a:ext>
            </a:extLst>
          </p:cNvPr>
          <p:cNvSpPr>
            <a:spLocks noGrp="1"/>
          </p:cNvSpPr>
          <p:nvPr>
            <p:ph type="title"/>
          </p:nvPr>
        </p:nvSpPr>
        <p:spPr/>
        <p:txBody>
          <a:bodyPr/>
          <a:lstStyle/>
          <a:p>
            <a:r>
              <a:rPr lang="en-US" dirty="0" err="1"/>
              <a:t>React.memo</a:t>
            </a:r>
            <a:endParaRPr lang="en-US" dirty="0"/>
          </a:p>
        </p:txBody>
      </p:sp>
      <p:sp>
        <p:nvSpPr>
          <p:cNvPr id="3" name="Content Placeholder 2">
            <a:extLst>
              <a:ext uri="{FF2B5EF4-FFF2-40B4-BE49-F238E27FC236}">
                <a16:creationId xmlns:a16="http://schemas.microsoft.com/office/drawing/2014/main" id="{8B8C59C3-202C-2240-BE5C-83424C2A8184}"/>
              </a:ext>
            </a:extLst>
          </p:cNvPr>
          <p:cNvSpPr>
            <a:spLocks noGrp="1"/>
          </p:cNvSpPr>
          <p:nvPr>
            <p:ph idx="1"/>
          </p:nvPr>
        </p:nvSpPr>
        <p:spPr/>
        <p:txBody>
          <a:bodyPr/>
          <a:lstStyle/>
          <a:p>
            <a:r>
              <a:rPr lang="en-US" dirty="0"/>
              <a:t>Works the same as </a:t>
            </a:r>
            <a:r>
              <a:rPr lang="en-US" dirty="0" err="1"/>
              <a:t>React.PureComponent</a:t>
            </a:r>
            <a:r>
              <a:rPr lang="en-US" dirty="0"/>
              <a:t>, but for functional components.</a:t>
            </a:r>
          </a:p>
          <a:p>
            <a:pPr marL="0" indent="0">
              <a:buNone/>
            </a:pPr>
            <a:endParaRPr lang="en-US" dirty="0"/>
          </a:p>
          <a:p>
            <a:pPr marL="0" indent="0">
              <a:buNone/>
            </a:pPr>
            <a:r>
              <a:rPr lang="en-US" dirty="0" err="1">
                <a:latin typeface="Courier" pitchFamily="2" charset="0"/>
              </a:rPr>
              <a:t>const</a:t>
            </a:r>
            <a:r>
              <a:rPr lang="en-US" dirty="0">
                <a:latin typeface="Courier" pitchFamily="2" charset="0"/>
              </a:rPr>
              <a:t> </a:t>
            </a:r>
            <a:r>
              <a:rPr lang="en-US" dirty="0" err="1">
                <a:latin typeface="Courier" pitchFamily="2" charset="0"/>
              </a:rPr>
              <a:t>MyComponent</a:t>
            </a:r>
            <a:r>
              <a:rPr lang="en-US" dirty="0">
                <a:latin typeface="Courier" pitchFamily="2" charset="0"/>
              </a:rPr>
              <a:t> = </a:t>
            </a:r>
            <a:r>
              <a:rPr lang="en-US" dirty="0" err="1">
                <a:latin typeface="Courier" pitchFamily="2" charset="0"/>
              </a:rPr>
              <a:t>React.memo</a:t>
            </a:r>
            <a:r>
              <a:rPr lang="en-US" dirty="0">
                <a:latin typeface="Courier" pitchFamily="2" charset="0"/>
              </a:rPr>
              <a:t>(</a:t>
            </a:r>
          </a:p>
          <a:p>
            <a:pPr marL="0" indent="0">
              <a:buNone/>
            </a:pPr>
            <a:r>
              <a:rPr lang="en-US" dirty="0">
                <a:latin typeface="Courier" pitchFamily="2" charset="0"/>
              </a:rPr>
              <a:t>	function </a:t>
            </a:r>
            <a:r>
              <a:rPr lang="en-US" dirty="0" err="1">
                <a:latin typeface="Courier" pitchFamily="2" charset="0"/>
              </a:rPr>
              <a:t>MyComponent</a:t>
            </a:r>
            <a:r>
              <a:rPr lang="en-US" dirty="0">
                <a:latin typeface="Courier" pitchFamily="2" charset="0"/>
              </a:rPr>
              <a:t>(props) { </a:t>
            </a:r>
          </a:p>
          <a:p>
            <a:pPr marL="0" indent="0">
              <a:buNone/>
            </a:pPr>
            <a:r>
              <a:rPr lang="en-US" dirty="0">
                <a:latin typeface="Courier" pitchFamily="2" charset="0"/>
              </a:rPr>
              <a:t>		...</a:t>
            </a:r>
          </a:p>
          <a:p>
            <a:pPr marL="0" indent="0">
              <a:buNone/>
            </a:pPr>
            <a:r>
              <a:rPr lang="en-US" dirty="0">
                <a:latin typeface="Courier" pitchFamily="2" charset="0"/>
              </a:rPr>
              <a:t>	});</a:t>
            </a:r>
          </a:p>
        </p:txBody>
      </p:sp>
    </p:spTree>
    <p:extLst>
      <p:ext uri="{BB962C8B-B14F-4D97-AF65-F5344CB8AC3E}">
        <p14:creationId xmlns:p14="http://schemas.microsoft.com/office/powerpoint/2010/main" val="136200170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21: Refactoring the App</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839F4A7-500C-EC42-AE23-BEE4487EA55E}" type="slidenum">
              <a:rPr lang="en-US" smtClean="0"/>
              <a:t>232</a:t>
            </a:fld>
            <a:endParaRPr lang="en-US"/>
          </a:p>
        </p:txBody>
      </p:sp>
    </p:spTree>
    <p:extLst>
      <p:ext uri="{BB962C8B-B14F-4D97-AF65-F5344CB8AC3E}">
        <p14:creationId xmlns:p14="http://schemas.microsoft.com/office/powerpoint/2010/main" val="4114102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Component Life-Cycle Events</a:t>
            </a:r>
          </a:p>
        </p:txBody>
      </p:sp>
      <p:sp>
        <p:nvSpPr>
          <p:cNvPr id="3" name="Text Placeholder 2"/>
          <p:cNvSpPr>
            <a:spLocks noGrp="1"/>
          </p:cNvSpPr>
          <p:nvPr>
            <p:ph type="body" idx="1"/>
          </p:nvPr>
        </p:nvSpPr>
        <p:spPr/>
        <p:txBody>
          <a:bodyPr/>
          <a:lstStyle/>
          <a:p>
            <a:r>
              <a:rPr lang="en-US" dirty="0"/>
              <a:t>2 Categories</a:t>
            </a:r>
          </a:p>
          <a:p>
            <a:pPr lvl="1"/>
            <a:r>
              <a:rPr lang="en-US" dirty="0"/>
              <a:t>Mount / Unmount</a:t>
            </a:r>
          </a:p>
          <a:p>
            <a:pPr lvl="1"/>
            <a:r>
              <a:rPr lang="en-US" dirty="0"/>
              <a:t>When component receives new data</a:t>
            </a:r>
          </a:p>
        </p:txBody>
      </p:sp>
      <p:sp>
        <p:nvSpPr>
          <p:cNvPr id="4" name="Slide Number Placeholder 3"/>
          <p:cNvSpPr>
            <a:spLocks noGrp="1"/>
          </p:cNvSpPr>
          <p:nvPr>
            <p:ph type="sldNum" sz="quarter" idx="12"/>
          </p:nvPr>
        </p:nvSpPr>
        <p:spPr/>
        <p:txBody>
          <a:bodyPr/>
          <a:lstStyle/>
          <a:p>
            <a:fld id="{A839F4A7-500C-EC42-AE23-BEE4487EA55E}" type="slidenum">
              <a:rPr lang="en-US" smtClean="0"/>
              <a:t>233</a:t>
            </a:fld>
            <a:endParaRPr lang="en-US"/>
          </a:p>
        </p:txBody>
      </p:sp>
    </p:spTree>
    <p:extLst>
      <p:ext uri="{BB962C8B-B14F-4D97-AF65-F5344CB8AC3E}">
        <p14:creationId xmlns:p14="http://schemas.microsoft.com/office/powerpoint/2010/main" val="27873015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Methods</a:t>
            </a:r>
          </a:p>
        </p:txBody>
      </p:sp>
      <p:sp>
        <p:nvSpPr>
          <p:cNvPr id="3" name="Text Placeholder 2"/>
          <p:cNvSpPr>
            <a:spLocks noGrp="1"/>
          </p:cNvSpPr>
          <p:nvPr>
            <p:ph type="body" idx="1"/>
          </p:nvPr>
        </p:nvSpPr>
        <p:spPr/>
        <p:txBody>
          <a:bodyPr/>
          <a:lstStyle/>
          <a:p>
            <a:r>
              <a:rPr lang="en-US" dirty="0"/>
              <a:t>Methods of components that allow you to hook into views when specific conditions happen.</a:t>
            </a:r>
          </a:p>
        </p:txBody>
      </p:sp>
      <p:sp>
        <p:nvSpPr>
          <p:cNvPr id="4" name="Slide Number Placeholder 3"/>
          <p:cNvSpPr>
            <a:spLocks noGrp="1"/>
          </p:cNvSpPr>
          <p:nvPr>
            <p:ph type="sldNum" sz="quarter" idx="12"/>
          </p:nvPr>
        </p:nvSpPr>
        <p:spPr/>
        <p:txBody>
          <a:bodyPr/>
          <a:lstStyle/>
          <a:p>
            <a:fld id="{A839F4A7-500C-EC42-AE23-BEE4487EA55E}" type="slidenum">
              <a:rPr lang="en-US" smtClean="0"/>
              <a:t>234</a:t>
            </a:fld>
            <a:endParaRPr lang="en-US"/>
          </a:p>
        </p:txBody>
      </p:sp>
    </p:spTree>
    <p:extLst>
      <p:ext uri="{BB962C8B-B14F-4D97-AF65-F5344CB8AC3E}">
        <p14:creationId xmlns:p14="http://schemas.microsoft.com/office/powerpoint/2010/main" val="290358755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a:t>
            </a:r>
            <a:r>
              <a:rPr lang="en-US" dirty="0" err="1"/>
              <a:t>Unmount</a:t>
            </a:r>
            <a:endParaRPr lang="en-US" dirty="0"/>
          </a:p>
        </p:txBody>
      </p:sp>
      <p:sp>
        <p:nvSpPr>
          <p:cNvPr id="3" name="Text Placeholder 2"/>
          <p:cNvSpPr>
            <a:spLocks noGrp="1"/>
          </p:cNvSpPr>
          <p:nvPr>
            <p:ph type="body" idx="1"/>
          </p:nvPr>
        </p:nvSpPr>
        <p:spPr/>
        <p:txBody>
          <a:bodyPr/>
          <a:lstStyle/>
          <a:p>
            <a:r>
              <a:rPr lang="en-US" dirty="0"/>
              <a:t>Mount and unmount methods are called when components are added to the DOM (Mount) and removed from the DOM (Unmount).</a:t>
            </a:r>
          </a:p>
          <a:p>
            <a:r>
              <a:rPr lang="en-US" dirty="0"/>
              <a:t>Each is invoked only once in the lifecycle of the component</a:t>
            </a:r>
          </a:p>
          <a:p>
            <a:r>
              <a:rPr lang="en-US" dirty="0"/>
              <a:t>Used for:</a:t>
            </a:r>
          </a:p>
          <a:p>
            <a:pPr lvl="1"/>
            <a:r>
              <a:rPr lang="en-US" dirty="0"/>
              <a:t>establish default props</a:t>
            </a:r>
          </a:p>
          <a:p>
            <a:pPr lvl="1"/>
            <a:r>
              <a:rPr lang="en-US" dirty="0"/>
              <a:t>set initial state</a:t>
            </a:r>
          </a:p>
          <a:p>
            <a:pPr lvl="1"/>
            <a:r>
              <a:rPr lang="en-US" dirty="0"/>
              <a:t>make AJAX request to fetch data for component</a:t>
            </a:r>
          </a:p>
          <a:p>
            <a:pPr lvl="1"/>
            <a:r>
              <a:rPr lang="en-US" dirty="0"/>
              <a:t>set up listeners</a:t>
            </a:r>
          </a:p>
          <a:p>
            <a:pPr lvl="1"/>
            <a:r>
              <a:rPr lang="en-US" dirty="0"/>
              <a:t>remove listeners</a:t>
            </a:r>
          </a:p>
        </p:txBody>
      </p:sp>
      <p:sp>
        <p:nvSpPr>
          <p:cNvPr id="4" name="Slide Number Placeholder 3"/>
          <p:cNvSpPr>
            <a:spLocks noGrp="1"/>
          </p:cNvSpPr>
          <p:nvPr>
            <p:ph type="sldNum" sz="quarter" idx="12"/>
          </p:nvPr>
        </p:nvSpPr>
        <p:spPr/>
        <p:txBody>
          <a:bodyPr/>
          <a:lstStyle/>
          <a:p>
            <a:fld id="{A839F4A7-500C-EC42-AE23-BEE4487EA55E}" type="slidenum">
              <a:rPr lang="en-US" smtClean="0"/>
              <a:t>235</a:t>
            </a:fld>
            <a:endParaRPr lang="en-US"/>
          </a:p>
        </p:txBody>
      </p:sp>
    </p:spTree>
    <p:extLst>
      <p:ext uri="{BB962C8B-B14F-4D97-AF65-F5344CB8AC3E}">
        <p14:creationId xmlns:p14="http://schemas.microsoft.com/office/powerpoint/2010/main" val="418602461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a:t>
            </a:r>
            <a:r>
              <a:rPr lang="en-US" dirty="0" err="1"/>
              <a:t>Unmount</a:t>
            </a:r>
            <a:r>
              <a:rPr lang="en-US" dirty="0"/>
              <a:t> Life-Cycle Methods</a:t>
            </a:r>
          </a:p>
        </p:txBody>
      </p:sp>
      <p:sp>
        <p:nvSpPr>
          <p:cNvPr id="3" name="Text Placeholder 2"/>
          <p:cNvSpPr>
            <a:spLocks noGrp="1"/>
          </p:cNvSpPr>
          <p:nvPr>
            <p:ph type="body" idx="1"/>
          </p:nvPr>
        </p:nvSpPr>
        <p:spPr/>
        <p:txBody>
          <a:bodyPr/>
          <a:lstStyle/>
          <a:p>
            <a:r>
              <a:rPr lang="en-US" dirty="0">
                <a:latin typeface="Courier New"/>
                <a:cs typeface="Courier New"/>
              </a:rPr>
              <a:t>constructor</a:t>
            </a:r>
          </a:p>
          <a:p>
            <a:r>
              <a:rPr lang="en-US" dirty="0" err="1">
                <a:latin typeface="Courier New"/>
                <a:cs typeface="Courier New"/>
              </a:rPr>
              <a:t>componentDidMount</a:t>
            </a:r>
            <a:endParaRPr lang="en-US" dirty="0">
              <a:latin typeface="Courier New"/>
              <a:cs typeface="Courier New"/>
            </a:endParaRPr>
          </a:p>
          <a:p>
            <a:r>
              <a:rPr lang="en-US" dirty="0" err="1">
                <a:latin typeface="Courier New"/>
                <a:cs typeface="Courier New"/>
              </a:rPr>
              <a:t>componentWillUnmount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236</a:t>
            </a:fld>
            <a:endParaRPr lang="en-US"/>
          </a:p>
        </p:txBody>
      </p:sp>
    </p:spTree>
    <p:extLst>
      <p:ext uri="{BB962C8B-B14F-4D97-AF65-F5344CB8AC3E}">
        <p14:creationId xmlns:p14="http://schemas.microsoft.com/office/powerpoint/2010/main" val="27538813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Life-Cycle Methods</a:t>
            </a:r>
          </a:p>
        </p:txBody>
      </p:sp>
      <p:sp>
        <p:nvSpPr>
          <p:cNvPr id="3" name="Text Placeholder 2"/>
          <p:cNvSpPr>
            <a:spLocks noGrp="1"/>
          </p:cNvSpPr>
          <p:nvPr>
            <p:ph type="body" idx="1"/>
          </p:nvPr>
        </p:nvSpPr>
        <p:spPr/>
        <p:txBody>
          <a:bodyPr/>
          <a:lstStyle/>
          <a:p>
            <a:r>
              <a:rPr lang="en-US" dirty="0" err="1">
                <a:latin typeface="Courier New"/>
                <a:cs typeface="Courier New"/>
              </a:rPr>
              <a:t>getDerivedStateFromProps</a:t>
            </a:r>
            <a:endParaRPr lang="en-US" dirty="0">
              <a:latin typeface="Courier New"/>
              <a:cs typeface="Courier New"/>
            </a:endParaRPr>
          </a:p>
          <a:p>
            <a:r>
              <a:rPr lang="en-US" dirty="0" err="1">
                <a:latin typeface="Courier New"/>
                <a:cs typeface="Courier New"/>
              </a:rPr>
              <a:t>shouldComponentUpdate</a:t>
            </a:r>
            <a:endParaRPr lang="en-US" dirty="0">
              <a:latin typeface="Courier New"/>
              <a:cs typeface="Courier New"/>
            </a:endParaRPr>
          </a:p>
          <a:p>
            <a:r>
              <a:rPr lang="en-US" dirty="0" err="1">
                <a:latin typeface="Courier New"/>
                <a:cs typeface="Courier New"/>
              </a:rPr>
              <a:t>getSnapshotBeforeUpdate</a:t>
            </a:r>
            <a:endParaRPr lang="en-US" dirty="0">
              <a:latin typeface="Courier New"/>
              <a:cs typeface="Courier New"/>
            </a:endParaRPr>
          </a:p>
          <a:p>
            <a:r>
              <a:rPr lang="en-US" dirty="0" err="1">
                <a:latin typeface="Courier New"/>
                <a:cs typeface="Courier New"/>
              </a:rPr>
              <a:t>componentDidUpdate</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237</a:t>
            </a:fld>
            <a:endParaRPr lang="en-US"/>
          </a:p>
        </p:txBody>
      </p:sp>
    </p:spTree>
    <p:extLst>
      <p:ext uri="{BB962C8B-B14F-4D97-AF65-F5344CB8AC3E}">
        <p14:creationId xmlns:p14="http://schemas.microsoft.com/office/powerpoint/2010/main" val="199203930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 Cycle</a:t>
            </a:r>
          </a:p>
        </p:txBody>
      </p:sp>
      <p:pic>
        <p:nvPicPr>
          <p:cNvPr id="6" name="Content Placeholder 5"/>
          <p:cNvPicPr>
            <a:picLocks noGrp="1" noChangeAspect="1"/>
          </p:cNvPicPr>
          <p:nvPr>
            <p:ph idx="1"/>
          </p:nvPr>
        </p:nvPicPr>
        <p:blipFill>
          <a:blip r:embed="rId3"/>
          <a:stretch>
            <a:fillRect/>
          </a:stretch>
        </p:blipFill>
        <p:spPr>
          <a:xfrm>
            <a:off x="102743" y="1175657"/>
            <a:ext cx="9026280" cy="4939111"/>
          </a:xfrm>
        </p:spPr>
      </p:pic>
      <p:sp>
        <p:nvSpPr>
          <p:cNvPr id="4" name="Slide Number Placeholder 3"/>
          <p:cNvSpPr>
            <a:spLocks noGrp="1"/>
          </p:cNvSpPr>
          <p:nvPr>
            <p:ph type="sldNum" sz="quarter" idx="12"/>
          </p:nvPr>
        </p:nvSpPr>
        <p:spPr/>
        <p:txBody>
          <a:bodyPr/>
          <a:lstStyle/>
          <a:p>
            <a:fld id="{A839F4A7-500C-EC42-AE23-BEE4487EA55E}" type="slidenum">
              <a:rPr lang="en-US" smtClean="0"/>
              <a:t>238</a:t>
            </a:fld>
            <a:endParaRPr lang="en-US"/>
          </a:p>
        </p:txBody>
      </p:sp>
    </p:spTree>
    <p:extLst>
      <p:ext uri="{BB962C8B-B14F-4D97-AF65-F5344CB8AC3E}">
        <p14:creationId xmlns:p14="http://schemas.microsoft.com/office/powerpoint/2010/main" val="316205840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Events</a:t>
            </a:r>
          </a:p>
        </p:txBody>
      </p:sp>
      <p:sp>
        <p:nvSpPr>
          <p:cNvPr id="3" name="Text Placeholder 2"/>
          <p:cNvSpPr>
            <a:spLocks noGrp="1"/>
          </p:cNvSpPr>
          <p:nvPr>
            <p:ph type="body" idx="1"/>
          </p:nvPr>
        </p:nvSpPr>
        <p:spPr/>
        <p:txBody>
          <a:bodyPr>
            <a:normAutofit/>
          </a:bodyPr>
          <a:lstStyle/>
          <a:p>
            <a:r>
              <a:rPr lang="en-US" dirty="0" err="1"/>
              <a:t>SyntheticEvent</a:t>
            </a:r>
            <a:endParaRPr lang="en-US" dirty="0"/>
          </a:p>
          <a:p>
            <a:pPr lvl="1"/>
            <a:r>
              <a:rPr lang="en-US" dirty="0"/>
              <a:t>A cross-browser wrapper around the browser's native event</a:t>
            </a:r>
          </a:p>
          <a:p>
            <a:pPr lvl="1"/>
            <a:r>
              <a:rPr lang="en-US" dirty="0"/>
              <a:t>Same interface as browser's native event</a:t>
            </a:r>
          </a:p>
          <a:p>
            <a:pPr marL="0" indent="0">
              <a:buNone/>
            </a:pPr>
            <a:r>
              <a:rPr lang="en-US" sz="1800" dirty="0">
                <a:latin typeface="Courier New"/>
                <a:cs typeface="Courier New"/>
              </a:rPr>
              <a:t>class </a:t>
            </a:r>
            <a:r>
              <a:rPr lang="en-US" sz="1800" dirty="0" err="1">
                <a:latin typeface="Courier New"/>
                <a:cs typeface="Courier New"/>
              </a:rPr>
              <a:t>ShareButton</a:t>
            </a:r>
            <a:r>
              <a:rPr lang="en-US" sz="1800" dirty="0">
                <a:latin typeface="Courier New"/>
                <a:cs typeface="Courier New"/>
              </a:rPr>
              <a:t> extends Component ({</a:t>
            </a:r>
          </a:p>
          <a:p>
            <a:pPr marL="0" indent="0">
              <a:buNone/>
            </a:pPr>
            <a:r>
              <a:rPr lang="en-US" sz="1800" dirty="0">
                <a:latin typeface="Courier New"/>
                <a:cs typeface="Courier New"/>
              </a:rPr>
              <a:t>  </a:t>
            </a:r>
            <a:r>
              <a:rPr lang="en-US" sz="1800" dirty="0" err="1">
                <a:latin typeface="Courier New"/>
                <a:cs typeface="Courier New"/>
              </a:rPr>
              <a:t>onButtonClick</a:t>
            </a:r>
            <a:r>
              <a:rPr lang="en-US" sz="1800" dirty="0">
                <a:latin typeface="Courier New"/>
                <a:cs typeface="Courier New"/>
              </a:rPr>
              <a:t> (</a:t>
            </a:r>
            <a:r>
              <a:rPr lang="en-US" sz="1800" dirty="0" err="1">
                <a:latin typeface="Courier New"/>
                <a:cs typeface="Courier New"/>
              </a:rPr>
              <a:t>evt</a:t>
            </a:r>
            <a:r>
              <a:rPr lang="en-US" sz="1800" dirty="0">
                <a:latin typeface="Courier New"/>
                <a:cs typeface="Courier New"/>
              </a:rPr>
              <a:t>) {</a:t>
            </a:r>
          </a:p>
          <a:p>
            <a:pPr marL="0" indent="0">
              <a:buNone/>
            </a:pPr>
            <a:r>
              <a:rPr lang="en-US" sz="1800" dirty="0">
                <a:latin typeface="Courier New"/>
                <a:cs typeface="Courier New"/>
              </a:rPr>
              <a:t>    alert("wow!");</a:t>
            </a:r>
          </a:p>
          <a:p>
            <a:pPr marL="0" indent="0">
              <a:buNone/>
            </a:pPr>
            <a:r>
              <a:rPr lang="en-US" sz="1800" dirty="0">
                <a:latin typeface="Courier New"/>
                <a:cs typeface="Courier New"/>
              </a:rPr>
              <a:t>  }</a:t>
            </a:r>
          </a:p>
          <a:p>
            <a:pPr marL="0" indent="0">
              <a:buNone/>
            </a:pPr>
            <a:r>
              <a:rPr lang="en-US" sz="1800" dirty="0">
                <a:latin typeface="Courier New"/>
                <a:cs typeface="Courier New"/>
              </a:rPr>
              <a:t>  render () {</a:t>
            </a:r>
          </a:p>
          <a:p>
            <a:pPr marL="0" indent="0">
              <a:buNone/>
            </a:pPr>
            <a:r>
              <a:rPr lang="en-US" sz="1800" dirty="0">
                <a:latin typeface="Courier New"/>
                <a:cs typeface="Courier New"/>
              </a:rPr>
              <a:t>    return (</a:t>
            </a:r>
          </a:p>
          <a:p>
            <a:pPr marL="0" indent="0">
              <a:buNone/>
            </a:pPr>
            <a:r>
              <a:rPr lang="en-US" sz="1800" dirty="0">
                <a:latin typeface="Courier New"/>
                <a:cs typeface="Courier New"/>
              </a:rPr>
              <a:t>    &lt;div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this.onButtonClick</a:t>
            </a:r>
            <a:r>
              <a:rPr lang="en-US" sz="1800" dirty="0">
                <a:latin typeface="Courier New"/>
                <a:cs typeface="Courier New"/>
              </a:rPr>
              <a:t>}&gt;Share!&lt;/div&gt;</a:t>
            </a:r>
          </a:p>
          <a:p>
            <a:pPr marL="0" indent="0">
              <a:buNone/>
            </a:pP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239</a:t>
            </a:fld>
            <a:endParaRPr lang="en-US"/>
          </a:p>
        </p:txBody>
      </p:sp>
    </p:spTree>
    <p:extLst>
      <p:ext uri="{BB962C8B-B14F-4D97-AF65-F5344CB8AC3E}">
        <p14:creationId xmlns:p14="http://schemas.microsoft.com/office/powerpoint/2010/main" val="128295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sz="3200" dirty="0"/>
              <a:t>Lab 1: Installing WebStorm or Visual Studio Code</a:t>
            </a:r>
          </a:p>
        </p:txBody>
      </p:sp>
      <p:sp>
        <p:nvSpPr>
          <p:cNvPr id="4" name="Text Placeholder 3">
            <a:extLst>
              <a:ext uri="{FF2B5EF4-FFF2-40B4-BE49-F238E27FC236}">
                <a16:creationId xmlns:a16="http://schemas.microsoft.com/office/drawing/2014/main" id="{20729357-E751-524E-82DB-DBB43D627564}"/>
              </a:ext>
            </a:extLst>
          </p:cNvPr>
          <p:cNvSpPr>
            <a:spLocks noGrp="1"/>
          </p:cNvSpPr>
          <p:nvPr>
            <p:ph type="body" idx="1"/>
          </p:nvPr>
        </p:nvSpPr>
        <p:spPr/>
        <p:txBody>
          <a:bodyPr/>
          <a:lstStyle/>
          <a:p>
            <a:endParaRPr lang="en-US"/>
          </a:p>
        </p:txBody>
      </p:sp>
      <p:pic>
        <p:nvPicPr>
          <p:cNvPr id="7" name="Content Placeholder 6" descr="Lab1-ConfigureES6Template.p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690251"/>
            <a:ext cx="4040188" cy="2920536"/>
          </a:xfrm>
        </p:spPr>
      </p:pic>
      <p:sp>
        <p:nvSpPr>
          <p:cNvPr id="5" name="Text Placeholder 4">
            <a:extLst>
              <a:ext uri="{FF2B5EF4-FFF2-40B4-BE49-F238E27FC236}">
                <a16:creationId xmlns:a16="http://schemas.microsoft.com/office/drawing/2014/main" id="{F9785BBF-91EC-4E4D-A498-775699F42AEA}"/>
              </a:ext>
            </a:extLst>
          </p:cNvPr>
          <p:cNvSpPr>
            <a:spLocks noGrp="1"/>
          </p:cNvSpPr>
          <p:nvPr>
            <p:ph type="body" sz="quarter" idx="3"/>
          </p:nvPr>
        </p:nvSpPr>
        <p:spPr/>
        <p:txBody>
          <a:bodyPr/>
          <a:lstStyle/>
          <a:p>
            <a:endParaRPr lang="en-US"/>
          </a:p>
        </p:txBody>
      </p:sp>
      <p:pic>
        <p:nvPicPr>
          <p:cNvPr id="9" name="Content Placeholder 8">
            <a:extLst>
              <a:ext uri="{FF2B5EF4-FFF2-40B4-BE49-F238E27FC236}">
                <a16:creationId xmlns:a16="http://schemas.microsoft.com/office/drawing/2014/main" id="{F66A294A-78D9-A944-A178-787A105640C7}"/>
              </a:ext>
            </a:extLst>
          </p:cNvPr>
          <p:cNvPicPr>
            <a:picLocks noGrp="1" noChangeAspect="1"/>
          </p:cNvPicPr>
          <p:nvPr>
            <p:ph sz="quarter" idx="4"/>
          </p:nvPr>
        </p:nvPicPr>
        <p:blipFill>
          <a:blip r:embed="rId4"/>
          <a:stretch>
            <a:fillRect/>
          </a:stretch>
        </p:blipFill>
        <p:spPr>
          <a:xfrm>
            <a:off x="4645025" y="2585043"/>
            <a:ext cx="4041775" cy="3130952"/>
          </a:xfrm>
        </p:spPr>
      </p:pic>
      <p:sp>
        <p:nvSpPr>
          <p:cNvPr id="3" name="Slide Number Placeholder 2"/>
          <p:cNvSpPr>
            <a:spLocks noGrp="1"/>
          </p:cNvSpPr>
          <p:nvPr>
            <p:ph type="sldNum" sz="quarter" idx="12"/>
          </p:nvPr>
        </p:nvSpPr>
        <p:spPr/>
        <p:txBody>
          <a:bodyPr/>
          <a:lstStyle/>
          <a:p>
            <a:fld id="{6FFFF67E-EC6A-B940-8DC7-BF9A5925C934}" type="slidenum">
              <a:rPr lang="en-US" smtClean="0"/>
              <a:t>24</a:t>
            </a:fld>
            <a:endParaRPr lang="en-US"/>
          </a:p>
        </p:txBody>
      </p:sp>
    </p:spTree>
    <p:extLst>
      <p:ext uri="{BB962C8B-B14F-4D97-AF65-F5344CB8AC3E}">
        <p14:creationId xmlns:p14="http://schemas.microsoft.com/office/powerpoint/2010/main" val="203501538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22: Life Cycle and Events</a:t>
            </a:r>
          </a:p>
        </p:txBody>
      </p:sp>
      <p:pic>
        <p:nvPicPr>
          <p:cNvPr id="6" name="Content Placeholder 5" descr="life-cycle-and-events.png"/>
          <p:cNvPicPr>
            <a:picLocks noGrp="1" noChangeAspect="1"/>
          </p:cNvPicPr>
          <p:nvPr>
            <p:ph idx="1"/>
          </p:nvPr>
        </p:nvPicPr>
        <p:blipFill>
          <a:blip r:embed="rId3">
            <a:extLst>
              <a:ext uri="{28A0092B-C50C-407E-A947-70E740481C1C}">
                <a14:useLocalDpi xmlns:a14="http://schemas.microsoft.com/office/drawing/2010/main" val="0"/>
              </a:ext>
            </a:extLst>
          </a:blip>
          <a:srcRect t="-36" b="-36"/>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240</a:t>
            </a:fld>
            <a:endParaRPr lang="en-US"/>
          </a:p>
        </p:txBody>
      </p:sp>
    </p:spTree>
    <p:extLst>
      <p:ext uri="{BB962C8B-B14F-4D97-AF65-F5344CB8AC3E}">
        <p14:creationId xmlns:p14="http://schemas.microsoft.com/office/powerpoint/2010/main" val="29232322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7AC1-423B-3942-B186-D8475F6AF78F}"/>
              </a:ext>
            </a:extLst>
          </p:cNvPr>
          <p:cNvSpPr>
            <a:spLocks noGrp="1"/>
          </p:cNvSpPr>
          <p:nvPr>
            <p:ph type="title"/>
          </p:nvPr>
        </p:nvSpPr>
        <p:spPr/>
        <p:txBody>
          <a:bodyPr/>
          <a:lstStyle/>
          <a:p>
            <a:r>
              <a:rPr lang="en-US" dirty="0"/>
              <a:t>Higher Order Functions</a:t>
            </a:r>
          </a:p>
        </p:txBody>
      </p:sp>
      <p:sp>
        <p:nvSpPr>
          <p:cNvPr id="3" name="Content Placeholder 2">
            <a:extLst>
              <a:ext uri="{FF2B5EF4-FFF2-40B4-BE49-F238E27FC236}">
                <a16:creationId xmlns:a16="http://schemas.microsoft.com/office/drawing/2014/main" id="{F97B6E0D-6276-944C-BEC1-656C846EBCBB}"/>
              </a:ext>
            </a:extLst>
          </p:cNvPr>
          <p:cNvSpPr>
            <a:spLocks noGrp="1"/>
          </p:cNvSpPr>
          <p:nvPr>
            <p:ph idx="1"/>
          </p:nvPr>
        </p:nvSpPr>
        <p:spPr/>
        <p:txBody>
          <a:bodyPr/>
          <a:lstStyle/>
          <a:p>
            <a:r>
              <a:rPr lang="en-US" dirty="0"/>
              <a:t>A </a:t>
            </a:r>
            <a:r>
              <a:rPr lang="en-US" b="1" dirty="0"/>
              <a:t>function</a:t>
            </a:r>
            <a:r>
              <a:rPr lang="en-US" dirty="0"/>
              <a:t> that can take another </a:t>
            </a:r>
            <a:r>
              <a:rPr lang="en-US" b="1" dirty="0"/>
              <a:t>function</a:t>
            </a:r>
            <a:r>
              <a:rPr lang="en-US" dirty="0"/>
              <a:t> as an argument and/or that returns a </a:t>
            </a:r>
            <a:r>
              <a:rPr lang="en-US" b="1" dirty="0"/>
              <a:t>function</a:t>
            </a:r>
            <a:r>
              <a:rPr lang="en-US" dirty="0"/>
              <a:t> as a result. </a:t>
            </a:r>
          </a:p>
          <a:p>
            <a:endParaRPr lang="en-US" dirty="0"/>
          </a:p>
          <a:p>
            <a:pPr marL="0" indent="0">
              <a:buNone/>
            </a:pPr>
            <a:r>
              <a:rPr lang="en-US" sz="1600" dirty="0" err="1">
                <a:latin typeface="Courier" pitchFamily="2" charset="0"/>
              </a:rPr>
              <a:t>const</a:t>
            </a:r>
            <a:r>
              <a:rPr lang="en-US" sz="1600" dirty="0">
                <a:latin typeface="Courier" pitchFamily="2" charset="0"/>
              </a:rPr>
              <a:t> </a:t>
            </a:r>
            <a:r>
              <a:rPr lang="en-US" sz="1600" dirty="0" err="1">
                <a:latin typeface="Courier" pitchFamily="2" charset="0"/>
              </a:rPr>
              <a:t>multiplyBy</a:t>
            </a:r>
            <a:r>
              <a:rPr lang="en-US" sz="1600" dirty="0">
                <a:latin typeface="Courier" pitchFamily="2" charset="0"/>
              </a:rPr>
              <a:t> = (multiplier) =&gt; (number) =&gt; number * multiplier </a:t>
            </a:r>
          </a:p>
          <a:p>
            <a:pPr marL="0" indent="0">
              <a:buNone/>
            </a:pPr>
            <a:endParaRPr lang="en-US" sz="1600" dirty="0">
              <a:latin typeface="Courier" pitchFamily="2" charset="0"/>
            </a:endParaRPr>
          </a:p>
          <a:p>
            <a:pPr marL="0" indent="0">
              <a:buNone/>
            </a:pPr>
            <a:r>
              <a:rPr lang="en-US" sz="1600" dirty="0" err="1">
                <a:latin typeface="Courier" pitchFamily="2" charset="0"/>
              </a:rPr>
              <a:t>const</a:t>
            </a:r>
            <a:r>
              <a:rPr lang="en-US" sz="1600" dirty="0">
                <a:latin typeface="Courier" pitchFamily="2" charset="0"/>
              </a:rPr>
              <a:t> double = </a:t>
            </a:r>
            <a:r>
              <a:rPr lang="en-US" sz="1600" dirty="0" err="1">
                <a:latin typeface="Courier" pitchFamily="2" charset="0"/>
              </a:rPr>
              <a:t>multiplyBy</a:t>
            </a:r>
            <a:r>
              <a:rPr lang="en-US" sz="1600" dirty="0">
                <a:latin typeface="Courier" pitchFamily="2" charset="0"/>
              </a:rPr>
              <a:t>(2); // returns (number) =&gt; number * 2</a:t>
            </a:r>
          </a:p>
          <a:p>
            <a:pPr marL="0" indent="0">
              <a:buNone/>
            </a:pPr>
            <a:r>
              <a:rPr lang="en-US" sz="1600" dirty="0">
                <a:latin typeface="Courier" pitchFamily="2" charset="0"/>
              </a:rPr>
              <a:t> </a:t>
            </a:r>
          </a:p>
          <a:p>
            <a:pPr marL="0" indent="0">
              <a:buNone/>
            </a:pPr>
            <a:r>
              <a:rPr lang="en-US" sz="1600" dirty="0">
                <a:latin typeface="Courier" pitchFamily="2" charset="0"/>
              </a:rPr>
              <a:t>double(10) // returns 20</a:t>
            </a:r>
          </a:p>
        </p:txBody>
      </p:sp>
    </p:spTree>
    <p:extLst>
      <p:ext uri="{BB962C8B-B14F-4D97-AF65-F5344CB8AC3E}">
        <p14:creationId xmlns:p14="http://schemas.microsoft.com/office/powerpoint/2010/main" val="329457874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CF32-F616-9447-AC8F-49C08562B8C3}"/>
              </a:ext>
            </a:extLst>
          </p:cNvPr>
          <p:cNvSpPr>
            <a:spLocks noGrp="1"/>
          </p:cNvSpPr>
          <p:nvPr>
            <p:ph type="title"/>
          </p:nvPr>
        </p:nvSpPr>
        <p:spPr/>
        <p:txBody>
          <a:bodyPr/>
          <a:lstStyle/>
          <a:p>
            <a:r>
              <a:rPr lang="en-US" dirty="0"/>
              <a:t>Higher Order Components</a:t>
            </a:r>
          </a:p>
        </p:txBody>
      </p:sp>
      <p:sp>
        <p:nvSpPr>
          <p:cNvPr id="3" name="Content Placeholder 2">
            <a:extLst>
              <a:ext uri="{FF2B5EF4-FFF2-40B4-BE49-F238E27FC236}">
                <a16:creationId xmlns:a16="http://schemas.microsoft.com/office/drawing/2014/main" id="{F89CEC29-1793-1846-A45F-4E6C519D6AAD}"/>
              </a:ext>
            </a:extLst>
          </p:cNvPr>
          <p:cNvSpPr>
            <a:spLocks noGrp="1"/>
          </p:cNvSpPr>
          <p:nvPr>
            <p:ph idx="1"/>
          </p:nvPr>
        </p:nvSpPr>
        <p:spPr/>
        <p:txBody>
          <a:bodyPr/>
          <a:lstStyle/>
          <a:p>
            <a:r>
              <a:rPr lang="en-US" dirty="0"/>
              <a:t>A </a:t>
            </a:r>
            <a:r>
              <a:rPr lang="en-US" b="1" dirty="0"/>
              <a:t>function</a:t>
            </a:r>
            <a:r>
              <a:rPr lang="en-US" dirty="0"/>
              <a:t> that takes (wraps) a component and returns a new component. </a:t>
            </a:r>
          </a:p>
          <a:p>
            <a:r>
              <a:rPr lang="en-US" dirty="0"/>
              <a:t>Allow us to abstract over actions, not just values.</a:t>
            </a:r>
          </a:p>
          <a:p>
            <a:endParaRPr lang="en-US" dirty="0"/>
          </a:p>
          <a:p>
            <a:pPr marL="0" indent="0">
              <a:buNone/>
            </a:pPr>
            <a:r>
              <a:rPr lang="en-US" dirty="0" err="1">
                <a:latin typeface="Courier" pitchFamily="2" charset="0"/>
              </a:rPr>
              <a:t>const</a:t>
            </a:r>
            <a:r>
              <a:rPr lang="en-US" dirty="0">
                <a:latin typeface="Courier" pitchFamily="2" charset="0"/>
              </a:rPr>
              <a:t> </a:t>
            </a:r>
            <a:r>
              <a:rPr lang="en-US" dirty="0" err="1">
                <a:latin typeface="Courier" pitchFamily="2" charset="0"/>
              </a:rPr>
              <a:t>EnhancedComponent</a:t>
            </a:r>
            <a:r>
              <a:rPr lang="en-US" dirty="0">
                <a:latin typeface="Courier" pitchFamily="2" charset="0"/>
              </a:rPr>
              <a:t> = </a:t>
            </a:r>
            <a:r>
              <a:rPr lang="en-US" dirty="0" err="1">
                <a:latin typeface="Courier" pitchFamily="2" charset="0"/>
              </a:rPr>
              <a:t>higherOrderComponent</a:t>
            </a:r>
            <a:r>
              <a:rPr lang="en-US" dirty="0">
                <a:latin typeface="Courier" pitchFamily="2" charset="0"/>
              </a:rPr>
              <a:t>(</a:t>
            </a:r>
            <a:r>
              <a:rPr lang="en-US" dirty="0" err="1">
                <a:latin typeface="Courier" pitchFamily="2" charset="0"/>
              </a:rPr>
              <a:t>WrappedComponent</a:t>
            </a:r>
            <a:r>
              <a:rPr lang="en-US" dirty="0">
                <a:latin typeface="Courier" pitchFamily="2" charset="0"/>
              </a:rPr>
              <a:t>);</a:t>
            </a:r>
          </a:p>
        </p:txBody>
      </p:sp>
    </p:spTree>
    <p:extLst>
      <p:ext uri="{BB962C8B-B14F-4D97-AF65-F5344CB8AC3E}">
        <p14:creationId xmlns:p14="http://schemas.microsoft.com/office/powerpoint/2010/main" val="388051732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AC12-A826-C14F-A5F0-86A4CD885E39}"/>
              </a:ext>
            </a:extLst>
          </p:cNvPr>
          <p:cNvSpPr>
            <a:spLocks noGrp="1"/>
          </p:cNvSpPr>
          <p:nvPr>
            <p:ph type="title"/>
          </p:nvPr>
        </p:nvSpPr>
        <p:spPr/>
        <p:txBody>
          <a:bodyPr/>
          <a:lstStyle/>
          <a:p>
            <a:r>
              <a:rPr lang="en-US" dirty="0"/>
              <a:t>Context API</a:t>
            </a:r>
          </a:p>
        </p:txBody>
      </p:sp>
      <p:sp>
        <p:nvSpPr>
          <p:cNvPr id="3" name="Content Placeholder 2">
            <a:extLst>
              <a:ext uri="{FF2B5EF4-FFF2-40B4-BE49-F238E27FC236}">
                <a16:creationId xmlns:a16="http://schemas.microsoft.com/office/drawing/2014/main" id="{268A3D20-4758-AA4E-9435-D687C731F79C}"/>
              </a:ext>
            </a:extLst>
          </p:cNvPr>
          <p:cNvSpPr>
            <a:spLocks noGrp="1"/>
          </p:cNvSpPr>
          <p:nvPr>
            <p:ph idx="1"/>
          </p:nvPr>
        </p:nvSpPr>
        <p:spPr/>
        <p:txBody>
          <a:bodyPr/>
          <a:lstStyle/>
          <a:p>
            <a:r>
              <a:rPr lang="en-US" dirty="0"/>
              <a:t>Context allows parents to pass data implicitly to children, no matter how deep the component tree is.</a:t>
            </a:r>
          </a:p>
          <a:p>
            <a:endParaRPr lang="en-US" dirty="0"/>
          </a:p>
          <a:p>
            <a:endParaRPr lang="en-US" dirty="0"/>
          </a:p>
        </p:txBody>
      </p:sp>
    </p:spTree>
    <p:extLst>
      <p:ext uri="{BB962C8B-B14F-4D97-AF65-F5344CB8AC3E}">
        <p14:creationId xmlns:p14="http://schemas.microsoft.com/office/powerpoint/2010/main" val="111290378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694E-BE40-FF43-84BF-962F49B52DC9}"/>
              </a:ext>
            </a:extLst>
          </p:cNvPr>
          <p:cNvSpPr>
            <a:spLocks noGrp="1"/>
          </p:cNvSpPr>
          <p:nvPr>
            <p:ph type="title"/>
          </p:nvPr>
        </p:nvSpPr>
        <p:spPr/>
        <p:txBody>
          <a:bodyPr/>
          <a:lstStyle/>
          <a:p>
            <a:r>
              <a:rPr lang="en-US" dirty="0"/>
              <a:t>Using Context with Provider</a:t>
            </a:r>
          </a:p>
        </p:txBody>
      </p:sp>
      <p:sp>
        <p:nvSpPr>
          <p:cNvPr id="3" name="Content Placeholder 2">
            <a:extLst>
              <a:ext uri="{FF2B5EF4-FFF2-40B4-BE49-F238E27FC236}">
                <a16:creationId xmlns:a16="http://schemas.microsoft.com/office/drawing/2014/main" id="{8375F474-E950-8C43-B2D4-3DA0E3160633}"/>
              </a:ext>
            </a:extLst>
          </p:cNvPr>
          <p:cNvSpPr>
            <a:spLocks noGrp="1"/>
          </p:cNvSpPr>
          <p:nvPr>
            <p:ph sz="half" idx="1"/>
          </p:nvPr>
        </p:nvSpPr>
        <p:spPr/>
        <p:txBody>
          <a:bodyPr>
            <a:normAutofit/>
          </a:bodyPr>
          <a:lstStyle/>
          <a:p>
            <a:pPr marL="0" indent="0">
              <a:buNone/>
            </a:pPr>
            <a:r>
              <a:rPr lang="en-US" sz="1400" dirty="0" err="1">
                <a:latin typeface="Courier" pitchFamily="2" charset="0"/>
              </a:rPr>
              <a:t>const</a:t>
            </a:r>
            <a:r>
              <a:rPr lang="en-US" sz="1400" dirty="0">
                <a:latin typeface="Courier" pitchFamily="2" charset="0"/>
              </a:rPr>
              <a:t> </a:t>
            </a:r>
            <a:r>
              <a:rPr lang="en-US" sz="1400" dirty="0" err="1">
                <a:latin typeface="Courier" pitchFamily="2" charset="0"/>
              </a:rPr>
              <a:t>ColorContext</a:t>
            </a:r>
            <a:r>
              <a:rPr lang="en-US" sz="1400" dirty="0">
                <a:latin typeface="Courier" pitchFamily="2" charset="0"/>
              </a:rPr>
              <a:t> = </a:t>
            </a:r>
            <a:r>
              <a:rPr lang="en-US" sz="1400" dirty="0" err="1">
                <a:latin typeface="Courier" pitchFamily="2" charset="0"/>
              </a:rPr>
              <a:t>React.createContext</a:t>
            </a:r>
            <a:r>
              <a:rPr lang="en-US" sz="1400" dirty="0">
                <a:latin typeface="Courier" pitchFamily="2" charset="0"/>
              </a:rPr>
              <a:t>('color');</a:t>
            </a:r>
          </a:p>
          <a:p>
            <a:pPr marL="0" indent="0">
              <a:buNone/>
            </a:pPr>
            <a:r>
              <a:rPr lang="en-US" sz="1400" dirty="0">
                <a:latin typeface="Courier" pitchFamily="2" charset="0"/>
              </a:rPr>
              <a:t>class </a:t>
            </a:r>
            <a:r>
              <a:rPr lang="en-US" sz="1400" dirty="0" err="1">
                <a:latin typeface="Courier" pitchFamily="2" charset="0"/>
              </a:rPr>
              <a:t>ColorProvider</a:t>
            </a:r>
            <a:r>
              <a:rPr lang="en-US" sz="1400" dirty="0">
                <a:latin typeface="Courier" pitchFamily="2" charset="0"/>
              </a:rPr>
              <a:t> extends </a:t>
            </a:r>
            <a:r>
              <a:rPr lang="en-US" sz="1400" dirty="0" err="1">
                <a:latin typeface="Courier" pitchFamily="2" charset="0"/>
              </a:rPr>
              <a:t>React.Component</a:t>
            </a:r>
            <a:r>
              <a:rPr lang="en-US" sz="1400" dirty="0">
                <a:latin typeface="Courier" pitchFamily="2" charset="0"/>
              </a:rPr>
              <a:t> {</a:t>
            </a:r>
          </a:p>
          <a:p>
            <a:pPr marL="0" indent="0">
              <a:buNone/>
            </a:pPr>
            <a:r>
              <a:rPr lang="en-US" sz="1400" dirty="0">
                <a:latin typeface="Courier" pitchFamily="2" charset="0"/>
              </a:rPr>
              <a:t>    render(){</a:t>
            </a:r>
          </a:p>
          <a:p>
            <a:pPr marL="0" indent="0">
              <a:buNone/>
            </a:pPr>
            <a:r>
              <a:rPr lang="en-US" sz="1400" dirty="0">
                <a:latin typeface="Courier" pitchFamily="2" charset="0"/>
              </a:rPr>
              <a:t>        return (</a:t>
            </a:r>
          </a:p>
          <a:p>
            <a:pPr marL="0" indent="0">
              <a:buNone/>
            </a:pPr>
            <a:r>
              <a:rPr lang="en-US" sz="1400" dirty="0">
                <a:latin typeface="Courier" pitchFamily="2" charset="0"/>
              </a:rPr>
              <a:t>        &lt;</a:t>
            </a:r>
            <a:r>
              <a:rPr lang="en-US" sz="1400" dirty="0" err="1">
                <a:latin typeface="Courier" pitchFamily="2" charset="0"/>
              </a:rPr>
              <a:t>ColorContext.Provider</a:t>
            </a:r>
            <a:r>
              <a:rPr lang="en-US" sz="1400" dirty="0">
                <a:latin typeface="Courier" pitchFamily="2" charset="0"/>
              </a:rPr>
              <a:t> </a:t>
            </a:r>
          </a:p>
          <a:p>
            <a:pPr marL="0" indent="0">
              <a:buNone/>
            </a:pPr>
            <a:r>
              <a:rPr lang="en-US" sz="1400" dirty="0">
                <a:latin typeface="Courier" pitchFamily="2" charset="0"/>
              </a:rPr>
              <a:t>			value={'red'}&gt;</a:t>
            </a:r>
          </a:p>
          <a:p>
            <a:pPr marL="0" indent="0">
              <a:buNone/>
            </a:pPr>
            <a:r>
              <a:rPr lang="en-US" sz="1400" dirty="0">
                <a:latin typeface="Courier" pitchFamily="2" charset="0"/>
              </a:rPr>
              <a:t>         </a:t>
            </a:r>
          </a:p>
          <a:p>
            <a:pPr marL="0" indent="0">
              <a:buNone/>
            </a:pPr>
            <a:r>
              <a:rPr lang="en-US" sz="1400" dirty="0">
                <a:latin typeface="Courier" pitchFamily="2" charset="0"/>
              </a:rPr>
              <a:t>		{ </a:t>
            </a:r>
            <a:r>
              <a:rPr lang="en-US" sz="1400" dirty="0" err="1">
                <a:latin typeface="Courier" pitchFamily="2" charset="0"/>
              </a:rPr>
              <a:t>this.props.children</a:t>
            </a:r>
            <a:r>
              <a:rPr lang="en-US" sz="1400" dirty="0">
                <a:latin typeface="Courier" pitchFamily="2" charset="0"/>
              </a:rPr>
              <a:t> }</a:t>
            </a:r>
          </a:p>
          <a:p>
            <a:pPr marL="0" indent="0">
              <a:buNone/>
            </a:pPr>
            <a:r>
              <a:rPr lang="en-US" sz="1400" dirty="0">
                <a:latin typeface="Courier" pitchFamily="2" charset="0"/>
              </a:rPr>
              <a:t>        </a:t>
            </a:r>
          </a:p>
          <a:p>
            <a:pPr marL="0" indent="0">
              <a:buNone/>
            </a:pPr>
            <a:r>
              <a:rPr lang="en-US" sz="1400" dirty="0">
                <a:latin typeface="Courier" pitchFamily="2" charset="0"/>
              </a:rPr>
              <a:t>		&lt;/</a:t>
            </a:r>
            <a:r>
              <a:rPr lang="en-US" sz="1400" dirty="0" err="1">
                <a:latin typeface="Courier" pitchFamily="2" charset="0"/>
              </a:rPr>
              <a:t>ColorContext.Provider</a:t>
            </a:r>
            <a:r>
              <a:rPr lang="en-US" sz="1400" dirty="0">
                <a:latin typeface="Courier" pitchFamily="2" charset="0"/>
              </a:rPr>
              <a:t>&gt;</a:t>
            </a:r>
          </a:p>
          <a:p>
            <a:pPr marL="0" indent="0">
              <a:buNone/>
            </a:pPr>
            <a:r>
              <a:rPr lang="en-US" sz="1400" dirty="0">
                <a:latin typeface="Courier" pitchFamily="2" charset="0"/>
              </a:rPr>
              <a:t>        )</a:t>
            </a:r>
          </a:p>
          <a:p>
            <a:pPr marL="0" indent="0">
              <a:buNone/>
            </a:pPr>
            <a:r>
              <a:rPr lang="en-US" sz="1400" dirty="0">
                <a:latin typeface="Courier" pitchFamily="2" charset="0"/>
              </a:rPr>
              <a:t>    }</a:t>
            </a:r>
          </a:p>
          <a:p>
            <a:pPr marL="0" indent="0">
              <a:buNone/>
            </a:pPr>
            <a:r>
              <a:rPr lang="en-US" sz="1400" dirty="0">
                <a:latin typeface="Courier" pitchFamily="2" charset="0"/>
              </a:rPr>
              <a:t>}</a:t>
            </a:r>
          </a:p>
        </p:txBody>
      </p:sp>
      <p:sp>
        <p:nvSpPr>
          <p:cNvPr id="4" name="Content Placeholder 3">
            <a:extLst>
              <a:ext uri="{FF2B5EF4-FFF2-40B4-BE49-F238E27FC236}">
                <a16:creationId xmlns:a16="http://schemas.microsoft.com/office/drawing/2014/main" id="{E41678AC-0DC8-0149-8335-4B6A80EDAA90}"/>
              </a:ext>
            </a:extLst>
          </p:cNvPr>
          <p:cNvSpPr>
            <a:spLocks noGrp="1"/>
          </p:cNvSpPr>
          <p:nvPr>
            <p:ph sz="half" idx="2"/>
          </p:nvPr>
        </p:nvSpPr>
        <p:spPr/>
        <p:txBody>
          <a:bodyPr>
            <a:noAutofit/>
          </a:bodyPr>
          <a:lstStyle/>
          <a:p>
            <a:pPr marL="0" indent="0">
              <a:buNone/>
            </a:pPr>
            <a:r>
              <a:rPr lang="en-US" sz="1400" dirty="0">
                <a:latin typeface="Courier" pitchFamily="2" charset="0"/>
              </a:rPr>
              <a:t>class Parent extends </a:t>
            </a:r>
            <a:r>
              <a:rPr lang="en-US" sz="1400" dirty="0" err="1">
                <a:latin typeface="Courier" pitchFamily="2" charset="0"/>
              </a:rPr>
              <a:t>React.Component</a:t>
            </a:r>
            <a:r>
              <a:rPr lang="en-US" sz="1400" dirty="0">
                <a:latin typeface="Courier" pitchFamily="2" charset="0"/>
              </a:rPr>
              <a:t> {  </a:t>
            </a:r>
          </a:p>
          <a:p>
            <a:pPr marL="0" indent="0">
              <a:buNone/>
            </a:pPr>
            <a:r>
              <a:rPr lang="en-US" sz="1400" dirty="0">
                <a:latin typeface="Courier" pitchFamily="2" charset="0"/>
              </a:rPr>
              <a:t>    render(){</a:t>
            </a:r>
          </a:p>
          <a:p>
            <a:pPr marL="0" indent="0">
              <a:buNone/>
            </a:pPr>
            <a:r>
              <a:rPr lang="en-US" sz="1400" dirty="0">
                <a:latin typeface="Courier" pitchFamily="2" charset="0"/>
              </a:rPr>
              <a:t>        return (</a:t>
            </a:r>
          </a:p>
          <a:p>
            <a:pPr marL="0" indent="0">
              <a:buNone/>
            </a:pPr>
            <a:r>
              <a:rPr lang="en-US" sz="1400" dirty="0">
                <a:latin typeface="Courier" pitchFamily="2" charset="0"/>
              </a:rPr>
              <a:t>            &lt;</a:t>
            </a:r>
            <a:r>
              <a:rPr lang="en-US" sz="1400" dirty="0" err="1">
                <a:latin typeface="Courier" pitchFamily="2" charset="0"/>
              </a:rPr>
              <a:t>ColorProvider</a:t>
            </a:r>
            <a:r>
              <a:rPr lang="en-US" sz="1400" dirty="0">
                <a:latin typeface="Courier" pitchFamily="2" charset="0"/>
              </a:rPr>
              <a:t>&gt;</a:t>
            </a:r>
          </a:p>
          <a:p>
            <a:pPr marL="0" indent="0">
              <a:buNone/>
            </a:pPr>
            <a:r>
              <a:rPr lang="en-US" sz="1400" dirty="0">
                <a:latin typeface="Courier" pitchFamily="2" charset="0"/>
              </a:rPr>
              <a:t>                &lt;Child /&gt;</a:t>
            </a:r>
          </a:p>
          <a:p>
            <a:pPr marL="0" indent="0">
              <a:buNone/>
            </a:pPr>
            <a:r>
              <a:rPr lang="en-US" sz="1400" dirty="0">
                <a:latin typeface="Courier" pitchFamily="2" charset="0"/>
              </a:rPr>
              <a:t>            &lt;/</a:t>
            </a:r>
            <a:r>
              <a:rPr lang="en-US" sz="1400" dirty="0" err="1">
                <a:latin typeface="Courier" pitchFamily="2" charset="0"/>
              </a:rPr>
              <a:t>ColorProvider</a:t>
            </a:r>
            <a:r>
              <a:rPr lang="en-US" sz="1400" dirty="0">
                <a:latin typeface="Courier" pitchFamily="2" charset="0"/>
              </a:rPr>
              <a:t>&gt;</a:t>
            </a:r>
          </a:p>
          <a:p>
            <a:pPr marL="0" indent="0">
              <a:buNone/>
            </a:pPr>
            <a:r>
              <a:rPr lang="en-US" sz="1400" dirty="0">
                <a:latin typeface="Courier" pitchFamily="2" charset="0"/>
              </a:rPr>
              <a:t>        );</a:t>
            </a:r>
          </a:p>
          <a:p>
            <a:pPr marL="0" indent="0">
              <a:buNone/>
            </a:pPr>
            <a:r>
              <a:rPr lang="en-US" sz="1400" dirty="0">
                <a:latin typeface="Courier" pitchFamily="2" charset="0"/>
              </a:rPr>
              <a:t>    }</a:t>
            </a:r>
          </a:p>
          <a:p>
            <a:pPr marL="0" indent="0">
              <a:buNone/>
            </a:pPr>
            <a:r>
              <a:rPr lang="en-US" sz="1400" dirty="0">
                <a:latin typeface="Courier" pitchFamily="2" charset="0"/>
              </a:rPr>
              <a:t>}</a:t>
            </a:r>
          </a:p>
        </p:txBody>
      </p:sp>
    </p:spTree>
    <p:extLst>
      <p:ext uri="{BB962C8B-B14F-4D97-AF65-F5344CB8AC3E}">
        <p14:creationId xmlns:p14="http://schemas.microsoft.com/office/powerpoint/2010/main" val="9532282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BE45-6D7E-D947-BD97-986FF5AAB651}"/>
              </a:ext>
            </a:extLst>
          </p:cNvPr>
          <p:cNvSpPr>
            <a:spLocks noGrp="1"/>
          </p:cNvSpPr>
          <p:nvPr>
            <p:ph type="title"/>
          </p:nvPr>
        </p:nvSpPr>
        <p:spPr/>
        <p:txBody>
          <a:bodyPr/>
          <a:lstStyle/>
          <a:p>
            <a:r>
              <a:rPr lang="en-US" dirty="0"/>
              <a:t>Render Props</a:t>
            </a:r>
          </a:p>
        </p:txBody>
      </p:sp>
      <p:sp>
        <p:nvSpPr>
          <p:cNvPr id="3" name="Content Placeholder 2">
            <a:extLst>
              <a:ext uri="{FF2B5EF4-FFF2-40B4-BE49-F238E27FC236}">
                <a16:creationId xmlns:a16="http://schemas.microsoft.com/office/drawing/2014/main" id="{AF4FEBF4-9AE7-D34D-A58D-99B65E72B95C}"/>
              </a:ext>
            </a:extLst>
          </p:cNvPr>
          <p:cNvSpPr>
            <a:spLocks noGrp="1"/>
          </p:cNvSpPr>
          <p:nvPr>
            <p:ph sz="half" idx="1"/>
          </p:nvPr>
        </p:nvSpPr>
        <p:spPr/>
        <p:txBody>
          <a:bodyPr>
            <a:noAutofit/>
          </a:bodyPr>
          <a:lstStyle/>
          <a:p>
            <a:r>
              <a:rPr lang="en-US" sz="1400" dirty="0"/>
              <a:t>Allows you to use props to share code between two components.</a:t>
            </a:r>
          </a:p>
          <a:p>
            <a:pPr marL="0" indent="0">
              <a:buNone/>
            </a:pPr>
            <a:endParaRPr lang="en-US" sz="1400" dirty="0"/>
          </a:p>
          <a:p>
            <a:pPr marL="0" indent="0">
              <a:buNone/>
            </a:pPr>
            <a:r>
              <a:rPr lang="en-US" sz="1400" dirty="0"/>
              <a:t>class App extends </a:t>
            </a:r>
            <a:r>
              <a:rPr lang="en-US" sz="1400" dirty="0" err="1"/>
              <a:t>React.Component</a:t>
            </a:r>
            <a:r>
              <a:rPr lang="en-US" sz="1400" dirty="0"/>
              <a:t> {</a:t>
            </a:r>
          </a:p>
          <a:p>
            <a:pPr marL="0" indent="0">
              <a:buNone/>
            </a:pPr>
            <a:r>
              <a:rPr lang="en-US" sz="1400" dirty="0"/>
              <a:t>    </a:t>
            </a:r>
            <a:r>
              <a:rPr lang="en-US" sz="1400" dirty="0" err="1"/>
              <a:t>getChildContext</a:t>
            </a:r>
            <a:r>
              <a:rPr lang="en-US" sz="1400" dirty="0"/>
              <a:t>() {</a:t>
            </a:r>
          </a:p>
          <a:p>
            <a:pPr marL="0" indent="0">
              <a:buNone/>
            </a:pPr>
            <a:r>
              <a:rPr lang="en-US" sz="1400" dirty="0"/>
              <a:t>        return {</a:t>
            </a:r>
          </a:p>
          <a:p>
            <a:pPr marL="0" indent="0">
              <a:buNone/>
            </a:pPr>
            <a:r>
              <a:rPr lang="en-US" sz="1400" dirty="0"/>
              <a:t>            color: 'red'</a:t>
            </a:r>
          </a:p>
          <a:p>
            <a:pPr marL="0" indent="0">
              <a:buNone/>
            </a:pPr>
            <a:r>
              <a:rPr lang="en-US" sz="1400" dirty="0"/>
              <a:t>        }</a:t>
            </a:r>
          </a:p>
          <a:p>
            <a:pPr marL="0" indent="0">
              <a:buNone/>
            </a:pPr>
            <a:r>
              <a:rPr lang="en-US" sz="1400" dirty="0"/>
              <a:t>    }</a:t>
            </a:r>
          </a:p>
          <a:p>
            <a:pPr marL="0" indent="0">
              <a:buNone/>
            </a:pPr>
            <a:r>
              <a:rPr lang="en-US" sz="1400" dirty="0"/>
              <a:t>    render() {</a:t>
            </a:r>
          </a:p>
          <a:p>
            <a:pPr marL="0" indent="0">
              <a:buNone/>
            </a:pPr>
            <a:r>
              <a:rPr lang="en-US" sz="1400" dirty="0"/>
              <a:t>        return &lt;Button /&gt;</a:t>
            </a:r>
          </a:p>
          <a:p>
            <a:pPr marL="0" indent="0">
              <a:buNone/>
            </a:pPr>
            <a:r>
              <a:rPr lang="en-US" sz="1400" dirty="0"/>
              <a:t>    }</a:t>
            </a:r>
          </a:p>
          <a:p>
            <a:pPr marL="0" indent="0">
              <a:buNone/>
            </a:pPr>
            <a:r>
              <a:rPr lang="en-US" sz="1400" dirty="0"/>
              <a:t>}</a:t>
            </a:r>
          </a:p>
          <a:p>
            <a:pPr marL="0" indent="0">
              <a:buNone/>
            </a:pPr>
            <a:r>
              <a:rPr lang="en-US" sz="1400" dirty="0" err="1"/>
              <a:t>App.childContextTypes</a:t>
            </a:r>
            <a:r>
              <a:rPr lang="en-US" sz="1400" dirty="0"/>
              <a:t> = {</a:t>
            </a:r>
          </a:p>
          <a:p>
            <a:pPr marL="0" indent="0">
              <a:buNone/>
            </a:pPr>
            <a:r>
              <a:rPr lang="en-US" sz="1400" dirty="0"/>
              <a:t>    color: </a:t>
            </a:r>
            <a:r>
              <a:rPr lang="en-US" sz="1400" dirty="0" err="1"/>
              <a:t>React.PropTypes.string</a:t>
            </a:r>
            <a:endParaRPr lang="en-US" sz="1400" dirty="0"/>
          </a:p>
          <a:p>
            <a:pPr marL="0" indent="0">
              <a:buNone/>
            </a:pPr>
            <a:r>
              <a:rPr lang="en-US" sz="1400" dirty="0"/>
              <a:t>}</a:t>
            </a:r>
          </a:p>
          <a:p>
            <a:pPr marL="0" indent="0">
              <a:buNone/>
            </a:pPr>
            <a:endParaRPr lang="en-US" sz="1400" dirty="0"/>
          </a:p>
        </p:txBody>
      </p:sp>
      <p:sp>
        <p:nvSpPr>
          <p:cNvPr id="4" name="Content Placeholder 3">
            <a:extLst>
              <a:ext uri="{FF2B5EF4-FFF2-40B4-BE49-F238E27FC236}">
                <a16:creationId xmlns:a16="http://schemas.microsoft.com/office/drawing/2014/main" id="{40B341A1-D545-9A44-947D-97F196CEF98C}"/>
              </a:ext>
            </a:extLst>
          </p:cNvPr>
          <p:cNvSpPr>
            <a:spLocks noGrp="1"/>
          </p:cNvSpPr>
          <p:nvPr>
            <p:ph sz="half" idx="2"/>
          </p:nvPr>
        </p:nvSpPr>
        <p:spPr/>
        <p:txBody>
          <a:bodyPr>
            <a:normAutofit fontScale="25000" lnSpcReduction="20000"/>
          </a:bodyPr>
          <a:lstStyle/>
          <a:p>
            <a:pPr marL="0" indent="0">
              <a:buNone/>
            </a:pPr>
            <a:r>
              <a:rPr lang="en-US" sz="3600" dirty="0"/>
              <a:t>// Hook 'Color' into 'App' context</a:t>
            </a:r>
          </a:p>
          <a:p>
            <a:pPr marL="0" indent="0">
              <a:buNone/>
            </a:pPr>
            <a:r>
              <a:rPr lang="en-US" sz="3600" dirty="0"/>
              <a:t>class Color extends </a:t>
            </a:r>
            <a:r>
              <a:rPr lang="en-US" sz="3600" dirty="0" err="1"/>
              <a:t>React.Component</a:t>
            </a:r>
            <a:r>
              <a:rPr lang="en-US" sz="3600" dirty="0"/>
              <a:t> {</a:t>
            </a:r>
          </a:p>
          <a:p>
            <a:pPr marL="0" indent="0">
              <a:buNone/>
            </a:pPr>
            <a:r>
              <a:rPr lang="en-US" sz="3600" dirty="0"/>
              <a:t>    render() {</a:t>
            </a:r>
          </a:p>
          <a:p>
            <a:pPr marL="0" indent="0">
              <a:buNone/>
            </a:pPr>
            <a:r>
              <a:rPr lang="en-US" sz="3600" dirty="0"/>
              <a:t>        return </a:t>
            </a:r>
            <a:r>
              <a:rPr lang="en-US" sz="3600" dirty="0" err="1"/>
              <a:t>this.props.render</a:t>
            </a:r>
            <a:r>
              <a:rPr lang="en-US" sz="3600" dirty="0"/>
              <a:t>(</a:t>
            </a:r>
            <a:r>
              <a:rPr lang="en-US" sz="3600" dirty="0" err="1"/>
              <a:t>this.context.color</a:t>
            </a:r>
            <a:r>
              <a:rPr lang="en-US" sz="3600" dirty="0"/>
              <a:t>);</a:t>
            </a:r>
          </a:p>
          <a:p>
            <a:pPr marL="0" indent="0">
              <a:buNone/>
            </a:pPr>
            <a:r>
              <a:rPr lang="en-US" sz="3600" dirty="0"/>
              <a:t>    }</a:t>
            </a:r>
          </a:p>
          <a:p>
            <a:pPr marL="0" indent="0">
              <a:buNone/>
            </a:pPr>
            <a:r>
              <a:rPr lang="en-US" sz="3600" dirty="0"/>
              <a:t>}</a:t>
            </a:r>
          </a:p>
          <a:p>
            <a:pPr marL="0" indent="0">
              <a:buNone/>
            </a:pPr>
            <a:endParaRPr lang="en-US" sz="3600" dirty="0"/>
          </a:p>
          <a:p>
            <a:pPr marL="0" indent="0">
              <a:buNone/>
            </a:pPr>
            <a:r>
              <a:rPr lang="en-US" sz="3600" dirty="0" err="1"/>
              <a:t>Color.contextTypes</a:t>
            </a:r>
            <a:r>
              <a:rPr lang="en-US" sz="3600" dirty="0"/>
              <a:t> = {</a:t>
            </a:r>
          </a:p>
          <a:p>
            <a:pPr marL="0" indent="0">
              <a:buNone/>
            </a:pPr>
            <a:r>
              <a:rPr lang="en-US" sz="3600" dirty="0"/>
              <a:t>    color: </a:t>
            </a:r>
            <a:r>
              <a:rPr lang="en-US" sz="3600" dirty="0" err="1"/>
              <a:t>React.PropTypes.string</a:t>
            </a:r>
            <a:endParaRPr lang="en-US" sz="3600" dirty="0"/>
          </a:p>
          <a:p>
            <a:pPr marL="0" indent="0">
              <a:buNone/>
            </a:pPr>
            <a:r>
              <a:rPr lang="en-US" sz="3600" dirty="0"/>
              <a:t>}</a:t>
            </a:r>
          </a:p>
          <a:p>
            <a:pPr marL="0" indent="0">
              <a:buNone/>
            </a:pPr>
            <a:endParaRPr lang="en-US" sz="3600" dirty="0"/>
          </a:p>
          <a:p>
            <a:pPr marL="0" indent="0">
              <a:buNone/>
            </a:pPr>
            <a:r>
              <a:rPr lang="en-US" sz="3600" dirty="0"/>
              <a:t>class Button extends </a:t>
            </a:r>
            <a:r>
              <a:rPr lang="en-US" sz="3600" dirty="0" err="1"/>
              <a:t>React.Component</a:t>
            </a:r>
            <a:r>
              <a:rPr lang="en-US" sz="3600" dirty="0"/>
              <a:t> {</a:t>
            </a:r>
          </a:p>
          <a:p>
            <a:pPr marL="0" indent="0">
              <a:buNone/>
            </a:pPr>
            <a:r>
              <a:rPr lang="en-US" sz="3600" dirty="0"/>
              <a:t>    render() {</a:t>
            </a:r>
          </a:p>
          <a:p>
            <a:pPr marL="0" indent="0">
              <a:buNone/>
            </a:pPr>
            <a:r>
              <a:rPr lang="en-US" sz="3600" dirty="0"/>
              <a:t>        return (</a:t>
            </a:r>
          </a:p>
          <a:p>
            <a:pPr marL="0" indent="0">
              <a:buNone/>
            </a:pPr>
            <a:r>
              <a:rPr lang="en-US" sz="3600" dirty="0"/>
              <a:t>            &lt;button type="button"&gt;</a:t>
            </a:r>
          </a:p>
          <a:p>
            <a:pPr marL="0" indent="0">
              <a:buNone/>
            </a:pPr>
            <a:r>
              <a:rPr lang="en-US" sz="3600" dirty="0"/>
              <a:t>                {/* Return colored text within Button */}</a:t>
            </a:r>
          </a:p>
          <a:p>
            <a:pPr marL="0" indent="0">
              <a:buNone/>
            </a:pPr>
            <a:r>
              <a:rPr lang="en-US" sz="3600" dirty="0"/>
              <a:t>                &lt;Color render={ color =&gt; (</a:t>
            </a:r>
          </a:p>
          <a:p>
            <a:pPr marL="0" indent="0">
              <a:buNone/>
            </a:pPr>
            <a:r>
              <a:rPr lang="en-US" sz="3600" dirty="0"/>
              <a:t>                    &lt;Text color={color} text="Button Text" /&gt;</a:t>
            </a:r>
          </a:p>
          <a:p>
            <a:pPr marL="0" indent="0">
              <a:buNone/>
            </a:pPr>
            <a:r>
              <a:rPr lang="en-US" sz="3600" dirty="0"/>
              <a:t>                ) } /&gt;</a:t>
            </a:r>
          </a:p>
          <a:p>
            <a:pPr marL="0" indent="0">
              <a:buNone/>
            </a:pPr>
            <a:r>
              <a:rPr lang="en-US" sz="3600" dirty="0"/>
              <a:t>            &lt;/button&gt;</a:t>
            </a:r>
          </a:p>
          <a:p>
            <a:pPr marL="0" indent="0">
              <a:buNone/>
            </a:pPr>
            <a:r>
              <a:rPr lang="en-US" sz="3600" dirty="0"/>
              <a:t>        )</a:t>
            </a:r>
          </a:p>
          <a:p>
            <a:pPr marL="0" indent="0">
              <a:buNone/>
            </a:pPr>
            <a:r>
              <a:rPr lang="en-US" sz="3600" dirty="0"/>
              <a:t>    }</a:t>
            </a:r>
          </a:p>
          <a:p>
            <a:pPr marL="0" indent="0">
              <a:buNone/>
            </a:pPr>
            <a:r>
              <a:rPr lang="en-US" sz="3600" dirty="0"/>
              <a:t>}</a:t>
            </a:r>
          </a:p>
          <a:p>
            <a:pPr marL="0" indent="0">
              <a:buNone/>
            </a:pPr>
            <a:endParaRPr lang="en-US" sz="3600" dirty="0"/>
          </a:p>
          <a:p>
            <a:pPr marL="0" indent="0">
              <a:buNone/>
            </a:pPr>
            <a:r>
              <a:rPr lang="en-US" sz="3600" dirty="0"/>
              <a:t>class Text extends </a:t>
            </a:r>
            <a:r>
              <a:rPr lang="en-US" sz="3600" dirty="0" err="1"/>
              <a:t>React.Component</a:t>
            </a:r>
            <a:r>
              <a:rPr lang="en-US" sz="3600" dirty="0"/>
              <a:t> {</a:t>
            </a:r>
          </a:p>
          <a:p>
            <a:pPr marL="0" indent="0">
              <a:buNone/>
            </a:pPr>
            <a:r>
              <a:rPr lang="en-US" sz="3600" dirty="0"/>
              <a:t>    render(){</a:t>
            </a:r>
          </a:p>
          <a:p>
            <a:pPr marL="0" indent="0">
              <a:buNone/>
            </a:pPr>
            <a:r>
              <a:rPr lang="en-US" sz="3600" dirty="0"/>
              <a:t>        return (</a:t>
            </a:r>
          </a:p>
          <a:p>
            <a:pPr marL="0" indent="0">
              <a:buNone/>
            </a:pPr>
            <a:r>
              <a:rPr lang="en-US" sz="3600" dirty="0"/>
              <a:t>            &lt;span style={{color: </a:t>
            </a:r>
            <a:r>
              <a:rPr lang="en-US" sz="3600" dirty="0" err="1"/>
              <a:t>this.props.color</a:t>
            </a:r>
            <a:r>
              <a:rPr lang="en-US" sz="3600" dirty="0"/>
              <a:t>}}&gt;</a:t>
            </a:r>
          </a:p>
          <a:p>
            <a:pPr marL="0" indent="0">
              <a:buNone/>
            </a:pPr>
            <a:r>
              <a:rPr lang="en-US" sz="3600" dirty="0"/>
              <a:t>                {</a:t>
            </a:r>
            <a:r>
              <a:rPr lang="en-US" sz="3600" dirty="0" err="1"/>
              <a:t>this.props.text</a:t>
            </a:r>
            <a:r>
              <a:rPr lang="en-US" sz="3600" dirty="0"/>
              <a:t>}</a:t>
            </a:r>
          </a:p>
          <a:p>
            <a:pPr marL="0" indent="0">
              <a:buNone/>
            </a:pPr>
            <a:r>
              <a:rPr lang="en-US" sz="3600" dirty="0"/>
              <a:t>            &lt;/span&gt;</a:t>
            </a:r>
          </a:p>
          <a:p>
            <a:pPr marL="0" indent="0">
              <a:buNone/>
            </a:pPr>
            <a:r>
              <a:rPr lang="en-US" sz="3600" dirty="0"/>
              <a:t>        )</a:t>
            </a:r>
          </a:p>
          <a:p>
            <a:pPr marL="0" indent="0">
              <a:buNone/>
            </a:pPr>
            <a:r>
              <a:rPr lang="en-US" sz="3600" dirty="0"/>
              <a:t>    }</a:t>
            </a:r>
          </a:p>
          <a:p>
            <a:pPr marL="0" indent="0">
              <a:buNone/>
            </a:pPr>
            <a:r>
              <a:rPr lang="en-US" sz="3600" dirty="0"/>
              <a:t>}</a:t>
            </a:r>
          </a:p>
          <a:p>
            <a:pPr marL="0" indent="0">
              <a:buNone/>
            </a:pPr>
            <a:endParaRPr lang="en-US" sz="3600" dirty="0"/>
          </a:p>
          <a:p>
            <a:pPr marL="0" indent="0">
              <a:buNone/>
            </a:pPr>
            <a:r>
              <a:rPr lang="en-US" sz="3600" dirty="0" err="1"/>
              <a:t>Text.propTypes</a:t>
            </a:r>
            <a:r>
              <a:rPr lang="en-US" sz="3600" dirty="0"/>
              <a:t> = {</a:t>
            </a:r>
          </a:p>
          <a:p>
            <a:pPr marL="0" indent="0">
              <a:buNone/>
            </a:pPr>
            <a:r>
              <a:rPr lang="en-US" sz="3600" dirty="0"/>
              <a:t>    text: </a:t>
            </a:r>
            <a:r>
              <a:rPr lang="en-US" sz="3600" dirty="0" err="1"/>
              <a:t>React.PropTypes.string</a:t>
            </a:r>
            <a:r>
              <a:rPr lang="en-US" sz="3600" dirty="0"/>
              <a:t>,</a:t>
            </a:r>
          </a:p>
          <a:p>
            <a:pPr marL="0" indent="0">
              <a:buNone/>
            </a:pPr>
            <a:r>
              <a:rPr lang="en-US" sz="3600" dirty="0"/>
              <a:t>    color: </a:t>
            </a:r>
            <a:r>
              <a:rPr lang="en-US" sz="3600" dirty="0" err="1"/>
              <a:t>React.PropTypes.string</a:t>
            </a:r>
            <a:r>
              <a:rPr lang="en-US" sz="3600" dirty="0"/>
              <a:t>,</a:t>
            </a:r>
          </a:p>
          <a:p>
            <a:pPr marL="0" indent="0">
              <a:buNone/>
            </a:pPr>
            <a:r>
              <a:rPr lang="en-US" sz="3600" dirty="0"/>
              <a:t>}</a:t>
            </a:r>
          </a:p>
          <a:p>
            <a:pPr marL="0" indent="0">
              <a:buNone/>
            </a:pPr>
            <a:endParaRPr lang="en-US" dirty="0"/>
          </a:p>
        </p:txBody>
      </p:sp>
    </p:spTree>
    <p:extLst>
      <p:ext uri="{BB962C8B-B14F-4D97-AF65-F5344CB8AC3E}">
        <p14:creationId xmlns:p14="http://schemas.microsoft.com/office/powerpoint/2010/main" val="267720355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Composition</a:t>
            </a:r>
          </a:p>
        </p:txBody>
      </p:sp>
      <p:sp>
        <p:nvSpPr>
          <p:cNvPr id="3" name="Text Placeholder 2"/>
          <p:cNvSpPr>
            <a:spLocks noGrp="1"/>
          </p:cNvSpPr>
          <p:nvPr>
            <p:ph type="body" idx="1"/>
          </p:nvPr>
        </p:nvSpPr>
        <p:spPr/>
        <p:txBody>
          <a:bodyPr/>
          <a:lstStyle/>
          <a:p>
            <a:r>
              <a:rPr lang="en-US" dirty="0"/>
              <a:t>Composition is combining smaller components to form a larger whole.</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246</a:t>
            </a:fld>
            <a:endParaRPr lang="en-US"/>
          </a:p>
        </p:txBody>
      </p:sp>
    </p:spTree>
    <p:extLst>
      <p:ext uri="{BB962C8B-B14F-4D97-AF65-F5344CB8AC3E}">
        <p14:creationId xmlns:p14="http://schemas.microsoft.com/office/powerpoint/2010/main" val="147607706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Reusable Components</a:t>
            </a:r>
          </a:p>
        </p:txBody>
      </p:sp>
      <p:sp>
        <p:nvSpPr>
          <p:cNvPr id="3" name="Text Placeholder 2"/>
          <p:cNvSpPr>
            <a:spLocks noGrp="1"/>
          </p:cNvSpPr>
          <p:nvPr>
            <p:ph type="body" idx="1"/>
          </p:nvPr>
        </p:nvSpPr>
        <p:spPr/>
        <p:txBody>
          <a:bodyPr/>
          <a:lstStyle/>
          <a:p>
            <a:r>
              <a:rPr lang="en-US" dirty="0"/>
              <a:t>Break down the common design elements (buttons, form fields, layout components, etc.) into reusable components with well-defined interfaces.</a:t>
            </a:r>
          </a:p>
          <a:p>
            <a:r>
              <a:rPr lang="en-US" dirty="0"/>
              <a:t>The next time you need to build some UI, you can write much less code. </a:t>
            </a:r>
          </a:p>
          <a:p>
            <a:r>
              <a:rPr lang="en-US" dirty="0"/>
              <a:t>This means faster development time, fewer bugs, and fewer bytes down the wire.</a:t>
            </a:r>
          </a:p>
        </p:txBody>
      </p:sp>
      <p:sp>
        <p:nvSpPr>
          <p:cNvPr id="4" name="Slide Number Placeholder 3"/>
          <p:cNvSpPr>
            <a:spLocks noGrp="1"/>
          </p:cNvSpPr>
          <p:nvPr>
            <p:ph type="sldNum" sz="quarter" idx="12"/>
          </p:nvPr>
        </p:nvSpPr>
        <p:spPr/>
        <p:txBody>
          <a:bodyPr/>
          <a:lstStyle/>
          <a:p>
            <a:fld id="{A839F4A7-500C-EC42-AE23-BEE4487EA55E}" type="slidenum">
              <a:rPr lang="en-US" smtClean="0"/>
              <a:t>247</a:t>
            </a:fld>
            <a:endParaRPr lang="en-US"/>
          </a:p>
        </p:txBody>
      </p:sp>
    </p:spTree>
    <p:extLst>
      <p:ext uri="{BB962C8B-B14F-4D97-AF65-F5344CB8AC3E}">
        <p14:creationId xmlns:p14="http://schemas.microsoft.com/office/powerpoint/2010/main" val="239074787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Presentational Components</a:t>
            </a:r>
          </a:p>
        </p:txBody>
      </p:sp>
      <p:sp>
        <p:nvSpPr>
          <p:cNvPr id="3" name="Text Placeholder 2"/>
          <p:cNvSpPr>
            <a:spLocks noGrp="1"/>
          </p:cNvSpPr>
          <p:nvPr>
            <p:ph type="body" idx="1"/>
          </p:nvPr>
        </p:nvSpPr>
        <p:spPr/>
        <p:txBody>
          <a:bodyPr/>
          <a:lstStyle/>
          <a:p>
            <a:r>
              <a:rPr lang="en-US" dirty="0"/>
              <a:t>Components that just output presentation</a:t>
            </a:r>
          </a:p>
          <a:p>
            <a:r>
              <a:rPr lang="en-US" dirty="0"/>
              <a:t>Contain no logic</a:t>
            </a:r>
          </a:p>
        </p:txBody>
      </p:sp>
      <p:sp>
        <p:nvSpPr>
          <p:cNvPr id="4" name="Slide Number Placeholder 3"/>
          <p:cNvSpPr>
            <a:spLocks noGrp="1"/>
          </p:cNvSpPr>
          <p:nvPr>
            <p:ph type="sldNum" sz="quarter" idx="12"/>
          </p:nvPr>
        </p:nvSpPr>
        <p:spPr/>
        <p:txBody>
          <a:bodyPr/>
          <a:lstStyle/>
          <a:p>
            <a:fld id="{A839F4A7-500C-EC42-AE23-BEE4487EA55E}" type="slidenum">
              <a:rPr lang="en-US" smtClean="0"/>
              <a:t>248</a:t>
            </a:fld>
            <a:endParaRPr lang="en-US"/>
          </a:p>
        </p:txBody>
      </p:sp>
    </p:spTree>
    <p:extLst>
      <p:ext uri="{BB962C8B-B14F-4D97-AF65-F5344CB8AC3E}">
        <p14:creationId xmlns:p14="http://schemas.microsoft.com/office/powerpoint/2010/main" val="10152117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Components</a:t>
            </a:r>
          </a:p>
        </p:txBody>
      </p:sp>
      <p:sp>
        <p:nvSpPr>
          <p:cNvPr id="3" name="Text Placeholder 2"/>
          <p:cNvSpPr>
            <a:spLocks noGrp="1"/>
          </p:cNvSpPr>
          <p:nvPr>
            <p:ph type="body" idx="1"/>
          </p:nvPr>
        </p:nvSpPr>
        <p:spPr/>
        <p:txBody>
          <a:bodyPr/>
          <a:lstStyle/>
          <a:p>
            <a:r>
              <a:rPr lang="en-US" dirty="0"/>
              <a:t>Wrap presentational components</a:t>
            </a:r>
          </a:p>
          <a:p>
            <a:r>
              <a:rPr lang="en-US" dirty="0"/>
              <a:t>Contain the logic and state</a:t>
            </a:r>
          </a:p>
        </p:txBody>
      </p:sp>
      <p:sp>
        <p:nvSpPr>
          <p:cNvPr id="4" name="Slide Number Placeholder 3"/>
          <p:cNvSpPr>
            <a:spLocks noGrp="1"/>
          </p:cNvSpPr>
          <p:nvPr>
            <p:ph type="sldNum" sz="quarter" idx="12"/>
          </p:nvPr>
        </p:nvSpPr>
        <p:spPr/>
        <p:txBody>
          <a:bodyPr/>
          <a:lstStyle/>
          <a:p>
            <a:fld id="{A839F4A7-500C-EC42-AE23-BEE4487EA55E}" type="slidenum">
              <a:rPr lang="en-US" smtClean="0"/>
              <a:t>249</a:t>
            </a:fld>
            <a:endParaRPr lang="en-US"/>
          </a:p>
        </p:txBody>
      </p:sp>
    </p:spTree>
    <p:extLst>
      <p:ext uri="{BB962C8B-B14F-4D97-AF65-F5344CB8AC3E}">
        <p14:creationId xmlns:p14="http://schemas.microsoft.com/office/powerpoint/2010/main" val="19759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err="1"/>
              <a:t>Node.js</a:t>
            </a:r>
            <a:endParaRPr lang="en-US" dirty="0"/>
          </a:p>
        </p:txBody>
      </p:sp>
      <p:sp>
        <p:nvSpPr>
          <p:cNvPr id="6" name="Subtitle 5"/>
          <p:cNvSpPr>
            <a:spLocks noGrp="1"/>
          </p:cNvSpPr>
          <p:nvPr>
            <p:ph type="subTitle" idx="1"/>
          </p:nvPr>
        </p:nvSpPr>
        <p:spPr/>
        <p:txBody>
          <a:bodyPr/>
          <a:lstStyle/>
          <a:p>
            <a:pPr algn="l"/>
            <a:r>
              <a:rPr lang="en-US" dirty="0"/>
              <a:t>Objectives</a:t>
            </a:r>
          </a:p>
          <a:p>
            <a:pPr marL="342900" indent="-342900" algn="l">
              <a:buFont typeface="Arial"/>
              <a:buChar char="•"/>
            </a:pPr>
            <a:r>
              <a:rPr lang="en-US" dirty="0"/>
              <a:t>Install Node</a:t>
            </a:r>
          </a:p>
          <a:p>
            <a:pPr marL="342900" indent="-342900" algn="l">
              <a:buFont typeface="Arial"/>
              <a:buChar char="•"/>
            </a:pPr>
            <a:r>
              <a:rPr lang="en-US" dirty="0"/>
              <a:t>Test node and get started using </a:t>
            </a:r>
            <a:r>
              <a:rPr lang="en-US" dirty="0" err="1"/>
              <a:t>npm</a:t>
            </a: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25</a:t>
            </a:fld>
            <a:endParaRPr lang="en-US"/>
          </a:p>
        </p:txBody>
      </p:sp>
    </p:spTree>
    <p:extLst>
      <p:ext uri="{BB962C8B-B14F-4D97-AF65-F5344CB8AC3E}">
        <p14:creationId xmlns:p14="http://schemas.microsoft.com/office/powerpoint/2010/main" val="263921300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PropTypes</a:t>
            </a:r>
            <a:endParaRPr lang="en-US" dirty="0"/>
          </a:p>
        </p:txBody>
      </p:sp>
      <p:sp>
        <p:nvSpPr>
          <p:cNvPr id="3" name="Text Placeholder 2"/>
          <p:cNvSpPr>
            <a:spLocks noGrp="1"/>
          </p:cNvSpPr>
          <p:nvPr>
            <p:ph type="body" idx="1"/>
          </p:nvPr>
        </p:nvSpPr>
        <p:spPr/>
        <p:txBody>
          <a:bodyPr/>
          <a:lstStyle/>
          <a:p>
            <a:r>
              <a:rPr lang="en-US" dirty="0"/>
              <a:t>Allows you to add type to props</a:t>
            </a:r>
          </a:p>
          <a:p>
            <a:r>
              <a:rPr lang="en-US" dirty="0"/>
              <a:t>Useful for debugging, documentation</a:t>
            </a:r>
          </a:p>
          <a:p>
            <a:r>
              <a:rPr lang="en-US" dirty="0"/>
              <a:t>Types:</a:t>
            </a:r>
          </a:p>
          <a:p>
            <a:pPr lvl="1"/>
            <a:r>
              <a:rPr lang="en-US" dirty="0">
                <a:latin typeface="Courier New"/>
                <a:cs typeface="Courier New"/>
              </a:rPr>
              <a:t>array</a:t>
            </a:r>
          </a:p>
          <a:p>
            <a:pPr lvl="1"/>
            <a:r>
              <a:rPr lang="en-US" dirty="0">
                <a:latin typeface="Courier New"/>
                <a:cs typeface="Courier New"/>
              </a:rPr>
              <a:t>object</a:t>
            </a:r>
          </a:p>
          <a:p>
            <a:pPr lvl="1"/>
            <a:r>
              <a:rPr lang="en-US" dirty="0">
                <a:latin typeface="Courier New"/>
                <a:cs typeface="Courier New"/>
              </a:rPr>
              <a:t>string</a:t>
            </a:r>
          </a:p>
          <a:p>
            <a:pPr lvl="1"/>
            <a:r>
              <a:rPr lang="en-US" dirty="0">
                <a:latin typeface="Courier New"/>
                <a:cs typeface="Courier New"/>
              </a:rPr>
              <a:t>number</a:t>
            </a:r>
          </a:p>
          <a:p>
            <a:pPr lvl="1"/>
            <a:r>
              <a:rPr lang="en-US" dirty="0" err="1">
                <a:latin typeface="Courier New"/>
                <a:cs typeface="Courier New"/>
              </a:rPr>
              <a:t>bool</a:t>
            </a:r>
            <a:r>
              <a:rPr lang="en-US" dirty="0">
                <a:latin typeface="Courier New"/>
                <a:cs typeface="Courier New"/>
              </a:rPr>
              <a:t> (not </a:t>
            </a:r>
            <a:r>
              <a:rPr lang="en-US" dirty="0" err="1">
                <a:latin typeface="Courier New"/>
                <a:cs typeface="Courier New"/>
              </a:rPr>
              <a:t>boolean</a:t>
            </a:r>
            <a:r>
              <a:rPr lang="en-US" dirty="0">
                <a:latin typeface="Courier New"/>
                <a:cs typeface="Courier New"/>
              </a:rPr>
              <a:t>)</a:t>
            </a:r>
          </a:p>
          <a:p>
            <a:pPr lvl="1"/>
            <a:r>
              <a:rPr lang="en-US" dirty="0" err="1">
                <a:latin typeface="Courier New"/>
                <a:cs typeface="Courier New"/>
              </a:rPr>
              <a:t>func</a:t>
            </a:r>
            <a:r>
              <a:rPr lang="en-US" dirty="0">
                <a:latin typeface="Courier New"/>
                <a:cs typeface="Courier New"/>
              </a:rPr>
              <a:t> (not function)</a:t>
            </a:r>
          </a:p>
          <a:p>
            <a:pPr lvl="1"/>
            <a:r>
              <a:rPr lang="en-US" dirty="0">
                <a:latin typeface="Courier New"/>
                <a:cs typeface="Courier New"/>
              </a:rPr>
              <a:t>node</a:t>
            </a:r>
          </a:p>
          <a:p>
            <a:pPr lvl="1"/>
            <a:r>
              <a:rPr lang="en-US" dirty="0">
                <a:latin typeface="Courier New"/>
                <a:cs typeface="Courier New"/>
              </a:rPr>
              <a:t>element</a:t>
            </a:r>
          </a:p>
        </p:txBody>
      </p:sp>
      <p:sp>
        <p:nvSpPr>
          <p:cNvPr id="4" name="Slide Number Placeholder 3"/>
          <p:cNvSpPr>
            <a:spLocks noGrp="1"/>
          </p:cNvSpPr>
          <p:nvPr>
            <p:ph type="sldNum" sz="quarter" idx="12"/>
          </p:nvPr>
        </p:nvSpPr>
        <p:spPr/>
        <p:txBody>
          <a:bodyPr/>
          <a:lstStyle/>
          <a:p>
            <a:fld id="{A839F4A7-500C-EC42-AE23-BEE4487EA55E}" type="slidenum">
              <a:rPr lang="en-US" smtClean="0"/>
              <a:t>250</a:t>
            </a:fld>
            <a:endParaRPr lang="en-US"/>
          </a:p>
        </p:txBody>
      </p:sp>
    </p:spTree>
    <p:extLst>
      <p:ext uri="{BB962C8B-B14F-4D97-AF65-F5344CB8AC3E}">
        <p14:creationId xmlns:p14="http://schemas.microsoft.com/office/powerpoint/2010/main" val="21851274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PropTypes</a:t>
            </a:r>
            <a:endParaRPr lang="en-US" dirty="0"/>
          </a:p>
        </p:txBody>
      </p:sp>
      <p:sp>
        <p:nvSpPr>
          <p:cNvPr id="3" name="Text Placeholder 2"/>
          <p:cNvSpPr>
            <a:spLocks noGrp="1"/>
          </p:cNvSpPr>
          <p:nvPr>
            <p:ph type="body" idx="1"/>
          </p:nvPr>
        </p:nvSpPr>
        <p:spPr/>
        <p:txBody>
          <a:bodyPr>
            <a:normAutofit/>
          </a:bodyPr>
          <a:lstStyle/>
          <a:p>
            <a:pPr marL="0" indent="0">
              <a:buNone/>
            </a:pPr>
            <a:r>
              <a:rPr lang="en-US" sz="1800" dirty="0">
                <a:latin typeface="Courier New"/>
                <a:cs typeface="Courier New"/>
              </a:rPr>
              <a:t>import React from 'react';</a:t>
            </a:r>
          </a:p>
          <a:p>
            <a:pPr marL="0" indent="0">
              <a:buNone/>
            </a:pPr>
            <a:r>
              <a:rPr lang="en-US" sz="1800" dirty="0">
                <a:latin typeface="Courier New"/>
                <a:cs typeface="Courier New"/>
              </a:rPr>
              <a:t>import </a:t>
            </a:r>
            <a:r>
              <a:rPr lang="en-US" sz="1800" dirty="0" err="1">
                <a:latin typeface="Courier New"/>
                <a:cs typeface="Courier New"/>
              </a:rPr>
              <a:t>PropTypes</a:t>
            </a:r>
            <a:r>
              <a:rPr lang="en-US" sz="1800" dirty="0">
                <a:latin typeface="Courier New"/>
                <a:cs typeface="Courier New"/>
              </a:rPr>
              <a:t> from 'prop-types';</a:t>
            </a:r>
          </a:p>
          <a:p>
            <a:pPr marL="0" indent="0">
              <a:buNone/>
            </a:pPr>
            <a:endParaRPr lang="en-US" sz="1800" dirty="0">
              <a:latin typeface="Courier New"/>
              <a:cs typeface="Courier New"/>
            </a:endParaRPr>
          </a:p>
          <a:p>
            <a:pPr marL="0" indent="0">
              <a:buNone/>
            </a:pPr>
            <a:r>
              <a:rPr lang="en-US" sz="1800" dirty="0">
                <a:latin typeface="Courier New"/>
                <a:cs typeface="Courier New"/>
              </a:rPr>
              <a:t>class Component extends </a:t>
            </a:r>
            <a:r>
              <a:rPr lang="en-US" sz="1800" dirty="0" err="1">
                <a:latin typeface="Courier New"/>
                <a:cs typeface="Courier New"/>
              </a:rPr>
              <a:t>React.Component</a:t>
            </a:r>
            <a:r>
              <a:rPr lang="en-US" sz="1800" dirty="0">
                <a:latin typeface="Courier New"/>
                <a:cs typeface="Courier New"/>
              </a:rPr>
              <a:t> {</a:t>
            </a:r>
          </a:p>
          <a:p>
            <a:pPr marL="0" indent="0">
              <a:buNone/>
            </a:pPr>
            <a:r>
              <a:rPr lang="en-US" sz="1800" dirty="0">
                <a:latin typeface="Courier New"/>
                <a:cs typeface="Courier New"/>
              </a:rPr>
              <a:t>...</a:t>
            </a:r>
          </a:p>
          <a:p>
            <a:pPr marL="0" indent="0">
              <a:buNone/>
            </a:pPr>
            <a:r>
              <a:rPr lang="en-US" sz="1800" dirty="0">
                <a:latin typeface="Courier New"/>
                <a:cs typeface="Courier New"/>
              </a:rPr>
              <a:t>}</a:t>
            </a:r>
          </a:p>
          <a:p>
            <a:pPr marL="0" indent="0">
              <a:buNone/>
            </a:pPr>
            <a:endParaRPr lang="en-US" sz="1800" dirty="0">
              <a:latin typeface="Courier New"/>
              <a:cs typeface="Courier New"/>
            </a:endParaRPr>
          </a:p>
          <a:p>
            <a:pPr marL="0" indent="0">
              <a:buNone/>
            </a:pPr>
            <a:r>
              <a:rPr lang="en-US" sz="1800" dirty="0" err="1">
                <a:latin typeface="Courier New"/>
                <a:cs typeface="Courier New"/>
              </a:rPr>
              <a:t>Component.propTypes</a:t>
            </a:r>
            <a:r>
              <a:rPr lang="en-US" sz="1800" dirty="0">
                <a:latin typeface="Courier New"/>
                <a:cs typeface="Courier New"/>
              </a:rPr>
              <a:t> = {</a:t>
            </a:r>
          </a:p>
          <a:p>
            <a:pPr marL="0" indent="0">
              <a:buNone/>
            </a:pPr>
            <a:r>
              <a:rPr lang="en-US" sz="1800" dirty="0">
                <a:latin typeface="Courier New"/>
                <a:cs typeface="Courier New"/>
              </a:rPr>
              <a:t>    name: </a:t>
            </a:r>
            <a:r>
              <a:rPr lang="en-US" sz="1800" dirty="0" err="1">
                <a:latin typeface="Courier New"/>
                <a:cs typeface="Courier New"/>
              </a:rPr>
              <a:t>PropTypes.string.isRequired</a:t>
            </a:r>
            <a:r>
              <a:rPr lang="en-US" sz="1800" dirty="0">
                <a:latin typeface="Courier New"/>
                <a:cs typeface="Courier New"/>
              </a:rPr>
              <a:t>,</a:t>
            </a:r>
          </a:p>
          <a:p>
            <a:pPr marL="0" indent="0">
              <a:buNone/>
            </a:pPr>
            <a:r>
              <a:rPr lang="en-US" sz="1800" dirty="0">
                <a:latin typeface="Courier New"/>
                <a:cs typeface="Courier New"/>
              </a:rPr>
              <a:t>    size: </a:t>
            </a:r>
            <a:r>
              <a:rPr lang="en-US" sz="1800" dirty="0" err="1">
                <a:latin typeface="Courier New"/>
                <a:cs typeface="Courier New"/>
              </a:rPr>
              <a:t>PropTypes.number.isRequired</a:t>
            </a:r>
            <a:r>
              <a:rPr lang="en-US" sz="1800" dirty="0">
                <a:latin typeface="Courier New"/>
                <a:cs typeface="Courier New"/>
              </a:rPr>
              <a:t>,</a:t>
            </a:r>
          </a:p>
          <a:p>
            <a:pPr marL="0" indent="0">
              <a:buNone/>
            </a:pPr>
            <a:r>
              <a:rPr lang="en-US" sz="1800" dirty="0">
                <a:latin typeface="Courier New"/>
                <a:cs typeface="Courier New"/>
              </a:rPr>
              <a:t>    color: </a:t>
            </a:r>
            <a:r>
              <a:rPr lang="en-US" sz="1800" dirty="0" err="1">
                <a:latin typeface="Courier New"/>
                <a:cs typeface="Courier New"/>
              </a:rPr>
              <a:t>PropTypes.string.isRequired</a:t>
            </a:r>
            <a:r>
              <a:rPr lang="en-US" sz="1800" dirty="0">
                <a:latin typeface="Courier New"/>
                <a:cs typeface="Courier New"/>
              </a:rPr>
              <a:t>,</a:t>
            </a:r>
          </a:p>
          <a:p>
            <a:pPr marL="0" indent="0">
              <a:buNone/>
            </a:pPr>
            <a:r>
              <a:rPr lang="en-US" sz="1800" dirty="0">
                <a:latin typeface="Courier New"/>
                <a:cs typeface="Courier New"/>
              </a:rPr>
              <a:t>    style: </a:t>
            </a:r>
            <a:r>
              <a:rPr lang="en-US" sz="1800" dirty="0" err="1">
                <a:latin typeface="Courier New"/>
                <a:cs typeface="Courier New"/>
              </a:rPr>
              <a:t>PropTypes.object</a:t>
            </a:r>
            <a:endParaRPr lang="en-US" sz="1800" dirty="0">
              <a:latin typeface="Courier New"/>
              <a:cs typeface="Courier New"/>
            </a:endParaRPr>
          </a:p>
          <a:p>
            <a:pPr marL="0" indent="0">
              <a:buNone/>
            </a:pPr>
            <a:r>
              <a:rPr lang="en-US" sz="1800" dirty="0">
                <a:latin typeface="Courier New"/>
                <a:cs typeface="Courier New"/>
              </a:rPr>
              <a:t>};</a:t>
            </a:r>
          </a:p>
          <a:p>
            <a:pPr marL="0" indent="0">
              <a:buNone/>
            </a:pP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251</a:t>
            </a:fld>
            <a:endParaRPr lang="en-US"/>
          </a:p>
        </p:txBody>
      </p:sp>
    </p:spTree>
    <p:extLst>
      <p:ext uri="{BB962C8B-B14F-4D97-AF65-F5344CB8AC3E}">
        <p14:creationId xmlns:p14="http://schemas.microsoft.com/office/powerpoint/2010/main" val="16007853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23: </a:t>
            </a:r>
            <a:r>
              <a:rPr lang="en-US" dirty="0" err="1"/>
              <a:t>PropTypes</a:t>
            </a:r>
            <a:endParaRPr lang="en-US" dirty="0"/>
          </a:p>
        </p:txBody>
      </p:sp>
      <p:pic>
        <p:nvPicPr>
          <p:cNvPr id="6" name="Content Placeholder 5" descr="proptypes.png"/>
          <p:cNvPicPr>
            <a:picLocks noGrp="1" noChangeAspect="1"/>
          </p:cNvPicPr>
          <p:nvPr>
            <p:ph idx="1"/>
          </p:nvPr>
        </p:nvPicPr>
        <p:blipFill>
          <a:blip r:embed="rId3">
            <a:extLst>
              <a:ext uri="{28A0092B-C50C-407E-A947-70E740481C1C}">
                <a14:useLocalDpi xmlns:a14="http://schemas.microsoft.com/office/drawing/2010/main" val="0"/>
              </a:ext>
            </a:extLst>
          </a:blip>
          <a:srcRect t="-30331" b="-30331"/>
          <a:stretch>
            <a:fillRect/>
          </a:stretch>
        </p:blipFill>
        <p:spPr/>
      </p:pic>
      <p:sp>
        <p:nvSpPr>
          <p:cNvPr id="2" name="Slide Number Placeholder 1"/>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252</a:t>
            </a:fld>
            <a:endParaRPr lang="en-US">
              <a:solidFill>
                <a:prstClr val="black">
                  <a:tint val="75000"/>
                </a:prstClr>
              </a:solidFill>
              <a:latin typeface="Calibri"/>
            </a:endParaRPr>
          </a:p>
        </p:txBody>
      </p:sp>
    </p:spTree>
    <p:extLst>
      <p:ext uri="{BB962C8B-B14F-4D97-AF65-F5344CB8AC3E}">
        <p14:creationId xmlns:p14="http://schemas.microsoft.com/office/powerpoint/2010/main" val="237994828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Testing React Components</a:t>
            </a:r>
          </a:p>
        </p:txBody>
      </p:sp>
      <p:sp>
        <p:nvSpPr>
          <p:cNvPr id="6" name="Subtitle 5"/>
          <p:cNvSpPr>
            <a:spLocks noGrp="1"/>
          </p:cNvSpPr>
          <p:nvPr>
            <p:ph type="subTitle" idx="1"/>
          </p:nvPr>
        </p:nvSpPr>
        <p:spPr/>
        <p:txBody>
          <a:bodyPr>
            <a:normAutofit lnSpcReduction="10000"/>
          </a:bodyPr>
          <a:lstStyle/>
          <a:p>
            <a:r>
              <a:rPr lang="en-US" dirty="0"/>
              <a:t>Objectives</a:t>
            </a:r>
          </a:p>
          <a:p>
            <a:pPr marL="342900" indent="-342900" algn="l">
              <a:buFont typeface="Arial"/>
              <a:buChar char="•"/>
            </a:pPr>
            <a:r>
              <a:rPr lang="en-US" dirty="0"/>
              <a:t>Learn about different rendering modes</a:t>
            </a:r>
          </a:p>
          <a:p>
            <a:pPr marL="342900" indent="-342900" algn="l">
              <a:buFont typeface="Arial"/>
              <a:buChar char="•"/>
            </a:pPr>
            <a:r>
              <a:rPr lang="en-US" dirty="0"/>
              <a:t>Learn about Jest</a:t>
            </a:r>
          </a:p>
          <a:p>
            <a:pPr marL="342900" indent="-342900" algn="l">
              <a:buFont typeface="Arial"/>
              <a:buChar char="•"/>
            </a:pPr>
            <a:r>
              <a:rPr lang="en-US" dirty="0"/>
              <a:t>Write Unit Tests with Jest</a:t>
            </a:r>
          </a:p>
        </p:txBody>
      </p:sp>
      <p:sp>
        <p:nvSpPr>
          <p:cNvPr id="4" name="Slide Number Placeholder 3"/>
          <p:cNvSpPr>
            <a:spLocks noGrp="1"/>
          </p:cNvSpPr>
          <p:nvPr>
            <p:ph type="sldNum" sz="quarter" idx="12"/>
          </p:nvPr>
        </p:nvSpPr>
        <p:spPr/>
        <p:txBody>
          <a:bodyPr/>
          <a:lstStyle/>
          <a:p>
            <a:fld id="{A839F4A7-500C-EC42-AE23-BEE4487EA55E}" type="slidenum">
              <a:rPr lang="en-US" smtClean="0"/>
              <a:t>253</a:t>
            </a:fld>
            <a:endParaRPr lang="en-US"/>
          </a:p>
        </p:txBody>
      </p:sp>
    </p:spTree>
    <p:extLst>
      <p:ext uri="{BB962C8B-B14F-4D97-AF65-F5344CB8AC3E}">
        <p14:creationId xmlns:p14="http://schemas.microsoft.com/office/powerpoint/2010/main" val="82852419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Test in a React Component</a:t>
            </a:r>
          </a:p>
        </p:txBody>
      </p:sp>
      <p:sp>
        <p:nvSpPr>
          <p:cNvPr id="3" name="Content Placeholder 2"/>
          <p:cNvSpPr>
            <a:spLocks noGrp="1"/>
          </p:cNvSpPr>
          <p:nvPr>
            <p:ph idx="1"/>
          </p:nvPr>
        </p:nvSpPr>
        <p:spPr/>
        <p:txBody>
          <a:bodyPr>
            <a:normAutofit/>
          </a:bodyPr>
          <a:lstStyle/>
          <a:p>
            <a:r>
              <a:rPr lang="en-US" sz="3600" dirty="0"/>
              <a:t>Does it render?</a:t>
            </a:r>
          </a:p>
          <a:p>
            <a:r>
              <a:rPr lang="en-US" sz="3600" dirty="0"/>
              <a:t>Does it render correctly?</a:t>
            </a:r>
          </a:p>
          <a:p>
            <a:r>
              <a:rPr lang="en-US" sz="3600" dirty="0"/>
              <a:t>Test every possible state / condition</a:t>
            </a:r>
          </a:p>
          <a:p>
            <a:r>
              <a:rPr lang="en-US" sz="3600" dirty="0"/>
              <a:t>Test the events</a:t>
            </a:r>
          </a:p>
          <a:p>
            <a:r>
              <a:rPr lang="en-US" sz="3600" dirty="0"/>
              <a:t>Test the edge cases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254</a:t>
            </a:fld>
            <a:endParaRPr lang="en-US"/>
          </a:p>
        </p:txBody>
      </p:sp>
    </p:spTree>
    <p:extLst>
      <p:ext uri="{BB962C8B-B14F-4D97-AF65-F5344CB8AC3E}">
        <p14:creationId xmlns:p14="http://schemas.microsoft.com/office/powerpoint/2010/main" val="135149839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a:t>
            </a:r>
          </a:p>
        </p:txBody>
      </p:sp>
      <p:sp>
        <p:nvSpPr>
          <p:cNvPr id="3" name="Text Placeholder 2"/>
          <p:cNvSpPr>
            <a:spLocks noGrp="1"/>
          </p:cNvSpPr>
          <p:nvPr>
            <p:ph type="body" idx="1"/>
          </p:nvPr>
        </p:nvSpPr>
        <p:spPr/>
        <p:txBody>
          <a:bodyPr/>
          <a:lstStyle/>
          <a:p>
            <a:r>
              <a:rPr lang="en-US" dirty="0"/>
              <a:t>Facebook's Testing Framework</a:t>
            </a:r>
          </a:p>
          <a:p>
            <a:r>
              <a:rPr lang="en-US" dirty="0"/>
              <a:t>Runs any tests in __tests__ directories, or named .spec.js, or named .test.js</a:t>
            </a:r>
          </a:p>
          <a:p>
            <a:r>
              <a:rPr lang="en-US" dirty="0"/>
              <a:t>Simulates browser environment with jsdom</a:t>
            </a:r>
          </a:p>
          <a:p>
            <a:r>
              <a:rPr lang="en-US" dirty="0"/>
              <a:t>Vastly improved and simplified in recent versions</a:t>
            </a:r>
          </a:p>
        </p:txBody>
      </p:sp>
      <p:sp>
        <p:nvSpPr>
          <p:cNvPr id="4" name="Slide Number Placeholder 3"/>
          <p:cNvSpPr>
            <a:spLocks noGrp="1"/>
          </p:cNvSpPr>
          <p:nvPr>
            <p:ph type="sldNum" sz="quarter" idx="12"/>
          </p:nvPr>
        </p:nvSpPr>
        <p:spPr/>
        <p:txBody>
          <a:bodyPr/>
          <a:lstStyle/>
          <a:p>
            <a:fld id="{A839F4A7-500C-EC42-AE23-BEE4487EA55E}" type="slidenum">
              <a:rPr lang="en-US" smtClean="0"/>
              <a:t>255</a:t>
            </a:fld>
            <a:endParaRPr lang="en-US"/>
          </a:p>
        </p:txBody>
      </p:sp>
    </p:spTree>
    <p:extLst>
      <p:ext uri="{BB962C8B-B14F-4D97-AF65-F5344CB8AC3E}">
        <p14:creationId xmlns:p14="http://schemas.microsoft.com/office/powerpoint/2010/main" val="177858018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Mocking</a:t>
            </a:r>
          </a:p>
        </p:txBody>
      </p:sp>
      <p:sp>
        <p:nvSpPr>
          <p:cNvPr id="3" name="Text Placeholder 2"/>
          <p:cNvSpPr>
            <a:spLocks noGrp="1"/>
          </p:cNvSpPr>
          <p:nvPr>
            <p:ph type="body" idx="1"/>
          </p:nvPr>
        </p:nvSpPr>
        <p:spPr/>
        <p:txBody>
          <a:bodyPr/>
          <a:lstStyle/>
          <a:p>
            <a:r>
              <a:rPr lang="en-US" dirty="0"/>
              <a:t>Mock Function - erase the implementation of a function</a:t>
            </a:r>
          </a:p>
          <a:p>
            <a:r>
              <a:rPr lang="en-US" dirty="0"/>
              <a:t>Manual Mocking -  stub out functionality with mock data</a:t>
            </a:r>
          </a:p>
          <a:p>
            <a:r>
              <a:rPr lang="en-US" dirty="0"/>
              <a:t>Timer Mocking - swap out native timer functions</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256</a:t>
            </a:fld>
            <a:endParaRPr lang="en-US"/>
          </a:p>
        </p:txBody>
      </p:sp>
    </p:spTree>
    <p:extLst>
      <p:ext uri="{BB962C8B-B14F-4D97-AF65-F5344CB8AC3E}">
        <p14:creationId xmlns:p14="http://schemas.microsoft.com/office/powerpoint/2010/main" val="135465053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257</a:t>
            </a:fld>
            <a:endParaRPr lang="en-US"/>
          </a:p>
        </p:txBody>
      </p:sp>
      <p:sp>
        <p:nvSpPr>
          <p:cNvPr id="3" name="Text Placeholder 2"/>
          <p:cNvSpPr>
            <a:spLocks noGrp="1"/>
          </p:cNvSpPr>
          <p:nvPr>
            <p:ph type="body" sz="quarter" idx="13"/>
          </p:nvPr>
        </p:nvSpPr>
        <p:spPr/>
        <p:txBody>
          <a:bodyPr>
            <a:normAutofit/>
          </a:bodyPr>
          <a:lstStyle/>
          <a:p>
            <a:r>
              <a:rPr lang="en-US" dirty="0" err="1"/>
              <a:t>const</a:t>
            </a:r>
            <a:r>
              <a:rPr lang="en-US" dirty="0"/>
              <a:t> </a:t>
            </a:r>
            <a:r>
              <a:rPr lang="en-US" dirty="0" err="1"/>
              <a:t>mockCallback</a:t>
            </a:r>
            <a:r>
              <a:rPr lang="en-US" dirty="0"/>
              <a:t> = </a:t>
            </a:r>
            <a:r>
              <a:rPr lang="en-US" dirty="0" err="1"/>
              <a:t>jest.fn</a:t>
            </a:r>
            <a:r>
              <a:rPr lang="en-US" dirty="0"/>
              <a:t>(); </a:t>
            </a:r>
          </a:p>
          <a:p>
            <a:r>
              <a:rPr lang="en-US" dirty="0" err="1"/>
              <a:t>forEach</a:t>
            </a:r>
            <a:r>
              <a:rPr lang="en-US" dirty="0"/>
              <a:t>([0, 1], </a:t>
            </a:r>
            <a:r>
              <a:rPr lang="en-US" dirty="0" err="1"/>
              <a:t>mockCallback</a:t>
            </a:r>
            <a:r>
              <a:rPr lang="en-US" dirty="0"/>
              <a:t>); </a:t>
            </a:r>
          </a:p>
          <a:p>
            <a:endParaRPr lang="en-US" dirty="0"/>
          </a:p>
          <a:p>
            <a:r>
              <a:rPr lang="en-US" sz="1600" dirty="0"/>
              <a:t>// The mock function is called twice </a:t>
            </a:r>
          </a:p>
          <a:p>
            <a:r>
              <a:rPr lang="en-US" dirty="0"/>
              <a:t>expect(</a:t>
            </a:r>
            <a:r>
              <a:rPr lang="en-US" dirty="0" err="1"/>
              <a:t>mockCallback.mock.calls.length</a:t>
            </a:r>
            <a:r>
              <a:rPr lang="en-US" dirty="0"/>
              <a:t>).</a:t>
            </a:r>
            <a:r>
              <a:rPr lang="en-US" dirty="0" err="1"/>
              <a:t>toBe</a:t>
            </a:r>
            <a:r>
              <a:rPr lang="en-US" dirty="0"/>
              <a:t>(2); </a:t>
            </a:r>
          </a:p>
          <a:p>
            <a:endParaRPr lang="en-US" dirty="0"/>
          </a:p>
          <a:p>
            <a:r>
              <a:rPr lang="en-US" sz="1600" dirty="0"/>
              <a:t>// The first argument of the first call to the function was 0 </a:t>
            </a:r>
          </a:p>
          <a:p>
            <a:r>
              <a:rPr lang="en-US" dirty="0"/>
              <a:t>expect(</a:t>
            </a:r>
            <a:r>
              <a:rPr lang="en-US" dirty="0" err="1"/>
              <a:t>mockCallback.mock.calls</a:t>
            </a:r>
            <a:r>
              <a:rPr lang="en-US" dirty="0"/>
              <a:t>[0][0]).</a:t>
            </a:r>
            <a:r>
              <a:rPr lang="en-US" dirty="0" err="1"/>
              <a:t>toBe</a:t>
            </a:r>
            <a:r>
              <a:rPr lang="en-US" dirty="0"/>
              <a:t>(0); </a:t>
            </a:r>
          </a:p>
          <a:p>
            <a:endParaRPr lang="en-US" dirty="0"/>
          </a:p>
          <a:p>
            <a:r>
              <a:rPr lang="en-US" sz="1600" dirty="0"/>
              <a:t>// The first argument of the second call to the function was 1</a:t>
            </a:r>
          </a:p>
          <a:p>
            <a:r>
              <a:rPr lang="en-US" dirty="0"/>
              <a:t>expect(</a:t>
            </a:r>
            <a:r>
              <a:rPr lang="en-US" dirty="0" err="1"/>
              <a:t>mockCallback.mock.calls</a:t>
            </a:r>
            <a:r>
              <a:rPr lang="en-US" dirty="0"/>
              <a:t>[1][0]).</a:t>
            </a:r>
            <a:r>
              <a:rPr lang="en-US" dirty="0" err="1"/>
              <a:t>toBe</a:t>
            </a:r>
            <a:r>
              <a:rPr lang="en-US" dirty="0"/>
              <a:t>(1);</a:t>
            </a:r>
          </a:p>
        </p:txBody>
      </p:sp>
      <p:sp>
        <p:nvSpPr>
          <p:cNvPr id="2" name="Title 1"/>
          <p:cNvSpPr>
            <a:spLocks noGrp="1"/>
          </p:cNvSpPr>
          <p:nvPr>
            <p:ph type="title"/>
          </p:nvPr>
        </p:nvSpPr>
        <p:spPr/>
        <p:txBody>
          <a:bodyPr/>
          <a:lstStyle/>
          <a:p>
            <a:r>
              <a:rPr lang="en-US" dirty="0"/>
              <a:t>Mock Function</a:t>
            </a:r>
          </a:p>
        </p:txBody>
      </p:sp>
    </p:spTree>
    <p:extLst>
      <p:ext uri="{BB962C8B-B14F-4D97-AF65-F5344CB8AC3E}">
        <p14:creationId xmlns:p14="http://schemas.microsoft.com/office/powerpoint/2010/main" val="19931667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Manual Mock</a:t>
            </a:r>
          </a:p>
        </p:txBody>
      </p:sp>
      <p:sp>
        <p:nvSpPr>
          <p:cNvPr id="6" name="Content Placeholder 5"/>
          <p:cNvSpPr>
            <a:spLocks noGrp="1"/>
          </p:cNvSpPr>
          <p:nvPr>
            <p:ph idx="1"/>
          </p:nvPr>
        </p:nvSpPr>
        <p:spPr/>
        <p:txBody>
          <a:bodyPr/>
          <a:lstStyle/>
          <a:p>
            <a:r>
              <a:rPr lang="en-US" dirty="0"/>
              <a:t>Ensures tests will be fast and reliable by mocking external data and core modules.</a:t>
            </a:r>
          </a:p>
          <a:p>
            <a:r>
              <a:rPr lang="en-US" dirty="0"/>
              <a:t>Define in a __mocks__ subdirectory adjacent to the module</a:t>
            </a:r>
          </a:p>
          <a:p>
            <a:endParaRPr lang="en-US" dirty="0"/>
          </a:p>
        </p:txBody>
      </p:sp>
      <p:sp>
        <p:nvSpPr>
          <p:cNvPr id="2" name="Slide Number Placeholder 1"/>
          <p:cNvSpPr>
            <a:spLocks noGrp="1"/>
          </p:cNvSpPr>
          <p:nvPr>
            <p:ph type="sldNum" sz="quarter" idx="12"/>
          </p:nvPr>
        </p:nvSpPr>
        <p:spPr/>
        <p:txBody>
          <a:bodyPr/>
          <a:lstStyle/>
          <a:p>
            <a:fld id="{6FFFF67E-EC6A-B940-8DC7-BF9A5925C934}" type="slidenum">
              <a:rPr lang="en-US" smtClean="0"/>
              <a:t>258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145" y="3167063"/>
            <a:ext cx="2705100" cy="2959100"/>
          </a:xfrm>
          <a:prstGeom prst="rect">
            <a:avLst/>
          </a:prstGeom>
        </p:spPr>
      </p:pic>
    </p:spTree>
    <p:extLst>
      <p:ext uri="{BB962C8B-B14F-4D97-AF65-F5344CB8AC3E}">
        <p14:creationId xmlns:p14="http://schemas.microsoft.com/office/powerpoint/2010/main" val="160277711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Mocks (</a:t>
            </a:r>
            <a:r>
              <a:rPr lang="en-US" dirty="0" err="1"/>
              <a:t>cont</a:t>
            </a:r>
            <a:r>
              <a:rPr lang="en-US" dirty="0"/>
              <a:t>)</a:t>
            </a:r>
          </a:p>
        </p:txBody>
      </p:sp>
      <p:sp>
        <p:nvSpPr>
          <p:cNvPr id="3" name="Content Placeholder 2"/>
          <p:cNvSpPr>
            <a:spLocks noGrp="1"/>
          </p:cNvSpPr>
          <p:nvPr>
            <p:ph idx="1"/>
          </p:nvPr>
        </p:nvSpPr>
        <p:spPr/>
        <p:txBody>
          <a:bodyPr/>
          <a:lstStyle/>
          <a:p>
            <a:r>
              <a:rPr lang="en-US" dirty="0"/>
              <a:t>Recommended practice is to create an automatic mock and then override it.</a:t>
            </a:r>
          </a:p>
          <a:p>
            <a:r>
              <a:rPr lang="en-US" dirty="0"/>
              <a:t>See </a:t>
            </a:r>
            <a:r>
              <a:rPr lang="en-US" sz="2000" dirty="0"/>
              <a:t>https://</a:t>
            </a:r>
            <a:r>
              <a:rPr lang="en-US" sz="2000" dirty="0" err="1"/>
              <a:t>github.com</a:t>
            </a:r>
            <a:r>
              <a:rPr lang="en-US" sz="2000" dirty="0"/>
              <a:t>/</a:t>
            </a:r>
            <a:r>
              <a:rPr lang="en-US" sz="2000" dirty="0" err="1"/>
              <a:t>facebook</a:t>
            </a:r>
            <a:r>
              <a:rPr lang="en-US" sz="2000" dirty="0"/>
              <a:t>/jest/tree/master/examples/</a:t>
            </a:r>
            <a:r>
              <a:rPr lang="en-US" sz="2000" dirty="0" err="1"/>
              <a:t>manual_mocks</a:t>
            </a:r>
            <a:r>
              <a:rPr lang="en-US" sz="2000" dirty="0"/>
              <a:t> </a:t>
            </a:r>
            <a:r>
              <a:rPr lang="en-US" dirty="0"/>
              <a:t>for examples of manual mocks and tests that use them.</a:t>
            </a:r>
          </a:p>
        </p:txBody>
      </p:sp>
      <p:sp>
        <p:nvSpPr>
          <p:cNvPr id="4" name="Slide Number Placeholder 3"/>
          <p:cNvSpPr>
            <a:spLocks noGrp="1"/>
          </p:cNvSpPr>
          <p:nvPr>
            <p:ph type="sldNum" sz="quarter" idx="12"/>
          </p:nvPr>
        </p:nvSpPr>
        <p:spPr/>
        <p:txBody>
          <a:bodyPr/>
          <a:lstStyle/>
          <a:p>
            <a:fld id="{6FFFF67E-EC6A-B940-8DC7-BF9A5925C934}" type="slidenum">
              <a:rPr lang="en-US" smtClean="0"/>
              <a:t>259</a:t>
            </a:fld>
            <a:endParaRPr lang="en-US"/>
          </a:p>
        </p:txBody>
      </p:sp>
    </p:spTree>
    <p:extLst>
      <p:ext uri="{BB962C8B-B14F-4D97-AF65-F5344CB8AC3E}">
        <p14:creationId xmlns:p14="http://schemas.microsoft.com/office/powerpoint/2010/main" val="1017142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What is </a:t>
            </a:r>
            <a:r>
              <a:rPr lang="en-US" dirty="0" err="1"/>
              <a:t>Node.js</a:t>
            </a:r>
            <a:r>
              <a:rPr lang="en-US" dirty="0"/>
              <a:t>?</a:t>
            </a:r>
          </a:p>
        </p:txBody>
      </p:sp>
      <p:sp>
        <p:nvSpPr>
          <p:cNvPr id="3" name="Text Placeholder 2"/>
          <p:cNvSpPr>
            <a:spLocks noGrp="1"/>
          </p:cNvSpPr>
          <p:nvPr>
            <p:ph type="body" idx="1"/>
          </p:nvPr>
        </p:nvSpPr>
        <p:spPr/>
        <p:txBody>
          <a:bodyPr>
            <a:normAutofit lnSpcReduction="10000"/>
          </a:bodyPr>
          <a:lstStyle/>
          <a:p>
            <a:r>
              <a:rPr lang="en-US" dirty="0"/>
              <a:t>JavaScript runtime</a:t>
            </a:r>
          </a:p>
          <a:p>
            <a:r>
              <a:rPr lang="en-US" dirty="0"/>
              <a:t>Built on Google Chrome's V8 JavaScript engine</a:t>
            </a:r>
          </a:p>
          <a:p>
            <a:r>
              <a:rPr lang="en-US" dirty="0"/>
              <a:t>Open-source</a:t>
            </a:r>
          </a:p>
          <a:p>
            <a:r>
              <a:rPr lang="en-US" dirty="0"/>
              <a:t>Event-driven</a:t>
            </a:r>
          </a:p>
          <a:p>
            <a:r>
              <a:rPr lang="en-US" dirty="0"/>
              <a:t>Non-blocking</a:t>
            </a:r>
          </a:p>
          <a:p>
            <a:pPr lvl="1"/>
            <a:r>
              <a:rPr lang="en-US" dirty="0"/>
              <a:t>Never waits</a:t>
            </a:r>
          </a:p>
          <a:p>
            <a:r>
              <a:rPr lang="en-US" dirty="0"/>
              <a:t>Single-threaded</a:t>
            </a:r>
          </a:p>
          <a:p>
            <a:pPr lvl="1"/>
            <a:r>
              <a:rPr lang="en-US" dirty="0"/>
              <a:t>Can handle thousands of concurrent connections with minimal overhead</a:t>
            </a:r>
          </a:p>
          <a:p>
            <a:r>
              <a:rPr lang="en-US" dirty="0"/>
              <a:t>No buffering</a:t>
            </a:r>
          </a:p>
          <a:p>
            <a:r>
              <a:rPr lang="en-US" dirty="0"/>
              <a:t>Used on the server as well as for development automation</a:t>
            </a:r>
          </a:p>
        </p:txBody>
      </p:sp>
      <p:sp>
        <p:nvSpPr>
          <p:cNvPr id="4" name="Slide Number Placeholder 3"/>
          <p:cNvSpPr>
            <a:spLocks noGrp="1"/>
          </p:cNvSpPr>
          <p:nvPr>
            <p:ph type="sldNum" sz="quarter" idx="12"/>
          </p:nvPr>
        </p:nvSpPr>
        <p:spPr/>
        <p:txBody>
          <a:bodyPr/>
          <a:lstStyle/>
          <a:p>
            <a:fld id="{A839F4A7-500C-EC42-AE23-BEE4487EA55E}" type="slidenum">
              <a:rPr lang="en-US" smtClean="0"/>
              <a:t>26</a:t>
            </a:fld>
            <a:endParaRPr lang="en-US"/>
          </a:p>
        </p:txBody>
      </p:sp>
    </p:spTree>
    <p:extLst>
      <p:ext uri="{BB962C8B-B14F-4D97-AF65-F5344CB8AC3E}">
        <p14:creationId xmlns:p14="http://schemas.microsoft.com/office/powerpoint/2010/main" val="161594362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Automocking</a:t>
            </a:r>
            <a:endParaRPr lang="en-US" dirty="0"/>
          </a:p>
        </p:txBody>
      </p:sp>
      <p:sp>
        <p:nvSpPr>
          <p:cNvPr id="6" name="Content Placeholder 5"/>
          <p:cNvSpPr>
            <a:spLocks noGrp="1"/>
          </p:cNvSpPr>
          <p:nvPr>
            <p:ph idx="1"/>
          </p:nvPr>
        </p:nvSpPr>
        <p:spPr/>
        <p:txBody>
          <a:bodyPr/>
          <a:lstStyle/>
          <a:p>
            <a:r>
              <a:rPr lang="en-US" sz="3200" dirty="0"/>
              <a:t>Disabled by default, but can be used on a per-module basis</a:t>
            </a:r>
          </a:p>
          <a:p>
            <a:pPr lvl="1"/>
            <a:r>
              <a:rPr lang="en-US" sz="2800" dirty="0" err="1">
                <a:latin typeface="Courier New" charset="0"/>
                <a:ea typeface="Courier New" charset="0"/>
                <a:cs typeface="Courier New" charset="0"/>
              </a:rPr>
              <a:t>jest.mock</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moduleName</a:t>
            </a:r>
            <a:r>
              <a:rPr lang="en-US" sz="2800" dirty="0">
                <a:latin typeface="Courier New" charset="0"/>
                <a:ea typeface="Courier New" charset="0"/>
                <a:cs typeface="Courier New" charset="0"/>
              </a:rPr>
              <a:t>)</a:t>
            </a:r>
          </a:p>
          <a:p>
            <a:r>
              <a:rPr lang="en-US" sz="3200" dirty="0"/>
              <a:t>Enable </a:t>
            </a:r>
            <a:r>
              <a:rPr lang="en-US" sz="3200" dirty="0" err="1"/>
              <a:t>automock</a:t>
            </a:r>
            <a:r>
              <a:rPr lang="en-US" sz="3200" dirty="0"/>
              <a:t> by default in </a:t>
            </a:r>
            <a:r>
              <a:rPr lang="en-US" sz="3200" dirty="0" err="1"/>
              <a:t>jest.config</a:t>
            </a:r>
            <a:endParaRPr lang="en-US" sz="3200" dirty="0"/>
          </a:p>
          <a:p>
            <a:pPr lvl="1"/>
            <a:r>
              <a:rPr lang="en-US" sz="2800" dirty="0" err="1">
                <a:latin typeface="Courier New" charset="0"/>
                <a:ea typeface="Courier New" charset="0"/>
                <a:cs typeface="Courier New" charset="0"/>
              </a:rPr>
              <a:t>automock:true</a:t>
            </a:r>
            <a:endParaRPr lang="en-US" sz="2800" dirty="0">
              <a:latin typeface="Courier New" charset="0"/>
              <a:ea typeface="Courier New" charset="0"/>
              <a:cs typeface="Courier New" charset="0"/>
            </a:endParaRPr>
          </a:p>
          <a:p>
            <a:endParaRPr lang="en-US" dirty="0"/>
          </a:p>
        </p:txBody>
      </p:sp>
      <p:sp>
        <p:nvSpPr>
          <p:cNvPr id="2" name="Slide Number Placeholder 1"/>
          <p:cNvSpPr>
            <a:spLocks noGrp="1"/>
          </p:cNvSpPr>
          <p:nvPr>
            <p:ph type="sldNum" sz="quarter" idx="12"/>
          </p:nvPr>
        </p:nvSpPr>
        <p:spPr/>
        <p:txBody>
          <a:bodyPr/>
          <a:lstStyle/>
          <a:p>
            <a:fld id="{6FFFF67E-EC6A-B940-8DC7-BF9A5925C934}" type="slidenum">
              <a:rPr lang="en-US" smtClean="0"/>
              <a:t>260</a:t>
            </a:fld>
            <a:endParaRPr lang="en-US"/>
          </a:p>
        </p:txBody>
      </p:sp>
    </p:spTree>
    <p:extLst>
      <p:ext uri="{BB962C8B-B14F-4D97-AF65-F5344CB8AC3E}">
        <p14:creationId xmlns:p14="http://schemas.microsoft.com/office/powerpoint/2010/main" val="153797341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 Testing</a:t>
            </a:r>
          </a:p>
        </p:txBody>
      </p:sp>
      <p:sp>
        <p:nvSpPr>
          <p:cNvPr id="3" name="Content Placeholder 2"/>
          <p:cNvSpPr>
            <a:spLocks noGrp="1"/>
          </p:cNvSpPr>
          <p:nvPr>
            <p:ph idx="1"/>
          </p:nvPr>
        </p:nvSpPr>
        <p:spPr/>
        <p:txBody>
          <a:bodyPr/>
          <a:lstStyle/>
          <a:p>
            <a:pPr marL="457200" indent="-457200">
              <a:buFont typeface="+mj-lt"/>
              <a:buAutoNum type="arabicPeriod"/>
            </a:pPr>
            <a:r>
              <a:rPr lang="en-US" dirty="0"/>
              <a:t>Renders a components</a:t>
            </a:r>
          </a:p>
          <a:p>
            <a:pPr marL="457200" indent="-457200">
              <a:buFont typeface="+mj-lt"/>
              <a:buAutoNum type="arabicPeriod"/>
            </a:pPr>
            <a:r>
              <a:rPr lang="en-US" dirty="0"/>
              <a:t>Creates a "snapshot file" on first run</a:t>
            </a:r>
          </a:p>
          <a:p>
            <a:pPr marL="457200" indent="-457200">
              <a:buFont typeface="+mj-lt"/>
              <a:buAutoNum type="arabicPeriod"/>
            </a:pPr>
            <a:r>
              <a:rPr lang="en-US" dirty="0"/>
              <a:t>Compares subsequent runs with first and fails test if different.</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261</a:t>
            </a:fld>
            <a:endParaRPr lang="en-US"/>
          </a:p>
        </p:txBody>
      </p:sp>
    </p:spTree>
    <p:extLst>
      <p:ext uri="{BB962C8B-B14F-4D97-AF65-F5344CB8AC3E}">
        <p14:creationId xmlns:p14="http://schemas.microsoft.com/office/powerpoint/2010/main" val="42058480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FFFF67E-EC6A-B940-8DC7-BF9A5925C934}" type="slidenum">
              <a:rPr lang="en-US" smtClean="0"/>
              <a:t>262</a:t>
            </a:fld>
            <a:endParaRPr lang="en-US"/>
          </a:p>
        </p:txBody>
      </p:sp>
      <p:sp>
        <p:nvSpPr>
          <p:cNvPr id="5" name="Text Placeholder 4"/>
          <p:cNvSpPr>
            <a:spLocks noGrp="1"/>
          </p:cNvSpPr>
          <p:nvPr>
            <p:ph type="body" sz="quarter" idx="13"/>
          </p:nvPr>
        </p:nvSpPr>
        <p:spPr/>
        <p:txBody>
          <a:bodyPr/>
          <a:lstStyle/>
          <a:p>
            <a:r>
              <a:rPr lang="en-US" b="1" dirty="0"/>
              <a:t>import</a:t>
            </a:r>
            <a:r>
              <a:rPr lang="en-US" dirty="0"/>
              <a:t> React </a:t>
            </a:r>
            <a:r>
              <a:rPr lang="en-US" b="1" dirty="0"/>
              <a:t>from</a:t>
            </a:r>
            <a:r>
              <a:rPr lang="en-US" dirty="0"/>
              <a:t> 'react'; </a:t>
            </a:r>
          </a:p>
          <a:p>
            <a:r>
              <a:rPr lang="en-US" b="1" dirty="0"/>
              <a:t>import</a:t>
            </a:r>
            <a:r>
              <a:rPr lang="en-US" dirty="0"/>
              <a:t> Link </a:t>
            </a:r>
            <a:r>
              <a:rPr lang="en-US" b="1" dirty="0"/>
              <a:t>from</a:t>
            </a:r>
            <a:r>
              <a:rPr lang="en-US" dirty="0"/>
              <a:t> '../</a:t>
            </a:r>
            <a:r>
              <a:rPr lang="en-US" dirty="0" err="1"/>
              <a:t>Link.react</a:t>
            </a:r>
            <a:r>
              <a:rPr lang="en-US" dirty="0"/>
              <a:t>'; </a:t>
            </a:r>
          </a:p>
          <a:p>
            <a:r>
              <a:rPr lang="en-US" b="1" dirty="0"/>
              <a:t>import</a:t>
            </a:r>
            <a:r>
              <a:rPr lang="en-US" dirty="0"/>
              <a:t> renderer </a:t>
            </a:r>
            <a:r>
              <a:rPr lang="en-US" b="1" dirty="0"/>
              <a:t>from</a:t>
            </a:r>
            <a:r>
              <a:rPr lang="en-US" dirty="0"/>
              <a:t> 'react-test-renderer'; </a:t>
            </a:r>
          </a:p>
          <a:p>
            <a:endParaRPr lang="en-US" dirty="0"/>
          </a:p>
          <a:p>
            <a:r>
              <a:rPr lang="en-US" dirty="0"/>
              <a:t>it('renders correctly', () =&gt; { </a:t>
            </a:r>
          </a:p>
          <a:p>
            <a:r>
              <a:rPr lang="en-US" b="1" dirty="0"/>
              <a:t>  </a:t>
            </a:r>
          </a:p>
          <a:p>
            <a:r>
              <a:rPr lang="en-US" b="1" dirty="0" err="1"/>
              <a:t>const</a:t>
            </a:r>
            <a:r>
              <a:rPr lang="en-US" dirty="0"/>
              <a:t> tree = </a:t>
            </a:r>
            <a:r>
              <a:rPr lang="en-US" dirty="0" err="1"/>
              <a:t>renderer.create</a:t>
            </a:r>
            <a:r>
              <a:rPr lang="en-US" dirty="0"/>
              <a:t>( &lt;</a:t>
            </a:r>
            <a:r>
              <a:rPr lang="en-US" b="1" dirty="0"/>
              <a:t>Link</a:t>
            </a:r>
            <a:r>
              <a:rPr lang="en-US" dirty="0"/>
              <a:t> 	page="http://</a:t>
            </a:r>
            <a:r>
              <a:rPr lang="en-US" dirty="0" err="1"/>
              <a:t>www.facebook.com</a:t>
            </a:r>
            <a:r>
              <a:rPr lang="en-US" dirty="0"/>
              <a:t>"&gt;Facebook&lt;/</a:t>
            </a:r>
            <a:r>
              <a:rPr lang="en-US" b="1" dirty="0"/>
              <a:t>Link</a:t>
            </a:r>
            <a:r>
              <a:rPr lang="en-US" dirty="0"/>
              <a:t>&gt;</a:t>
            </a:r>
          </a:p>
          <a:p>
            <a:r>
              <a:rPr lang="en-US" dirty="0"/>
              <a:t>	).</a:t>
            </a:r>
            <a:r>
              <a:rPr lang="en-US" dirty="0" err="1"/>
              <a:t>toJSON</a:t>
            </a:r>
            <a:r>
              <a:rPr lang="en-US" dirty="0"/>
              <a:t>(); </a:t>
            </a:r>
          </a:p>
          <a:p>
            <a:endParaRPr lang="en-US" dirty="0"/>
          </a:p>
          <a:p>
            <a:r>
              <a:rPr lang="en-US" dirty="0"/>
              <a:t>expect(tree).</a:t>
            </a:r>
            <a:r>
              <a:rPr lang="en-US" dirty="0" err="1"/>
              <a:t>toMatchSnapshot</a:t>
            </a:r>
            <a:r>
              <a:rPr lang="en-US" dirty="0"/>
              <a:t>(); });</a:t>
            </a:r>
          </a:p>
        </p:txBody>
      </p:sp>
      <p:sp>
        <p:nvSpPr>
          <p:cNvPr id="2" name="Title 1"/>
          <p:cNvSpPr>
            <a:spLocks noGrp="1"/>
          </p:cNvSpPr>
          <p:nvPr>
            <p:ph type="title"/>
          </p:nvPr>
        </p:nvSpPr>
        <p:spPr/>
        <p:txBody>
          <a:bodyPr/>
          <a:lstStyle/>
          <a:p>
            <a:r>
              <a:rPr lang="en-US" dirty="0"/>
              <a:t>Sample Snapshot Test</a:t>
            </a:r>
          </a:p>
        </p:txBody>
      </p:sp>
    </p:spTree>
    <p:extLst>
      <p:ext uri="{BB962C8B-B14F-4D97-AF65-F5344CB8AC3E}">
        <p14:creationId xmlns:p14="http://schemas.microsoft.com/office/powerpoint/2010/main" val="71453513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263</a:t>
            </a:fld>
            <a:endParaRPr lang="en-US"/>
          </a:p>
        </p:txBody>
      </p:sp>
      <p:sp>
        <p:nvSpPr>
          <p:cNvPr id="3" name="Text Placeholder 2"/>
          <p:cNvSpPr>
            <a:spLocks noGrp="1"/>
          </p:cNvSpPr>
          <p:nvPr>
            <p:ph type="body" sz="quarter" idx="13"/>
          </p:nvPr>
        </p:nvSpPr>
        <p:spPr/>
        <p:txBody>
          <a:bodyPr/>
          <a:lstStyle/>
          <a:p>
            <a:pPr marL="342900" indent="-342900">
              <a:buFont typeface="Arial"/>
              <a:buChar char="•"/>
            </a:pPr>
            <a:r>
              <a:rPr lang="en-US" dirty="0" err="1"/>
              <a:t>renderIntoDocument</a:t>
            </a:r>
            <a:r>
              <a:rPr lang="en-US" dirty="0"/>
              <a:t>()</a:t>
            </a:r>
          </a:p>
          <a:p>
            <a:pPr marL="342900" indent="-342900">
              <a:buFont typeface="Arial"/>
              <a:buChar char="•"/>
            </a:pPr>
            <a:r>
              <a:rPr lang="en-US" dirty="0" err="1"/>
              <a:t>mockComponent</a:t>
            </a:r>
            <a:r>
              <a:rPr lang="en-US" dirty="0"/>
              <a:t>()</a:t>
            </a:r>
          </a:p>
          <a:p>
            <a:pPr marL="342900" indent="-342900">
              <a:buFont typeface="Arial"/>
              <a:buChar char="•"/>
            </a:pPr>
            <a:r>
              <a:rPr lang="en-US" dirty="0" err="1"/>
              <a:t>isElement</a:t>
            </a:r>
            <a:r>
              <a:rPr lang="en-US" dirty="0"/>
              <a:t>()</a:t>
            </a:r>
          </a:p>
          <a:p>
            <a:pPr marL="342900" indent="-342900">
              <a:buFont typeface="Arial"/>
              <a:buChar char="•"/>
            </a:pPr>
            <a:r>
              <a:rPr lang="en-US" dirty="0" err="1"/>
              <a:t>isElementOfType</a:t>
            </a:r>
            <a:r>
              <a:rPr lang="en-US" dirty="0"/>
              <a:t>()</a:t>
            </a:r>
          </a:p>
          <a:p>
            <a:pPr marL="342900" indent="-342900">
              <a:buFont typeface="Arial"/>
              <a:buChar char="•"/>
            </a:pPr>
            <a:r>
              <a:rPr lang="en-US" dirty="0" err="1"/>
              <a:t>isDomComponent</a:t>
            </a:r>
            <a:r>
              <a:rPr lang="en-US" dirty="0"/>
              <a:t>()</a:t>
            </a:r>
          </a:p>
          <a:p>
            <a:pPr marL="342900" indent="-342900">
              <a:buFont typeface="Arial"/>
              <a:buChar char="•"/>
            </a:pPr>
            <a:r>
              <a:rPr lang="en-US" dirty="0" err="1"/>
              <a:t>isCompositeComponent</a:t>
            </a:r>
            <a:r>
              <a:rPr lang="en-US" dirty="0"/>
              <a:t>()</a:t>
            </a:r>
          </a:p>
          <a:p>
            <a:pPr marL="342900" indent="-342900">
              <a:buFont typeface="Arial"/>
              <a:buChar char="•"/>
            </a:pPr>
            <a:r>
              <a:rPr lang="en-US" dirty="0" err="1"/>
              <a:t>isCompositeComponentWithType</a:t>
            </a:r>
            <a:r>
              <a:rPr lang="en-US" dirty="0"/>
              <a:t>()</a:t>
            </a:r>
          </a:p>
          <a:p>
            <a:pPr marL="342900" indent="-342900">
              <a:buFont typeface="Arial"/>
              <a:buChar char="•"/>
            </a:pPr>
            <a:r>
              <a:rPr lang="en-US" dirty="0" err="1"/>
              <a:t>findAllInRenderedTree</a:t>
            </a:r>
            <a:r>
              <a:rPr lang="en-US" dirty="0"/>
              <a:t>()</a:t>
            </a:r>
          </a:p>
          <a:p>
            <a:pPr marL="342900" indent="-342900">
              <a:buFont typeface="Arial"/>
              <a:buChar char="•"/>
            </a:pPr>
            <a:r>
              <a:rPr lang="en-US" dirty="0"/>
              <a:t>more...</a:t>
            </a:r>
          </a:p>
          <a:p>
            <a:pPr marL="342900" indent="-342900">
              <a:buFont typeface="Arial"/>
              <a:buChar char="•"/>
            </a:pPr>
            <a:r>
              <a:rPr lang="en-US" b="1" dirty="0"/>
              <a:t>NOTE: </a:t>
            </a:r>
            <a:r>
              <a:rPr lang="en-US" dirty="0" err="1"/>
              <a:t>TestUtils</a:t>
            </a:r>
            <a:r>
              <a:rPr lang="en-US" dirty="0"/>
              <a:t> has been moved into react-</a:t>
            </a:r>
            <a:r>
              <a:rPr lang="en-US" dirty="0" err="1"/>
              <a:t>dom</a:t>
            </a:r>
            <a:r>
              <a:rPr lang="en-US" dirty="0"/>
              <a:t> as of v15.5.0 (April 2017)</a:t>
            </a:r>
          </a:p>
        </p:txBody>
      </p:sp>
      <p:sp>
        <p:nvSpPr>
          <p:cNvPr id="2" name="Title 1"/>
          <p:cNvSpPr>
            <a:spLocks noGrp="1"/>
          </p:cNvSpPr>
          <p:nvPr>
            <p:ph type="title"/>
          </p:nvPr>
        </p:nvSpPr>
        <p:spPr/>
        <p:txBody>
          <a:bodyPr/>
          <a:lstStyle/>
          <a:p>
            <a:r>
              <a:rPr lang="en-US" dirty="0" err="1"/>
              <a:t>TestUtils</a:t>
            </a:r>
            <a:endParaRPr lang="en-US" dirty="0"/>
          </a:p>
        </p:txBody>
      </p:sp>
    </p:spTree>
    <p:extLst>
      <p:ext uri="{BB962C8B-B14F-4D97-AF65-F5344CB8AC3E}">
        <p14:creationId xmlns:p14="http://schemas.microsoft.com/office/powerpoint/2010/main" val="184143976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264</a:t>
            </a:fld>
            <a:endParaRPr lang="en-US"/>
          </a:p>
        </p:txBody>
      </p:sp>
      <p:sp>
        <p:nvSpPr>
          <p:cNvPr id="3" name="Text Placeholder 2"/>
          <p:cNvSpPr>
            <a:spLocks noGrp="1"/>
          </p:cNvSpPr>
          <p:nvPr>
            <p:ph type="body" sz="quarter" idx="13"/>
          </p:nvPr>
        </p:nvSpPr>
        <p:spPr/>
        <p:txBody>
          <a:bodyPr/>
          <a:lstStyle/>
          <a:p>
            <a:r>
              <a:rPr lang="en-US" dirty="0"/>
              <a:t>Old (pre-15.5.0):</a:t>
            </a:r>
          </a:p>
          <a:p>
            <a:r>
              <a:rPr lang="en-US" dirty="0"/>
              <a:t>import </a:t>
            </a:r>
            <a:r>
              <a:rPr lang="en-US" dirty="0" err="1"/>
              <a:t>TestUtils</a:t>
            </a:r>
            <a:r>
              <a:rPr lang="en-US" dirty="0"/>
              <a:t> from 'react-</a:t>
            </a:r>
            <a:r>
              <a:rPr lang="en-US" dirty="0" err="1"/>
              <a:t>addons</a:t>
            </a:r>
            <a:r>
              <a:rPr lang="en-US" dirty="0"/>
              <a:t>-test-</a:t>
            </a:r>
            <a:r>
              <a:rPr lang="en-US" dirty="0" err="1"/>
              <a:t>utils</a:t>
            </a:r>
            <a:r>
              <a:rPr lang="en-US" dirty="0"/>
              <a:t>';</a:t>
            </a:r>
          </a:p>
          <a:p>
            <a:endParaRPr lang="en-US" dirty="0"/>
          </a:p>
          <a:p>
            <a:r>
              <a:rPr lang="en-US" dirty="0"/>
              <a:t>New (15.5.0):</a:t>
            </a:r>
          </a:p>
          <a:p>
            <a:r>
              <a:rPr lang="en-US" dirty="0"/>
              <a:t>import </a:t>
            </a:r>
            <a:r>
              <a:rPr lang="en-US" dirty="0" err="1"/>
              <a:t>TestUtils</a:t>
            </a:r>
            <a:r>
              <a:rPr lang="en-US" dirty="0"/>
              <a:t> from 'react-</a:t>
            </a:r>
            <a:r>
              <a:rPr lang="en-US" dirty="0" err="1"/>
              <a:t>dom</a:t>
            </a:r>
            <a:r>
              <a:rPr lang="en-US" dirty="0"/>
              <a:t>/test-</a:t>
            </a:r>
            <a:r>
              <a:rPr lang="en-US" dirty="0" err="1"/>
              <a:t>utils</a:t>
            </a:r>
            <a:r>
              <a:rPr lang="en-US" dirty="0"/>
              <a:t>';</a:t>
            </a:r>
          </a:p>
        </p:txBody>
      </p:sp>
      <p:sp>
        <p:nvSpPr>
          <p:cNvPr id="4" name="Title 3"/>
          <p:cNvSpPr>
            <a:spLocks noGrp="1"/>
          </p:cNvSpPr>
          <p:nvPr>
            <p:ph type="title"/>
          </p:nvPr>
        </p:nvSpPr>
        <p:spPr/>
        <p:txBody>
          <a:bodyPr/>
          <a:lstStyle/>
          <a:p>
            <a:r>
              <a:rPr lang="en-US" dirty="0" err="1"/>
              <a:t>TestUtils</a:t>
            </a:r>
            <a:r>
              <a:rPr lang="en-US" dirty="0"/>
              <a:t> Example</a:t>
            </a:r>
          </a:p>
        </p:txBody>
      </p:sp>
    </p:spTree>
    <p:extLst>
      <p:ext uri="{BB962C8B-B14F-4D97-AF65-F5344CB8AC3E}">
        <p14:creationId xmlns:p14="http://schemas.microsoft.com/office/powerpoint/2010/main" val="24046629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a:t>
            </a:r>
          </a:p>
        </p:txBody>
      </p:sp>
      <p:sp>
        <p:nvSpPr>
          <p:cNvPr id="3" name="Text Placeholder 2"/>
          <p:cNvSpPr>
            <a:spLocks noGrp="1"/>
          </p:cNvSpPr>
          <p:nvPr>
            <p:ph type="body" idx="1"/>
          </p:nvPr>
        </p:nvSpPr>
        <p:spPr/>
        <p:txBody>
          <a:bodyPr/>
          <a:lstStyle/>
          <a:p>
            <a:r>
              <a:rPr lang="en-US" dirty="0"/>
              <a:t>Testing utility for React, created by </a:t>
            </a:r>
            <a:r>
              <a:rPr lang="en-US" dirty="0" err="1"/>
              <a:t>AirBnB</a:t>
            </a:r>
            <a:endParaRPr lang="en-US" dirty="0"/>
          </a:p>
          <a:p>
            <a:r>
              <a:rPr lang="en-US" dirty="0"/>
              <a:t>3 render modes</a:t>
            </a:r>
          </a:p>
          <a:p>
            <a:pPr lvl="1"/>
            <a:r>
              <a:rPr lang="en-US" dirty="0"/>
              <a:t>shallow</a:t>
            </a:r>
          </a:p>
          <a:p>
            <a:pPr lvl="2"/>
            <a:r>
              <a:rPr lang="en-US" dirty="0"/>
              <a:t>render just the component</a:t>
            </a:r>
          </a:p>
          <a:p>
            <a:pPr lvl="1"/>
            <a:r>
              <a:rPr lang="en-US" dirty="0"/>
              <a:t>mount (Full Rendering)</a:t>
            </a:r>
          </a:p>
          <a:p>
            <a:pPr lvl="2"/>
            <a:r>
              <a:rPr lang="en-US" dirty="0"/>
              <a:t>For testing where you have components that require the full lifecycle in order to test.</a:t>
            </a:r>
          </a:p>
          <a:p>
            <a:pPr lvl="2"/>
            <a:r>
              <a:rPr lang="en-US" dirty="0"/>
              <a:t>Need to run in a browser environment.</a:t>
            </a:r>
          </a:p>
          <a:p>
            <a:pPr lvl="1"/>
            <a:r>
              <a:rPr lang="en-US" dirty="0"/>
              <a:t>render</a:t>
            </a:r>
          </a:p>
          <a:p>
            <a:pPr lvl="2"/>
            <a:r>
              <a:rPr lang="en-US" dirty="0"/>
              <a:t>renders react components to static HTML</a:t>
            </a:r>
          </a:p>
          <a:p>
            <a:r>
              <a:rPr lang="en-US" dirty="0"/>
              <a:t>To use, pass a React component into a mode method.</a:t>
            </a:r>
          </a:p>
          <a:p>
            <a:pPr lvl="1"/>
            <a:r>
              <a:rPr lang="en-US" dirty="0" err="1">
                <a:latin typeface="Courier New"/>
                <a:cs typeface="Courier New"/>
              </a:rPr>
              <a:t>const</a:t>
            </a:r>
            <a:r>
              <a:rPr lang="en-US" dirty="0">
                <a:latin typeface="Courier New"/>
                <a:cs typeface="Courier New"/>
              </a:rPr>
              <a:t> wrapper = shallow(&lt;</a:t>
            </a:r>
            <a:r>
              <a:rPr lang="en-US" dirty="0" err="1">
                <a:latin typeface="Courier New"/>
                <a:cs typeface="Courier New"/>
              </a:rPr>
              <a:t>PollSubmitButton</a:t>
            </a:r>
            <a:r>
              <a:rPr lang="en-US" dirty="0">
                <a:latin typeface="Courier New"/>
                <a:cs typeface="Courier New"/>
              </a:rPr>
              <a:t> /&gt;);</a:t>
            </a:r>
          </a:p>
          <a:p>
            <a:endParaRPr lang="en-US" dirty="0"/>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265</a:t>
            </a:fld>
            <a:endParaRPr lang="en-US"/>
          </a:p>
        </p:txBody>
      </p:sp>
    </p:spTree>
    <p:extLst>
      <p:ext uri="{BB962C8B-B14F-4D97-AF65-F5344CB8AC3E}">
        <p14:creationId xmlns:p14="http://schemas.microsoft.com/office/powerpoint/2010/main" val="403291945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Rendering</a:t>
            </a:r>
          </a:p>
        </p:txBody>
      </p:sp>
      <p:sp>
        <p:nvSpPr>
          <p:cNvPr id="3" name="Content Placeholder 2"/>
          <p:cNvSpPr>
            <a:spLocks noGrp="1"/>
          </p:cNvSpPr>
          <p:nvPr>
            <p:ph idx="1"/>
          </p:nvPr>
        </p:nvSpPr>
        <p:spPr/>
        <p:txBody>
          <a:bodyPr/>
          <a:lstStyle/>
          <a:p>
            <a:r>
              <a:rPr lang="en-US" dirty="0"/>
              <a:t>Renders just a single component, regardless of where it is in the hierarchy.</a:t>
            </a:r>
          </a:p>
          <a:p>
            <a:r>
              <a:rPr lang="en-US" dirty="0"/>
              <a:t>Allows you to isolate components for testing.</a:t>
            </a:r>
          </a:p>
          <a:p>
            <a:pPr lvl="1"/>
            <a:r>
              <a:rPr lang="en-US" dirty="0"/>
              <a:t>Ensure that your tests are indirectly asserting on behavior of child components.</a:t>
            </a:r>
          </a:p>
        </p:txBody>
      </p:sp>
      <p:sp>
        <p:nvSpPr>
          <p:cNvPr id="4" name="Slide Number Placeholder 3"/>
          <p:cNvSpPr>
            <a:spLocks noGrp="1"/>
          </p:cNvSpPr>
          <p:nvPr>
            <p:ph type="sldNum" sz="quarter" idx="12"/>
          </p:nvPr>
        </p:nvSpPr>
        <p:spPr/>
        <p:txBody>
          <a:bodyPr/>
          <a:lstStyle/>
          <a:p>
            <a:fld id="{6FFFF67E-EC6A-B940-8DC7-BF9A5925C934}" type="slidenum">
              <a:rPr lang="en-US" smtClean="0"/>
              <a:t>266</a:t>
            </a:fld>
            <a:endParaRPr lang="en-US"/>
          </a:p>
        </p:txBody>
      </p:sp>
    </p:spTree>
    <p:extLst>
      <p:ext uri="{BB962C8B-B14F-4D97-AF65-F5344CB8AC3E}">
        <p14:creationId xmlns:p14="http://schemas.microsoft.com/office/powerpoint/2010/main" val="67592008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24: Testing React Components</a:t>
            </a:r>
          </a:p>
        </p:txBody>
      </p:sp>
      <p:pic>
        <p:nvPicPr>
          <p:cNvPr id="6" name="Content Placeholder 5" descr="testing-react.png"/>
          <p:cNvPicPr>
            <a:picLocks noGrp="1" noChangeAspect="1"/>
          </p:cNvPicPr>
          <p:nvPr>
            <p:ph idx="1"/>
          </p:nvPr>
        </p:nvPicPr>
        <p:blipFill>
          <a:blip r:embed="rId3">
            <a:extLst>
              <a:ext uri="{28A0092B-C50C-407E-A947-70E740481C1C}">
                <a14:useLocalDpi xmlns:a14="http://schemas.microsoft.com/office/drawing/2010/main" val="0"/>
              </a:ext>
            </a:extLst>
          </a:blip>
          <a:srcRect l="-34593" r="-34593"/>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267</a:t>
            </a:fld>
            <a:endParaRPr lang="en-US"/>
          </a:p>
        </p:txBody>
      </p:sp>
    </p:spTree>
    <p:extLst>
      <p:ext uri="{BB962C8B-B14F-4D97-AF65-F5344CB8AC3E}">
        <p14:creationId xmlns:p14="http://schemas.microsoft.com/office/powerpoint/2010/main" val="254070051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24.5: Testing with Jest and Enzyme</a:t>
            </a:r>
          </a:p>
        </p:txBody>
      </p:sp>
      <p:sp>
        <p:nvSpPr>
          <p:cNvPr id="6" name="Text Placeholder 5"/>
          <p:cNvSpPr>
            <a:spLocks noGrp="1"/>
          </p:cNvSpPr>
          <p:nvPr>
            <p:ph type="body" idx="1"/>
          </p:nvPr>
        </p:nvSpPr>
        <p:spPr>
          <a:xfrm>
            <a:off x="442452" y="1600200"/>
            <a:ext cx="8229600" cy="4525963"/>
          </a:xfrm>
        </p:spPr>
        <p:txBody>
          <a:bodyPr>
            <a:noAutofit/>
          </a:bodyPr>
          <a:lstStyle/>
          <a:p>
            <a:pPr marL="0" indent="0">
              <a:buNone/>
            </a:pPr>
            <a:r>
              <a:rPr lang="en-US" sz="1800" dirty="0" err="1">
                <a:latin typeface="Courier New" charset="0"/>
                <a:ea typeface="Courier New" charset="0"/>
                <a:cs typeface="Courier New" charset="0"/>
              </a:rPr>
              <a:t>npm</a:t>
            </a:r>
            <a:r>
              <a:rPr lang="en-US" sz="1800" dirty="0">
                <a:latin typeface="Courier New" charset="0"/>
                <a:ea typeface="Courier New" charset="0"/>
                <a:cs typeface="Courier New" charset="0"/>
              </a:rPr>
              <a:t> install --save-dev enzyme enzyme-adapter-react-16</a:t>
            </a:r>
            <a:endParaRPr lang="en-US" sz="2000" dirty="0">
              <a:latin typeface="Courier New" charset="0"/>
              <a:ea typeface="Courier New" charset="0"/>
              <a:cs typeface="Courier New" charset="0"/>
            </a:endParaRPr>
          </a:p>
          <a:p>
            <a:r>
              <a:rPr lang="en-US" sz="2000" dirty="0"/>
              <a:t>Put this at the top of your test files</a:t>
            </a:r>
          </a:p>
          <a:p>
            <a:pPr marL="0" indent="0">
              <a:buNone/>
            </a:pPr>
            <a:r>
              <a:rPr lang="en-US" sz="2000" dirty="0">
                <a:latin typeface="Courier New" panose="02070309020205020404" pitchFamily="49" charset="0"/>
                <a:cs typeface="Courier New" panose="02070309020205020404" pitchFamily="49" charset="0"/>
              </a:rPr>
              <a:t>import { shallow, mount, render } from 'enzyme';</a:t>
            </a:r>
          </a:p>
          <a:p>
            <a:r>
              <a:rPr lang="en-US" sz="2000" dirty="0">
                <a:cs typeface="Courier New" panose="02070309020205020404" pitchFamily="49" charset="0"/>
              </a:rPr>
              <a:t>Create </a:t>
            </a:r>
            <a:r>
              <a:rPr lang="en-US" sz="2000" dirty="0" err="1">
                <a:cs typeface="Courier New" panose="02070309020205020404" pitchFamily="49" charset="0"/>
              </a:rPr>
              <a:t>src</a:t>
            </a:r>
            <a:r>
              <a:rPr lang="en-US" sz="2000" dirty="0">
                <a:cs typeface="Courier New" panose="02070309020205020404" pitchFamily="49" charset="0"/>
              </a:rPr>
              <a:t>/</a:t>
            </a:r>
            <a:r>
              <a:rPr lang="en-US" sz="2000" dirty="0" err="1">
                <a:cs typeface="Courier New" panose="02070309020205020404" pitchFamily="49" charset="0"/>
              </a:rPr>
              <a:t>setupTests.js</a:t>
            </a:r>
            <a:r>
              <a:rPr lang="en-US" sz="2000" dirty="0">
                <a:cs typeface="Courier New" panose="02070309020205020404" pitchFamily="49" charset="0"/>
              </a:rPr>
              <a:t> with the following code:</a:t>
            </a:r>
          </a:p>
          <a:p>
            <a:pPr marL="0" indent="0">
              <a:buNone/>
            </a:pPr>
            <a:r>
              <a:rPr lang="en-US" sz="2000" dirty="0">
                <a:latin typeface="Courier New" charset="0"/>
                <a:ea typeface="Courier New" charset="0"/>
                <a:cs typeface="Courier New" charset="0"/>
              </a:rPr>
              <a:t>// setup file </a:t>
            </a:r>
          </a:p>
          <a:p>
            <a:pPr marL="0" indent="0">
              <a:buNone/>
            </a:pPr>
            <a:r>
              <a:rPr lang="en-US" sz="2000" dirty="0">
                <a:latin typeface="Courier New" charset="0"/>
                <a:ea typeface="Courier New" charset="0"/>
                <a:cs typeface="Courier New" charset="0"/>
              </a:rPr>
              <a:t>import { configure } from 'enzyme'; </a:t>
            </a:r>
          </a:p>
          <a:p>
            <a:pPr marL="0" indent="0">
              <a:buNone/>
            </a:pPr>
            <a:r>
              <a:rPr lang="en-US" sz="2000" dirty="0">
                <a:latin typeface="Courier New" charset="0"/>
                <a:ea typeface="Courier New" charset="0"/>
                <a:cs typeface="Courier New" charset="0"/>
              </a:rPr>
              <a:t>import Adapter from 'enzyme-adapter-react-16';</a:t>
            </a:r>
          </a:p>
          <a:p>
            <a:pPr marL="0" indent="0">
              <a:buNone/>
            </a:pPr>
            <a:r>
              <a:rPr lang="en-US" sz="2000" dirty="0">
                <a:latin typeface="Courier New" charset="0"/>
                <a:ea typeface="Courier New" charset="0"/>
                <a:cs typeface="Courier New" charset="0"/>
              </a:rPr>
              <a:t>configure({ adapter: new Adapter() });</a:t>
            </a:r>
          </a:p>
          <a:p>
            <a:r>
              <a:rPr lang="en-US" sz="2000" dirty="0">
                <a:ea typeface="Courier New" charset="0"/>
                <a:cs typeface="Courier New" charset="0"/>
              </a:rPr>
              <a:t>Add this to </a:t>
            </a:r>
            <a:r>
              <a:rPr lang="en-US" sz="2000" dirty="0" err="1">
                <a:ea typeface="Courier New" charset="0"/>
                <a:cs typeface="Courier New" charset="0"/>
              </a:rPr>
              <a:t>package.json</a:t>
            </a:r>
            <a:endParaRPr lang="en-US" sz="2000" dirty="0">
              <a:ea typeface="Courier New" charset="0"/>
              <a:cs typeface="Courier New" charset="0"/>
            </a:endParaRPr>
          </a:p>
          <a:p>
            <a:pPr marL="0" indent="0">
              <a:buNone/>
            </a:pPr>
            <a:r>
              <a:rPr lang="en-US" sz="2000" dirty="0">
                <a:latin typeface="Courier New" charset="0"/>
                <a:ea typeface="Courier New" charset="0"/>
                <a:cs typeface="Courier New" charset="0"/>
              </a:rPr>
              <a:t>"jest": {</a:t>
            </a:r>
            <a:br>
              <a:rPr lang="en-US" sz="2000" dirty="0">
                <a:latin typeface="Courier New" charset="0"/>
                <a:ea typeface="Courier New" charset="0"/>
                <a:cs typeface="Courier New" charset="0"/>
              </a:rPr>
            </a:b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setupTestFrameworkScriptFile</a:t>
            </a:r>
            <a:r>
              <a:rPr lang="en-US" sz="2000" dirty="0">
                <a:latin typeface="Courier New" charset="0"/>
                <a:ea typeface="Courier New" charset="0"/>
                <a:cs typeface="Courier New" charset="0"/>
              </a:rPr>
              <a:t>": "&lt;</a:t>
            </a:r>
            <a:r>
              <a:rPr lang="en-US" sz="2000" dirty="0" err="1">
                <a:latin typeface="Courier New" charset="0"/>
                <a:ea typeface="Courier New" charset="0"/>
                <a:cs typeface="Courier New" charset="0"/>
              </a:rPr>
              <a:t>rootDir</a:t>
            </a:r>
            <a:r>
              <a:rPr lang="en-US" sz="2000" dirty="0">
                <a:latin typeface="Courier New" charset="0"/>
                <a:ea typeface="Courier New" charset="0"/>
                <a:cs typeface="Courier New" charset="0"/>
              </a:rPr>
              <a:t>&gt;/</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setupTests.js</a:t>
            </a:r>
            <a:r>
              <a:rPr lang="en-US" sz="2000" dirty="0">
                <a:latin typeface="Courier New" charset="0"/>
                <a:ea typeface="Courier New" charset="0"/>
                <a:cs typeface="Courier New" charset="0"/>
              </a:rPr>
              <a:t>"</a:t>
            </a:r>
            <a:br>
              <a:rPr lang="en-US" sz="2000" dirty="0">
                <a:latin typeface="Courier New" charset="0"/>
                <a:ea typeface="Courier New" charset="0"/>
                <a:cs typeface="Courier New" charset="0"/>
              </a:rPr>
            </a:br>
            <a:r>
              <a:rPr lang="en-US" sz="2000" dirty="0">
                <a:latin typeface="Courier New" charset="0"/>
                <a:ea typeface="Courier New" charset="0"/>
                <a:cs typeface="Courier New" charset="0"/>
              </a:rPr>
              <a:t>}</a:t>
            </a:r>
          </a:p>
        </p:txBody>
      </p:sp>
      <p:sp>
        <p:nvSpPr>
          <p:cNvPr id="4" name="Slide Number Placeholder 3"/>
          <p:cNvSpPr>
            <a:spLocks noGrp="1"/>
          </p:cNvSpPr>
          <p:nvPr>
            <p:ph type="sldNum" sz="quarter" idx="12"/>
          </p:nvPr>
        </p:nvSpPr>
        <p:spPr/>
        <p:txBody>
          <a:bodyPr/>
          <a:lstStyle/>
          <a:p>
            <a:fld id="{6FFFF67E-EC6A-B940-8DC7-BF9A5925C934}" type="slidenum">
              <a:rPr lang="en-US" smtClean="0"/>
              <a:t>268</a:t>
            </a:fld>
            <a:endParaRPr lang="en-US"/>
          </a:p>
        </p:txBody>
      </p:sp>
    </p:spTree>
    <p:extLst>
      <p:ext uri="{BB962C8B-B14F-4D97-AF65-F5344CB8AC3E}">
        <p14:creationId xmlns:p14="http://schemas.microsoft.com/office/powerpoint/2010/main" val="179214704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25: Multiple Components</a:t>
            </a:r>
          </a:p>
        </p:txBody>
      </p:sp>
      <p:sp>
        <p:nvSpPr>
          <p:cNvPr id="3" name="Text Placeholder 2"/>
          <p:cNvSpPr>
            <a:spLocks noGrp="1"/>
          </p:cNvSpPr>
          <p:nvPr>
            <p:ph type="body" idx="1"/>
          </p:nvPr>
        </p:nvSpPr>
        <p:spPr/>
        <p:txBody>
          <a:bodyPr/>
          <a:lstStyle/>
          <a:p>
            <a:r>
              <a:rPr lang="en-US" dirty="0"/>
              <a:t>Display a list of questions and track the state of each group of radio buttons separately.</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269</a:t>
            </a:fld>
            <a:endParaRPr lang="en-US"/>
          </a:p>
        </p:txBody>
      </p:sp>
      <p:pic>
        <p:nvPicPr>
          <p:cNvPr id="6" name="Picture 5"/>
          <p:cNvPicPr>
            <a:picLocks noChangeAspect="1"/>
          </p:cNvPicPr>
          <p:nvPr/>
        </p:nvPicPr>
        <p:blipFill>
          <a:blip r:embed="rId3"/>
          <a:stretch>
            <a:fillRect/>
          </a:stretch>
        </p:blipFill>
        <p:spPr>
          <a:xfrm>
            <a:off x="925666" y="2564119"/>
            <a:ext cx="7316634" cy="3893831"/>
          </a:xfrm>
          <a:prstGeom prst="rect">
            <a:avLst/>
          </a:prstGeom>
        </p:spPr>
      </p:pic>
    </p:spTree>
    <p:extLst>
      <p:ext uri="{BB962C8B-B14F-4D97-AF65-F5344CB8AC3E}">
        <p14:creationId xmlns:p14="http://schemas.microsoft.com/office/powerpoint/2010/main" val="3289491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t>
            </a:r>
            <a:r>
              <a:rPr lang="en-US" dirty="0" err="1"/>
              <a:t>Node.js</a:t>
            </a:r>
            <a:r>
              <a:rPr lang="en-US" dirty="0"/>
              <a:t> Different?</a:t>
            </a:r>
          </a:p>
        </p:txBody>
      </p:sp>
      <p:sp>
        <p:nvSpPr>
          <p:cNvPr id="3" name="Content Placeholder 2"/>
          <p:cNvSpPr>
            <a:spLocks noGrp="1"/>
          </p:cNvSpPr>
          <p:nvPr>
            <p:ph idx="1"/>
          </p:nvPr>
        </p:nvSpPr>
        <p:spPr/>
        <p:txBody>
          <a:bodyPr>
            <a:normAutofit/>
          </a:bodyPr>
          <a:lstStyle/>
          <a:p>
            <a:r>
              <a:rPr lang="en-US" dirty="0"/>
              <a:t>JavaScript is single-threaded</a:t>
            </a:r>
          </a:p>
          <a:p>
            <a:r>
              <a:rPr lang="en-US" dirty="0"/>
              <a:t>A Node application has one event loop, and gives you the benefit of multithreading with </a:t>
            </a:r>
            <a:r>
              <a:rPr lang="en-US" dirty="0" err="1"/>
              <a:t>async</a:t>
            </a:r>
            <a:r>
              <a:rPr lang="en-US" dirty="0"/>
              <a:t> operations</a:t>
            </a:r>
          </a:p>
          <a:p>
            <a:pPr lvl="1"/>
            <a:r>
              <a:rPr lang="en-US" dirty="0"/>
              <a:t>Can handle thousands of concurrent connections with minimal overhead</a:t>
            </a:r>
          </a:p>
          <a:p>
            <a:r>
              <a:rPr lang="en-US" dirty="0"/>
              <a:t>No buffering</a:t>
            </a:r>
          </a:p>
          <a:p>
            <a:pPr lvl="1"/>
            <a:r>
              <a:rPr lang="en-US" dirty="0"/>
              <a:t>Node applications never buffer data.</a:t>
            </a:r>
          </a:p>
          <a:p>
            <a:pPr lvl="1"/>
            <a:r>
              <a:rPr lang="en-US" dirty="0"/>
              <a:t>Data is output in chunks.</a:t>
            </a:r>
          </a:p>
          <a:p>
            <a:r>
              <a:rPr lang="en-US" dirty="0"/>
              <a:t>Non-blocking</a:t>
            </a:r>
          </a:p>
          <a:p>
            <a:pPr lvl="1"/>
            <a:r>
              <a:rPr lang="en-US" dirty="0"/>
              <a:t>Node doesn't wait for data to be returned from APIs.</a:t>
            </a:r>
          </a:p>
          <a:p>
            <a:pPr lvl="1"/>
            <a:r>
              <a:rPr lang="en-US" dirty="0"/>
              <a:t>While it's possible to write blocking code in Node.js, it's discouraged.</a:t>
            </a:r>
          </a:p>
        </p:txBody>
      </p:sp>
      <p:sp>
        <p:nvSpPr>
          <p:cNvPr id="4" name="Slide Number Placeholder 3"/>
          <p:cNvSpPr>
            <a:spLocks noGrp="1"/>
          </p:cNvSpPr>
          <p:nvPr>
            <p:ph type="sldNum" sz="quarter" idx="12"/>
          </p:nvPr>
        </p:nvSpPr>
        <p:spPr/>
        <p:txBody>
          <a:bodyPr/>
          <a:lstStyle/>
          <a:p>
            <a:fld id="{6721A495-CE21-AE4A-AFC4-55FCCA1EB5E5}" type="slidenum">
              <a:rPr lang="en-US" smtClean="0"/>
              <a:t>27</a:t>
            </a:fld>
            <a:endParaRPr lang="en-US"/>
          </a:p>
        </p:txBody>
      </p:sp>
    </p:spTree>
    <p:extLst>
      <p:ext uri="{BB962C8B-B14F-4D97-AF65-F5344CB8AC3E}">
        <p14:creationId xmlns:p14="http://schemas.microsoft.com/office/powerpoint/2010/main" val="123242351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a:t>
            </a:r>
          </a:p>
        </p:txBody>
      </p:sp>
      <p:sp>
        <p:nvSpPr>
          <p:cNvPr id="3" name="Text Placeholder 2"/>
          <p:cNvSpPr>
            <a:spLocks noGrp="1"/>
          </p:cNvSpPr>
          <p:nvPr>
            <p:ph type="body" idx="1"/>
          </p:nvPr>
        </p:nvSpPr>
        <p:spPr/>
        <p:txBody>
          <a:bodyPr>
            <a:normAutofit/>
          </a:bodyPr>
          <a:lstStyle/>
          <a:p>
            <a:r>
              <a:rPr lang="en-US" dirty="0"/>
              <a:t>Declarative way to do routing</a:t>
            </a:r>
          </a:p>
          <a:p>
            <a:r>
              <a:rPr lang="en-US" dirty="0"/>
              <a:t>Maps components to URLs</a:t>
            </a:r>
          </a:p>
          <a:p>
            <a:r>
              <a:rPr lang="en-US" dirty="0"/>
              <a:t>Dynamic routing (as of v4)</a:t>
            </a:r>
          </a:p>
          <a:p>
            <a:pPr lvl="1"/>
            <a:r>
              <a:rPr lang="en-US" dirty="0"/>
              <a:t>Routing takes place as the component is rendering</a:t>
            </a:r>
          </a:p>
          <a:p>
            <a:pPr lvl="1"/>
            <a:r>
              <a:rPr lang="en-US" dirty="0"/>
              <a:t>Not in a configuration</a:t>
            </a:r>
          </a:p>
          <a:p>
            <a:pPr lvl="1"/>
            <a:r>
              <a:rPr lang="en-US" dirty="0"/>
              <a:t>Almost everything in React Router is a component</a:t>
            </a:r>
          </a:p>
          <a:p>
            <a:pPr marL="0" indent="0">
              <a:buNone/>
            </a:pPr>
            <a:endParaRPr lang="en-US" dirty="0"/>
          </a:p>
        </p:txBody>
      </p:sp>
    </p:spTree>
    <p:extLst>
      <p:ext uri="{BB962C8B-B14F-4D97-AF65-F5344CB8AC3E}">
        <p14:creationId xmlns:p14="http://schemas.microsoft.com/office/powerpoint/2010/main" val="143503148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4EF7-8BC8-2B4E-BB2A-D5839D9E1951}"/>
              </a:ext>
            </a:extLst>
          </p:cNvPr>
          <p:cNvSpPr>
            <a:spLocks noGrp="1"/>
          </p:cNvSpPr>
          <p:nvPr>
            <p:ph type="title"/>
          </p:nvPr>
        </p:nvSpPr>
        <p:spPr/>
        <p:txBody>
          <a:bodyPr/>
          <a:lstStyle/>
          <a:p>
            <a:r>
              <a:rPr lang="en-US" dirty="0"/>
              <a:t>Using React Router</a:t>
            </a:r>
          </a:p>
        </p:txBody>
      </p:sp>
      <p:sp>
        <p:nvSpPr>
          <p:cNvPr id="3" name="Text Placeholder 2">
            <a:extLst>
              <a:ext uri="{FF2B5EF4-FFF2-40B4-BE49-F238E27FC236}">
                <a16:creationId xmlns:a16="http://schemas.microsoft.com/office/drawing/2014/main" id="{8E9FE1A5-8A4A-6D4E-9438-77CBD0B681A7}"/>
              </a:ext>
            </a:extLst>
          </p:cNvPr>
          <p:cNvSpPr>
            <a:spLocks noGrp="1"/>
          </p:cNvSpPr>
          <p:nvPr>
            <p:ph type="body" idx="1"/>
          </p:nvPr>
        </p:nvSpPr>
        <p:spPr/>
        <p:txBody>
          <a:bodyPr/>
          <a:lstStyle/>
          <a:p>
            <a:r>
              <a:rPr lang="en-US" dirty="0"/>
              <a:t>Import the version of React Router for your target environment (i.e. DOM or Native), plus other components</a:t>
            </a:r>
          </a:p>
          <a:p>
            <a:pPr marL="0" indent="0">
              <a:buNone/>
            </a:pPr>
            <a:r>
              <a:rPr lang="en-US" sz="1800"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BrowserRouter</a:t>
            </a:r>
            <a:r>
              <a:rPr lang="en-US" sz="18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Route</a:t>
            </a:r>
            <a:r>
              <a:rPr lang="en-US" sz="18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Link </a:t>
            </a:r>
            <a:r>
              <a:rPr lang="en-US" sz="18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'react-router-</a:t>
            </a:r>
            <a:r>
              <a:rPr lang="en-US" sz="1800" dirty="0" err="1">
                <a:latin typeface="Courier New" panose="02070309020205020404" pitchFamily="49" charset="0"/>
                <a:cs typeface="Courier New" panose="02070309020205020404" pitchFamily="49" charset="0"/>
              </a:rPr>
              <a:t>dom</a:t>
            </a:r>
            <a:r>
              <a:rPr lang="en-US" sz="1800" dirty="0">
                <a:latin typeface="Courier New" panose="02070309020205020404" pitchFamily="49" charset="0"/>
                <a:cs typeface="Courier New" panose="02070309020205020404" pitchFamily="49" charset="0"/>
              </a:rPr>
              <a:t>'</a:t>
            </a:r>
          </a:p>
          <a:p>
            <a:r>
              <a:rPr lang="en-US" dirty="0"/>
              <a:t>Render the Router</a:t>
            </a:r>
          </a:p>
          <a:p>
            <a:pPr marL="0" indent="0">
              <a:buNone/>
            </a:pPr>
            <a:r>
              <a:rPr lang="en-US" sz="1800" dirty="0" err="1">
                <a:latin typeface="Courier New" panose="02070309020205020404" pitchFamily="49" charset="0"/>
                <a:cs typeface="Courier New" panose="02070309020205020404" pitchFamily="49" charset="0"/>
              </a:rPr>
              <a:t>ReactDOM.render</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BrowserRouter</a:t>
            </a:r>
            <a:r>
              <a:rPr lang="en-US" sz="1800" dirty="0">
                <a:latin typeface="Courier New" panose="02070309020205020404" pitchFamily="49" charset="0"/>
                <a:cs typeface="Courier New" panose="02070309020205020404" pitchFamily="49" charset="0"/>
              </a:rPr>
              <a:t>&gt; &lt;App/&gt; &lt;/</a:t>
            </a:r>
            <a:r>
              <a:rPr lang="en-US" sz="1800" dirty="0" err="1">
                <a:latin typeface="Courier New" panose="02070309020205020404" pitchFamily="49" charset="0"/>
                <a:cs typeface="Courier New" panose="02070309020205020404" pitchFamily="49" charset="0"/>
              </a:rPr>
              <a:t>BrowserRouter</a:t>
            </a:r>
            <a:r>
              <a:rPr lang="en-US" sz="1800" dirty="0">
                <a:latin typeface="Courier New" panose="02070309020205020404" pitchFamily="49" charset="0"/>
                <a:cs typeface="Courier New" panose="02070309020205020404" pitchFamily="49" charset="0"/>
              </a:rPr>
              <a:t>&gt; ), holder)</a:t>
            </a:r>
            <a:endParaRPr lang="en-US" dirty="0"/>
          </a:p>
          <a:p>
            <a:r>
              <a:rPr lang="en-US" dirty="0"/>
              <a:t>Use &lt;Link&gt; to link to a new location (in </a:t>
            </a:r>
            <a:r>
              <a:rPr lang="en-US" dirty="0">
                <a:latin typeface="Courier New" panose="02070309020205020404" pitchFamily="49" charset="0"/>
                <a:cs typeface="Courier New" panose="02070309020205020404" pitchFamily="49" charset="0"/>
              </a:rPr>
              <a:t>&lt;App&gt; </a:t>
            </a:r>
            <a:r>
              <a:rPr lang="en-US" dirty="0"/>
              <a:t>in this case)</a:t>
            </a:r>
          </a:p>
          <a:p>
            <a:pPr marL="0" indent="0">
              <a:buNone/>
            </a:pPr>
            <a:r>
              <a:rPr lang="en-US" sz="2000" dirty="0">
                <a:latin typeface="Courier New" panose="02070309020205020404" pitchFamily="49" charset="0"/>
                <a:cs typeface="Courier New" panose="02070309020205020404" pitchFamily="49" charset="0"/>
              </a:rPr>
              <a:t>&lt;Link to="/dashboard"&gt;Dashboard&lt;/Link&gt;</a:t>
            </a:r>
          </a:p>
          <a:p>
            <a:r>
              <a:rPr lang="en-US" dirty="0"/>
              <a:t>Render a Route (also in </a:t>
            </a:r>
            <a:r>
              <a:rPr lang="en-US" dirty="0">
                <a:latin typeface="Courier New" panose="02070309020205020404" pitchFamily="49" charset="0"/>
                <a:cs typeface="Courier New" panose="02070309020205020404" pitchFamily="49" charset="0"/>
              </a:rPr>
              <a:t>&lt;App&gt;)</a:t>
            </a:r>
          </a:p>
          <a:p>
            <a:pPr marL="0" indent="0">
              <a:buNone/>
            </a:pPr>
            <a:r>
              <a:rPr lang="en-US" sz="2000" dirty="0">
                <a:latin typeface="Courier New" panose="02070309020205020404" pitchFamily="49" charset="0"/>
                <a:cs typeface="Courier New" panose="02070309020205020404" pitchFamily="49" charset="0"/>
              </a:rPr>
              <a:t>&lt;Route path="/dashboard" component={Dashboard}/&gt;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236853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522AA6-E89C-B041-8247-20BCB82B5F76}"/>
              </a:ext>
            </a:extLst>
          </p:cNvPr>
          <p:cNvSpPr>
            <a:spLocks noGrp="1"/>
          </p:cNvSpPr>
          <p:nvPr>
            <p:ph type="body" sz="quarter" idx="13"/>
          </p:nvPr>
        </p:nvSpPr>
        <p:spPr/>
        <p:txBody>
          <a:bodyPr>
            <a:normAutofit lnSpcReduction="10000"/>
          </a:bodyPr>
          <a:lstStyle/>
          <a:p>
            <a:r>
              <a:rPr lang="en-US" dirty="0" err="1"/>
              <a:t>index.js</a:t>
            </a:r>
            <a:endParaRPr lang="en-US" dirty="0"/>
          </a:p>
          <a:p>
            <a:endParaRPr lang="en-US" dirty="0"/>
          </a:p>
          <a:p>
            <a:r>
              <a:rPr lang="en-US" dirty="0"/>
              <a:t>import { </a:t>
            </a:r>
            <a:r>
              <a:rPr lang="en-US" dirty="0" err="1"/>
              <a:t>BrowserRouter</a:t>
            </a:r>
            <a:r>
              <a:rPr lang="en-US" dirty="0"/>
              <a:t> } from 'react-router-</a:t>
            </a:r>
            <a:r>
              <a:rPr lang="en-US" dirty="0" err="1"/>
              <a:t>dom</a:t>
            </a:r>
            <a:r>
              <a:rPr lang="en-US" dirty="0"/>
              <a:t>';</a:t>
            </a:r>
          </a:p>
          <a:p>
            <a:endParaRPr lang="en-US" dirty="0"/>
          </a:p>
          <a:p>
            <a:r>
              <a:rPr lang="en-US" dirty="0" err="1"/>
              <a:t>ReactDOM.render</a:t>
            </a:r>
            <a:r>
              <a:rPr lang="en-US" dirty="0"/>
              <a:t>(( </a:t>
            </a:r>
          </a:p>
          <a:p>
            <a:r>
              <a:rPr lang="en-US" dirty="0"/>
              <a:t>  &lt;</a:t>
            </a:r>
            <a:r>
              <a:rPr lang="en-US" dirty="0" err="1"/>
              <a:t>BrowserRouter</a:t>
            </a:r>
            <a:r>
              <a:rPr lang="en-US" dirty="0"/>
              <a:t>&gt; </a:t>
            </a:r>
          </a:p>
          <a:p>
            <a:r>
              <a:rPr lang="en-US" dirty="0"/>
              <a:t>    &lt;App/&gt; </a:t>
            </a:r>
          </a:p>
          <a:p>
            <a:r>
              <a:rPr lang="en-US" dirty="0"/>
              <a:t>  &lt;/</a:t>
            </a:r>
            <a:r>
              <a:rPr lang="en-US" dirty="0" err="1"/>
              <a:t>BrowserRouter</a:t>
            </a:r>
            <a:r>
              <a:rPr lang="en-US" dirty="0"/>
              <a:t>&gt; </a:t>
            </a:r>
          </a:p>
          <a:p>
            <a:r>
              <a:rPr lang="en-US" dirty="0"/>
              <a:t>), holder)</a:t>
            </a:r>
          </a:p>
          <a:p>
            <a:endParaRPr lang="en-US" dirty="0"/>
          </a:p>
          <a:p>
            <a:pPr marL="342900" indent="-342900">
              <a:buFont typeface="Arial" panose="020B0604020202020204" pitchFamily="34" charset="0"/>
              <a:buChar char="•"/>
            </a:pPr>
            <a:r>
              <a:rPr lang="en-US" dirty="0"/>
              <a:t>Use </a:t>
            </a:r>
            <a:r>
              <a:rPr lang="en-US" dirty="0" err="1"/>
              <a:t>BrowserRouter</a:t>
            </a:r>
            <a:r>
              <a:rPr lang="en-US" dirty="0"/>
              <a:t> when you have a server</a:t>
            </a:r>
          </a:p>
          <a:p>
            <a:pPr marL="342900" indent="-342900">
              <a:buFont typeface="Arial" panose="020B0604020202020204" pitchFamily="34" charset="0"/>
              <a:buChar char="•"/>
            </a:pPr>
            <a:r>
              <a:rPr lang="en-US" dirty="0"/>
              <a:t>Use </a:t>
            </a:r>
            <a:r>
              <a:rPr lang="en-US" dirty="0" err="1"/>
              <a:t>HashRouter</a:t>
            </a:r>
            <a:r>
              <a:rPr lang="en-US" dirty="0"/>
              <a:t> if you're using a static file server.</a:t>
            </a:r>
          </a:p>
        </p:txBody>
      </p:sp>
      <p:sp>
        <p:nvSpPr>
          <p:cNvPr id="3" name="Title 2">
            <a:extLst>
              <a:ext uri="{FF2B5EF4-FFF2-40B4-BE49-F238E27FC236}">
                <a16:creationId xmlns:a16="http://schemas.microsoft.com/office/drawing/2014/main" id="{DA5C4BB2-3AE2-E645-8BC1-C9D39A289F34}"/>
              </a:ext>
            </a:extLst>
          </p:cNvPr>
          <p:cNvSpPr>
            <a:spLocks noGrp="1"/>
          </p:cNvSpPr>
          <p:nvPr>
            <p:ph type="title"/>
          </p:nvPr>
        </p:nvSpPr>
        <p:spPr/>
        <p:txBody>
          <a:bodyPr/>
          <a:lstStyle/>
          <a:p>
            <a:r>
              <a:rPr lang="en-US" dirty="0"/>
              <a:t>Router Rendering Example</a:t>
            </a:r>
          </a:p>
        </p:txBody>
      </p:sp>
    </p:spTree>
    <p:extLst>
      <p:ext uri="{BB962C8B-B14F-4D97-AF65-F5344CB8AC3E}">
        <p14:creationId xmlns:p14="http://schemas.microsoft.com/office/powerpoint/2010/main" val="215790652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16C6F7-A1DD-7244-A4D3-47388AA55BC4}"/>
              </a:ext>
            </a:extLst>
          </p:cNvPr>
          <p:cNvSpPr>
            <a:spLocks noGrp="1"/>
          </p:cNvSpPr>
          <p:nvPr>
            <p:ph type="title"/>
          </p:nvPr>
        </p:nvSpPr>
        <p:spPr/>
        <p:txBody>
          <a:bodyPr/>
          <a:lstStyle/>
          <a:p>
            <a:r>
              <a:rPr lang="en-US" dirty="0"/>
              <a:t>Route Matching</a:t>
            </a:r>
          </a:p>
        </p:txBody>
      </p:sp>
      <p:sp>
        <p:nvSpPr>
          <p:cNvPr id="2" name="Text Placeholder 1">
            <a:extLst>
              <a:ext uri="{FF2B5EF4-FFF2-40B4-BE49-F238E27FC236}">
                <a16:creationId xmlns:a16="http://schemas.microsoft.com/office/drawing/2014/main" id="{C3D46E86-3580-8747-B4DA-2A4935511CCC}"/>
              </a:ext>
            </a:extLst>
          </p:cNvPr>
          <p:cNvSpPr>
            <a:spLocks noGrp="1"/>
          </p:cNvSpPr>
          <p:nvPr>
            <p:ph idx="1"/>
          </p:nvPr>
        </p:nvSpPr>
        <p:spPr/>
        <p:txBody>
          <a:bodyPr/>
          <a:lstStyle/>
          <a:p>
            <a:r>
              <a:rPr lang="en-US" dirty="0"/>
              <a:t>Route</a:t>
            </a:r>
          </a:p>
          <a:p>
            <a:pPr lvl="1"/>
            <a:r>
              <a:rPr lang="en-US" dirty="0"/>
              <a:t>Compares the value of the path prop to the current location's pathname.</a:t>
            </a:r>
          </a:p>
          <a:p>
            <a:pPr lvl="1"/>
            <a:r>
              <a:rPr lang="en-US" dirty="0"/>
              <a:t>Renders the component specified by the component prop.</a:t>
            </a:r>
          </a:p>
          <a:p>
            <a:pPr lvl="1"/>
            <a:r>
              <a:rPr lang="en-US" dirty="0"/>
              <a:t>Can be used anywhere you want to render based on location.</a:t>
            </a:r>
          </a:p>
          <a:p>
            <a:r>
              <a:rPr lang="en-US" dirty="0"/>
              <a:t>Switch</a:t>
            </a:r>
          </a:p>
          <a:p>
            <a:pPr lvl="1"/>
            <a:r>
              <a:rPr lang="en-US" dirty="0"/>
              <a:t>Can be (optionally) used for grouping Routes. Will iterate through a group and stop when a match is found.</a:t>
            </a:r>
          </a:p>
          <a:p>
            <a:endParaRPr lang="en-US" dirty="0"/>
          </a:p>
          <a:p>
            <a:endParaRPr lang="en-US" dirty="0"/>
          </a:p>
        </p:txBody>
      </p:sp>
    </p:spTree>
    <p:extLst>
      <p:ext uri="{BB962C8B-B14F-4D97-AF65-F5344CB8AC3E}">
        <p14:creationId xmlns:p14="http://schemas.microsoft.com/office/powerpoint/2010/main" val="425539913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1896-AB45-324E-8DB8-BAC0404C1831}"/>
              </a:ext>
            </a:extLst>
          </p:cNvPr>
          <p:cNvSpPr>
            <a:spLocks noGrp="1"/>
          </p:cNvSpPr>
          <p:nvPr>
            <p:ph type="title"/>
          </p:nvPr>
        </p:nvSpPr>
        <p:spPr/>
        <p:txBody>
          <a:bodyPr/>
          <a:lstStyle/>
          <a:p>
            <a:r>
              <a:rPr lang="en-US" dirty="0"/>
              <a:t>Navigation</a:t>
            </a:r>
          </a:p>
        </p:txBody>
      </p:sp>
      <p:sp>
        <p:nvSpPr>
          <p:cNvPr id="3" name="Content Placeholder 2">
            <a:extLst>
              <a:ext uri="{FF2B5EF4-FFF2-40B4-BE49-F238E27FC236}">
                <a16:creationId xmlns:a16="http://schemas.microsoft.com/office/drawing/2014/main" id="{40B80A6B-06F2-364C-8E50-0877AB3171A3}"/>
              </a:ext>
            </a:extLst>
          </p:cNvPr>
          <p:cNvSpPr>
            <a:spLocks noGrp="1"/>
          </p:cNvSpPr>
          <p:nvPr>
            <p:ph idx="1"/>
          </p:nvPr>
        </p:nvSpPr>
        <p:spPr/>
        <p:txBody>
          <a:bodyPr/>
          <a:lstStyle/>
          <a:p>
            <a:r>
              <a:rPr lang="en-US" dirty="0"/>
              <a:t>&lt;Link&gt;</a:t>
            </a:r>
          </a:p>
          <a:p>
            <a:pPr lvl="1"/>
            <a:r>
              <a:rPr lang="en-US" dirty="0"/>
              <a:t>Creates links in your application.</a:t>
            </a:r>
          </a:p>
          <a:p>
            <a:pPr lvl="1"/>
            <a:r>
              <a:rPr lang="en-US" dirty="0"/>
              <a:t>Inserts an &lt;a&gt; in your HTML</a:t>
            </a:r>
          </a:p>
          <a:p>
            <a:r>
              <a:rPr lang="en-US" dirty="0"/>
              <a:t>&lt;</a:t>
            </a:r>
            <a:r>
              <a:rPr lang="en-US" dirty="0" err="1"/>
              <a:t>NavLink</a:t>
            </a:r>
            <a:r>
              <a:rPr lang="en-US" dirty="0"/>
              <a:t>&gt;</a:t>
            </a:r>
          </a:p>
          <a:p>
            <a:pPr lvl="1"/>
            <a:r>
              <a:rPr lang="en-US" dirty="0"/>
              <a:t>Can be styled as "active" when it matches the current location.</a:t>
            </a:r>
          </a:p>
          <a:p>
            <a:r>
              <a:rPr lang="en-US" dirty="0"/>
              <a:t>&lt;Redirect&gt;</a:t>
            </a:r>
          </a:p>
          <a:p>
            <a:pPr lvl="1"/>
            <a:r>
              <a:rPr lang="en-US" dirty="0"/>
              <a:t>Forces navigation</a:t>
            </a:r>
          </a:p>
        </p:txBody>
      </p:sp>
    </p:spTree>
    <p:extLst>
      <p:ext uri="{BB962C8B-B14F-4D97-AF65-F5344CB8AC3E}">
        <p14:creationId xmlns:p14="http://schemas.microsoft.com/office/powerpoint/2010/main" val="208626968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26: React Router 3.x</a:t>
            </a:r>
          </a:p>
        </p:txBody>
      </p:sp>
      <p:sp>
        <p:nvSpPr>
          <p:cNvPr id="3" name="Text Placeholder 2"/>
          <p:cNvSpPr>
            <a:spLocks noGrp="1"/>
          </p:cNvSpPr>
          <p:nvPr>
            <p:ph type="body" idx="1"/>
          </p:nvPr>
        </p:nvSpPr>
        <p:spPr/>
        <p:txBody>
          <a:bodyPr/>
          <a:lstStyle/>
          <a:p>
            <a:r>
              <a:rPr lang="en-US" dirty="0"/>
              <a:t>Use React Router to change the UI based on the URL</a:t>
            </a:r>
          </a:p>
        </p:txBody>
      </p:sp>
      <p:sp>
        <p:nvSpPr>
          <p:cNvPr id="4" name="Slide Number Placeholder 3"/>
          <p:cNvSpPr>
            <a:spLocks noGrp="1"/>
          </p:cNvSpPr>
          <p:nvPr>
            <p:ph type="sldNum" sz="quarter" idx="12"/>
          </p:nvPr>
        </p:nvSpPr>
        <p:spPr/>
        <p:txBody>
          <a:bodyPr/>
          <a:lstStyle/>
          <a:p>
            <a:fld id="{A839F4A7-500C-EC42-AE23-BEE4487EA55E}" type="slidenum">
              <a:rPr lang="en-US" smtClean="0"/>
              <a:t>275</a:t>
            </a:fld>
            <a:endParaRPr lang="en-US"/>
          </a:p>
        </p:txBody>
      </p:sp>
    </p:spTree>
    <p:extLst>
      <p:ext uri="{BB962C8B-B14F-4D97-AF65-F5344CB8AC3E}">
        <p14:creationId xmlns:p14="http://schemas.microsoft.com/office/powerpoint/2010/main" val="12853219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27: React Router 4.x</a:t>
            </a:r>
          </a:p>
        </p:txBody>
      </p:sp>
      <p:sp>
        <p:nvSpPr>
          <p:cNvPr id="3" name="Text Placeholder 2"/>
          <p:cNvSpPr>
            <a:spLocks noGrp="1"/>
          </p:cNvSpPr>
          <p:nvPr>
            <p:ph type="body" idx="1"/>
          </p:nvPr>
        </p:nvSpPr>
        <p:spPr/>
        <p:txBody>
          <a:bodyPr/>
          <a:lstStyle/>
          <a:p>
            <a:r>
              <a:rPr lang="en-US" dirty="0"/>
              <a:t>Use React Router to change the UI based on the URL</a:t>
            </a:r>
          </a:p>
        </p:txBody>
      </p:sp>
      <p:sp>
        <p:nvSpPr>
          <p:cNvPr id="4" name="Slide Number Placeholder 3"/>
          <p:cNvSpPr>
            <a:spLocks noGrp="1"/>
          </p:cNvSpPr>
          <p:nvPr>
            <p:ph type="sldNum" sz="quarter" idx="12"/>
          </p:nvPr>
        </p:nvSpPr>
        <p:spPr/>
        <p:txBody>
          <a:bodyPr/>
          <a:lstStyle/>
          <a:p>
            <a:fld id="{A839F4A7-500C-EC42-AE23-BEE4487EA55E}" type="slidenum">
              <a:rPr lang="en-US" smtClean="0"/>
              <a:t>276</a:t>
            </a:fld>
            <a:endParaRPr lang="en-US"/>
          </a:p>
        </p:txBody>
      </p:sp>
    </p:spTree>
    <p:extLst>
      <p:ext uri="{BB962C8B-B14F-4D97-AF65-F5344CB8AC3E}">
        <p14:creationId xmlns:p14="http://schemas.microsoft.com/office/powerpoint/2010/main" val="118092564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Chapter 12:</a:t>
            </a:r>
            <a:br>
              <a:rPr lang="en-US" dirty="0"/>
            </a:br>
            <a:r>
              <a:rPr lang="en-US" dirty="0"/>
              <a:t>Flux and </a:t>
            </a:r>
            <a:r>
              <a:rPr lang="en-US" dirty="0" err="1"/>
              <a:t>Redux</a:t>
            </a:r>
            <a:endParaRPr lang="en-US" dirty="0"/>
          </a:p>
        </p:txBody>
      </p:sp>
      <p:sp>
        <p:nvSpPr>
          <p:cNvPr id="4" name="Subtitle 3"/>
          <p:cNvSpPr>
            <a:spLocks noGrp="1"/>
          </p:cNvSpPr>
          <p:nvPr>
            <p:ph type="subTitle" idx="1"/>
          </p:nvPr>
        </p:nvSpPr>
        <p:spPr/>
        <p:txBody>
          <a:bodyPr>
            <a:normAutofit fontScale="85000" lnSpcReduction="20000"/>
          </a:bodyPr>
          <a:lstStyle/>
          <a:p>
            <a:pPr algn="l"/>
            <a:r>
              <a:rPr lang="en-US" dirty="0"/>
              <a:t>Objectives</a:t>
            </a:r>
          </a:p>
          <a:p>
            <a:pPr marL="342900" indent="-342900" algn="l">
              <a:buFont typeface="Arial"/>
              <a:buChar char="•"/>
            </a:pPr>
            <a:r>
              <a:rPr lang="en-US" sz="1800" dirty="0"/>
              <a:t>Understand the Flux pattern</a:t>
            </a:r>
          </a:p>
          <a:p>
            <a:pPr marL="342900" indent="-342900" algn="l">
              <a:buFont typeface="Arial"/>
              <a:buChar char="•"/>
            </a:pPr>
            <a:r>
              <a:rPr lang="en-US" sz="1800" dirty="0"/>
              <a:t>Explain </a:t>
            </a:r>
            <a:r>
              <a:rPr lang="en-US" sz="1800" dirty="0" err="1"/>
              <a:t>Redux's</a:t>
            </a:r>
            <a:r>
              <a:rPr lang="en-US" sz="1800" dirty="0"/>
              <a:t> architecture</a:t>
            </a:r>
          </a:p>
          <a:p>
            <a:pPr marL="342900" indent="-342900" algn="l">
              <a:buFont typeface="Arial"/>
              <a:buChar char="•"/>
            </a:pPr>
            <a:r>
              <a:rPr lang="en-US" sz="1800" dirty="0"/>
              <a:t>Create </a:t>
            </a:r>
            <a:r>
              <a:rPr lang="en-US" sz="1800" dirty="0" err="1"/>
              <a:t>Redux</a:t>
            </a:r>
            <a:r>
              <a:rPr lang="en-US" sz="1800" dirty="0"/>
              <a:t> actions</a:t>
            </a:r>
          </a:p>
          <a:p>
            <a:pPr marL="342900" indent="-342900" algn="l">
              <a:buFont typeface="Arial"/>
              <a:buChar char="•"/>
            </a:pPr>
            <a:r>
              <a:rPr lang="en-US" sz="1800" dirty="0"/>
              <a:t>Write pure functions</a:t>
            </a:r>
          </a:p>
          <a:p>
            <a:pPr marL="342900" indent="-342900" algn="l">
              <a:buFont typeface="Arial"/>
              <a:buChar char="•"/>
            </a:pPr>
            <a:r>
              <a:rPr lang="en-US" sz="1800" dirty="0"/>
              <a:t>Use Reducers</a:t>
            </a:r>
          </a:p>
          <a:p>
            <a:pPr marL="342900" indent="-342900" algn="l">
              <a:buFont typeface="Arial"/>
              <a:buChar char="•"/>
            </a:pPr>
            <a:r>
              <a:rPr lang="en-US" sz="1800" dirty="0"/>
              <a:t>Use </a:t>
            </a:r>
            <a:r>
              <a:rPr lang="en-US" sz="1800" dirty="0" err="1"/>
              <a:t>Redux</a:t>
            </a:r>
            <a:r>
              <a:rPr lang="en-US" sz="1800" dirty="0"/>
              <a:t> with AJAX</a:t>
            </a:r>
          </a:p>
        </p:txBody>
      </p:sp>
    </p:spTree>
    <p:extLst>
      <p:ext uri="{BB962C8B-B14F-4D97-AF65-F5344CB8AC3E}">
        <p14:creationId xmlns:p14="http://schemas.microsoft.com/office/powerpoint/2010/main" val="275981639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a:t>
            </a:r>
          </a:p>
        </p:txBody>
      </p:sp>
      <p:sp>
        <p:nvSpPr>
          <p:cNvPr id="3" name="Text Placeholder 2"/>
          <p:cNvSpPr>
            <a:spLocks noGrp="1"/>
          </p:cNvSpPr>
          <p:nvPr>
            <p:ph type="body" idx="1"/>
          </p:nvPr>
        </p:nvSpPr>
        <p:spPr/>
        <p:txBody>
          <a:bodyPr/>
          <a:lstStyle/>
          <a:p>
            <a:r>
              <a:rPr lang="en-US" dirty="0"/>
              <a:t>Flux isn't a library or module.</a:t>
            </a:r>
          </a:p>
          <a:p>
            <a:r>
              <a:rPr lang="en-US" dirty="0"/>
              <a:t>It's a design pattern.</a:t>
            </a:r>
          </a:p>
          <a:p>
            <a:r>
              <a:rPr lang="en-US" dirty="0" err="1"/>
              <a:t>npm</a:t>
            </a:r>
            <a:r>
              <a:rPr lang="en-US" dirty="0"/>
              <a:t> install flux installs Facebook's dispatcher.</a:t>
            </a:r>
          </a:p>
          <a:p>
            <a:r>
              <a:rPr lang="en-US" dirty="0"/>
              <a:t>It's possible to use Flux design principles without Facebook's module.</a:t>
            </a:r>
          </a:p>
        </p:txBody>
      </p:sp>
      <p:sp>
        <p:nvSpPr>
          <p:cNvPr id="4" name="Slide Number Placeholder 3"/>
          <p:cNvSpPr>
            <a:spLocks noGrp="1"/>
          </p:cNvSpPr>
          <p:nvPr>
            <p:ph type="sldNum" sz="quarter" idx="12"/>
          </p:nvPr>
        </p:nvSpPr>
        <p:spPr/>
        <p:txBody>
          <a:bodyPr/>
          <a:lstStyle/>
          <a:p>
            <a:fld id="{A839F4A7-500C-EC42-AE23-BEE4487EA55E}" type="slidenum">
              <a:rPr lang="en-US" smtClean="0"/>
              <a:t>278</a:t>
            </a:fld>
            <a:endParaRPr lang="en-US"/>
          </a:p>
        </p:txBody>
      </p:sp>
    </p:spTree>
    <p:extLst>
      <p:ext uri="{BB962C8B-B14F-4D97-AF65-F5344CB8AC3E}">
        <p14:creationId xmlns:p14="http://schemas.microsoft.com/office/powerpoint/2010/main" val="352773282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 Flow</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t>Some sort of interaction happens in the view.</a:t>
            </a:r>
          </a:p>
          <a:p>
            <a:pPr marL="457200" indent="-457200">
              <a:buFont typeface="+mj-lt"/>
              <a:buAutoNum type="arabicPeriod"/>
            </a:pPr>
            <a:r>
              <a:rPr lang="en-US" dirty="0"/>
              <a:t>This creates an action, which the dispatcher dispatches.</a:t>
            </a:r>
          </a:p>
          <a:p>
            <a:pPr marL="457200" indent="-457200">
              <a:buFont typeface="+mj-lt"/>
              <a:buAutoNum type="arabicPeriod"/>
            </a:pPr>
            <a:r>
              <a:rPr lang="en-US" dirty="0"/>
              <a:t>Stores react to the dispatched action if they're interested, updating their internal state.</a:t>
            </a:r>
          </a:p>
          <a:p>
            <a:pPr marL="457200" indent="-457200">
              <a:buFont typeface="+mj-lt"/>
              <a:buAutoNum type="arabicPeriod"/>
            </a:pPr>
            <a:r>
              <a:rPr lang="en-US" dirty="0" err="1"/>
              <a:t>Stateful</a:t>
            </a:r>
            <a:r>
              <a:rPr lang="en-US" dirty="0"/>
              <a:t> view component(s) hear the change event of stores they're listening to.</a:t>
            </a:r>
          </a:p>
          <a:p>
            <a:pPr marL="457200" indent="-457200">
              <a:buFont typeface="+mj-lt"/>
              <a:buAutoNum type="arabicPeriod"/>
            </a:pPr>
            <a:r>
              <a:rPr lang="en-US" dirty="0" err="1"/>
              <a:t>Stateful</a:t>
            </a:r>
            <a:r>
              <a:rPr lang="en-US" dirty="0"/>
              <a:t> view component(s) ask the stores for new data, calling </a:t>
            </a:r>
            <a:r>
              <a:rPr lang="en-US" dirty="0" err="1"/>
              <a:t>setState</a:t>
            </a:r>
            <a:r>
              <a:rPr lang="en-US" dirty="0"/>
              <a:t> with the new data.</a:t>
            </a:r>
          </a:p>
        </p:txBody>
      </p:sp>
      <p:sp>
        <p:nvSpPr>
          <p:cNvPr id="4" name="Slide Number Placeholder 3"/>
          <p:cNvSpPr>
            <a:spLocks noGrp="1"/>
          </p:cNvSpPr>
          <p:nvPr>
            <p:ph type="sldNum" sz="quarter" idx="12"/>
          </p:nvPr>
        </p:nvSpPr>
        <p:spPr/>
        <p:txBody>
          <a:bodyPr/>
          <a:lstStyle/>
          <a:p>
            <a:fld id="{A839F4A7-500C-EC42-AE23-BEE4487EA55E}" type="slidenum">
              <a:rPr lang="en-US" smtClean="0"/>
              <a:t>279</a:t>
            </a:fld>
            <a:endParaRPr lang="en-US"/>
          </a:p>
        </p:txBody>
      </p:sp>
    </p:spTree>
    <p:extLst>
      <p:ext uri="{BB962C8B-B14F-4D97-AF65-F5344CB8AC3E}">
        <p14:creationId xmlns:p14="http://schemas.microsoft.com/office/powerpoint/2010/main" val="3808343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a:t>
            </a:r>
            <a:r>
              <a:rPr lang="en-US" dirty="0" err="1"/>
              <a:t>Node.js</a:t>
            </a:r>
            <a:r>
              <a:rPr lang="en-US" dirty="0"/>
              <a:t> Example</a:t>
            </a:r>
          </a:p>
        </p:txBody>
      </p:sp>
      <p:sp>
        <p:nvSpPr>
          <p:cNvPr id="3" name="Text Placeholder 2"/>
          <p:cNvSpPr>
            <a:spLocks noGrp="1"/>
          </p:cNvSpPr>
          <p:nvPr>
            <p:ph type="body" idx="1"/>
          </p:nvPr>
        </p:nvSpPr>
        <p:spPr/>
        <p:txBody>
          <a:bodyPr/>
          <a:lstStyle/>
          <a:p>
            <a:pPr marL="0" indent="0">
              <a:buNone/>
            </a:pPr>
            <a:r>
              <a:rPr lang="en-US" sz="1600" dirty="0" err="1">
                <a:latin typeface="Courier New"/>
                <a:cs typeface="Courier New"/>
              </a:rPr>
              <a:t>const</a:t>
            </a:r>
            <a:r>
              <a:rPr lang="en-US" sz="1600" dirty="0">
                <a:latin typeface="Courier New"/>
                <a:cs typeface="Courier New"/>
              </a:rPr>
              <a:t> http = require('http');</a:t>
            </a:r>
          </a:p>
          <a:p>
            <a:pPr marL="0" indent="0">
              <a:buNone/>
            </a:pPr>
            <a:endParaRPr lang="en-US" sz="1600" dirty="0">
              <a:latin typeface="Courier New"/>
              <a:cs typeface="Courier New"/>
            </a:endParaRPr>
          </a:p>
          <a:p>
            <a:pPr marL="0" indent="0">
              <a:buNone/>
            </a:pPr>
            <a:r>
              <a:rPr lang="en-US" sz="1600" dirty="0" err="1">
                <a:latin typeface="Courier New"/>
                <a:cs typeface="Courier New"/>
              </a:rPr>
              <a:t>const</a:t>
            </a:r>
            <a:r>
              <a:rPr lang="en-US" sz="1600" dirty="0">
                <a:latin typeface="Courier New"/>
                <a:cs typeface="Courier New"/>
              </a:rPr>
              <a:t> hostname = '127.0.0.1';</a:t>
            </a:r>
          </a:p>
          <a:p>
            <a:pPr marL="0" indent="0">
              <a:buNone/>
            </a:pPr>
            <a:r>
              <a:rPr lang="en-US" sz="1600" dirty="0" err="1">
                <a:latin typeface="Courier New"/>
                <a:cs typeface="Courier New"/>
              </a:rPr>
              <a:t>const</a:t>
            </a:r>
            <a:r>
              <a:rPr lang="en-US" sz="1600" dirty="0">
                <a:latin typeface="Courier New"/>
                <a:cs typeface="Courier New"/>
              </a:rPr>
              <a:t> port = 3000;</a:t>
            </a:r>
          </a:p>
          <a:p>
            <a:pPr marL="0" indent="0">
              <a:buNone/>
            </a:pPr>
            <a:endParaRPr lang="en-US" sz="1600" dirty="0">
              <a:latin typeface="Courier New"/>
              <a:cs typeface="Courier New"/>
            </a:endParaRPr>
          </a:p>
          <a:p>
            <a:pPr marL="0" indent="0">
              <a:buNone/>
            </a:pPr>
            <a:r>
              <a:rPr lang="en-US" sz="1600" dirty="0" err="1">
                <a:latin typeface="Courier New"/>
                <a:cs typeface="Courier New"/>
              </a:rPr>
              <a:t>const</a:t>
            </a:r>
            <a:r>
              <a:rPr lang="en-US" sz="1600" dirty="0">
                <a:latin typeface="Courier New"/>
                <a:cs typeface="Courier New"/>
              </a:rPr>
              <a:t> server = </a:t>
            </a:r>
            <a:r>
              <a:rPr lang="en-US" sz="1600" dirty="0" err="1">
                <a:latin typeface="Courier New"/>
                <a:cs typeface="Courier New"/>
              </a:rPr>
              <a:t>http.createServer</a:t>
            </a:r>
            <a:r>
              <a:rPr lang="en-US" sz="1600" dirty="0">
                <a:latin typeface="Courier New"/>
                <a:cs typeface="Courier New"/>
              </a:rPr>
              <a:t>((</a:t>
            </a:r>
            <a:r>
              <a:rPr lang="en-US" sz="1600" dirty="0" err="1">
                <a:latin typeface="Courier New"/>
                <a:cs typeface="Courier New"/>
              </a:rPr>
              <a:t>req</a:t>
            </a:r>
            <a:r>
              <a:rPr lang="en-US" sz="1600" dirty="0">
                <a:latin typeface="Courier New"/>
                <a:cs typeface="Courier New"/>
              </a:rPr>
              <a:t>, res) =&gt; {</a:t>
            </a:r>
          </a:p>
          <a:p>
            <a:pPr marL="0" indent="0">
              <a:buNone/>
            </a:pPr>
            <a:r>
              <a:rPr lang="en-US" sz="1600" dirty="0">
                <a:latin typeface="Courier New"/>
                <a:cs typeface="Courier New"/>
              </a:rPr>
              <a:t>  </a:t>
            </a:r>
            <a:r>
              <a:rPr lang="en-US" sz="1600" dirty="0" err="1">
                <a:latin typeface="Courier New"/>
                <a:cs typeface="Courier New"/>
              </a:rPr>
              <a:t>res.statusCode</a:t>
            </a:r>
            <a:r>
              <a:rPr lang="en-US" sz="1600" dirty="0">
                <a:latin typeface="Courier New"/>
                <a:cs typeface="Courier New"/>
              </a:rPr>
              <a:t> = 200;</a:t>
            </a:r>
          </a:p>
          <a:p>
            <a:pPr marL="0" indent="0">
              <a:buNone/>
            </a:pPr>
            <a:r>
              <a:rPr lang="en-US" sz="1600" dirty="0">
                <a:latin typeface="Courier New"/>
                <a:cs typeface="Courier New"/>
              </a:rPr>
              <a:t>  </a:t>
            </a:r>
            <a:r>
              <a:rPr lang="en-US" sz="1600" dirty="0" err="1">
                <a:latin typeface="Courier New"/>
                <a:cs typeface="Courier New"/>
              </a:rPr>
              <a:t>res.setHeader</a:t>
            </a:r>
            <a:r>
              <a:rPr lang="en-US" sz="1600" dirty="0">
                <a:latin typeface="Courier New"/>
                <a:cs typeface="Courier New"/>
              </a:rPr>
              <a:t>('Content-Type', 'text/plain');</a:t>
            </a:r>
          </a:p>
          <a:p>
            <a:pPr marL="0" indent="0">
              <a:buNone/>
            </a:pPr>
            <a:r>
              <a:rPr lang="en-US" sz="1600" dirty="0">
                <a:latin typeface="Courier New"/>
                <a:cs typeface="Courier New"/>
              </a:rPr>
              <a:t>  </a:t>
            </a:r>
            <a:r>
              <a:rPr lang="en-US" sz="1600" dirty="0" err="1">
                <a:latin typeface="Courier New"/>
                <a:cs typeface="Courier New"/>
              </a:rPr>
              <a:t>res.end</a:t>
            </a:r>
            <a:r>
              <a:rPr lang="en-US" sz="1600" dirty="0">
                <a:latin typeface="Courier New"/>
                <a:cs typeface="Courier New"/>
              </a:rPr>
              <a:t>('Hello World\n');</a:t>
            </a:r>
          </a:p>
          <a:p>
            <a:pPr marL="0" indent="0">
              <a:buNone/>
            </a:pP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err="1">
                <a:latin typeface="Courier New"/>
                <a:cs typeface="Courier New"/>
              </a:rPr>
              <a:t>server.listen</a:t>
            </a:r>
            <a:r>
              <a:rPr lang="en-US" sz="1600" dirty="0">
                <a:latin typeface="Courier New"/>
                <a:cs typeface="Courier New"/>
              </a:rPr>
              <a:t>(port, hostname, () =&gt;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(`Server running at http://${hostname}:${port}/`);</a:t>
            </a:r>
          </a:p>
          <a:p>
            <a:pPr marL="0" indent="0">
              <a:buNone/>
            </a:pPr>
            <a:r>
              <a:rPr lang="en-US" sz="16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28</a:t>
            </a:fld>
            <a:endParaRPr lang="en-US"/>
          </a:p>
        </p:txBody>
      </p:sp>
    </p:spTree>
    <p:extLst>
      <p:ext uri="{BB962C8B-B14F-4D97-AF65-F5344CB8AC3E}">
        <p14:creationId xmlns:p14="http://schemas.microsoft.com/office/powerpoint/2010/main" val="285103733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 Action</a:t>
            </a:r>
          </a:p>
        </p:txBody>
      </p:sp>
      <p:sp>
        <p:nvSpPr>
          <p:cNvPr id="3" name="Text Placeholder 2"/>
          <p:cNvSpPr>
            <a:spLocks noGrp="1"/>
          </p:cNvSpPr>
          <p:nvPr>
            <p:ph type="body" idx="1"/>
          </p:nvPr>
        </p:nvSpPr>
        <p:spPr/>
        <p:txBody>
          <a:bodyPr/>
          <a:lstStyle/>
          <a:p>
            <a:r>
              <a:rPr lang="en-US" dirty="0"/>
              <a:t>An action in flux is what's made when something happens.</a:t>
            </a:r>
          </a:p>
          <a:p>
            <a:r>
              <a:rPr lang="en-US" dirty="0"/>
              <a:t> In other words, when you click on something, that's not an action</a:t>
            </a:r>
          </a:p>
          <a:p>
            <a:pPr lvl="1"/>
            <a:r>
              <a:rPr lang="en-US" dirty="0"/>
              <a:t>it creates an action. Your click is an interaction.</a:t>
            </a:r>
          </a:p>
          <a:p>
            <a:r>
              <a:rPr lang="en-US" dirty="0"/>
              <a:t>Actions should have (but aren't required to have) a type and a payload. Most of the time they will have both, occasionally they'll just have a type.</a:t>
            </a:r>
          </a:p>
        </p:txBody>
      </p:sp>
      <p:sp>
        <p:nvSpPr>
          <p:cNvPr id="4" name="Slide Number Placeholder 3"/>
          <p:cNvSpPr>
            <a:spLocks noGrp="1"/>
          </p:cNvSpPr>
          <p:nvPr>
            <p:ph type="sldNum" sz="quarter" idx="12"/>
          </p:nvPr>
        </p:nvSpPr>
        <p:spPr/>
        <p:txBody>
          <a:bodyPr/>
          <a:lstStyle/>
          <a:p>
            <a:fld id="{A839F4A7-500C-EC42-AE23-BEE4487EA55E}" type="slidenum">
              <a:rPr lang="en-US" smtClean="0"/>
              <a:t>280</a:t>
            </a:fld>
            <a:endParaRPr lang="en-US"/>
          </a:p>
        </p:txBody>
      </p:sp>
    </p:spTree>
    <p:extLst>
      <p:ext uri="{BB962C8B-B14F-4D97-AF65-F5344CB8AC3E}">
        <p14:creationId xmlns:p14="http://schemas.microsoft.com/office/powerpoint/2010/main" val="395141791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 Dispatcher</a:t>
            </a:r>
          </a:p>
        </p:txBody>
      </p:sp>
      <p:sp>
        <p:nvSpPr>
          <p:cNvPr id="3" name="Text Placeholder 2"/>
          <p:cNvSpPr>
            <a:spLocks noGrp="1"/>
          </p:cNvSpPr>
          <p:nvPr>
            <p:ph type="body" idx="1"/>
          </p:nvPr>
        </p:nvSpPr>
        <p:spPr/>
        <p:txBody>
          <a:bodyPr/>
          <a:lstStyle/>
          <a:p>
            <a:r>
              <a:rPr lang="en-US" dirty="0"/>
              <a:t>Broadcasts actions when they happen and it lets things tune in to those broadcasts</a:t>
            </a:r>
          </a:p>
          <a:p>
            <a:r>
              <a:rPr lang="en-US" dirty="0"/>
              <a:t>Instead of an </a:t>
            </a:r>
            <a:r>
              <a:rPr lang="en-US" dirty="0" err="1"/>
              <a:t>onClick</a:t>
            </a:r>
            <a:r>
              <a:rPr lang="en-US" dirty="0"/>
              <a:t> function using a callback passed to it to set the state of your application, you have it (</a:t>
            </a:r>
            <a:r>
              <a:rPr lang="en-US" dirty="0" err="1"/>
              <a:t>onClick</a:t>
            </a:r>
            <a:r>
              <a:rPr lang="en-US" dirty="0"/>
              <a:t>) use the dispatcher to dispatch a specific action for anyone who's interested to listen for.</a:t>
            </a:r>
          </a:p>
        </p:txBody>
      </p:sp>
      <p:sp>
        <p:nvSpPr>
          <p:cNvPr id="4" name="Slide Number Placeholder 3"/>
          <p:cNvSpPr>
            <a:spLocks noGrp="1"/>
          </p:cNvSpPr>
          <p:nvPr>
            <p:ph type="sldNum" sz="quarter" idx="12"/>
          </p:nvPr>
        </p:nvSpPr>
        <p:spPr/>
        <p:txBody>
          <a:bodyPr/>
          <a:lstStyle/>
          <a:p>
            <a:fld id="{A839F4A7-500C-EC42-AE23-BEE4487EA55E}" type="slidenum">
              <a:rPr lang="en-US" smtClean="0"/>
              <a:t>281</a:t>
            </a:fld>
            <a:endParaRPr lang="en-US"/>
          </a:p>
        </p:txBody>
      </p:sp>
    </p:spTree>
    <p:extLst>
      <p:ext uri="{BB962C8B-B14F-4D97-AF65-F5344CB8AC3E}">
        <p14:creationId xmlns:p14="http://schemas.microsoft.com/office/powerpoint/2010/main" val="50637089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 Stores</a:t>
            </a:r>
          </a:p>
        </p:txBody>
      </p:sp>
      <p:sp>
        <p:nvSpPr>
          <p:cNvPr id="3" name="Text Placeholder 2"/>
          <p:cNvSpPr>
            <a:spLocks noGrp="1"/>
          </p:cNvSpPr>
          <p:nvPr>
            <p:ph type="body" idx="1"/>
          </p:nvPr>
        </p:nvSpPr>
        <p:spPr/>
        <p:txBody>
          <a:bodyPr/>
          <a:lstStyle/>
          <a:p>
            <a:r>
              <a:rPr lang="en-US" dirty="0"/>
              <a:t>Represents the ideal state of your application</a:t>
            </a:r>
          </a:p>
          <a:p>
            <a:r>
              <a:rPr lang="en-US" dirty="0"/>
              <a:t>If a user enters something into a form, it dispatches an action. If the store is listening for this action, it will update its internal state accordingly.</a:t>
            </a:r>
            <a:r>
              <a:rPr lang="en-US" dirty="0">
                <a:effectLst/>
              </a:rPr>
              <a:t> </a:t>
            </a:r>
          </a:p>
          <a:p>
            <a:r>
              <a:rPr lang="en-US" dirty="0"/>
              <a:t>Stores don't contain any public setters, just public getters. The only ones who can change the data in a store is the store itself when it hears an action from the dispatcher that it's interested in.</a:t>
            </a:r>
            <a:endParaRPr lang="en-US" dirty="0">
              <a:effectLst/>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282</a:t>
            </a:fld>
            <a:endParaRPr lang="en-US"/>
          </a:p>
        </p:txBody>
      </p:sp>
    </p:spTree>
    <p:extLst>
      <p:ext uri="{BB962C8B-B14F-4D97-AF65-F5344CB8AC3E}">
        <p14:creationId xmlns:p14="http://schemas.microsoft.com/office/powerpoint/2010/main" val="32160684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EventEmitter</a:t>
            </a:r>
            <a:endParaRPr lang="en-US" dirty="0"/>
          </a:p>
        </p:txBody>
      </p:sp>
      <p:sp>
        <p:nvSpPr>
          <p:cNvPr id="3" name="Text Placeholder 2"/>
          <p:cNvSpPr>
            <a:spLocks noGrp="1"/>
          </p:cNvSpPr>
          <p:nvPr>
            <p:ph type="body" idx="1"/>
          </p:nvPr>
        </p:nvSpPr>
        <p:spPr/>
        <p:txBody>
          <a:bodyPr/>
          <a:lstStyle/>
          <a:p>
            <a:r>
              <a:rPr lang="en-US" dirty="0"/>
              <a:t>Stores emit change events that don't contain data.</a:t>
            </a:r>
          </a:p>
          <a:p>
            <a:r>
              <a:rPr lang="en-US" dirty="0"/>
              <a:t>If the view is listening for the particular store's change event, the view should ask the store for the new data that will bring the view back into sync, call </a:t>
            </a:r>
            <a:r>
              <a:rPr lang="en-US" dirty="0" err="1"/>
              <a:t>setState</a:t>
            </a:r>
            <a:r>
              <a:rPr lang="en-US" dirty="0"/>
              <a:t>, and re-render. </a:t>
            </a:r>
          </a:p>
        </p:txBody>
      </p:sp>
      <p:sp>
        <p:nvSpPr>
          <p:cNvPr id="4" name="Slide Number Placeholder 3"/>
          <p:cNvSpPr>
            <a:spLocks noGrp="1"/>
          </p:cNvSpPr>
          <p:nvPr>
            <p:ph type="sldNum" sz="quarter" idx="12"/>
          </p:nvPr>
        </p:nvSpPr>
        <p:spPr/>
        <p:txBody>
          <a:bodyPr/>
          <a:lstStyle/>
          <a:p>
            <a:fld id="{A839F4A7-500C-EC42-AE23-BEE4487EA55E}" type="slidenum">
              <a:rPr lang="en-US" smtClean="0"/>
              <a:t>283</a:t>
            </a:fld>
            <a:endParaRPr lang="en-US"/>
          </a:p>
        </p:txBody>
      </p:sp>
    </p:spTree>
    <p:extLst>
      <p:ext uri="{BB962C8B-B14F-4D97-AF65-F5344CB8AC3E}">
        <p14:creationId xmlns:p14="http://schemas.microsoft.com/office/powerpoint/2010/main" val="258574721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Redux</a:t>
            </a:r>
            <a:endParaRPr lang="en-US" dirty="0"/>
          </a:p>
        </p:txBody>
      </p:sp>
      <p:sp>
        <p:nvSpPr>
          <p:cNvPr id="3" name="Text Placeholder 2"/>
          <p:cNvSpPr>
            <a:spLocks noGrp="1"/>
          </p:cNvSpPr>
          <p:nvPr>
            <p:ph type="body" idx="1"/>
          </p:nvPr>
        </p:nvSpPr>
        <p:spPr/>
        <p:txBody>
          <a:bodyPr/>
          <a:lstStyle/>
          <a:p>
            <a:r>
              <a:rPr lang="en-US" dirty="0"/>
              <a:t>An implementation of Flux</a:t>
            </a:r>
          </a:p>
          <a:p>
            <a:r>
              <a:rPr lang="en-US" dirty="0"/>
              <a:t>Stores state of the app in an object tree in a single store</a:t>
            </a:r>
          </a:p>
          <a:p>
            <a:r>
              <a:rPr lang="en-US" dirty="0"/>
              <a:t>The state tree can only be changed by emitting an action</a:t>
            </a:r>
          </a:p>
          <a:p>
            <a:r>
              <a:rPr lang="en-US" dirty="0"/>
              <a:t>Specify how the actions transform the state tree using pure reducers</a:t>
            </a:r>
          </a:p>
        </p:txBody>
      </p:sp>
      <p:sp>
        <p:nvSpPr>
          <p:cNvPr id="4" name="Slide Number Placeholder 3"/>
          <p:cNvSpPr>
            <a:spLocks noGrp="1"/>
          </p:cNvSpPr>
          <p:nvPr>
            <p:ph type="sldNum" sz="quarter" idx="12"/>
          </p:nvPr>
        </p:nvSpPr>
        <p:spPr/>
        <p:txBody>
          <a:bodyPr/>
          <a:lstStyle/>
          <a:p>
            <a:fld id="{A839F4A7-500C-EC42-AE23-BEE4487EA55E}" type="slidenum">
              <a:rPr lang="en-US" smtClean="0"/>
              <a:t>284</a:t>
            </a:fld>
            <a:endParaRPr lang="en-US"/>
          </a:p>
        </p:txBody>
      </p:sp>
    </p:spTree>
    <p:extLst>
      <p:ext uri="{BB962C8B-B14F-4D97-AF65-F5344CB8AC3E}">
        <p14:creationId xmlns:p14="http://schemas.microsoft.com/office/powerpoint/2010/main" val="366336478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Stores &amp; Immutable State Tree</a:t>
            </a:r>
          </a:p>
        </p:txBody>
      </p:sp>
      <p:sp>
        <p:nvSpPr>
          <p:cNvPr id="3" name="Text Placeholder 2"/>
          <p:cNvSpPr>
            <a:spLocks noGrp="1"/>
          </p:cNvSpPr>
          <p:nvPr>
            <p:ph type="body" idx="1"/>
          </p:nvPr>
        </p:nvSpPr>
        <p:spPr/>
        <p:txBody>
          <a:bodyPr/>
          <a:lstStyle/>
          <a:p>
            <a:r>
              <a:rPr lang="en-US" dirty="0"/>
              <a:t>The biggest difference between Flux and </a:t>
            </a:r>
            <a:r>
              <a:rPr lang="en-US" dirty="0" err="1"/>
              <a:t>Redux</a:t>
            </a:r>
            <a:r>
              <a:rPr lang="en-US" dirty="0"/>
              <a:t> is that </a:t>
            </a:r>
            <a:r>
              <a:rPr lang="en-US" dirty="0" err="1"/>
              <a:t>Redux</a:t>
            </a:r>
            <a:r>
              <a:rPr lang="en-US" dirty="0"/>
              <a:t> has a single store.</a:t>
            </a:r>
          </a:p>
          <a:p>
            <a:r>
              <a:rPr lang="en-US" dirty="0" err="1"/>
              <a:t>Redux</a:t>
            </a:r>
            <a:r>
              <a:rPr lang="en-US" dirty="0"/>
              <a:t> has a single store with a single root reducing function.</a:t>
            </a:r>
          </a:p>
          <a:p>
            <a:r>
              <a:rPr lang="en-US" dirty="0"/>
              <a:t>Split the root reducer into smaller reducers to grow the app.</a:t>
            </a:r>
          </a:p>
          <a:p>
            <a:r>
              <a:rPr lang="en-US" dirty="0"/>
              <a:t>Trace mutations by replaying actions that cause them.</a:t>
            </a:r>
          </a:p>
        </p:txBody>
      </p:sp>
      <p:sp>
        <p:nvSpPr>
          <p:cNvPr id="4" name="Slide Number Placeholder 3"/>
          <p:cNvSpPr>
            <a:spLocks noGrp="1"/>
          </p:cNvSpPr>
          <p:nvPr>
            <p:ph type="sldNum" sz="quarter" idx="12"/>
          </p:nvPr>
        </p:nvSpPr>
        <p:spPr/>
        <p:txBody>
          <a:bodyPr/>
          <a:lstStyle/>
          <a:p>
            <a:fld id="{A839F4A7-500C-EC42-AE23-BEE4487EA55E}" type="slidenum">
              <a:rPr lang="en-US" smtClean="0"/>
              <a:t>285</a:t>
            </a:fld>
            <a:endParaRPr lang="en-US"/>
          </a:p>
        </p:txBody>
      </p:sp>
    </p:spTree>
    <p:extLst>
      <p:ext uri="{BB962C8B-B14F-4D97-AF65-F5344CB8AC3E}">
        <p14:creationId xmlns:p14="http://schemas.microsoft.com/office/powerpoint/2010/main" val="310034037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Redux</a:t>
            </a:r>
            <a:r>
              <a:rPr lang="en-US" dirty="0"/>
              <a:t> Actions</a:t>
            </a:r>
          </a:p>
        </p:txBody>
      </p:sp>
      <p:sp>
        <p:nvSpPr>
          <p:cNvPr id="3" name="Text Placeholder 2"/>
          <p:cNvSpPr>
            <a:spLocks noGrp="1"/>
          </p:cNvSpPr>
          <p:nvPr>
            <p:ph type="body" idx="1"/>
          </p:nvPr>
        </p:nvSpPr>
        <p:spPr/>
        <p:txBody>
          <a:bodyPr/>
          <a:lstStyle/>
          <a:p>
            <a:r>
              <a:rPr lang="en-US" dirty="0"/>
              <a:t>Payloads of information that send data from the application to the store.</a:t>
            </a:r>
          </a:p>
          <a:p>
            <a:r>
              <a:rPr lang="en-US" dirty="0"/>
              <a:t>Actions are the only way to mutate the internal state.</a:t>
            </a:r>
          </a:p>
          <a:p>
            <a:r>
              <a:rPr lang="en-US" dirty="0"/>
              <a:t>Use </a:t>
            </a:r>
            <a:r>
              <a:rPr lang="en-US" dirty="0" err="1">
                <a:latin typeface="Courier New"/>
                <a:cs typeface="Courier New"/>
              </a:rPr>
              <a:t>store.dispatch</a:t>
            </a:r>
            <a:r>
              <a:rPr lang="en-US" dirty="0">
                <a:latin typeface="Courier New"/>
                <a:cs typeface="Courier New"/>
              </a:rPr>
              <a:t>()</a:t>
            </a:r>
            <a:r>
              <a:rPr lang="en-US" dirty="0">
                <a:cs typeface="Courier New"/>
              </a:rPr>
              <a:t> </a:t>
            </a:r>
            <a:r>
              <a:rPr lang="en-US" dirty="0"/>
              <a:t>to send them to the store.</a:t>
            </a:r>
          </a:p>
          <a:p>
            <a:pPr marL="0" indent="0">
              <a:buNone/>
            </a:pPr>
            <a:endParaRPr lang="en-US" dirty="0"/>
          </a:p>
          <a:p>
            <a:pPr marL="0" indent="0">
              <a:buNone/>
            </a:pPr>
            <a:r>
              <a:rPr lang="en-US" sz="1600" dirty="0" err="1">
                <a:latin typeface="Courier New"/>
                <a:cs typeface="Courier New"/>
              </a:rPr>
              <a:t>const</a:t>
            </a:r>
            <a:r>
              <a:rPr lang="en-US" sz="1600" dirty="0">
                <a:latin typeface="Courier New"/>
                <a:cs typeface="Courier New"/>
              </a:rPr>
              <a:t> ADD_TODO = 'ADD_TODO'</a:t>
            </a:r>
          </a:p>
          <a:p>
            <a:pPr marL="0" indent="0">
              <a:buNone/>
            </a:pPr>
            <a:r>
              <a:rPr lang="en-US" sz="1600" dirty="0">
                <a:latin typeface="Courier New"/>
                <a:cs typeface="Courier New"/>
              </a:rPr>
              <a:t>{</a:t>
            </a:r>
          </a:p>
          <a:p>
            <a:pPr marL="0" indent="0">
              <a:buNone/>
            </a:pPr>
            <a:r>
              <a:rPr lang="en-US" sz="1600" dirty="0">
                <a:latin typeface="Courier New"/>
                <a:cs typeface="Courier New"/>
              </a:rPr>
              <a:t>  type: ADD_TODO,</a:t>
            </a:r>
          </a:p>
          <a:p>
            <a:pPr marL="0" indent="0">
              <a:buNone/>
            </a:pPr>
            <a:r>
              <a:rPr lang="en-US" sz="1600" dirty="0">
                <a:latin typeface="Courier New"/>
                <a:cs typeface="Courier New"/>
              </a:rPr>
              <a:t>  text: 'Build my first </a:t>
            </a:r>
            <a:r>
              <a:rPr lang="en-US" sz="1600" dirty="0" err="1">
                <a:latin typeface="Courier New"/>
                <a:cs typeface="Courier New"/>
              </a:rPr>
              <a:t>Redux</a:t>
            </a:r>
            <a:r>
              <a:rPr lang="en-US" sz="1600" dirty="0">
                <a:latin typeface="Courier New"/>
                <a:cs typeface="Courier New"/>
              </a:rPr>
              <a:t> app'</a:t>
            </a:r>
          </a:p>
          <a:p>
            <a:pPr marL="0" indent="0">
              <a:buNone/>
            </a:pPr>
            <a:r>
              <a:rPr lang="en-US" sz="16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286</a:t>
            </a:fld>
            <a:endParaRPr lang="en-US"/>
          </a:p>
        </p:txBody>
      </p:sp>
    </p:spTree>
    <p:extLst>
      <p:ext uri="{BB962C8B-B14F-4D97-AF65-F5344CB8AC3E}">
        <p14:creationId xmlns:p14="http://schemas.microsoft.com/office/powerpoint/2010/main" val="136301120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762" y="2477467"/>
            <a:ext cx="7390476" cy="2771429"/>
          </a:xfrm>
        </p:spPr>
      </p:pic>
      <p:sp>
        <p:nvSpPr>
          <p:cNvPr id="4" name="Slide Number Placeholder 3"/>
          <p:cNvSpPr>
            <a:spLocks noGrp="1"/>
          </p:cNvSpPr>
          <p:nvPr>
            <p:ph type="sldNum" sz="quarter" idx="12"/>
          </p:nvPr>
        </p:nvSpPr>
        <p:spPr/>
        <p:txBody>
          <a:bodyPr/>
          <a:lstStyle/>
          <a:p>
            <a:fld id="{A839F4A7-500C-EC42-AE23-BEE4487EA55E}" type="slidenum">
              <a:rPr lang="en-US" smtClean="0"/>
              <a:t>287</a:t>
            </a:fld>
            <a:endParaRPr lang="en-US"/>
          </a:p>
        </p:txBody>
      </p:sp>
    </p:spTree>
    <p:extLst>
      <p:ext uri="{BB962C8B-B14F-4D97-AF65-F5344CB8AC3E}">
        <p14:creationId xmlns:p14="http://schemas.microsoft.com/office/powerpoint/2010/main" val="194989896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Reducers</a:t>
            </a:r>
          </a:p>
        </p:txBody>
      </p:sp>
      <p:sp>
        <p:nvSpPr>
          <p:cNvPr id="5" name="Text Placeholder 4"/>
          <p:cNvSpPr>
            <a:spLocks noGrp="1"/>
          </p:cNvSpPr>
          <p:nvPr>
            <p:ph type="body" idx="1"/>
          </p:nvPr>
        </p:nvSpPr>
        <p:spPr/>
        <p:txBody>
          <a:bodyPr/>
          <a:lstStyle/>
          <a:p>
            <a:r>
              <a:rPr lang="en-US" dirty="0"/>
              <a:t>Specifies how the application's state changes in response to something happening (an action).</a:t>
            </a:r>
          </a:p>
          <a:p>
            <a:r>
              <a:rPr lang="en-US" dirty="0"/>
              <a:t>A pure function that takes the previous state and an action, and returns the next state.</a:t>
            </a:r>
          </a:p>
          <a:p>
            <a:r>
              <a:rPr lang="en-US" dirty="0">
                <a:latin typeface="Courier New"/>
                <a:cs typeface="Courier New"/>
              </a:rPr>
              <a:t>(</a:t>
            </a:r>
            <a:r>
              <a:rPr lang="en-US" dirty="0" err="1">
                <a:latin typeface="Courier New"/>
                <a:cs typeface="Courier New"/>
              </a:rPr>
              <a:t>previousState</a:t>
            </a:r>
            <a:r>
              <a:rPr lang="en-US" dirty="0">
                <a:latin typeface="Courier New"/>
                <a:cs typeface="Courier New"/>
              </a:rPr>
              <a:t>, action) =&gt; </a:t>
            </a:r>
            <a:r>
              <a:rPr lang="en-US" dirty="0" err="1">
                <a:latin typeface="Courier New"/>
                <a:cs typeface="Courier New"/>
              </a:rPr>
              <a:t>newState</a:t>
            </a:r>
            <a:endParaRPr lang="en-US" dirty="0">
              <a:latin typeface="Courier New"/>
              <a:cs typeface="Courier New"/>
            </a:endParaRPr>
          </a:p>
        </p:txBody>
      </p:sp>
      <p:sp>
        <p:nvSpPr>
          <p:cNvPr id="3" name="Slide Number Placeholder 2"/>
          <p:cNvSpPr>
            <a:spLocks noGrp="1"/>
          </p:cNvSpPr>
          <p:nvPr>
            <p:ph type="sldNum" sz="quarter" idx="12"/>
          </p:nvPr>
        </p:nvSpPr>
        <p:spPr/>
        <p:txBody>
          <a:bodyPr/>
          <a:lstStyle/>
          <a:p>
            <a:fld id="{6FFFF67E-EC6A-B940-8DC7-BF9A5925C934}" type="slidenum">
              <a:rPr lang="en-US" smtClean="0"/>
              <a:t>288</a:t>
            </a:fld>
            <a:endParaRPr lang="en-US"/>
          </a:p>
        </p:txBody>
      </p:sp>
    </p:spTree>
    <p:extLst>
      <p:ext uri="{BB962C8B-B14F-4D97-AF65-F5344CB8AC3E}">
        <p14:creationId xmlns:p14="http://schemas.microsoft.com/office/powerpoint/2010/main" val="62251837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You Should Never do in a Reducer</a:t>
            </a:r>
          </a:p>
        </p:txBody>
      </p:sp>
      <p:sp>
        <p:nvSpPr>
          <p:cNvPr id="3" name="Text Placeholder 2"/>
          <p:cNvSpPr>
            <a:spLocks noGrp="1"/>
          </p:cNvSpPr>
          <p:nvPr>
            <p:ph type="body" idx="1"/>
          </p:nvPr>
        </p:nvSpPr>
        <p:spPr/>
        <p:txBody>
          <a:bodyPr/>
          <a:lstStyle/>
          <a:p>
            <a:r>
              <a:rPr lang="en-US" dirty="0"/>
              <a:t>Mutate its arguments</a:t>
            </a:r>
          </a:p>
          <a:p>
            <a:r>
              <a:rPr lang="en-US" dirty="0"/>
              <a:t>Perform side effects like API calls and routing transitions</a:t>
            </a:r>
          </a:p>
          <a:p>
            <a:r>
              <a:rPr lang="en-US" dirty="0"/>
              <a:t>Call non-pure functions</a:t>
            </a:r>
          </a:p>
        </p:txBody>
      </p:sp>
      <p:sp>
        <p:nvSpPr>
          <p:cNvPr id="4" name="Slide Number Placeholder 3"/>
          <p:cNvSpPr>
            <a:spLocks noGrp="1"/>
          </p:cNvSpPr>
          <p:nvPr>
            <p:ph type="sldNum" sz="quarter" idx="12"/>
          </p:nvPr>
        </p:nvSpPr>
        <p:spPr/>
        <p:txBody>
          <a:bodyPr/>
          <a:lstStyle/>
          <a:p>
            <a:fld id="{A839F4A7-500C-EC42-AE23-BEE4487EA55E}" type="slidenum">
              <a:rPr lang="en-US" smtClean="0"/>
              <a:t>289</a:t>
            </a:fld>
            <a:endParaRPr lang="en-US"/>
          </a:p>
        </p:txBody>
      </p:sp>
    </p:spTree>
    <p:extLst>
      <p:ext uri="{BB962C8B-B14F-4D97-AF65-F5344CB8AC3E}">
        <p14:creationId xmlns:p14="http://schemas.microsoft.com/office/powerpoint/2010/main" val="998066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EventEmitter</a:t>
            </a:r>
            <a:endParaRPr lang="en-US" dirty="0"/>
          </a:p>
        </p:txBody>
      </p:sp>
      <p:sp>
        <p:nvSpPr>
          <p:cNvPr id="6" name="Text Placeholder 5"/>
          <p:cNvSpPr>
            <a:spLocks noGrp="1"/>
          </p:cNvSpPr>
          <p:nvPr>
            <p:ph type="body" idx="1"/>
          </p:nvPr>
        </p:nvSpPr>
        <p:spPr/>
        <p:txBody>
          <a:bodyPr>
            <a:normAutofit lnSpcReduction="10000"/>
          </a:bodyPr>
          <a:lstStyle/>
          <a:p>
            <a:r>
              <a:rPr lang="en-US" dirty="0"/>
              <a:t>Node is event driven.</a:t>
            </a:r>
          </a:p>
          <a:p>
            <a:r>
              <a:rPr lang="en-US" dirty="0" err="1"/>
              <a:t>EventEmitter</a:t>
            </a:r>
            <a:r>
              <a:rPr lang="en-US" dirty="0"/>
              <a:t> is a class that lets you listen for events and assign actions when those events occur.</a:t>
            </a:r>
          </a:p>
          <a:p>
            <a:r>
              <a:rPr lang="en-US" dirty="0"/>
              <a:t>Very loose way of coupling different parts of your application together.</a:t>
            </a:r>
          </a:p>
          <a:p>
            <a:pPr marL="0" indent="0">
              <a:buNone/>
            </a:pPr>
            <a:r>
              <a:rPr lang="en-US" sz="1800" dirty="0" err="1">
                <a:latin typeface="Courier New"/>
                <a:cs typeface="Courier New"/>
              </a:rPr>
              <a:t>var</a:t>
            </a:r>
            <a:r>
              <a:rPr lang="en-US" sz="1800" dirty="0">
                <a:latin typeface="Courier New"/>
                <a:cs typeface="Courier New"/>
              </a:rPr>
              <a:t> </a:t>
            </a:r>
            <a:r>
              <a:rPr lang="en-US" sz="1800" dirty="0" err="1">
                <a:latin typeface="Courier New"/>
                <a:cs typeface="Courier New"/>
              </a:rPr>
              <a:t>EventEmitter</a:t>
            </a:r>
            <a:r>
              <a:rPr lang="en-US" sz="1800" dirty="0">
                <a:latin typeface="Courier New"/>
                <a:cs typeface="Courier New"/>
              </a:rPr>
              <a:t> = require("events").</a:t>
            </a:r>
            <a:r>
              <a:rPr lang="en-US" sz="1800" dirty="0" err="1">
                <a:latin typeface="Courier New"/>
                <a:cs typeface="Courier New"/>
              </a:rPr>
              <a:t>EventEmitter</a:t>
            </a:r>
            <a:r>
              <a:rPr lang="en-US" sz="1800" dirty="0">
                <a:latin typeface="Courier New"/>
                <a:cs typeface="Courier New"/>
              </a:rPr>
              <a:t>;</a:t>
            </a:r>
          </a:p>
          <a:p>
            <a:pPr marL="0" indent="0">
              <a:buNone/>
            </a:pPr>
            <a:r>
              <a:rPr lang="en-US" sz="1800" dirty="0">
                <a:latin typeface="Courier New"/>
                <a:cs typeface="Courier New"/>
              </a:rPr>
              <a:t> </a:t>
            </a:r>
          </a:p>
          <a:p>
            <a:pPr marL="0" indent="0">
              <a:buNone/>
            </a:pPr>
            <a:r>
              <a:rPr lang="en-US" sz="1800" dirty="0" err="1">
                <a:latin typeface="Courier New"/>
                <a:cs typeface="Courier New"/>
              </a:rPr>
              <a:t>var</a:t>
            </a:r>
            <a:r>
              <a:rPr lang="en-US" sz="1800" dirty="0">
                <a:latin typeface="Courier New"/>
                <a:cs typeface="Courier New"/>
              </a:rPr>
              <a:t> </a:t>
            </a:r>
            <a:r>
              <a:rPr lang="en-US" sz="1800" dirty="0" err="1">
                <a:latin typeface="Courier New"/>
                <a:cs typeface="Courier New"/>
              </a:rPr>
              <a:t>ee</a:t>
            </a:r>
            <a:r>
              <a:rPr lang="en-US" sz="1800" dirty="0">
                <a:latin typeface="Courier New"/>
                <a:cs typeface="Courier New"/>
              </a:rPr>
              <a:t> = new </a:t>
            </a:r>
            <a:r>
              <a:rPr lang="en-US" sz="1800" dirty="0" err="1">
                <a:latin typeface="Courier New"/>
                <a:cs typeface="Courier New"/>
              </a:rPr>
              <a:t>EventEmitter</a:t>
            </a:r>
            <a:r>
              <a:rPr lang="en-US" sz="1800" dirty="0">
                <a:latin typeface="Courier New"/>
                <a:cs typeface="Courier New"/>
              </a:rPr>
              <a:t>();</a:t>
            </a:r>
          </a:p>
          <a:p>
            <a:pPr marL="0" indent="0">
              <a:buNone/>
            </a:pPr>
            <a:r>
              <a:rPr lang="en-US" sz="1800" dirty="0" err="1">
                <a:latin typeface="Courier New"/>
                <a:cs typeface="Courier New"/>
              </a:rPr>
              <a:t>ee.on</a:t>
            </a:r>
            <a:r>
              <a:rPr lang="en-US" sz="1800" dirty="0">
                <a:latin typeface="Courier New"/>
                <a:cs typeface="Courier New"/>
              </a:rPr>
              <a:t>("</a:t>
            </a:r>
            <a:r>
              <a:rPr lang="en-US" sz="1800" dirty="0" err="1">
                <a:latin typeface="Courier New"/>
                <a:cs typeface="Courier New"/>
              </a:rPr>
              <a:t>someEvent</a:t>
            </a:r>
            <a:r>
              <a:rPr lang="en-US" sz="1800" dirty="0">
                <a:latin typeface="Courier New"/>
                <a:cs typeface="Courier New"/>
              </a:rPr>
              <a:t>", function () {</a:t>
            </a:r>
          </a:p>
          <a:p>
            <a:pPr marL="0" indent="0">
              <a:buNone/>
            </a:pPr>
            <a:r>
              <a:rPr lang="en-US" sz="1800" dirty="0">
                <a:latin typeface="Courier New"/>
                <a:cs typeface="Courier New"/>
              </a:rPr>
              <a:t>    </a:t>
            </a:r>
            <a:r>
              <a:rPr lang="en-US" sz="1800" dirty="0" err="1">
                <a:latin typeface="Courier New"/>
                <a:cs typeface="Courier New"/>
              </a:rPr>
              <a:t>console.log</a:t>
            </a:r>
            <a:r>
              <a:rPr lang="en-US" sz="1800" dirty="0">
                <a:latin typeface="Courier New"/>
                <a:cs typeface="Courier New"/>
              </a:rPr>
              <a:t>("event has </a:t>
            </a:r>
            <a:r>
              <a:rPr lang="en-US" sz="1800" dirty="0" err="1">
                <a:latin typeface="Courier New"/>
                <a:cs typeface="Courier New"/>
              </a:rPr>
              <a:t>occured</a:t>
            </a:r>
            <a:r>
              <a:rPr lang="en-US" sz="1800" dirty="0">
                <a:latin typeface="Courier New"/>
                <a:cs typeface="Courier New"/>
              </a:rPr>
              <a:t>");</a:t>
            </a:r>
          </a:p>
          <a:p>
            <a:pPr marL="0" indent="0">
              <a:buNone/>
            </a:pPr>
            <a:r>
              <a:rPr lang="en-US" sz="1800" dirty="0">
                <a:latin typeface="Courier New"/>
                <a:cs typeface="Courier New"/>
              </a:rPr>
              <a:t>});</a:t>
            </a:r>
          </a:p>
          <a:p>
            <a:pPr marL="0" indent="0">
              <a:buNone/>
            </a:pPr>
            <a:r>
              <a:rPr lang="en-US" sz="1800" dirty="0">
                <a:latin typeface="Courier New"/>
                <a:cs typeface="Courier New"/>
              </a:rPr>
              <a:t> </a:t>
            </a:r>
          </a:p>
          <a:p>
            <a:pPr marL="0" indent="0">
              <a:buNone/>
            </a:pPr>
            <a:r>
              <a:rPr lang="en-US" sz="1800" dirty="0" err="1">
                <a:latin typeface="Courier New"/>
                <a:cs typeface="Courier New"/>
              </a:rPr>
              <a:t>ee.emit</a:t>
            </a:r>
            <a:r>
              <a:rPr lang="en-US" sz="1800" dirty="0">
                <a:latin typeface="Courier New"/>
                <a:cs typeface="Courier New"/>
              </a:rPr>
              <a:t>("</a:t>
            </a:r>
            <a:r>
              <a:rPr lang="en-US" sz="1800" dirty="0" err="1">
                <a:latin typeface="Courier New"/>
                <a:cs typeface="Courier New"/>
              </a:rPr>
              <a:t>someEvent</a:t>
            </a:r>
            <a:r>
              <a:rPr lang="en-US" sz="18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29</a:t>
            </a:fld>
            <a:endParaRPr lang="en-US"/>
          </a:p>
        </p:txBody>
      </p:sp>
    </p:spTree>
    <p:extLst>
      <p:ext uri="{BB962C8B-B14F-4D97-AF65-F5344CB8AC3E}">
        <p14:creationId xmlns:p14="http://schemas.microsoft.com/office/powerpoint/2010/main" val="227701092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Reducer Composition</a:t>
            </a:r>
          </a:p>
        </p:txBody>
      </p:sp>
      <p:sp>
        <p:nvSpPr>
          <p:cNvPr id="5" name="Text Placeholder 4"/>
          <p:cNvSpPr>
            <a:spLocks noGrp="1"/>
          </p:cNvSpPr>
          <p:nvPr>
            <p:ph type="body" idx="1"/>
          </p:nvPr>
        </p:nvSpPr>
        <p:spPr/>
        <p:txBody>
          <a:bodyPr/>
          <a:lstStyle/>
          <a:p>
            <a:r>
              <a:rPr lang="en-US" dirty="0"/>
              <a:t>The fundamental pattern of building </a:t>
            </a:r>
            <a:r>
              <a:rPr lang="en-US" dirty="0" err="1"/>
              <a:t>Redux</a:t>
            </a:r>
            <a:r>
              <a:rPr lang="en-US" dirty="0"/>
              <a:t> apps</a:t>
            </a:r>
          </a:p>
          <a:p>
            <a:r>
              <a:rPr lang="en-US" dirty="0"/>
              <a:t>Split up reducer functions using child reducers.</a:t>
            </a:r>
          </a:p>
          <a:p>
            <a:endParaRPr lang="en-US" dirty="0"/>
          </a:p>
          <a:p>
            <a:r>
              <a:rPr lang="en-US" dirty="0"/>
              <a:t>Workflow</a:t>
            </a:r>
          </a:p>
          <a:p>
            <a:pPr lvl="1"/>
            <a:r>
              <a:rPr lang="en-US" dirty="0"/>
              <a:t>Write top-level reducer to handle a particular function.</a:t>
            </a:r>
          </a:p>
          <a:p>
            <a:pPr lvl="1"/>
            <a:r>
              <a:rPr lang="en-US" dirty="0"/>
              <a:t>Break up the top-level reducer into a master reducer that calls smaller reducers to separate concerns.</a:t>
            </a:r>
          </a:p>
          <a:p>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290</a:t>
            </a:fld>
            <a:endParaRPr lang="en-US"/>
          </a:p>
        </p:txBody>
      </p:sp>
    </p:spTree>
    <p:extLst>
      <p:ext uri="{BB962C8B-B14F-4D97-AF65-F5344CB8AC3E}">
        <p14:creationId xmlns:p14="http://schemas.microsoft.com/office/powerpoint/2010/main" val="37891593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Reducer Composition Example</a:t>
            </a:r>
          </a:p>
        </p:txBody>
      </p:sp>
      <p:sp>
        <p:nvSpPr>
          <p:cNvPr id="3" name="Text Placeholder 2"/>
          <p:cNvSpPr>
            <a:spLocks noGrp="1"/>
          </p:cNvSpPr>
          <p:nvPr>
            <p:ph type="body" idx="1"/>
          </p:nvPr>
        </p:nvSpPr>
        <p:spPr/>
        <p:txBody>
          <a:bodyPr>
            <a:normAutofit/>
          </a:bodyPr>
          <a:lstStyle/>
          <a:p>
            <a:pPr marL="0" indent="0">
              <a:buNone/>
            </a:pPr>
            <a:r>
              <a:rPr lang="en-US" sz="1400" dirty="0">
                <a:latin typeface="Courier New" panose="02070309020205020404" pitchFamily="49" charset="0"/>
                <a:cs typeface="Courier New" panose="02070309020205020404" pitchFamily="49" charset="0"/>
              </a:rPr>
              <a:t>function </a:t>
            </a:r>
            <a:r>
              <a:rPr lang="en-US" sz="1400" dirty="0" err="1">
                <a:latin typeface="Courier New" panose="02070309020205020404" pitchFamily="49" charset="0"/>
                <a:cs typeface="Courier New" panose="02070309020205020404" pitchFamily="49" charset="0"/>
              </a:rPr>
              <a:t>checkedValue</a:t>
            </a:r>
            <a:r>
              <a:rPr lang="en-US" sz="1400" dirty="0">
                <a:latin typeface="Courier New" panose="02070309020205020404" pitchFamily="49" charset="0"/>
                <a:cs typeface="Courier New" panose="02070309020205020404" pitchFamily="49" charset="0"/>
              </a:rPr>
              <a:t>(state = [], action) {</a:t>
            </a:r>
          </a:p>
          <a:p>
            <a:pPr marL="0" indent="0">
              <a:buNone/>
            </a:pPr>
            <a:r>
              <a:rPr lang="en-US" sz="1400" dirty="0">
                <a:latin typeface="Courier New" panose="02070309020205020404" pitchFamily="49" charset="0"/>
                <a:cs typeface="Courier New" panose="02070309020205020404" pitchFamily="49" charset="0"/>
              </a:rPr>
              <a:t>  switch (</a:t>
            </a:r>
            <a:r>
              <a:rPr lang="en-US" sz="1400" dirty="0" err="1">
                <a:latin typeface="Courier New" panose="02070309020205020404" pitchFamily="49" charset="0"/>
                <a:cs typeface="Courier New" panose="02070309020205020404" pitchFamily="49" charset="0"/>
              </a:rPr>
              <a:t>action.type</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case ‘SELECT_ANSWER’:</a:t>
            </a:r>
          </a:p>
          <a:p>
            <a:pPr marL="0" indent="0">
              <a:buNone/>
            </a:pPr>
            <a:r>
              <a:rPr lang="en-US" sz="1400" dirty="0">
                <a:latin typeface="Courier New" panose="02070309020205020404" pitchFamily="49" charset="0"/>
                <a:cs typeface="Courier New" panose="02070309020205020404" pitchFamily="49" charset="0"/>
              </a:rPr>
              <a:t>        return state</a:t>
            </a:r>
          </a:p>
          <a:p>
            <a:pPr marL="0" indent="0">
              <a:buNone/>
            </a:pPr>
            <a:r>
              <a:rPr lang="en-US" sz="1400" dirty="0">
                <a:latin typeface="Courier New" panose="02070309020205020404" pitchFamily="49" charset="0"/>
                <a:cs typeface="Courier New" panose="02070309020205020404" pitchFamily="49" charset="0"/>
              </a:rPr>
              <a:t>          .slice(0,action.index)</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concat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action.value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concat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state.slide</a:t>
            </a:r>
            <a:r>
              <a:rPr lang="en-US" sz="1400" dirty="0">
                <a:latin typeface="Courier New" panose="02070309020205020404" pitchFamily="49" charset="0"/>
                <a:cs typeface="Courier New" panose="02070309020205020404" pitchFamily="49" charset="0"/>
              </a:rPr>
              <a:t>(action.index+1));</a:t>
            </a:r>
          </a:p>
          <a:p>
            <a:pPr marL="0" indent="0">
              <a:buNone/>
            </a:pPr>
            <a:r>
              <a:rPr lang="en-US" sz="1400" dirty="0">
                <a:latin typeface="Courier New" panose="02070309020205020404" pitchFamily="49" charset="0"/>
                <a:cs typeface="Courier New" panose="02070309020205020404" pitchFamily="49" charset="0"/>
              </a:rPr>
              <a:t>        default:</a:t>
            </a:r>
          </a:p>
          <a:p>
            <a:pPr marL="0" indent="0">
              <a:buNone/>
            </a:pPr>
            <a:r>
              <a:rPr lang="en-US" sz="1400" dirty="0">
                <a:latin typeface="Courier New" panose="02070309020205020404" pitchFamily="49" charset="0"/>
                <a:cs typeface="Courier New" panose="02070309020205020404" pitchFamily="49" charset="0"/>
              </a:rPr>
              <a:t>           return state;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export default </a:t>
            </a:r>
            <a:r>
              <a:rPr lang="en-US" sz="1400" dirty="0" err="1">
                <a:latin typeface="Courier New" panose="02070309020205020404" pitchFamily="49" charset="0"/>
                <a:cs typeface="Courier New" panose="02070309020205020404" pitchFamily="49" charset="0"/>
              </a:rPr>
              <a:t>checkedValue</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function question(state = [], action) {</a:t>
            </a:r>
          </a:p>
          <a:p>
            <a:pPr marL="0" indent="0">
              <a:buNone/>
            </a:pPr>
            <a:r>
              <a:rPr lang="en-US" sz="1400" dirty="0">
                <a:latin typeface="Courier New" panose="02070309020205020404" pitchFamily="49" charset="0"/>
                <a:cs typeface="Courier New" panose="02070309020205020404" pitchFamily="49" charset="0"/>
              </a:rPr>
              <a:t>  return state;</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export default questions;</a:t>
            </a:r>
          </a:p>
        </p:txBody>
      </p:sp>
      <p:sp>
        <p:nvSpPr>
          <p:cNvPr id="4" name="Slide Number Placeholder 3"/>
          <p:cNvSpPr>
            <a:spLocks noGrp="1"/>
          </p:cNvSpPr>
          <p:nvPr>
            <p:ph type="sldNum" sz="quarter" idx="12"/>
          </p:nvPr>
        </p:nvSpPr>
        <p:spPr/>
        <p:txBody>
          <a:bodyPr/>
          <a:lstStyle/>
          <a:p>
            <a:fld id="{A839F4A7-500C-EC42-AE23-BEE4487EA55E}" type="slidenum">
              <a:rPr lang="en-US" smtClean="0"/>
              <a:t>291</a:t>
            </a:fld>
            <a:endParaRPr lang="en-US"/>
          </a:p>
        </p:txBody>
      </p:sp>
    </p:spTree>
    <p:extLst>
      <p:ext uri="{BB962C8B-B14F-4D97-AF65-F5344CB8AC3E}">
        <p14:creationId xmlns:p14="http://schemas.microsoft.com/office/powerpoint/2010/main" val="46933705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Reducer Composition Example (</a:t>
            </a:r>
            <a:r>
              <a:rPr lang="en-US" dirty="0" err="1"/>
              <a:t>cont</a:t>
            </a:r>
            <a:r>
              <a:rPr lang="en-US" dirty="0"/>
              <a:t>)</a:t>
            </a:r>
          </a:p>
        </p:txBody>
      </p:sp>
      <p:sp>
        <p:nvSpPr>
          <p:cNvPr id="3" name="Text Placeholder 2"/>
          <p:cNvSpPr>
            <a:spLocks noGrp="1"/>
          </p:cNvSpPr>
          <p:nvPr>
            <p:ph type="body" idx="1"/>
          </p:nvPr>
        </p:nvSpPr>
        <p:spPr/>
        <p:txBody>
          <a:bodyPr>
            <a:normAutofit/>
          </a:bodyPr>
          <a:lstStyle/>
          <a:p>
            <a:pPr marL="0" indent="0">
              <a:buNone/>
            </a:pPr>
            <a:r>
              <a:rPr lang="en-US" dirty="0"/>
              <a:t>Combine reducers </a:t>
            </a:r>
          </a:p>
          <a:p>
            <a:pPr marL="0" indent="0">
              <a:buNone/>
            </a:pPr>
            <a:endParaRPr lang="en-US" sz="2000" dirty="0">
              <a:latin typeface="Courier New"/>
              <a:cs typeface="Courier New"/>
            </a:endParaRPr>
          </a:p>
          <a:p>
            <a:pPr marL="0" indent="0">
              <a:buNone/>
            </a:pPr>
            <a:r>
              <a:rPr lang="en-US" sz="2000" dirty="0" err="1">
                <a:latin typeface="Courier New"/>
                <a:cs typeface="Courier New"/>
              </a:rPr>
              <a:t>const</a:t>
            </a:r>
            <a:r>
              <a:rPr lang="en-US" sz="2000" dirty="0">
                <a:latin typeface="Courier New"/>
                <a:cs typeface="Courier New"/>
              </a:rPr>
              <a:t> </a:t>
            </a:r>
            <a:r>
              <a:rPr lang="en-US" sz="2000" dirty="0" err="1">
                <a:latin typeface="Courier New"/>
                <a:cs typeface="Courier New"/>
              </a:rPr>
              <a:t>rootReducer</a:t>
            </a:r>
            <a:r>
              <a:rPr lang="en-US" sz="2000" dirty="0">
                <a:latin typeface="Courier New"/>
                <a:cs typeface="Courier New"/>
              </a:rPr>
              <a:t> = </a:t>
            </a:r>
            <a:r>
              <a:rPr lang="en-US" sz="2000" dirty="0" err="1">
                <a:latin typeface="Courier New"/>
                <a:cs typeface="Courier New"/>
              </a:rPr>
              <a:t>combineReducers</a:t>
            </a:r>
            <a:r>
              <a:rPr lang="en-US" sz="2000" dirty="0">
                <a:latin typeface="Courier New"/>
                <a:cs typeface="Courier New"/>
              </a:rPr>
              <a:t>({</a:t>
            </a:r>
          </a:p>
          <a:p>
            <a:pPr marL="0" indent="0">
              <a:buNone/>
            </a:pPr>
            <a:r>
              <a:rPr lang="en-US" sz="2000" dirty="0">
                <a:latin typeface="Courier New"/>
                <a:cs typeface="Courier New"/>
              </a:rPr>
              <a:t>  questions,</a:t>
            </a:r>
          </a:p>
          <a:p>
            <a:pPr marL="0" indent="0">
              <a:buNone/>
            </a:pPr>
            <a:r>
              <a:rPr lang="en-US" sz="2000" dirty="0">
                <a:latin typeface="Courier New"/>
                <a:cs typeface="Courier New"/>
              </a:rPr>
              <a:t>  </a:t>
            </a:r>
            <a:r>
              <a:rPr lang="en-US" sz="2000" dirty="0" err="1">
                <a:latin typeface="Courier New"/>
                <a:cs typeface="Courier New"/>
              </a:rPr>
              <a:t>checkedValue</a:t>
            </a:r>
            <a:endParaRPr lang="en-US" sz="2000" dirty="0">
              <a:latin typeface="Courier New"/>
              <a:cs typeface="Courier New"/>
            </a:endParaRPr>
          </a:p>
          <a:p>
            <a:pPr marL="0" indent="0">
              <a:buNone/>
            </a:pP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a:latin typeface="Courier New"/>
                <a:cs typeface="Courier New"/>
              </a:rPr>
              <a:t>Export default </a:t>
            </a:r>
            <a:r>
              <a:rPr lang="en-US" sz="2000" dirty="0" err="1">
                <a:latin typeface="Courier New"/>
                <a:cs typeface="Courier New"/>
              </a:rPr>
              <a:t>rootReducer</a:t>
            </a:r>
            <a:r>
              <a:rPr lang="en-US" sz="20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292</a:t>
            </a:fld>
            <a:endParaRPr lang="en-US"/>
          </a:p>
        </p:txBody>
      </p:sp>
    </p:spTree>
    <p:extLst>
      <p:ext uri="{BB962C8B-B14F-4D97-AF65-F5344CB8AC3E}">
        <p14:creationId xmlns:p14="http://schemas.microsoft.com/office/powerpoint/2010/main" val="222206214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Redux</a:t>
            </a:r>
            <a:r>
              <a:rPr lang="en-US" dirty="0"/>
              <a:t> Store</a:t>
            </a:r>
          </a:p>
        </p:txBody>
      </p:sp>
      <p:sp>
        <p:nvSpPr>
          <p:cNvPr id="3" name="Text Placeholder 2"/>
          <p:cNvSpPr>
            <a:spLocks noGrp="1"/>
          </p:cNvSpPr>
          <p:nvPr>
            <p:ph type="body" idx="1"/>
          </p:nvPr>
        </p:nvSpPr>
        <p:spPr/>
        <p:txBody>
          <a:bodyPr/>
          <a:lstStyle/>
          <a:p>
            <a:r>
              <a:rPr lang="en-US" dirty="0"/>
              <a:t>Holds the application state</a:t>
            </a:r>
          </a:p>
          <a:p>
            <a:r>
              <a:rPr lang="en-US" dirty="0"/>
              <a:t>Allows access to state via </a:t>
            </a:r>
            <a:r>
              <a:rPr lang="en-US" dirty="0" err="1">
                <a:latin typeface="Courier New"/>
                <a:cs typeface="Courier New"/>
              </a:rPr>
              <a:t>getState</a:t>
            </a:r>
            <a:r>
              <a:rPr lang="en-US" dirty="0">
                <a:latin typeface="Courier New"/>
                <a:cs typeface="Courier New"/>
              </a:rPr>
              <a:t>()</a:t>
            </a:r>
          </a:p>
          <a:p>
            <a:r>
              <a:rPr lang="en-US" dirty="0"/>
              <a:t>Allows state to be updated via </a:t>
            </a:r>
            <a:r>
              <a:rPr lang="en-US" dirty="0">
                <a:latin typeface="Courier New"/>
                <a:cs typeface="Courier New"/>
              </a:rPr>
              <a:t>dispatch(action)</a:t>
            </a:r>
          </a:p>
          <a:p>
            <a:r>
              <a:rPr lang="en-US" dirty="0"/>
              <a:t>Registers listeners via </a:t>
            </a:r>
            <a:r>
              <a:rPr lang="en-US" dirty="0">
                <a:latin typeface="Courier New"/>
                <a:cs typeface="Courier New"/>
              </a:rPr>
              <a:t>subscribe(listener)</a:t>
            </a:r>
          </a:p>
          <a:p>
            <a:r>
              <a:rPr lang="en-US" dirty="0"/>
              <a:t>Handles unregistering of listeners via the function returned by </a:t>
            </a:r>
            <a:r>
              <a:rPr lang="en-US" dirty="0">
                <a:latin typeface="Courier New"/>
                <a:cs typeface="Courier New"/>
              </a:rPr>
              <a:t>subscribe(listener)</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293</a:t>
            </a:fld>
            <a:endParaRPr lang="en-US"/>
          </a:p>
        </p:txBody>
      </p:sp>
    </p:spTree>
    <p:extLst>
      <p:ext uri="{BB962C8B-B14F-4D97-AF65-F5344CB8AC3E}">
        <p14:creationId xmlns:p14="http://schemas.microsoft.com/office/powerpoint/2010/main" val="307643066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E834-449E-A644-B44C-4E485E2A59DA}"/>
              </a:ext>
            </a:extLst>
          </p:cNvPr>
          <p:cNvSpPr>
            <a:spLocks noGrp="1"/>
          </p:cNvSpPr>
          <p:nvPr>
            <p:ph type="title"/>
          </p:nvPr>
        </p:nvSpPr>
        <p:spPr/>
        <p:txBody>
          <a:bodyPr/>
          <a:lstStyle/>
          <a:p>
            <a:r>
              <a:rPr lang="en-US" dirty="0"/>
              <a:t>Redux Store Design</a:t>
            </a:r>
          </a:p>
        </p:txBody>
      </p:sp>
      <p:sp>
        <p:nvSpPr>
          <p:cNvPr id="3" name="Text Placeholder 2">
            <a:extLst>
              <a:ext uri="{FF2B5EF4-FFF2-40B4-BE49-F238E27FC236}">
                <a16:creationId xmlns:a16="http://schemas.microsoft.com/office/drawing/2014/main" id="{BA2AA6F0-42F4-2A43-913B-2C906E1ACF5E}"/>
              </a:ext>
            </a:extLst>
          </p:cNvPr>
          <p:cNvSpPr>
            <a:spLocks noGrp="1"/>
          </p:cNvSpPr>
          <p:nvPr>
            <p:ph type="body" idx="1"/>
          </p:nvPr>
        </p:nvSpPr>
        <p:spPr/>
        <p:txBody>
          <a:bodyPr/>
          <a:lstStyle/>
          <a:p>
            <a:r>
              <a:rPr lang="en-US" dirty="0"/>
              <a:t>Many applications use data that is relational or "nested"</a:t>
            </a:r>
          </a:p>
          <a:p>
            <a:pPr marL="0" indent="0">
              <a:buNone/>
            </a:pPr>
            <a:endParaRPr lang="en-US" sz="2000" dirty="0">
              <a:latin typeface="Courier" pitchFamily="2" charset="0"/>
            </a:endParaRPr>
          </a:p>
          <a:p>
            <a:pPr marL="0" indent="0">
              <a:buNone/>
            </a:pPr>
            <a:r>
              <a:rPr lang="en-US" sz="2000" dirty="0">
                <a:latin typeface="Courier" pitchFamily="2" charset="0"/>
              </a:rPr>
              <a:t>let orders = [</a:t>
            </a:r>
          </a:p>
          <a:p>
            <a:pPr marL="0" indent="0">
              <a:buNone/>
            </a:pPr>
            <a:r>
              <a:rPr lang="en-US" sz="2000" dirty="0">
                <a:latin typeface="Courier" pitchFamily="2" charset="0"/>
              </a:rPr>
              <a:t>  {</a:t>
            </a:r>
          </a:p>
          <a:p>
            <a:pPr marL="0" indent="0">
              <a:buNone/>
            </a:pPr>
            <a:r>
              <a:rPr lang="en-US" sz="2000" dirty="0">
                <a:latin typeface="Courier" pitchFamily="2" charset="0"/>
              </a:rPr>
              <a:t>    id:1,</a:t>
            </a:r>
          </a:p>
          <a:p>
            <a:pPr marL="0" indent="0">
              <a:buNone/>
            </a:pPr>
            <a:r>
              <a:rPr lang="en-US" sz="2000" dirty="0">
                <a:latin typeface="Courier" pitchFamily="2" charset="0"/>
              </a:rPr>
              <a:t>    customer:{id:20,name:"Wilma",address:""},</a:t>
            </a:r>
          </a:p>
          <a:p>
            <a:pPr marL="0" indent="0">
              <a:buNone/>
            </a:pPr>
            <a:r>
              <a:rPr lang="en-US" sz="2000" dirty="0">
                <a:latin typeface="Courier" pitchFamily="2" charset="0"/>
              </a:rPr>
              <a:t>    items:[{id:10,name:"Toaster",price:20}</a:t>
            </a:r>
          </a:p>
          <a:p>
            <a:pPr marL="0" indent="0">
              <a:buNone/>
            </a:pPr>
            <a:r>
              <a:rPr lang="en-US" sz="2000" dirty="0">
                <a:latin typeface="Courier" pitchFamily="2" charset="0"/>
              </a:rPr>
              <a:t>  }</a:t>
            </a:r>
          </a:p>
          <a:p>
            <a:pPr marL="0" indent="0">
              <a:buNone/>
            </a:pPr>
            <a:r>
              <a:rPr lang="en-US" sz="2000" dirty="0">
                <a:latin typeface="Courier" pitchFamily="2" charset="0"/>
              </a:rPr>
              <a:t>]</a:t>
            </a:r>
          </a:p>
          <a:p>
            <a:pPr marL="0" indent="0">
              <a:buNone/>
            </a:pPr>
            <a:endParaRPr lang="en-US" sz="2000" dirty="0">
              <a:latin typeface="Courier" pitchFamily="2" charset="0"/>
            </a:endParaRPr>
          </a:p>
          <a:p>
            <a:r>
              <a:rPr lang="en-US" sz="2000" dirty="0">
                <a:latin typeface="Courier" pitchFamily="2" charset="0"/>
              </a:rPr>
              <a:t>Relational data mapped to objects can be complex and cause repetition.</a:t>
            </a:r>
          </a:p>
        </p:txBody>
      </p:sp>
    </p:spTree>
    <p:extLst>
      <p:ext uri="{BB962C8B-B14F-4D97-AF65-F5344CB8AC3E}">
        <p14:creationId xmlns:p14="http://schemas.microsoft.com/office/powerpoint/2010/main" val="174814579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6E47-1E34-C347-B603-6091BC7CB10F}"/>
              </a:ext>
            </a:extLst>
          </p:cNvPr>
          <p:cNvSpPr>
            <a:spLocks noGrp="1"/>
          </p:cNvSpPr>
          <p:nvPr>
            <p:ph type="title"/>
          </p:nvPr>
        </p:nvSpPr>
        <p:spPr/>
        <p:txBody>
          <a:bodyPr/>
          <a:lstStyle/>
          <a:p>
            <a:r>
              <a:rPr lang="en-US" dirty="0"/>
              <a:t>Redux Store Design</a:t>
            </a:r>
          </a:p>
        </p:txBody>
      </p:sp>
      <p:sp>
        <p:nvSpPr>
          <p:cNvPr id="3" name="Text Placeholder 2">
            <a:extLst>
              <a:ext uri="{FF2B5EF4-FFF2-40B4-BE49-F238E27FC236}">
                <a16:creationId xmlns:a16="http://schemas.microsoft.com/office/drawing/2014/main" id="{7CF17D1B-073A-554D-96F2-7E809E7D7B12}"/>
              </a:ext>
            </a:extLst>
          </p:cNvPr>
          <p:cNvSpPr>
            <a:spLocks noGrp="1"/>
          </p:cNvSpPr>
          <p:nvPr>
            <p:ph type="body" idx="1"/>
          </p:nvPr>
        </p:nvSpPr>
        <p:spPr/>
        <p:txBody>
          <a:bodyPr>
            <a:normAutofit lnSpcReduction="10000"/>
          </a:bodyPr>
          <a:lstStyle/>
          <a:p>
            <a:r>
              <a:rPr lang="en-US" dirty="0"/>
              <a:t>Solution: Normalize part of your store, and treat it like a database.</a:t>
            </a:r>
          </a:p>
          <a:p>
            <a:endParaRPr lang="en-US" dirty="0"/>
          </a:p>
          <a:p>
            <a:r>
              <a:rPr lang="en-US" b="1" dirty="0"/>
              <a:t>Data normalization:</a:t>
            </a:r>
          </a:p>
          <a:p>
            <a:pPr fontAlgn="base"/>
            <a:r>
              <a:rPr lang="en-US" dirty="0"/>
              <a:t>Each type of data gets its own "table" in the state.</a:t>
            </a:r>
          </a:p>
          <a:p>
            <a:pPr fontAlgn="base"/>
            <a:r>
              <a:rPr lang="en-US" dirty="0"/>
              <a:t>Each "data table" should store the individual items in an object, with the IDs of the items as keys and the items themselves as the values.</a:t>
            </a:r>
          </a:p>
          <a:p>
            <a:pPr fontAlgn="base"/>
            <a:r>
              <a:rPr lang="en-US" dirty="0"/>
              <a:t>Any references to individual items should be done by storing the item's ID.</a:t>
            </a:r>
          </a:p>
          <a:p>
            <a:pPr fontAlgn="base"/>
            <a:r>
              <a:rPr lang="en-US" dirty="0"/>
              <a:t>Arrays of IDs should be used to indicate ordering.</a:t>
            </a:r>
          </a:p>
          <a:p>
            <a:endParaRPr lang="en-US" dirty="0"/>
          </a:p>
        </p:txBody>
      </p:sp>
    </p:spTree>
    <p:extLst>
      <p:ext uri="{BB962C8B-B14F-4D97-AF65-F5344CB8AC3E}">
        <p14:creationId xmlns:p14="http://schemas.microsoft.com/office/powerpoint/2010/main" val="3563364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D632-3BA5-6043-97C1-F716F0C9DBCE}"/>
              </a:ext>
            </a:extLst>
          </p:cNvPr>
          <p:cNvSpPr>
            <a:spLocks noGrp="1"/>
          </p:cNvSpPr>
          <p:nvPr>
            <p:ph type="title"/>
          </p:nvPr>
        </p:nvSpPr>
        <p:spPr/>
        <p:txBody>
          <a:bodyPr/>
          <a:lstStyle/>
          <a:p>
            <a:r>
              <a:rPr lang="en-US" dirty="0"/>
              <a:t>Normalized Redux Store Example</a:t>
            </a:r>
          </a:p>
        </p:txBody>
      </p:sp>
      <p:sp>
        <p:nvSpPr>
          <p:cNvPr id="3" name="Content Placeholder 2">
            <a:extLst>
              <a:ext uri="{FF2B5EF4-FFF2-40B4-BE49-F238E27FC236}">
                <a16:creationId xmlns:a16="http://schemas.microsoft.com/office/drawing/2014/main" id="{C846947C-A0BE-5A4E-AAE6-09440F88FE49}"/>
              </a:ext>
            </a:extLst>
          </p:cNvPr>
          <p:cNvSpPr>
            <a:spLocks noGrp="1"/>
          </p:cNvSpPr>
          <p:nvPr>
            <p:ph idx="1"/>
          </p:nvPr>
        </p:nvSpPr>
        <p:spPr/>
        <p:txBody>
          <a:bodyPr>
            <a:normAutofit lnSpcReduction="10000"/>
          </a:bodyPr>
          <a:lstStyle/>
          <a:p>
            <a:pPr marL="0" indent="0">
              <a:buNone/>
            </a:pPr>
            <a:r>
              <a:rPr lang="en-US" sz="1800" dirty="0">
                <a:latin typeface="Courier" pitchFamily="2" charset="0"/>
              </a:rPr>
              <a:t>{ </a:t>
            </a:r>
          </a:p>
          <a:p>
            <a:pPr marL="0" indent="0">
              <a:buNone/>
            </a:pPr>
            <a:r>
              <a:rPr lang="en-US" sz="1800" dirty="0">
                <a:latin typeface="Courier" pitchFamily="2" charset="0"/>
              </a:rPr>
              <a:t>  </a:t>
            </a:r>
            <a:r>
              <a:rPr lang="en-US" sz="1800" b="1" dirty="0">
                <a:latin typeface="Courier" pitchFamily="2" charset="0"/>
              </a:rPr>
              <a:t>orders</a:t>
            </a:r>
            <a:r>
              <a:rPr lang="en-US" sz="1800" dirty="0">
                <a:latin typeface="Courier" pitchFamily="2" charset="0"/>
              </a:rPr>
              <a:t> : { </a:t>
            </a:r>
          </a:p>
          <a:p>
            <a:pPr marL="0" indent="0">
              <a:buNone/>
            </a:pPr>
            <a:r>
              <a:rPr lang="en-US" sz="1800" dirty="0">
                <a:latin typeface="Courier" pitchFamily="2" charset="0"/>
              </a:rPr>
              <a:t>    </a:t>
            </a:r>
            <a:r>
              <a:rPr lang="en-US" sz="1800" dirty="0" err="1">
                <a:latin typeface="Courier" pitchFamily="2" charset="0"/>
              </a:rPr>
              <a:t>byId</a:t>
            </a:r>
            <a:r>
              <a:rPr lang="en-US" sz="1800" dirty="0">
                <a:latin typeface="Courier" pitchFamily="2" charset="0"/>
              </a:rPr>
              <a:t> : { </a:t>
            </a:r>
          </a:p>
          <a:p>
            <a:pPr marL="0" indent="0">
              <a:buNone/>
            </a:pPr>
            <a:r>
              <a:rPr lang="en-US" sz="1800" dirty="0">
                <a:latin typeface="Courier" pitchFamily="2" charset="0"/>
              </a:rPr>
              <a:t>      "order1" : {id : "order1", customer : "customer1",</a:t>
            </a:r>
          </a:p>
          <a:p>
            <a:pPr marL="0" indent="0">
              <a:buNone/>
            </a:pPr>
            <a:r>
              <a:rPr lang="en-US" sz="1800" dirty="0">
                <a:latin typeface="Courier" pitchFamily="2" charset="0"/>
              </a:rPr>
              <a:t>                  items: ["item1","item2"]},</a:t>
            </a:r>
          </a:p>
          <a:p>
            <a:pPr marL="0" indent="0">
              <a:buNone/>
            </a:pPr>
            <a:r>
              <a:rPr lang="en-US" sz="1800" dirty="0">
                <a:latin typeface="Courier" pitchFamily="2" charset="0"/>
              </a:rPr>
              <a:t>      "order2" : {id : "order2", customer : "customer1",</a:t>
            </a:r>
          </a:p>
          <a:p>
            <a:pPr marL="0" indent="0">
              <a:buNone/>
            </a:pPr>
            <a:r>
              <a:rPr lang="en-US" sz="1800" dirty="0">
                <a:latin typeface="Courier" pitchFamily="2" charset="0"/>
              </a:rPr>
              <a:t>                  items: ["item1","item6"]}</a:t>
            </a:r>
          </a:p>
          <a:p>
            <a:pPr marL="0" indent="0">
              <a:buNone/>
            </a:pPr>
            <a:r>
              <a:rPr lang="en-US" sz="1800" dirty="0">
                <a:latin typeface="Courier" pitchFamily="2" charset="0"/>
              </a:rPr>
              <a:t>    },</a:t>
            </a:r>
          </a:p>
          <a:p>
            <a:pPr marL="0" indent="0">
              <a:buNone/>
            </a:pPr>
            <a:r>
              <a:rPr lang="en-US" sz="1800" dirty="0">
                <a:latin typeface="Courier" pitchFamily="2" charset="0"/>
              </a:rPr>
              <a:t>    </a:t>
            </a:r>
            <a:r>
              <a:rPr lang="en-US" sz="1800" dirty="0" err="1">
                <a:latin typeface="Courier" pitchFamily="2" charset="0"/>
              </a:rPr>
              <a:t>allIds</a:t>
            </a:r>
            <a:r>
              <a:rPr lang="en-US" sz="1800" dirty="0">
                <a:latin typeface="Courier" pitchFamily="2" charset="0"/>
              </a:rPr>
              <a:t> : ["order1", "order2"] },</a:t>
            </a:r>
          </a:p>
          <a:p>
            <a:pPr marL="0" indent="0">
              <a:buNone/>
            </a:pPr>
            <a:r>
              <a:rPr lang="en-US" sz="1800" dirty="0">
                <a:latin typeface="Courier" pitchFamily="2" charset="0"/>
              </a:rPr>
              <a:t>  </a:t>
            </a:r>
            <a:r>
              <a:rPr lang="en-US" sz="1800" b="1" dirty="0">
                <a:latin typeface="Courier" pitchFamily="2" charset="0"/>
              </a:rPr>
              <a:t>customers</a:t>
            </a:r>
            <a:r>
              <a:rPr lang="en-US" sz="1800" dirty="0">
                <a:latin typeface="Courier" pitchFamily="2" charset="0"/>
              </a:rPr>
              <a:t> : { </a:t>
            </a:r>
          </a:p>
          <a:p>
            <a:pPr marL="0" indent="0">
              <a:buNone/>
            </a:pPr>
            <a:r>
              <a:rPr lang="en-US" sz="1800" dirty="0">
                <a:latin typeface="Courier" pitchFamily="2" charset="0"/>
              </a:rPr>
              <a:t>    </a:t>
            </a:r>
            <a:r>
              <a:rPr lang="en-US" sz="1800" dirty="0" err="1">
                <a:latin typeface="Courier" pitchFamily="2" charset="0"/>
              </a:rPr>
              <a:t>byId</a:t>
            </a:r>
            <a:r>
              <a:rPr lang="en-US" sz="1800" dirty="0">
                <a:latin typeface="Courier" pitchFamily="2" charset="0"/>
              </a:rPr>
              <a:t> : { </a:t>
            </a:r>
          </a:p>
          <a:p>
            <a:pPr marL="0" indent="0">
              <a:buNone/>
            </a:pPr>
            <a:r>
              <a:rPr lang="en-US" sz="1800" dirty="0">
                <a:latin typeface="Courier" pitchFamily="2" charset="0"/>
              </a:rPr>
              <a:t>      "customer1" : { ... }</a:t>
            </a:r>
          </a:p>
          <a:p>
            <a:pPr marL="0" indent="0">
              <a:buNone/>
            </a:pPr>
            <a:r>
              <a:rPr lang="en-US" sz="1800" dirty="0">
                <a:latin typeface="Courier" pitchFamily="2" charset="0"/>
              </a:rPr>
              <a:t>      ...</a:t>
            </a:r>
          </a:p>
          <a:p>
            <a:pPr marL="0" indent="0">
              <a:buNone/>
            </a:pPr>
            <a:r>
              <a:rPr lang="en-US" sz="1800" dirty="0">
                <a:latin typeface="Courier" pitchFamily="2" charset="0"/>
              </a:rPr>
              <a:t>}</a:t>
            </a:r>
          </a:p>
        </p:txBody>
      </p:sp>
    </p:spTree>
    <p:extLst>
      <p:ext uri="{BB962C8B-B14F-4D97-AF65-F5344CB8AC3E}">
        <p14:creationId xmlns:p14="http://schemas.microsoft.com/office/powerpoint/2010/main" val="42248963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B37F-9CBB-544E-81D5-F2ABA3062AE9}"/>
              </a:ext>
            </a:extLst>
          </p:cNvPr>
          <p:cNvSpPr>
            <a:spLocks noGrp="1"/>
          </p:cNvSpPr>
          <p:nvPr>
            <p:ph type="title"/>
          </p:nvPr>
        </p:nvSpPr>
        <p:spPr/>
        <p:txBody>
          <a:bodyPr/>
          <a:lstStyle/>
          <a:p>
            <a:r>
              <a:rPr lang="en-US" dirty="0"/>
              <a:t>Benefits of Normalizing Store</a:t>
            </a:r>
          </a:p>
        </p:txBody>
      </p:sp>
      <p:sp>
        <p:nvSpPr>
          <p:cNvPr id="3" name="Content Placeholder 2">
            <a:extLst>
              <a:ext uri="{FF2B5EF4-FFF2-40B4-BE49-F238E27FC236}">
                <a16:creationId xmlns:a16="http://schemas.microsoft.com/office/drawing/2014/main" id="{F6AB62D9-6CE0-DD4E-80D1-26178643C975}"/>
              </a:ext>
            </a:extLst>
          </p:cNvPr>
          <p:cNvSpPr>
            <a:spLocks noGrp="1"/>
          </p:cNvSpPr>
          <p:nvPr>
            <p:ph idx="1"/>
          </p:nvPr>
        </p:nvSpPr>
        <p:spPr/>
        <p:txBody>
          <a:bodyPr/>
          <a:lstStyle/>
          <a:p>
            <a:r>
              <a:rPr lang="en-US" dirty="0"/>
              <a:t>Each item is defined in only one place</a:t>
            </a:r>
          </a:p>
          <a:p>
            <a:r>
              <a:rPr lang="en-US" dirty="0"/>
              <a:t>Simplifies Reducer logic (flatter structure)</a:t>
            </a:r>
          </a:p>
          <a:p>
            <a:r>
              <a:rPr lang="en-US" dirty="0"/>
              <a:t>Simplifies logic for retrieving and updating items</a:t>
            </a:r>
          </a:p>
          <a:p>
            <a:r>
              <a:rPr lang="en-US" dirty="0"/>
              <a:t>Because each data type is separated, updates to a single type of data require fewer components to be re-rendered</a:t>
            </a:r>
          </a:p>
          <a:p>
            <a:endParaRPr lang="en-US" dirty="0"/>
          </a:p>
          <a:p>
            <a:endParaRPr lang="en-US" dirty="0"/>
          </a:p>
        </p:txBody>
      </p:sp>
    </p:spTree>
    <p:extLst>
      <p:ext uri="{BB962C8B-B14F-4D97-AF65-F5344CB8AC3E}">
        <p14:creationId xmlns:p14="http://schemas.microsoft.com/office/powerpoint/2010/main" val="77277481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Redux</a:t>
            </a:r>
            <a:r>
              <a:rPr lang="en-US" dirty="0"/>
              <a:t> Pros and Cons</a:t>
            </a:r>
          </a:p>
        </p:txBody>
      </p:sp>
      <p:sp>
        <p:nvSpPr>
          <p:cNvPr id="5" name="Text Placeholder 4"/>
          <p:cNvSpPr>
            <a:spLocks noGrp="1"/>
          </p:cNvSpPr>
          <p:nvPr>
            <p:ph type="body" idx="1"/>
          </p:nvPr>
        </p:nvSpPr>
        <p:spPr/>
        <p:txBody>
          <a:bodyPr/>
          <a:lstStyle/>
          <a:p>
            <a:r>
              <a:rPr lang="en-US" dirty="0" err="1"/>
              <a:t>Redux</a:t>
            </a:r>
            <a:r>
              <a:rPr lang="en-US" dirty="0"/>
              <a:t> Pros</a:t>
            </a:r>
          </a:p>
        </p:txBody>
      </p:sp>
      <p:sp>
        <p:nvSpPr>
          <p:cNvPr id="6" name="Content Placeholder 5"/>
          <p:cNvSpPr>
            <a:spLocks noGrp="1"/>
          </p:cNvSpPr>
          <p:nvPr>
            <p:ph sz="half" idx="2"/>
          </p:nvPr>
        </p:nvSpPr>
        <p:spPr/>
        <p:txBody>
          <a:bodyPr/>
          <a:lstStyle/>
          <a:p>
            <a:r>
              <a:rPr lang="en-US" dirty="0"/>
              <a:t>Declarative</a:t>
            </a:r>
          </a:p>
          <a:p>
            <a:r>
              <a:rPr lang="en-US" dirty="0"/>
              <a:t>Immutable state</a:t>
            </a:r>
          </a:p>
          <a:p>
            <a:r>
              <a:rPr lang="en-US" dirty="0"/>
              <a:t>Mutation logic separate from views</a:t>
            </a:r>
          </a:p>
          <a:p>
            <a:r>
              <a:rPr lang="en-US" dirty="0"/>
              <a:t>Great for testing</a:t>
            </a:r>
          </a:p>
          <a:p>
            <a:pPr marL="0" indent="0">
              <a:buNone/>
            </a:pPr>
            <a:endParaRPr lang="en-US" dirty="0"/>
          </a:p>
        </p:txBody>
      </p:sp>
      <p:sp>
        <p:nvSpPr>
          <p:cNvPr id="7" name="Text Placeholder 6"/>
          <p:cNvSpPr>
            <a:spLocks noGrp="1"/>
          </p:cNvSpPr>
          <p:nvPr>
            <p:ph type="body" sz="quarter" idx="3"/>
          </p:nvPr>
        </p:nvSpPr>
        <p:spPr/>
        <p:txBody>
          <a:bodyPr/>
          <a:lstStyle/>
          <a:p>
            <a:r>
              <a:rPr lang="en-US" dirty="0" err="1"/>
              <a:t>Redux</a:t>
            </a:r>
            <a:r>
              <a:rPr lang="en-US" dirty="0"/>
              <a:t> Cons</a:t>
            </a:r>
          </a:p>
        </p:txBody>
      </p:sp>
      <p:sp>
        <p:nvSpPr>
          <p:cNvPr id="8" name="Content Placeholder 7"/>
          <p:cNvSpPr>
            <a:spLocks noGrp="1"/>
          </p:cNvSpPr>
          <p:nvPr>
            <p:ph sz="quarter" idx="4"/>
          </p:nvPr>
        </p:nvSpPr>
        <p:spPr/>
        <p:txBody>
          <a:bodyPr/>
          <a:lstStyle/>
          <a:p>
            <a:r>
              <a:rPr lang="en-US" dirty="0"/>
              <a:t>More complicated than just using plain react components</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298</a:t>
            </a:fld>
            <a:endParaRPr lang="en-US">
              <a:solidFill>
                <a:prstClr val="black">
                  <a:tint val="75000"/>
                </a:prstClr>
              </a:solidFill>
              <a:latin typeface="Calibri"/>
            </a:endParaRPr>
          </a:p>
        </p:txBody>
      </p:sp>
    </p:spTree>
    <p:extLst>
      <p:ext uri="{BB962C8B-B14F-4D97-AF65-F5344CB8AC3E}">
        <p14:creationId xmlns:p14="http://schemas.microsoft.com/office/powerpoint/2010/main" val="241035949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28: </a:t>
            </a:r>
            <a:r>
              <a:rPr lang="en-US" dirty="0" err="1"/>
              <a:t>Redux</a:t>
            </a:r>
            <a:r>
              <a:rPr lang="en-US" dirty="0"/>
              <a:t> Thermometer</a:t>
            </a:r>
          </a:p>
        </p:txBody>
      </p:sp>
      <p:sp>
        <p:nvSpPr>
          <p:cNvPr id="3" name="Text Placeholder 2"/>
          <p:cNvSpPr>
            <a:spLocks noGrp="1"/>
          </p:cNvSpPr>
          <p:nvPr>
            <p:ph type="body" idx="1"/>
          </p:nvPr>
        </p:nvSpPr>
        <p:spPr/>
        <p:txBody>
          <a:bodyPr/>
          <a:lstStyle/>
          <a:p>
            <a:r>
              <a:rPr lang="en-US" dirty="0"/>
              <a:t>Starting with the Redux counter example app (which is in the 'counter' folder inside the Redux examples that come with Redux), convert it into a thermometer / thermostat app with a graphical output.</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299</a:t>
            </a:fld>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098800" y="3203229"/>
            <a:ext cx="3454400" cy="3209679"/>
          </a:xfrm>
          <a:prstGeom prst="rect">
            <a:avLst/>
          </a:prstGeom>
          <a:noFill/>
          <a:ln>
            <a:noFill/>
          </a:ln>
        </p:spPr>
      </p:pic>
    </p:spTree>
    <p:extLst>
      <p:ext uri="{BB962C8B-B14F-4D97-AF65-F5344CB8AC3E}">
        <p14:creationId xmlns:p14="http://schemas.microsoft.com/office/powerpoint/2010/main" val="233662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6584"/>
          </a:xfrm>
        </p:spPr>
        <p:txBody>
          <a:bodyPr/>
          <a:lstStyle/>
          <a:p>
            <a:pPr algn="l"/>
            <a:r>
              <a:rPr lang="en-US" sz="4000" b="1" baseline="0" dirty="0"/>
              <a:t>Contents</a:t>
            </a:r>
            <a:endParaRPr lang="en-US" sz="4000" b="1" dirty="0"/>
          </a:p>
        </p:txBody>
      </p:sp>
      <p:sp>
        <p:nvSpPr>
          <p:cNvPr id="3" name="Text Placeholder 2"/>
          <p:cNvSpPr>
            <a:spLocks noGrp="1"/>
          </p:cNvSpPr>
          <p:nvPr>
            <p:ph type="body" idx="1"/>
          </p:nvPr>
        </p:nvSpPr>
        <p:spPr>
          <a:xfrm>
            <a:off x="457200" y="1035326"/>
            <a:ext cx="8229600" cy="4842052"/>
          </a:xfrm>
        </p:spPr>
        <p:txBody>
          <a:bodyPr numCol="1">
            <a:noAutofit/>
          </a:bodyPr>
          <a:lstStyle/>
          <a:p>
            <a:pPr marL="0" lvl="0" indent="0">
              <a:buNone/>
            </a:pPr>
            <a:r>
              <a:rPr lang="en-US" sz="1400" b="1" dirty="0"/>
              <a:t>Chapter 8:	The Document Object Model (DOM) - 142 </a:t>
            </a:r>
          </a:p>
          <a:p>
            <a:pPr marL="0" lvl="0" indent="0">
              <a:buNone/>
            </a:pPr>
            <a:r>
              <a:rPr lang="en-US" sz="1400" b="1" dirty="0"/>
              <a:t>Chapter 9:	Introduction to </a:t>
            </a:r>
            <a:r>
              <a:rPr lang="en-US" sz="1400" b="1" dirty="0" err="1"/>
              <a:t>React.js</a:t>
            </a:r>
            <a:r>
              <a:rPr lang="en-US" sz="1400" b="1" dirty="0"/>
              <a:t> </a:t>
            </a:r>
            <a:r>
              <a:rPr lang="mr-IN" sz="1400" b="1" dirty="0"/>
              <a:t>–</a:t>
            </a:r>
            <a:r>
              <a:rPr lang="en-US" sz="1400" b="1" dirty="0"/>
              <a:t> 153</a:t>
            </a:r>
          </a:p>
          <a:p>
            <a:pPr lvl="1">
              <a:buFont typeface="+mj-lt"/>
              <a:buAutoNum type="arabicPeriod"/>
            </a:pPr>
            <a:r>
              <a:rPr lang="en-US" sz="1200" dirty="0"/>
              <a:t>Virtual DOM </a:t>
            </a:r>
            <a:r>
              <a:rPr lang="mr-IN" sz="1200" dirty="0"/>
              <a:t>–</a:t>
            </a:r>
            <a:r>
              <a:rPr lang="en-US" sz="1200" dirty="0"/>
              <a:t> 159</a:t>
            </a:r>
          </a:p>
          <a:p>
            <a:pPr lvl="1">
              <a:buFont typeface="+mj-lt"/>
              <a:buAutoNum type="arabicPeriod"/>
            </a:pPr>
            <a:r>
              <a:rPr lang="en-US" sz="1200" dirty="0"/>
              <a:t>React Development Process - 169</a:t>
            </a:r>
          </a:p>
          <a:p>
            <a:pPr lvl="1">
              <a:buFont typeface="+mj-lt"/>
              <a:buAutoNum type="arabicPeriod"/>
            </a:pPr>
            <a:r>
              <a:rPr lang="en-US" sz="1200" dirty="0"/>
              <a:t>Props vs. State - 175</a:t>
            </a:r>
          </a:p>
          <a:p>
            <a:pPr marL="0" lvl="0" indent="0">
              <a:buNone/>
            </a:pPr>
            <a:r>
              <a:rPr lang="en-US" sz="1400" b="1" dirty="0"/>
              <a:t>Chapter 10:	JSX - 181</a:t>
            </a:r>
          </a:p>
          <a:p>
            <a:pPr lvl="1">
              <a:buFont typeface="+mj-lt"/>
              <a:buAutoNum type="arabicPeriod"/>
            </a:pPr>
            <a:r>
              <a:rPr lang="en-US" sz="1200" dirty="0"/>
              <a:t>What is JSX? - 182</a:t>
            </a:r>
          </a:p>
          <a:p>
            <a:pPr lvl="1">
              <a:buFont typeface="+mj-lt"/>
              <a:buAutoNum type="arabicPeriod"/>
            </a:pPr>
            <a:r>
              <a:rPr lang="en-US" sz="1200" dirty="0"/>
              <a:t>Using JSX - 183</a:t>
            </a:r>
          </a:p>
          <a:p>
            <a:pPr marL="0" indent="0">
              <a:buNone/>
            </a:pPr>
            <a:r>
              <a:rPr lang="en-US" sz="1400" b="1" dirty="0"/>
              <a:t>Chapter 11:	React Components </a:t>
            </a:r>
            <a:r>
              <a:rPr lang="mr-IN" sz="1400" b="1" dirty="0"/>
              <a:t>–</a:t>
            </a:r>
            <a:r>
              <a:rPr lang="en-US" sz="1400" b="1" dirty="0"/>
              <a:t> 192</a:t>
            </a:r>
          </a:p>
          <a:p>
            <a:pPr lvl="1">
              <a:buFont typeface="+mj-lt"/>
              <a:buAutoNum type="arabicPeriod"/>
            </a:pPr>
            <a:r>
              <a:rPr lang="en-US" sz="1200" dirty="0"/>
              <a:t>Pure Functions - 197</a:t>
            </a:r>
          </a:p>
          <a:p>
            <a:pPr lvl="1">
              <a:buFont typeface="+mj-lt"/>
              <a:buAutoNum type="arabicPeriod"/>
            </a:pPr>
            <a:r>
              <a:rPr lang="en-US" sz="1200" dirty="0"/>
              <a:t>Styles in React - 210 </a:t>
            </a:r>
          </a:p>
          <a:p>
            <a:pPr lvl="1">
              <a:buFont typeface="+mj-lt"/>
              <a:buAutoNum type="arabicPeriod"/>
            </a:pPr>
            <a:r>
              <a:rPr lang="en-US" sz="1200" dirty="0"/>
              <a:t>Forms </a:t>
            </a:r>
            <a:r>
              <a:rPr lang="mr-IN" sz="1200" dirty="0"/>
              <a:t>–</a:t>
            </a:r>
            <a:r>
              <a:rPr lang="en-US" sz="1200" dirty="0"/>
              <a:t> 214</a:t>
            </a:r>
          </a:p>
          <a:p>
            <a:pPr lvl="1">
              <a:buFont typeface="+mj-lt"/>
              <a:buAutoNum type="arabicPeriod"/>
            </a:pPr>
            <a:r>
              <a:rPr lang="en-US" sz="1200" dirty="0"/>
              <a:t>Life-Cycle Methods </a:t>
            </a:r>
            <a:r>
              <a:rPr lang="mr-IN" sz="1200" dirty="0"/>
              <a:t>–</a:t>
            </a:r>
            <a:r>
              <a:rPr lang="en-US" sz="1200" dirty="0"/>
              <a:t> 223</a:t>
            </a:r>
          </a:p>
          <a:p>
            <a:pPr lvl="1">
              <a:buFont typeface="+mj-lt"/>
              <a:buAutoNum type="arabicPeriod"/>
            </a:pPr>
            <a:r>
              <a:rPr lang="en-US" sz="1200" dirty="0"/>
              <a:t>Composition - 230</a:t>
            </a:r>
          </a:p>
          <a:p>
            <a:pPr lvl="1">
              <a:buFont typeface="+mj-lt"/>
              <a:buAutoNum type="arabicPeriod"/>
            </a:pPr>
            <a:r>
              <a:rPr lang="en-US" sz="1200" dirty="0"/>
              <a:t>Testing React Components – 237</a:t>
            </a:r>
          </a:p>
          <a:p>
            <a:pPr lvl="1">
              <a:buFont typeface="+mj-lt"/>
              <a:buAutoNum type="arabicPeriod"/>
            </a:pPr>
            <a:r>
              <a:rPr lang="en-US" sz="1200" dirty="0"/>
              <a:t>React Router - 254</a:t>
            </a:r>
          </a:p>
          <a:p>
            <a:pPr marL="0" indent="0">
              <a:buNone/>
            </a:pPr>
            <a:r>
              <a:rPr lang="en-US" sz="1400" b="1" dirty="0"/>
              <a:t>Chapter 12:	Flux and </a:t>
            </a:r>
            <a:r>
              <a:rPr lang="en-US" sz="1400" b="1" dirty="0" err="1"/>
              <a:t>Redux</a:t>
            </a:r>
            <a:r>
              <a:rPr lang="en-US" sz="1400" b="1" dirty="0"/>
              <a:t> - 237</a:t>
            </a:r>
          </a:p>
          <a:p>
            <a:pPr lvl="1">
              <a:buFont typeface="+mj-lt"/>
              <a:buAutoNum type="arabicPeriod"/>
            </a:pPr>
            <a:r>
              <a:rPr lang="en-US" sz="1200" dirty="0"/>
              <a:t>Flux - 258</a:t>
            </a:r>
          </a:p>
          <a:p>
            <a:pPr lvl="1">
              <a:buFont typeface="+mj-lt"/>
              <a:buAutoNum type="arabicPeriod"/>
            </a:pPr>
            <a:r>
              <a:rPr lang="en-US" sz="1200" dirty="0" err="1"/>
              <a:t>Redux</a:t>
            </a:r>
            <a:r>
              <a:rPr lang="en-US" sz="1200" dirty="0"/>
              <a:t> - 264</a:t>
            </a:r>
          </a:p>
          <a:p>
            <a:pPr marL="0" lvl="0" indent="0">
              <a:buNone/>
            </a:pPr>
            <a:r>
              <a:rPr lang="en-US" sz="1400" b="1" dirty="0"/>
              <a:t>Chapter 13:	Advanced Topics - 297</a:t>
            </a:r>
          </a:p>
          <a:p>
            <a:pPr lvl="1">
              <a:buFont typeface="+mj-lt"/>
              <a:buAutoNum type="arabicPeriod"/>
            </a:pPr>
            <a:r>
              <a:rPr lang="en-US" sz="1200" dirty="0"/>
              <a:t>Server-side React - 298</a:t>
            </a:r>
          </a:p>
          <a:p>
            <a:pPr lvl="1">
              <a:buFont typeface="+mj-lt"/>
              <a:buAutoNum type="arabicPeriod"/>
            </a:pPr>
            <a:r>
              <a:rPr lang="en-US" sz="1200" dirty="0"/>
              <a:t>Using React with Other Libraries - 299</a:t>
            </a:r>
          </a:p>
          <a:p>
            <a:pPr lvl="1">
              <a:buFont typeface="+mj-lt"/>
              <a:buAutoNum type="arabicPeriod"/>
            </a:pPr>
            <a:r>
              <a:rPr lang="en-US" sz="1200" dirty="0"/>
              <a:t>Optimizing React Performance - 300</a:t>
            </a:r>
          </a:p>
        </p:txBody>
      </p:sp>
      <p:sp>
        <p:nvSpPr>
          <p:cNvPr id="4" name="Slide Number Placeholder 3"/>
          <p:cNvSpPr>
            <a:spLocks noGrp="1"/>
          </p:cNvSpPr>
          <p:nvPr>
            <p:ph type="sldNum" sz="quarter" idx="12"/>
          </p:nvPr>
        </p:nvSpPr>
        <p:spPr/>
        <p:txBody>
          <a:bodyPr/>
          <a:lstStyle/>
          <a:p>
            <a:fld id="{A839F4A7-500C-EC42-AE23-BEE4487EA55E}" type="slidenum">
              <a:rPr lang="en-US" smtClean="0"/>
              <a:t>3</a:t>
            </a:fld>
            <a:endParaRPr lang="en-US"/>
          </a:p>
        </p:txBody>
      </p:sp>
    </p:spTree>
    <p:extLst>
      <p:ext uri="{BB962C8B-B14F-4D97-AF65-F5344CB8AC3E}">
        <p14:creationId xmlns:p14="http://schemas.microsoft.com/office/powerpoint/2010/main" val="1924949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Overview</a:t>
            </a:r>
          </a:p>
        </p:txBody>
      </p:sp>
      <p:sp>
        <p:nvSpPr>
          <p:cNvPr id="3" name="Text Placeholder 2"/>
          <p:cNvSpPr>
            <a:spLocks noGrp="1"/>
          </p:cNvSpPr>
          <p:nvPr>
            <p:ph type="body" idx="1"/>
          </p:nvPr>
        </p:nvSpPr>
        <p:spPr/>
        <p:txBody>
          <a:bodyPr/>
          <a:lstStyle/>
          <a:p>
            <a:r>
              <a:rPr lang="en-US" dirty="0"/>
              <a:t>Node uses </a:t>
            </a:r>
            <a:r>
              <a:rPr lang="en-US" dirty="0" err="1"/>
              <a:t>CommonJS</a:t>
            </a:r>
            <a:r>
              <a:rPr lang="en-US" dirty="0"/>
              <a:t> for loading modules</a:t>
            </a:r>
          </a:p>
          <a:p>
            <a:r>
              <a:rPr lang="en-US" dirty="0"/>
              <a:t>Original name was </a:t>
            </a:r>
            <a:r>
              <a:rPr lang="en-US" dirty="0" err="1"/>
              <a:t>ServerJS</a:t>
            </a:r>
            <a:endParaRPr lang="en-US" dirty="0"/>
          </a:p>
          <a:p>
            <a:r>
              <a:rPr lang="en-US" dirty="0"/>
              <a:t>Provides a way to import dependencies in JavaScript when used outside the browser (such as server side or in desktop applications)</a:t>
            </a:r>
          </a:p>
          <a:p>
            <a:r>
              <a:rPr lang="en-US" dirty="0" err="1">
                <a:latin typeface="Courier New" charset="0"/>
                <a:ea typeface="Courier New" charset="0"/>
                <a:cs typeface="Courier New" charset="0"/>
              </a:rPr>
              <a:t>module.exports</a:t>
            </a:r>
            <a:r>
              <a:rPr lang="en-US" dirty="0"/>
              <a:t> </a:t>
            </a:r>
          </a:p>
          <a:p>
            <a:pPr lvl="1"/>
            <a:r>
              <a:rPr lang="en-US" dirty="0"/>
              <a:t>Encapsulates code into a module</a:t>
            </a:r>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require</a:t>
            </a:r>
            <a:r>
              <a:rPr lang="en-US" dirty="0"/>
              <a:t> </a:t>
            </a:r>
          </a:p>
          <a:p>
            <a:pPr lvl="1"/>
            <a:r>
              <a:rPr lang="en-US" dirty="0"/>
              <a:t>Imports a module into JavaScript code</a:t>
            </a:r>
          </a:p>
          <a:p>
            <a:endParaRPr lang="en-US" dirty="0"/>
          </a:p>
        </p:txBody>
      </p:sp>
      <p:sp>
        <p:nvSpPr>
          <p:cNvPr id="4" name="Slide Number Placeholder 3"/>
          <p:cNvSpPr>
            <a:spLocks noGrp="1"/>
          </p:cNvSpPr>
          <p:nvPr>
            <p:ph type="sldNum" sz="quarter" idx="12"/>
          </p:nvPr>
        </p:nvSpPr>
        <p:spPr/>
        <p:txBody>
          <a:bodyPr/>
          <a:lstStyle/>
          <a:p>
            <a:fld id="{1D21158B-3A13-A246-958D-D43CDD4D1464}" type="slidenum">
              <a:rPr lang="en-US" smtClean="0"/>
              <a:t>30</a:t>
            </a:fld>
            <a:endParaRPr lang="en-US"/>
          </a:p>
        </p:txBody>
      </p:sp>
    </p:spTree>
    <p:extLst>
      <p:ext uri="{BB962C8B-B14F-4D97-AF65-F5344CB8AC3E}">
        <p14:creationId xmlns:p14="http://schemas.microsoft.com/office/powerpoint/2010/main" val="290457859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29: Implementing </a:t>
            </a:r>
            <a:r>
              <a:rPr lang="en-US" dirty="0" err="1"/>
              <a:t>Redux</a:t>
            </a:r>
            <a:endParaRPr lang="en-US" dirty="0"/>
          </a:p>
        </p:txBody>
      </p:sp>
      <p:sp>
        <p:nvSpPr>
          <p:cNvPr id="3" name="Text Placeholder 2"/>
          <p:cNvSpPr>
            <a:spLocks noGrp="1"/>
          </p:cNvSpPr>
          <p:nvPr>
            <p:ph type="body" idx="1"/>
          </p:nvPr>
        </p:nvSpPr>
        <p:spPr/>
        <p:txBody>
          <a:bodyPr/>
          <a:lstStyle/>
          <a:p>
            <a:r>
              <a:rPr lang="en-US" dirty="0"/>
              <a:t>Implement Redux to change the state of the radio buttons in the Poll Application.</a:t>
            </a:r>
          </a:p>
        </p:txBody>
      </p:sp>
      <p:sp>
        <p:nvSpPr>
          <p:cNvPr id="4" name="Slide Number Placeholder 3"/>
          <p:cNvSpPr>
            <a:spLocks noGrp="1"/>
          </p:cNvSpPr>
          <p:nvPr>
            <p:ph type="sldNum" sz="quarter" idx="12"/>
          </p:nvPr>
        </p:nvSpPr>
        <p:spPr/>
        <p:txBody>
          <a:bodyPr/>
          <a:lstStyle/>
          <a:p>
            <a:fld id="{A839F4A7-500C-EC42-AE23-BEE4487EA55E}" type="slidenum">
              <a:rPr lang="en-US" smtClean="0"/>
              <a:t>300</a:t>
            </a:fld>
            <a:endParaRPr lang="en-US"/>
          </a:p>
        </p:txBody>
      </p:sp>
    </p:spTree>
    <p:extLst>
      <p:ext uri="{BB962C8B-B14F-4D97-AF65-F5344CB8AC3E}">
        <p14:creationId xmlns:p14="http://schemas.microsoft.com/office/powerpoint/2010/main" val="204325269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AJAX Best Practices</a:t>
            </a:r>
          </a:p>
        </p:txBody>
      </p:sp>
      <p:sp>
        <p:nvSpPr>
          <p:cNvPr id="3" name="Text Placeholder 2"/>
          <p:cNvSpPr>
            <a:spLocks noGrp="1"/>
          </p:cNvSpPr>
          <p:nvPr>
            <p:ph type="body" idx="1"/>
          </p:nvPr>
        </p:nvSpPr>
        <p:spPr/>
        <p:txBody>
          <a:bodyPr/>
          <a:lstStyle/>
          <a:p>
            <a:r>
              <a:rPr lang="en-US" dirty="0"/>
              <a:t>Four Ways</a:t>
            </a:r>
          </a:p>
          <a:p>
            <a:pPr lvl="1"/>
            <a:r>
              <a:rPr lang="en-US" dirty="0"/>
              <a:t>Root Component</a:t>
            </a:r>
          </a:p>
          <a:p>
            <a:pPr lvl="2"/>
            <a:r>
              <a:rPr lang="en-US" dirty="0"/>
              <a:t>Best for small apps and prototypes.</a:t>
            </a:r>
          </a:p>
          <a:p>
            <a:pPr lvl="1"/>
            <a:r>
              <a:rPr lang="en-US" dirty="0"/>
              <a:t>Container Components</a:t>
            </a:r>
          </a:p>
          <a:p>
            <a:pPr lvl="2"/>
            <a:r>
              <a:rPr lang="en-US" dirty="0"/>
              <a:t>Create a container component for every presentational component that needs data from the server.</a:t>
            </a:r>
          </a:p>
          <a:p>
            <a:pPr lvl="1"/>
            <a:r>
              <a:rPr lang="en-US" dirty="0"/>
              <a:t>Redux Middleware</a:t>
            </a:r>
          </a:p>
          <a:p>
            <a:pPr lvl="2"/>
            <a:r>
              <a:rPr lang="en-US" dirty="0" err="1"/>
              <a:t>Thunk</a:t>
            </a:r>
            <a:r>
              <a:rPr lang="en-US" dirty="0"/>
              <a:t> Middleware</a:t>
            </a:r>
          </a:p>
          <a:p>
            <a:pPr lvl="2"/>
            <a:r>
              <a:rPr lang="en-US" dirty="0"/>
              <a:t>Saga</a:t>
            </a:r>
          </a:p>
          <a:p>
            <a:pPr lvl="1"/>
            <a:r>
              <a:rPr lang="en-US" dirty="0"/>
              <a:t>Relay</a:t>
            </a:r>
          </a:p>
          <a:p>
            <a:pPr lvl="2"/>
            <a:r>
              <a:rPr lang="en-US" dirty="0"/>
              <a:t>Good for large applications</a:t>
            </a:r>
          </a:p>
          <a:p>
            <a:pPr lvl="2"/>
            <a:r>
              <a:rPr lang="en-US" dirty="0"/>
              <a:t>Declare data needs of components with </a:t>
            </a:r>
            <a:r>
              <a:rPr lang="en-US" dirty="0" err="1"/>
              <a:t>GraphQL</a:t>
            </a:r>
            <a:endParaRPr lang="en-US" dirty="0"/>
          </a:p>
          <a:p>
            <a:pPr lvl="2"/>
            <a:r>
              <a:rPr lang="en-US" dirty="0"/>
              <a:t>Relay automatically downloads data and fills out the props</a:t>
            </a:r>
          </a:p>
        </p:txBody>
      </p:sp>
      <p:sp>
        <p:nvSpPr>
          <p:cNvPr id="4" name="Slide Number Placeholder 3"/>
          <p:cNvSpPr>
            <a:spLocks noGrp="1"/>
          </p:cNvSpPr>
          <p:nvPr>
            <p:ph type="sldNum" sz="quarter" idx="12"/>
          </p:nvPr>
        </p:nvSpPr>
        <p:spPr/>
        <p:txBody>
          <a:bodyPr/>
          <a:lstStyle/>
          <a:p>
            <a:fld id="{A839F4A7-500C-EC42-AE23-BEE4487EA55E}" type="slidenum">
              <a:rPr lang="en-US" smtClean="0"/>
              <a:t>301</a:t>
            </a:fld>
            <a:endParaRPr lang="en-US"/>
          </a:p>
        </p:txBody>
      </p:sp>
    </p:spTree>
    <p:extLst>
      <p:ext uri="{BB962C8B-B14F-4D97-AF65-F5344CB8AC3E}">
        <p14:creationId xmlns:p14="http://schemas.microsoft.com/office/powerpoint/2010/main" val="299924571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Redux Middleware?</a:t>
            </a:r>
          </a:p>
        </p:txBody>
      </p:sp>
      <p:sp>
        <p:nvSpPr>
          <p:cNvPr id="3" name="Text Placeholder 2"/>
          <p:cNvSpPr>
            <a:spLocks noGrp="1"/>
          </p:cNvSpPr>
          <p:nvPr>
            <p:ph type="body" idx="1"/>
          </p:nvPr>
        </p:nvSpPr>
        <p:spPr/>
        <p:txBody>
          <a:bodyPr>
            <a:normAutofit/>
          </a:bodyPr>
          <a:lstStyle/>
          <a:p>
            <a:r>
              <a:rPr lang="en-US" sz="2800" dirty="0"/>
              <a:t>a third-party extension point between dispatching an action, and the moment it reaches the reducer.</a:t>
            </a:r>
          </a:p>
        </p:txBody>
      </p:sp>
      <p:sp>
        <p:nvSpPr>
          <p:cNvPr id="4" name="Slide Number Placeholder 3"/>
          <p:cNvSpPr>
            <a:spLocks noGrp="1"/>
          </p:cNvSpPr>
          <p:nvPr>
            <p:ph type="sldNum" sz="quarter" idx="12"/>
          </p:nvPr>
        </p:nvSpPr>
        <p:spPr/>
        <p:txBody>
          <a:bodyPr/>
          <a:lstStyle/>
          <a:p>
            <a:fld id="{A839F4A7-500C-EC42-AE23-BEE4487EA55E}" type="slidenum">
              <a:rPr lang="en-US" smtClean="0"/>
              <a:t>302</a:t>
            </a:fld>
            <a:endParaRPr lang="en-US"/>
          </a:p>
        </p:txBody>
      </p:sp>
      <p:graphicFrame>
        <p:nvGraphicFramePr>
          <p:cNvPr id="5" name="Diagram 4"/>
          <p:cNvGraphicFramePr/>
          <p:nvPr>
            <p:extLst>
              <p:ext uri="{D42A27DB-BD31-4B8C-83A1-F6EECF244321}">
                <p14:modId xmlns:p14="http://schemas.microsoft.com/office/powerpoint/2010/main" val="723365478"/>
              </p:ext>
            </p:extLst>
          </p:nvPr>
        </p:nvGraphicFramePr>
        <p:xfrm>
          <a:off x="614149" y="2196090"/>
          <a:ext cx="7915702" cy="3334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1605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Middleware Good For?</a:t>
            </a:r>
          </a:p>
        </p:txBody>
      </p:sp>
      <p:sp>
        <p:nvSpPr>
          <p:cNvPr id="3" name="Text Placeholder 2"/>
          <p:cNvSpPr>
            <a:spLocks noGrp="1"/>
          </p:cNvSpPr>
          <p:nvPr>
            <p:ph type="body" idx="1"/>
          </p:nvPr>
        </p:nvSpPr>
        <p:spPr/>
        <p:txBody>
          <a:bodyPr>
            <a:normAutofit/>
          </a:bodyPr>
          <a:lstStyle/>
          <a:p>
            <a:r>
              <a:rPr lang="en-US" sz="3600" dirty="0"/>
              <a:t>Logging actions</a:t>
            </a:r>
          </a:p>
          <a:p>
            <a:r>
              <a:rPr lang="en-US" sz="3600" dirty="0"/>
              <a:t>Reporting errors</a:t>
            </a:r>
          </a:p>
          <a:p>
            <a:r>
              <a:rPr lang="en-US" sz="3600" dirty="0"/>
              <a:t>Dispatching new actions</a:t>
            </a:r>
          </a:p>
          <a:p>
            <a:r>
              <a:rPr lang="en-US" sz="3600" dirty="0"/>
              <a:t>Asynchronous requests</a:t>
            </a:r>
          </a:p>
        </p:txBody>
      </p:sp>
      <p:sp>
        <p:nvSpPr>
          <p:cNvPr id="4" name="Slide Number Placeholder 3"/>
          <p:cNvSpPr>
            <a:spLocks noGrp="1"/>
          </p:cNvSpPr>
          <p:nvPr>
            <p:ph type="sldNum" sz="quarter" idx="12"/>
          </p:nvPr>
        </p:nvSpPr>
        <p:spPr/>
        <p:txBody>
          <a:bodyPr/>
          <a:lstStyle/>
          <a:p>
            <a:fld id="{A839F4A7-500C-EC42-AE23-BEE4487EA55E}" type="slidenum">
              <a:rPr lang="en-US" smtClean="0"/>
              <a:t>303</a:t>
            </a:fld>
            <a:endParaRPr lang="en-US"/>
          </a:p>
        </p:txBody>
      </p:sp>
    </p:spTree>
    <p:extLst>
      <p:ext uri="{BB962C8B-B14F-4D97-AF65-F5344CB8AC3E}">
        <p14:creationId xmlns:p14="http://schemas.microsoft.com/office/powerpoint/2010/main" val="69866307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F83D-2DDB-7D46-AF42-ADED2FDF8652}"/>
              </a:ext>
            </a:extLst>
          </p:cNvPr>
          <p:cNvSpPr>
            <a:spLocks noGrp="1"/>
          </p:cNvSpPr>
          <p:nvPr>
            <p:ph type="title"/>
          </p:nvPr>
        </p:nvSpPr>
        <p:spPr/>
        <p:txBody>
          <a:bodyPr/>
          <a:lstStyle/>
          <a:p>
            <a:r>
              <a:rPr lang="en-US" dirty="0"/>
              <a:t>Using Redux Form</a:t>
            </a:r>
          </a:p>
        </p:txBody>
      </p:sp>
      <p:sp>
        <p:nvSpPr>
          <p:cNvPr id="3" name="Content Placeholder 2">
            <a:extLst>
              <a:ext uri="{FF2B5EF4-FFF2-40B4-BE49-F238E27FC236}">
                <a16:creationId xmlns:a16="http://schemas.microsoft.com/office/drawing/2014/main" id="{F94FA4C4-7B6E-B341-840B-B8EA70810BCF}"/>
              </a:ext>
            </a:extLst>
          </p:cNvPr>
          <p:cNvSpPr>
            <a:spLocks noGrp="1"/>
          </p:cNvSpPr>
          <p:nvPr>
            <p:ph idx="1"/>
          </p:nvPr>
        </p:nvSpPr>
        <p:spPr/>
        <p:txBody>
          <a:bodyPr>
            <a:normAutofit/>
          </a:bodyPr>
          <a:lstStyle/>
          <a:p>
            <a:r>
              <a:rPr lang="en-US" dirty="0"/>
              <a:t>Higher order form for simplifying using forms with Redux.</a:t>
            </a:r>
          </a:p>
          <a:p>
            <a:r>
              <a:rPr lang="en-US" dirty="0"/>
              <a:t>Step 1:</a:t>
            </a:r>
          </a:p>
          <a:p>
            <a:pPr marL="0" indent="0">
              <a:buNone/>
            </a:pPr>
            <a:r>
              <a:rPr lang="en-US" sz="1700" dirty="0">
                <a:latin typeface="Courier" pitchFamily="2" charset="0"/>
              </a:rPr>
              <a:t>import { </a:t>
            </a:r>
            <a:r>
              <a:rPr lang="en-US" sz="1700" dirty="0" err="1">
                <a:latin typeface="Courier" pitchFamily="2" charset="0"/>
              </a:rPr>
              <a:t>createStore</a:t>
            </a:r>
            <a:r>
              <a:rPr lang="en-US" sz="1700" dirty="0">
                <a:latin typeface="Courier" pitchFamily="2" charset="0"/>
              </a:rPr>
              <a:t>, </a:t>
            </a:r>
            <a:r>
              <a:rPr lang="en-US" sz="1700" dirty="0" err="1">
                <a:latin typeface="Courier" pitchFamily="2" charset="0"/>
              </a:rPr>
              <a:t>combineReducers</a:t>
            </a:r>
            <a:r>
              <a:rPr lang="en-US" sz="1700" dirty="0">
                <a:latin typeface="Courier" pitchFamily="2" charset="0"/>
              </a:rPr>
              <a:t> } from 'redux' </a:t>
            </a:r>
          </a:p>
          <a:p>
            <a:pPr marL="0" indent="0">
              <a:buNone/>
            </a:pPr>
            <a:r>
              <a:rPr lang="en-US" sz="1700" dirty="0">
                <a:latin typeface="Courier" pitchFamily="2" charset="0"/>
              </a:rPr>
              <a:t>import { reducer as </a:t>
            </a:r>
            <a:r>
              <a:rPr lang="en-US" sz="1700" dirty="0" err="1">
                <a:latin typeface="Courier" pitchFamily="2" charset="0"/>
              </a:rPr>
              <a:t>formReducer</a:t>
            </a:r>
            <a:r>
              <a:rPr lang="en-US" sz="1700" dirty="0">
                <a:latin typeface="Courier" pitchFamily="2" charset="0"/>
              </a:rPr>
              <a:t> } from 'redux-form'</a:t>
            </a:r>
          </a:p>
          <a:p>
            <a:pPr marL="0" indent="0">
              <a:buNone/>
            </a:pPr>
            <a:r>
              <a:rPr lang="en-US" sz="1700" dirty="0">
                <a:latin typeface="Courier" pitchFamily="2" charset="0"/>
              </a:rPr>
              <a:t> </a:t>
            </a:r>
          </a:p>
          <a:p>
            <a:pPr marL="0" indent="0">
              <a:buNone/>
            </a:pPr>
            <a:r>
              <a:rPr lang="en-US" sz="1700" dirty="0" err="1">
                <a:latin typeface="Courier" pitchFamily="2" charset="0"/>
              </a:rPr>
              <a:t>const</a:t>
            </a:r>
            <a:r>
              <a:rPr lang="en-US" sz="1700" dirty="0">
                <a:latin typeface="Courier" pitchFamily="2" charset="0"/>
              </a:rPr>
              <a:t> </a:t>
            </a:r>
            <a:r>
              <a:rPr lang="en-US" sz="1700" dirty="0" err="1">
                <a:latin typeface="Courier" pitchFamily="2" charset="0"/>
              </a:rPr>
              <a:t>rootReducer</a:t>
            </a:r>
            <a:r>
              <a:rPr lang="en-US" sz="1700" dirty="0">
                <a:latin typeface="Courier" pitchFamily="2" charset="0"/>
              </a:rPr>
              <a:t> = </a:t>
            </a:r>
            <a:r>
              <a:rPr lang="en-US" sz="1700" dirty="0" err="1">
                <a:latin typeface="Courier" pitchFamily="2" charset="0"/>
              </a:rPr>
              <a:t>combineReducers</a:t>
            </a:r>
            <a:r>
              <a:rPr lang="en-US" sz="1700" dirty="0">
                <a:latin typeface="Courier" pitchFamily="2" charset="0"/>
              </a:rPr>
              <a:t>({ </a:t>
            </a:r>
          </a:p>
          <a:p>
            <a:pPr marL="0" indent="0">
              <a:buNone/>
            </a:pPr>
            <a:r>
              <a:rPr lang="en-US" sz="1700" dirty="0">
                <a:latin typeface="Courier" pitchFamily="2" charset="0"/>
              </a:rPr>
              <a:t>// ...your other reducers here </a:t>
            </a:r>
          </a:p>
          <a:p>
            <a:pPr marL="0" indent="0">
              <a:buNone/>
            </a:pPr>
            <a:r>
              <a:rPr lang="en-US" sz="1700" dirty="0">
                <a:latin typeface="Courier" pitchFamily="2" charset="0"/>
              </a:rPr>
              <a:t>// you have to pass </a:t>
            </a:r>
            <a:r>
              <a:rPr lang="en-US" sz="1700" dirty="0" err="1">
                <a:latin typeface="Courier" pitchFamily="2" charset="0"/>
              </a:rPr>
              <a:t>formReducer</a:t>
            </a:r>
            <a:r>
              <a:rPr lang="en-US" sz="1700" dirty="0">
                <a:latin typeface="Courier" pitchFamily="2" charset="0"/>
              </a:rPr>
              <a:t> under 'form' key, </a:t>
            </a:r>
          </a:p>
          <a:p>
            <a:pPr marL="0" indent="0">
              <a:buNone/>
            </a:pPr>
            <a:r>
              <a:rPr lang="en-US" sz="1700" dirty="0">
                <a:latin typeface="Courier" pitchFamily="2" charset="0"/>
              </a:rPr>
              <a:t>// for custom keys look up the docs for '</a:t>
            </a:r>
            <a:r>
              <a:rPr lang="en-US" sz="1700" dirty="0" err="1">
                <a:latin typeface="Courier" pitchFamily="2" charset="0"/>
              </a:rPr>
              <a:t>getFormState</a:t>
            </a:r>
            <a:r>
              <a:rPr lang="en-US" sz="1700" dirty="0">
                <a:latin typeface="Courier" pitchFamily="2" charset="0"/>
              </a:rPr>
              <a:t>' </a:t>
            </a:r>
          </a:p>
          <a:p>
            <a:pPr marL="0" indent="0">
              <a:buNone/>
            </a:pPr>
            <a:r>
              <a:rPr lang="en-US" sz="1700" dirty="0">
                <a:latin typeface="Courier" pitchFamily="2" charset="0"/>
              </a:rPr>
              <a:t>form: </a:t>
            </a:r>
            <a:r>
              <a:rPr lang="en-US" sz="1700" dirty="0" err="1">
                <a:latin typeface="Courier" pitchFamily="2" charset="0"/>
              </a:rPr>
              <a:t>formReducer</a:t>
            </a:r>
            <a:r>
              <a:rPr lang="en-US" sz="1700" dirty="0">
                <a:latin typeface="Courier" pitchFamily="2" charset="0"/>
              </a:rPr>
              <a:t> }</a:t>
            </a:r>
          </a:p>
          <a:p>
            <a:pPr marL="0" indent="0">
              <a:buNone/>
            </a:pPr>
            <a:r>
              <a:rPr lang="en-US" sz="1700" dirty="0">
                <a:latin typeface="Courier" pitchFamily="2" charset="0"/>
              </a:rPr>
              <a:t>)</a:t>
            </a:r>
          </a:p>
        </p:txBody>
      </p:sp>
    </p:spTree>
    <p:extLst>
      <p:ext uri="{BB962C8B-B14F-4D97-AF65-F5344CB8AC3E}">
        <p14:creationId xmlns:p14="http://schemas.microsoft.com/office/powerpoint/2010/main" val="16910477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D1BA-79CF-BF48-A83B-680821DD3F76}"/>
              </a:ext>
            </a:extLst>
          </p:cNvPr>
          <p:cNvSpPr>
            <a:spLocks noGrp="1"/>
          </p:cNvSpPr>
          <p:nvPr>
            <p:ph type="title"/>
          </p:nvPr>
        </p:nvSpPr>
        <p:spPr/>
        <p:txBody>
          <a:bodyPr/>
          <a:lstStyle/>
          <a:p>
            <a:r>
              <a:rPr lang="en-US" dirty="0"/>
              <a:t>Redux Form, Step 2</a:t>
            </a:r>
          </a:p>
        </p:txBody>
      </p:sp>
      <p:sp>
        <p:nvSpPr>
          <p:cNvPr id="3" name="Content Placeholder 2">
            <a:extLst>
              <a:ext uri="{FF2B5EF4-FFF2-40B4-BE49-F238E27FC236}">
                <a16:creationId xmlns:a16="http://schemas.microsoft.com/office/drawing/2014/main" id="{4C84EA3A-2DAA-B446-A35E-88CB8459411E}"/>
              </a:ext>
            </a:extLst>
          </p:cNvPr>
          <p:cNvSpPr>
            <a:spLocks noGrp="1"/>
          </p:cNvSpPr>
          <p:nvPr>
            <p:ph idx="1"/>
          </p:nvPr>
        </p:nvSpPr>
        <p:spPr/>
        <p:txBody>
          <a:bodyPr>
            <a:normAutofit fontScale="92500" lnSpcReduction="10000"/>
          </a:bodyPr>
          <a:lstStyle/>
          <a:p>
            <a:pPr marL="0" indent="0">
              <a:buNone/>
            </a:pPr>
            <a:r>
              <a:rPr lang="en-US" dirty="0">
                <a:latin typeface="Courier" pitchFamily="2" charset="0"/>
              </a:rPr>
              <a:t>import React from 'react' </a:t>
            </a:r>
          </a:p>
          <a:p>
            <a:pPr marL="0" indent="0">
              <a:buNone/>
            </a:pPr>
            <a:r>
              <a:rPr lang="en-US" dirty="0">
                <a:latin typeface="Courier" pitchFamily="2" charset="0"/>
              </a:rPr>
              <a:t>import { Field, </a:t>
            </a:r>
            <a:r>
              <a:rPr lang="en-US" dirty="0" err="1">
                <a:latin typeface="Courier" pitchFamily="2" charset="0"/>
              </a:rPr>
              <a:t>reduxForm</a:t>
            </a:r>
            <a:r>
              <a:rPr lang="en-US" dirty="0">
                <a:latin typeface="Courier" pitchFamily="2" charset="0"/>
              </a:rPr>
              <a:t> } from 'redux-form' </a:t>
            </a:r>
          </a:p>
          <a:p>
            <a:pPr marL="0" indent="0">
              <a:buNone/>
            </a:pPr>
            <a:r>
              <a:rPr lang="en-US" dirty="0">
                <a:latin typeface="Courier" pitchFamily="2" charset="0"/>
              </a:rPr>
              <a:t>let </a:t>
            </a:r>
            <a:r>
              <a:rPr lang="en-US" dirty="0" err="1">
                <a:latin typeface="Courier" pitchFamily="2" charset="0"/>
              </a:rPr>
              <a:t>ContactForm</a:t>
            </a:r>
            <a:r>
              <a:rPr lang="en-US" dirty="0">
                <a:latin typeface="Courier" pitchFamily="2" charset="0"/>
              </a:rPr>
              <a:t> = props =&gt; { </a:t>
            </a:r>
          </a:p>
          <a:p>
            <a:pPr marL="0" indent="0">
              <a:buNone/>
            </a:pPr>
            <a:r>
              <a:rPr lang="en-US" dirty="0" err="1">
                <a:latin typeface="Courier" pitchFamily="2" charset="0"/>
              </a:rPr>
              <a:t>const</a:t>
            </a:r>
            <a:r>
              <a:rPr lang="en-US" dirty="0">
                <a:latin typeface="Courier" pitchFamily="2" charset="0"/>
              </a:rPr>
              <a:t> { </a:t>
            </a:r>
            <a:r>
              <a:rPr lang="en-US" dirty="0" err="1">
                <a:latin typeface="Courier" pitchFamily="2" charset="0"/>
              </a:rPr>
              <a:t>handleSubmit</a:t>
            </a:r>
            <a:r>
              <a:rPr lang="en-US" dirty="0">
                <a:latin typeface="Courier" pitchFamily="2" charset="0"/>
              </a:rPr>
              <a:t> } = props </a:t>
            </a:r>
          </a:p>
          <a:p>
            <a:pPr marL="0" indent="0">
              <a:buNone/>
            </a:pPr>
            <a:r>
              <a:rPr lang="en-US" dirty="0">
                <a:latin typeface="Courier" pitchFamily="2" charset="0"/>
              </a:rPr>
              <a:t>return &lt;form </a:t>
            </a:r>
            <a:r>
              <a:rPr lang="en-US" dirty="0" err="1">
                <a:latin typeface="Courier" pitchFamily="2" charset="0"/>
              </a:rPr>
              <a:t>onSubmit</a:t>
            </a:r>
            <a:r>
              <a:rPr lang="en-US" dirty="0">
                <a:latin typeface="Courier" pitchFamily="2" charset="0"/>
              </a:rPr>
              <a:t>={</a:t>
            </a:r>
            <a:r>
              <a:rPr lang="en-US" dirty="0" err="1">
                <a:latin typeface="Courier" pitchFamily="2" charset="0"/>
              </a:rPr>
              <a:t>handleSubmit</a:t>
            </a:r>
            <a:r>
              <a:rPr lang="en-US" dirty="0">
                <a:latin typeface="Courier" pitchFamily="2" charset="0"/>
              </a:rPr>
              <a:t>}&gt;</a:t>
            </a:r>
          </a:p>
          <a:p>
            <a:pPr marL="0" indent="0">
              <a:buNone/>
            </a:pPr>
            <a:r>
              <a:rPr lang="en-US" dirty="0">
                <a:latin typeface="Courier" pitchFamily="2" charset="0"/>
              </a:rPr>
              <a:t>{/* form body*/}&lt;/form&gt; </a:t>
            </a:r>
          </a:p>
          <a:p>
            <a:pPr marL="0" indent="0">
              <a:buNone/>
            </a:pPr>
            <a:r>
              <a:rPr lang="en-US" dirty="0">
                <a:latin typeface="Courier" pitchFamily="2" charset="0"/>
              </a:rPr>
              <a:t>} </a:t>
            </a:r>
          </a:p>
          <a:p>
            <a:pPr marL="0" indent="0">
              <a:buNone/>
            </a:pPr>
            <a:r>
              <a:rPr lang="en-US" dirty="0" err="1">
                <a:latin typeface="Courier" pitchFamily="2" charset="0"/>
              </a:rPr>
              <a:t>ContactForm</a:t>
            </a:r>
            <a:r>
              <a:rPr lang="en-US" dirty="0">
                <a:latin typeface="Courier" pitchFamily="2" charset="0"/>
              </a:rPr>
              <a:t> = </a:t>
            </a:r>
            <a:r>
              <a:rPr lang="en-US" dirty="0" err="1">
                <a:latin typeface="Courier" pitchFamily="2" charset="0"/>
              </a:rPr>
              <a:t>reduxForm</a:t>
            </a:r>
            <a:r>
              <a:rPr lang="en-US" dirty="0">
                <a:latin typeface="Courier" pitchFamily="2" charset="0"/>
              </a:rPr>
              <a:t>({ </a:t>
            </a:r>
          </a:p>
          <a:p>
            <a:pPr marL="0" indent="0">
              <a:buNone/>
            </a:pPr>
            <a:r>
              <a:rPr lang="en-US" dirty="0">
                <a:latin typeface="Courier" pitchFamily="2" charset="0"/>
              </a:rPr>
              <a:t>// a unique name for the form </a:t>
            </a:r>
          </a:p>
          <a:p>
            <a:pPr marL="0" indent="0">
              <a:buNone/>
            </a:pPr>
            <a:r>
              <a:rPr lang="en-US" dirty="0">
                <a:latin typeface="Courier" pitchFamily="2" charset="0"/>
              </a:rPr>
              <a:t>form: 'contact' })(</a:t>
            </a:r>
            <a:r>
              <a:rPr lang="en-US" dirty="0" err="1">
                <a:latin typeface="Courier" pitchFamily="2" charset="0"/>
              </a:rPr>
              <a:t>ContactForm</a:t>
            </a:r>
            <a:r>
              <a:rPr lang="en-US" dirty="0">
                <a:latin typeface="Courier" pitchFamily="2" charset="0"/>
              </a:rPr>
              <a:t>) </a:t>
            </a:r>
          </a:p>
          <a:p>
            <a:pPr marL="0" indent="0">
              <a:buNone/>
            </a:pPr>
            <a:endParaRPr lang="en-US" dirty="0">
              <a:latin typeface="Courier" pitchFamily="2" charset="0"/>
            </a:endParaRPr>
          </a:p>
          <a:p>
            <a:pPr marL="0" indent="0">
              <a:buNone/>
            </a:pPr>
            <a:r>
              <a:rPr lang="en-US" dirty="0">
                <a:latin typeface="Courier" pitchFamily="2" charset="0"/>
              </a:rPr>
              <a:t>export default </a:t>
            </a:r>
            <a:r>
              <a:rPr lang="en-US" dirty="0" err="1">
                <a:latin typeface="Courier" pitchFamily="2" charset="0"/>
              </a:rPr>
              <a:t>ContactForm</a:t>
            </a:r>
            <a:endParaRPr lang="en-US" dirty="0">
              <a:latin typeface="Courier" pitchFamily="2" charset="0"/>
            </a:endParaRPr>
          </a:p>
        </p:txBody>
      </p:sp>
    </p:spTree>
    <p:extLst>
      <p:ext uri="{BB962C8B-B14F-4D97-AF65-F5344CB8AC3E}">
        <p14:creationId xmlns:p14="http://schemas.microsoft.com/office/powerpoint/2010/main" val="332118137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85C9-E97C-ED48-8231-7EC9A7325596}"/>
              </a:ext>
            </a:extLst>
          </p:cNvPr>
          <p:cNvSpPr>
            <a:spLocks noGrp="1"/>
          </p:cNvSpPr>
          <p:nvPr>
            <p:ph type="title"/>
          </p:nvPr>
        </p:nvSpPr>
        <p:spPr/>
        <p:txBody>
          <a:bodyPr/>
          <a:lstStyle/>
          <a:p>
            <a:r>
              <a:rPr lang="en-US" dirty="0"/>
              <a:t>Redux Form, Step 3</a:t>
            </a:r>
          </a:p>
        </p:txBody>
      </p:sp>
      <p:sp>
        <p:nvSpPr>
          <p:cNvPr id="3" name="Content Placeholder 2">
            <a:extLst>
              <a:ext uri="{FF2B5EF4-FFF2-40B4-BE49-F238E27FC236}">
                <a16:creationId xmlns:a16="http://schemas.microsoft.com/office/drawing/2014/main" id="{8F0431A4-A9E1-5A41-9CE2-D55B54411386}"/>
              </a:ext>
            </a:extLst>
          </p:cNvPr>
          <p:cNvSpPr>
            <a:spLocks noGrp="1"/>
          </p:cNvSpPr>
          <p:nvPr>
            <p:ph idx="1"/>
          </p:nvPr>
        </p:nvSpPr>
        <p:spPr/>
        <p:txBody>
          <a:bodyPr>
            <a:normAutofit fontScale="92500" lnSpcReduction="20000"/>
          </a:bodyPr>
          <a:lstStyle/>
          <a:p>
            <a:r>
              <a:rPr lang="en-US" dirty="0"/>
              <a:t>Add &lt;Field /&gt; Components</a:t>
            </a:r>
          </a:p>
          <a:p>
            <a:pPr marL="0" indent="0">
              <a:buNone/>
            </a:pPr>
            <a:endParaRPr lang="en-US" dirty="0">
              <a:latin typeface="Courier" pitchFamily="2" charset="0"/>
            </a:endParaRPr>
          </a:p>
          <a:p>
            <a:pPr marL="0" indent="0">
              <a:buNone/>
            </a:pPr>
            <a:r>
              <a:rPr lang="en-US" dirty="0">
                <a:latin typeface="Courier" pitchFamily="2" charset="0"/>
              </a:rPr>
              <a:t>let </a:t>
            </a:r>
            <a:r>
              <a:rPr lang="en-US" dirty="0" err="1">
                <a:latin typeface="Courier" pitchFamily="2" charset="0"/>
              </a:rPr>
              <a:t>ContactForm</a:t>
            </a:r>
            <a:r>
              <a:rPr lang="en-US" dirty="0">
                <a:latin typeface="Courier" pitchFamily="2" charset="0"/>
              </a:rPr>
              <a:t> = props =&gt; { </a:t>
            </a:r>
          </a:p>
          <a:p>
            <a:pPr marL="0" indent="0">
              <a:buNone/>
            </a:pPr>
            <a:r>
              <a:rPr lang="en-US" dirty="0" err="1">
                <a:latin typeface="Courier" pitchFamily="2" charset="0"/>
              </a:rPr>
              <a:t>const</a:t>
            </a:r>
            <a:r>
              <a:rPr lang="en-US" dirty="0">
                <a:latin typeface="Courier" pitchFamily="2" charset="0"/>
              </a:rPr>
              <a:t> { </a:t>
            </a:r>
            <a:r>
              <a:rPr lang="en-US" dirty="0" err="1">
                <a:latin typeface="Courier" pitchFamily="2" charset="0"/>
              </a:rPr>
              <a:t>handleSubmit</a:t>
            </a:r>
            <a:r>
              <a:rPr lang="en-US" dirty="0">
                <a:latin typeface="Courier" pitchFamily="2" charset="0"/>
              </a:rPr>
              <a:t> } = props </a:t>
            </a:r>
          </a:p>
          <a:p>
            <a:pPr marL="400050" lvl="1" indent="0">
              <a:buNone/>
            </a:pPr>
            <a:r>
              <a:rPr lang="en-US" dirty="0">
                <a:latin typeface="Courier" pitchFamily="2" charset="0"/>
              </a:rPr>
              <a:t>return ( </a:t>
            </a:r>
          </a:p>
          <a:p>
            <a:pPr marL="400050" lvl="1" indent="0">
              <a:buNone/>
            </a:pPr>
            <a:r>
              <a:rPr lang="en-US" dirty="0">
                <a:latin typeface="Courier" pitchFamily="2" charset="0"/>
              </a:rPr>
              <a:t>&lt;form </a:t>
            </a:r>
            <a:r>
              <a:rPr lang="en-US" dirty="0" err="1">
                <a:latin typeface="Courier" pitchFamily="2" charset="0"/>
              </a:rPr>
              <a:t>onSubmit</a:t>
            </a:r>
            <a:r>
              <a:rPr lang="en-US" dirty="0">
                <a:latin typeface="Courier" pitchFamily="2" charset="0"/>
              </a:rPr>
              <a:t>={</a:t>
            </a:r>
            <a:r>
              <a:rPr lang="en-US" dirty="0" err="1">
                <a:latin typeface="Courier" pitchFamily="2" charset="0"/>
              </a:rPr>
              <a:t>handleSubmit</a:t>
            </a:r>
            <a:r>
              <a:rPr lang="en-US" dirty="0">
                <a:latin typeface="Courier" pitchFamily="2" charset="0"/>
              </a:rPr>
              <a:t>}&gt; </a:t>
            </a:r>
          </a:p>
          <a:p>
            <a:pPr marL="400050" lvl="1" indent="0">
              <a:buNone/>
            </a:pPr>
            <a:r>
              <a:rPr lang="en-US" dirty="0">
                <a:latin typeface="Courier" pitchFamily="2" charset="0"/>
              </a:rPr>
              <a:t>&lt;div&gt; </a:t>
            </a:r>
          </a:p>
          <a:p>
            <a:pPr marL="400050" lvl="1" indent="0">
              <a:buNone/>
            </a:pPr>
            <a:r>
              <a:rPr lang="en-US" dirty="0">
                <a:latin typeface="Courier" pitchFamily="2" charset="0"/>
              </a:rPr>
              <a:t>&lt;label </a:t>
            </a:r>
            <a:r>
              <a:rPr lang="en-US" dirty="0" err="1">
                <a:latin typeface="Courier" pitchFamily="2" charset="0"/>
              </a:rPr>
              <a:t>htmlFor</a:t>
            </a:r>
            <a:r>
              <a:rPr lang="en-US" dirty="0">
                <a:latin typeface="Courier" pitchFamily="2" charset="0"/>
              </a:rPr>
              <a:t>="</a:t>
            </a:r>
            <a:r>
              <a:rPr lang="en-US" dirty="0" err="1">
                <a:latin typeface="Courier" pitchFamily="2" charset="0"/>
              </a:rPr>
              <a:t>firstName</a:t>
            </a:r>
            <a:r>
              <a:rPr lang="en-US" dirty="0">
                <a:latin typeface="Courier" pitchFamily="2" charset="0"/>
              </a:rPr>
              <a:t>"&gt;First Name&lt;/label&gt; </a:t>
            </a:r>
          </a:p>
          <a:p>
            <a:pPr marL="400050" lvl="1" indent="0">
              <a:buNone/>
            </a:pPr>
            <a:r>
              <a:rPr lang="en-US" dirty="0">
                <a:latin typeface="Courier" pitchFamily="2" charset="0"/>
              </a:rPr>
              <a:t>&lt;Field name="</a:t>
            </a:r>
            <a:r>
              <a:rPr lang="en-US" dirty="0" err="1">
                <a:latin typeface="Courier" pitchFamily="2" charset="0"/>
              </a:rPr>
              <a:t>firstName</a:t>
            </a:r>
            <a:r>
              <a:rPr lang="en-US" dirty="0">
                <a:latin typeface="Courier" pitchFamily="2" charset="0"/>
              </a:rPr>
              <a:t>" component="input" type="text" /&gt; </a:t>
            </a:r>
          </a:p>
          <a:p>
            <a:pPr marL="400050" lvl="1" indent="0">
              <a:buNone/>
            </a:pPr>
            <a:r>
              <a:rPr lang="en-US" dirty="0">
                <a:latin typeface="Courier" pitchFamily="2" charset="0"/>
              </a:rPr>
              <a:t>&lt;/div&gt; </a:t>
            </a:r>
          </a:p>
          <a:p>
            <a:pPr marL="400050" lvl="1" indent="0">
              <a:buNone/>
            </a:pPr>
            <a:r>
              <a:rPr lang="en-US" dirty="0">
                <a:latin typeface="Courier" pitchFamily="2" charset="0"/>
              </a:rPr>
              <a:t>&lt;button type="submit"&gt;Submit&lt;/button&gt; </a:t>
            </a:r>
          </a:p>
          <a:p>
            <a:pPr marL="400050" lvl="1" indent="0">
              <a:buNone/>
            </a:pPr>
            <a:r>
              <a:rPr lang="en-US" dirty="0">
                <a:latin typeface="Courier" pitchFamily="2" charset="0"/>
              </a:rPr>
              <a:t>&lt;/form&gt; ) </a:t>
            </a:r>
          </a:p>
          <a:p>
            <a:pPr marL="0" indent="0">
              <a:buNone/>
            </a:pPr>
            <a:r>
              <a:rPr lang="en-US" dirty="0">
                <a:latin typeface="Courier" pitchFamily="2" charset="0"/>
              </a:rPr>
              <a:t>}</a:t>
            </a:r>
          </a:p>
        </p:txBody>
      </p:sp>
    </p:spTree>
    <p:extLst>
      <p:ext uri="{BB962C8B-B14F-4D97-AF65-F5344CB8AC3E}">
        <p14:creationId xmlns:p14="http://schemas.microsoft.com/office/powerpoint/2010/main" val="373690797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6380-8959-7444-A90C-806855019B22}"/>
              </a:ext>
            </a:extLst>
          </p:cNvPr>
          <p:cNvSpPr>
            <a:spLocks noGrp="1"/>
          </p:cNvSpPr>
          <p:nvPr>
            <p:ph type="title"/>
          </p:nvPr>
        </p:nvSpPr>
        <p:spPr/>
        <p:txBody>
          <a:bodyPr/>
          <a:lstStyle/>
          <a:p>
            <a:r>
              <a:rPr lang="en-US" dirty="0"/>
              <a:t>Redux Form, Step 4</a:t>
            </a:r>
          </a:p>
        </p:txBody>
      </p:sp>
      <p:sp>
        <p:nvSpPr>
          <p:cNvPr id="3" name="Content Placeholder 2">
            <a:extLst>
              <a:ext uri="{FF2B5EF4-FFF2-40B4-BE49-F238E27FC236}">
                <a16:creationId xmlns:a16="http://schemas.microsoft.com/office/drawing/2014/main" id="{5E4D2A8F-9B76-8641-9E9A-036C9D141300}"/>
              </a:ext>
            </a:extLst>
          </p:cNvPr>
          <p:cNvSpPr>
            <a:spLocks noGrp="1"/>
          </p:cNvSpPr>
          <p:nvPr>
            <p:ph idx="1"/>
          </p:nvPr>
        </p:nvSpPr>
        <p:spPr/>
        <p:txBody>
          <a:bodyPr>
            <a:normAutofit fontScale="92500" lnSpcReduction="10000"/>
          </a:bodyPr>
          <a:lstStyle/>
          <a:p>
            <a:r>
              <a:rPr lang="en-US" dirty="0"/>
              <a:t>React to Submit</a:t>
            </a:r>
          </a:p>
          <a:p>
            <a:pPr marL="0" indent="0">
              <a:buNone/>
            </a:pPr>
            <a:r>
              <a:rPr lang="en-US" dirty="0">
                <a:latin typeface="Courier" pitchFamily="2" charset="0"/>
              </a:rPr>
              <a:t>import React from 'react' </a:t>
            </a:r>
          </a:p>
          <a:p>
            <a:pPr marL="0" indent="0">
              <a:buNone/>
            </a:pPr>
            <a:r>
              <a:rPr lang="en-US" dirty="0">
                <a:latin typeface="Courier" pitchFamily="2" charset="0"/>
              </a:rPr>
              <a:t>import </a:t>
            </a:r>
            <a:r>
              <a:rPr lang="en-US" dirty="0" err="1">
                <a:latin typeface="Courier" pitchFamily="2" charset="0"/>
              </a:rPr>
              <a:t>ContactForm</a:t>
            </a:r>
            <a:r>
              <a:rPr lang="en-US" dirty="0">
                <a:latin typeface="Courier" pitchFamily="2" charset="0"/>
              </a:rPr>
              <a:t> from './</a:t>
            </a:r>
            <a:r>
              <a:rPr lang="en-US" dirty="0" err="1">
                <a:latin typeface="Courier" pitchFamily="2" charset="0"/>
              </a:rPr>
              <a:t>ContactForm</a:t>
            </a:r>
            <a:r>
              <a:rPr lang="en-US" dirty="0">
                <a:latin typeface="Courier" pitchFamily="2" charset="0"/>
              </a:rPr>
              <a:t>'</a:t>
            </a:r>
          </a:p>
          <a:p>
            <a:pPr marL="0" indent="0">
              <a:buNone/>
            </a:pPr>
            <a:r>
              <a:rPr lang="en-US" dirty="0">
                <a:latin typeface="Courier" pitchFamily="2" charset="0"/>
              </a:rPr>
              <a:t>class </a:t>
            </a:r>
            <a:r>
              <a:rPr lang="en-US" dirty="0" err="1">
                <a:latin typeface="Courier" pitchFamily="2" charset="0"/>
              </a:rPr>
              <a:t>ContactPage</a:t>
            </a:r>
            <a:r>
              <a:rPr lang="en-US" dirty="0">
                <a:latin typeface="Courier" pitchFamily="2" charset="0"/>
              </a:rPr>
              <a:t> extends </a:t>
            </a:r>
            <a:r>
              <a:rPr lang="en-US" dirty="0" err="1">
                <a:latin typeface="Courier" pitchFamily="2" charset="0"/>
              </a:rPr>
              <a:t>React.Component</a:t>
            </a:r>
            <a:r>
              <a:rPr lang="en-US" dirty="0">
                <a:latin typeface="Courier" pitchFamily="2" charset="0"/>
              </a:rPr>
              <a:t> {</a:t>
            </a:r>
          </a:p>
          <a:p>
            <a:pPr marL="0" indent="0">
              <a:buNone/>
            </a:pPr>
            <a:r>
              <a:rPr lang="en-US" dirty="0">
                <a:latin typeface="Courier" pitchFamily="2" charset="0"/>
              </a:rPr>
              <a:t>	submit = values =&gt; { </a:t>
            </a:r>
          </a:p>
          <a:p>
            <a:pPr marL="0" indent="0">
              <a:buNone/>
            </a:pPr>
            <a:r>
              <a:rPr lang="en-US" dirty="0">
                <a:latin typeface="Courier" pitchFamily="2" charset="0"/>
              </a:rPr>
              <a:t>	// print the form values to the console</a:t>
            </a:r>
          </a:p>
          <a:p>
            <a:pPr marL="0" indent="0">
              <a:buNone/>
            </a:pPr>
            <a:r>
              <a:rPr lang="en-US" dirty="0">
                <a:latin typeface="Courier" pitchFamily="2" charset="0"/>
              </a:rPr>
              <a:t>	console.log(values) } </a:t>
            </a:r>
          </a:p>
          <a:p>
            <a:pPr marL="0" indent="0">
              <a:buNone/>
            </a:pPr>
            <a:r>
              <a:rPr lang="en-US" dirty="0">
                <a:latin typeface="Courier" pitchFamily="2" charset="0"/>
              </a:rPr>
              <a:t>	render() { </a:t>
            </a:r>
          </a:p>
          <a:p>
            <a:pPr marL="0" indent="0">
              <a:buNone/>
            </a:pPr>
            <a:r>
              <a:rPr lang="en-US" dirty="0">
                <a:latin typeface="Courier" pitchFamily="2" charset="0"/>
              </a:rPr>
              <a:t>		return &lt;</a:t>
            </a:r>
            <a:r>
              <a:rPr lang="en-US" dirty="0" err="1">
                <a:latin typeface="Courier" pitchFamily="2" charset="0"/>
              </a:rPr>
              <a:t>ContactForm</a:t>
            </a:r>
            <a:endParaRPr lang="en-US" dirty="0">
              <a:latin typeface="Courier" pitchFamily="2" charset="0"/>
            </a:endParaRPr>
          </a:p>
          <a:p>
            <a:pPr marL="0" indent="0">
              <a:buNone/>
            </a:pPr>
            <a:r>
              <a:rPr lang="en-US" dirty="0">
                <a:latin typeface="Courier" pitchFamily="2" charset="0"/>
              </a:rPr>
              <a:t>			</a:t>
            </a:r>
            <a:r>
              <a:rPr lang="en-US" dirty="0" err="1">
                <a:latin typeface="Courier" pitchFamily="2" charset="0"/>
              </a:rPr>
              <a:t>onSubmit</a:t>
            </a:r>
            <a:r>
              <a:rPr lang="en-US" dirty="0">
                <a:latin typeface="Courier" pitchFamily="2" charset="0"/>
              </a:rPr>
              <a:t>={</a:t>
            </a:r>
            <a:r>
              <a:rPr lang="en-US" dirty="0" err="1">
                <a:latin typeface="Courier" pitchFamily="2" charset="0"/>
              </a:rPr>
              <a:t>this.submit</a:t>
            </a:r>
            <a:r>
              <a:rPr lang="en-US" dirty="0">
                <a:latin typeface="Courier" pitchFamily="2" charset="0"/>
              </a:rPr>
              <a:t>} /&gt; </a:t>
            </a:r>
          </a:p>
          <a:p>
            <a:pPr marL="0" indent="0">
              <a:buNone/>
            </a:pPr>
            <a:r>
              <a:rPr lang="en-US" dirty="0">
                <a:latin typeface="Courier" pitchFamily="2" charset="0"/>
              </a:rPr>
              <a:t>} </a:t>
            </a:r>
          </a:p>
          <a:p>
            <a:pPr marL="0" indent="0">
              <a:buNone/>
            </a:pPr>
            <a:r>
              <a:rPr lang="en-US" dirty="0">
                <a:latin typeface="Courier" pitchFamily="2" charset="0"/>
              </a:rPr>
              <a:t>}</a:t>
            </a:r>
          </a:p>
        </p:txBody>
      </p:sp>
    </p:spTree>
    <p:extLst>
      <p:ext uri="{BB962C8B-B14F-4D97-AF65-F5344CB8AC3E}">
        <p14:creationId xmlns:p14="http://schemas.microsoft.com/office/powerpoint/2010/main" val="99415457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Thunk</a:t>
            </a:r>
            <a:endParaRPr lang="en-US" dirty="0"/>
          </a:p>
        </p:txBody>
      </p:sp>
      <p:sp>
        <p:nvSpPr>
          <p:cNvPr id="5" name="Text Placeholder 4"/>
          <p:cNvSpPr>
            <a:spLocks noGrp="1"/>
          </p:cNvSpPr>
          <p:nvPr>
            <p:ph type="body" idx="1"/>
          </p:nvPr>
        </p:nvSpPr>
        <p:spPr/>
        <p:txBody>
          <a:bodyPr/>
          <a:lstStyle/>
          <a:p>
            <a:r>
              <a:rPr lang="en-US" dirty="0"/>
              <a:t>Allows you to write action creators that return a function instead of an object.</a:t>
            </a:r>
          </a:p>
          <a:p>
            <a:r>
              <a:rPr lang="en-US" dirty="0"/>
              <a:t>Can be used to delay the dispatch of an action, or to dispatch only if a certain condition is met.</a:t>
            </a:r>
          </a:p>
          <a:p>
            <a:r>
              <a:rPr lang="en-US" dirty="0"/>
              <a:t>When an action creator returns a function, that inner function will get executed by the </a:t>
            </a:r>
            <a:r>
              <a:rPr lang="en-US" dirty="0" err="1"/>
              <a:t>Thunk</a:t>
            </a:r>
            <a:r>
              <a:rPr lang="en-US" dirty="0"/>
              <a:t> middleware.</a:t>
            </a:r>
          </a:p>
          <a:p>
            <a:r>
              <a:rPr lang="en-US" dirty="0"/>
              <a:t>The inner function receives the store methods </a:t>
            </a:r>
            <a:r>
              <a:rPr lang="en-US" dirty="0">
                <a:latin typeface="Courier New"/>
                <a:cs typeface="Courier New"/>
              </a:rPr>
              <a:t>dispatch</a:t>
            </a:r>
            <a:r>
              <a:rPr lang="en-US" dirty="0"/>
              <a:t> and </a:t>
            </a:r>
            <a:r>
              <a:rPr lang="en-US" dirty="0" err="1">
                <a:latin typeface="Courier New"/>
                <a:cs typeface="Courier New"/>
              </a:rPr>
              <a:t>getState</a:t>
            </a:r>
            <a:r>
              <a:rPr lang="en-US" dirty="0">
                <a:latin typeface="Courier New"/>
                <a:cs typeface="Courier New"/>
              </a:rPr>
              <a:t>()</a:t>
            </a:r>
            <a:r>
              <a:rPr lang="en-US" dirty="0"/>
              <a:t> as parameters.</a:t>
            </a:r>
          </a:p>
          <a:p>
            <a:r>
              <a:rPr lang="en-US" dirty="0"/>
              <a:t>On success, the </a:t>
            </a:r>
            <a:r>
              <a:rPr lang="en-US" dirty="0" err="1"/>
              <a:t>Thunk</a:t>
            </a:r>
            <a:r>
              <a:rPr lang="en-US" dirty="0"/>
              <a:t> action calls a standard action.</a:t>
            </a:r>
          </a:p>
        </p:txBody>
      </p:sp>
      <p:sp>
        <p:nvSpPr>
          <p:cNvPr id="3" name="Slide Number Placeholder 2"/>
          <p:cNvSpPr>
            <a:spLocks noGrp="1"/>
          </p:cNvSpPr>
          <p:nvPr>
            <p:ph type="sldNum" sz="quarter" idx="12"/>
          </p:nvPr>
        </p:nvSpPr>
        <p:spPr/>
        <p:txBody>
          <a:bodyPr/>
          <a:lstStyle/>
          <a:p>
            <a:fld id="{6FFFF67E-EC6A-B940-8DC7-BF9A5925C934}" type="slidenum">
              <a:rPr lang="en-US" smtClean="0"/>
              <a:t>308</a:t>
            </a:fld>
            <a:endParaRPr lang="en-US"/>
          </a:p>
        </p:txBody>
      </p:sp>
    </p:spTree>
    <p:extLst>
      <p:ext uri="{BB962C8B-B14F-4D97-AF65-F5344CB8AC3E}">
        <p14:creationId xmlns:p14="http://schemas.microsoft.com/office/powerpoint/2010/main" val="87651997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309</a:t>
            </a:fld>
            <a:endParaRPr lang="en-US"/>
          </a:p>
        </p:txBody>
      </p:sp>
      <p:sp>
        <p:nvSpPr>
          <p:cNvPr id="5" name="Text Placeholder 4"/>
          <p:cNvSpPr>
            <a:spLocks noGrp="1"/>
          </p:cNvSpPr>
          <p:nvPr>
            <p:ph type="body" sz="quarter" idx="13"/>
          </p:nvPr>
        </p:nvSpPr>
        <p:spPr/>
        <p:txBody>
          <a:bodyPr>
            <a:normAutofit/>
          </a:bodyPr>
          <a:lstStyle/>
          <a:p>
            <a:r>
              <a:rPr lang="en-US" sz="1600" dirty="0"/>
              <a:t>//</a:t>
            </a:r>
            <a:r>
              <a:rPr lang="en-US" sz="1600" dirty="0" err="1"/>
              <a:t>store.js</a:t>
            </a:r>
            <a:endParaRPr lang="en-US" sz="1600" dirty="0"/>
          </a:p>
          <a:p>
            <a:endParaRPr lang="en-US" sz="1600" dirty="0"/>
          </a:p>
          <a:p>
            <a:r>
              <a:rPr lang="en-US" sz="1600" dirty="0"/>
              <a:t>import { </a:t>
            </a:r>
            <a:r>
              <a:rPr lang="en-US" sz="1600" dirty="0" err="1"/>
              <a:t>createStore</a:t>
            </a:r>
            <a:r>
              <a:rPr lang="en-US" sz="1600" dirty="0"/>
              <a:t>, </a:t>
            </a:r>
            <a:r>
              <a:rPr lang="en-US" sz="1600" dirty="0" err="1"/>
              <a:t>applyMiddleware</a:t>
            </a:r>
            <a:r>
              <a:rPr lang="en-US" sz="1600" dirty="0"/>
              <a:t>, compose } from "redux"; </a:t>
            </a:r>
          </a:p>
          <a:p>
            <a:r>
              <a:rPr lang="en-US" sz="1600" dirty="0"/>
              <a:t>import </a:t>
            </a:r>
            <a:r>
              <a:rPr lang="en-US" sz="1600" dirty="0" err="1"/>
              <a:t>thunkMiddleware</a:t>
            </a:r>
            <a:r>
              <a:rPr lang="en-US" sz="1600" dirty="0"/>
              <a:t> from "redux-</a:t>
            </a:r>
            <a:r>
              <a:rPr lang="en-US" sz="1600" dirty="0" err="1"/>
              <a:t>thunk</a:t>
            </a:r>
            <a:r>
              <a:rPr lang="en-US" sz="1600" dirty="0"/>
              <a:t>"; </a:t>
            </a:r>
          </a:p>
          <a:p>
            <a:r>
              <a:rPr lang="en-US" sz="1600" dirty="0"/>
              <a:t>import </a:t>
            </a:r>
            <a:r>
              <a:rPr lang="en-US" sz="1600" dirty="0" err="1"/>
              <a:t>rootReducer</a:t>
            </a:r>
            <a:r>
              <a:rPr lang="en-US" sz="1600" dirty="0"/>
              <a:t> from "../reducers"; </a:t>
            </a:r>
          </a:p>
          <a:p>
            <a:endParaRPr lang="en-US" sz="1600" dirty="0"/>
          </a:p>
          <a:p>
            <a:r>
              <a:rPr lang="en-US" sz="1600" dirty="0" err="1"/>
              <a:t>const</a:t>
            </a:r>
            <a:r>
              <a:rPr lang="en-US" sz="1600" dirty="0"/>
              <a:t> </a:t>
            </a:r>
            <a:r>
              <a:rPr lang="en-US" sz="1600" dirty="0" err="1"/>
              <a:t>createStoreWithMiddleware</a:t>
            </a:r>
            <a:r>
              <a:rPr lang="en-US" sz="1600" dirty="0"/>
              <a:t> = </a:t>
            </a:r>
          </a:p>
          <a:p>
            <a:r>
              <a:rPr lang="en-US" sz="1600" dirty="0"/>
              <a:t>	compose( </a:t>
            </a:r>
            <a:r>
              <a:rPr lang="en-US" sz="1600" dirty="0" err="1"/>
              <a:t>applyMiddleware</a:t>
            </a:r>
            <a:r>
              <a:rPr lang="en-US" sz="1600" dirty="0"/>
              <a:t>(</a:t>
            </a:r>
            <a:r>
              <a:rPr lang="en-US" sz="1600" dirty="0" err="1"/>
              <a:t>thunkMiddleware</a:t>
            </a:r>
            <a:r>
              <a:rPr lang="en-US" sz="1600" dirty="0"/>
              <a:t>) )(</a:t>
            </a:r>
            <a:r>
              <a:rPr lang="en-US" sz="1600" dirty="0" err="1"/>
              <a:t>createStore</a:t>
            </a:r>
            <a:r>
              <a:rPr lang="en-US" sz="1600" dirty="0"/>
              <a:t>);</a:t>
            </a:r>
          </a:p>
          <a:p>
            <a:r>
              <a:rPr lang="en-US" sz="1600" dirty="0"/>
              <a:t> </a:t>
            </a:r>
          </a:p>
          <a:p>
            <a:r>
              <a:rPr lang="en-US" sz="1600" dirty="0"/>
              <a:t>export default function </a:t>
            </a:r>
            <a:r>
              <a:rPr lang="en-US" sz="1600" dirty="0" err="1"/>
              <a:t>configureStore</a:t>
            </a:r>
            <a:r>
              <a:rPr lang="en-US" sz="1600" dirty="0"/>
              <a:t>(</a:t>
            </a:r>
            <a:r>
              <a:rPr lang="en-US" sz="1600" dirty="0" err="1"/>
              <a:t>initialState</a:t>
            </a:r>
            <a:r>
              <a:rPr lang="en-US" sz="1600" dirty="0"/>
              <a:t>) { </a:t>
            </a:r>
          </a:p>
          <a:p>
            <a:r>
              <a:rPr lang="en-US" sz="1600" dirty="0"/>
              <a:t>	</a:t>
            </a:r>
            <a:r>
              <a:rPr lang="en-US" sz="1600" dirty="0" err="1"/>
              <a:t>const</a:t>
            </a:r>
            <a:r>
              <a:rPr lang="en-US" sz="1600" dirty="0"/>
              <a:t> store = </a:t>
            </a:r>
            <a:r>
              <a:rPr lang="en-US" sz="1600" dirty="0" err="1"/>
              <a:t>createStoreWithMiddleware</a:t>
            </a:r>
            <a:r>
              <a:rPr lang="en-US" sz="1600" dirty="0"/>
              <a:t>(</a:t>
            </a:r>
            <a:r>
              <a:rPr lang="en-US" sz="1600" dirty="0" err="1"/>
              <a:t>rootReducer</a:t>
            </a:r>
            <a:r>
              <a:rPr lang="en-US" sz="1600" dirty="0"/>
              <a:t>); </a:t>
            </a:r>
          </a:p>
          <a:p>
            <a:r>
              <a:rPr lang="en-US" sz="1600" dirty="0"/>
              <a:t>	return store; </a:t>
            </a:r>
          </a:p>
          <a:p>
            <a:r>
              <a:rPr lang="en-US" sz="1600" dirty="0"/>
              <a:t>}</a:t>
            </a:r>
          </a:p>
        </p:txBody>
      </p:sp>
      <p:sp>
        <p:nvSpPr>
          <p:cNvPr id="2" name="Title 1"/>
          <p:cNvSpPr>
            <a:spLocks noGrp="1"/>
          </p:cNvSpPr>
          <p:nvPr>
            <p:ph type="title"/>
          </p:nvPr>
        </p:nvSpPr>
        <p:spPr/>
        <p:txBody>
          <a:bodyPr/>
          <a:lstStyle/>
          <a:p>
            <a:r>
              <a:rPr lang="en-US" dirty="0" err="1"/>
              <a:t>Thunk</a:t>
            </a:r>
            <a:r>
              <a:rPr lang="en-US" dirty="0"/>
              <a:t> Example</a:t>
            </a:r>
          </a:p>
        </p:txBody>
      </p:sp>
    </p:spTree>
    <p:extLst>
      <p:ext uri="{BB962C8B-B14F-4D97-AF65-F5344CB8AC3E}">
        <p14:creationId xmlns:p14="http://schemas.microsoft.com/office/powerpoint/2010/main" val="1339540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31</a:t>
            </a:fld>
            <a:endParaRPr lang="en-US"/>
          </a:p>
        </p:txBody>
      </p:sp>
      <p:sp>
        <p:nvSpPr>
          <p:cNvPr id="5" name="Text Placeholder 4"/>
          <p:cNvSpPr>
            <a:spLocks noGrp="1"/>
          </p:cNvSpPr>
          <p:nvPr>
            <p:ph type="body" sz="quarter" idx="13"/>
          </p:nvPr>
        </p:nvSpPr>
        <p:spPr/>
        <p:txBody>
          <a:bodyPr/>
          <a:lstStyle/>
          <a:p>
            <a:r>
              <a:rPr lang="en-US" dirty="0" err="1">
                <a:latin typeface="+mn-lt"/>
              </a:rPr>
              <a:t>foo.js</a:t>
            </a:r>
            <a:endParaRPr lang="en-US" dirty="0">
              <a:latin typeface="+mn-lt"/>
            </a:endParaRPr>
          </a:p>
          <a:p>
            <a:endParaRPr lang="en-US" dirty="0"/>
          </a:p>
          <a:p>
            <a:r>
              <a:rPr lang="en-US" dirty="0" err="1"/>
              <a:t>var</a:t>
            </a:r>
            <a:r>
              <a:rPr lang="en-US" dirty="0"/>
              <a:t> circle = require('./</a:t>
            </a:r>
            <a:r>
              <a:rPr lang="en-US" dirty="0" err="1"/>
              <a:t>circle.js</a:t>
            </a:r>
            <a:r>
              <a:rPr lang="en-US" dirty="0"/>
              <a:t>');</a:t>
            </a:r>
          </a:p>
          <a:p>
            <a:r>
              <a:rPr lang="en-US" dirty="0" err="1"/>
              <a:t>console.log</a:t>
            </a:r>
            <a:r>
              <a:rPr lang="en-US" dirty="0"/>
              <a:t>('Area of circle: ' + </a:t>
            </a:r>
            <a:r>
              <a:rPr lang="en-US" dirty="0" err="1"/>
              <a:t>circle.area</a:t>
            </a:r>
            <a:r>
              <a:rPr lang="en-US" dirty="0"/>
              <a:t>(4));</a:t>
            </a:r>
          </a:p>
          <a:p>
            <a:endParaRPr lang="en-US" dirty="0"/>
          </a:p>
          <a:p>
            <a:endParaRPr lang="en-US" dirty="0"/>
          </a:p>
          <a:p>
            <a:r>
              <a:rPr lang="en-US" dirty="0" err="1">
                <a:latin typeface="+mn-lt"/>
              </a:rPr>
              <a:t>circle.js</a:t>
            </a:r>
            <a:endParaRPr lang="en-US" dirty="0">
              <a:latin typeface="+mn-lt"/>
            </a:endParaRPr>
          </a:p>
          <a:p>
            <a:endParaRPr lang="en-US" dirty="0"/>
          </a:p>
          <a:p>
            <a:r>
              <a:rPr lang="en-US" dirty="0" err="1"/>
              <a:t>exports.area</a:t>
            </a:r>
            <a:r>
              <a:rPr lang="en-US" dirty="0"/>
              <a:t> = function</a:t>
            </a:r>
            <a:r>
              <a:rPr lang="is-IS" dirty="0"/>
              <a:t>(r){</a:t>
            </a:r>
          </a:p>
          <a:p>
            <a:r>
              <a:rPr lang="is-IS" dirty="0"/>
              <a:t>  return Math.PI * r * r;</a:t>
            </a:r>
          </a:p>
          <a:p>
            <a:r>
              <a:rPr lang="is-IS" dirty="0"/>
              <a:t>}</a:t>
            </a:r>
            <a:endParaRPr lang="en-US" dirty="0"/>
          </a:p>
        </p:txBody>
      </p:sp>
      <p:sp>
        <p:nvSpPr>
          <p:cNvPr id="2" name="Title 1"/>
          <p:cNvSpPr>
            <a:spLocks noGrp="1"/>
          </p:cNvSpPr>
          <p:nvPr>
            <p:ph type="title"/>
          </p:nvPr>
        </p:nvSpPr>
        <p:spPr/>
        <p:txBody>
          <a:bodyPr/>
          <a:lstStyle/>
          <a:p>
            <a:r>
              <a:rPr lang="en-US" dirty="0" err="1"/>
              <a:t>CommonJS</a:t>
            </a:r>
            <a:r>
              <a:rPr lang="en-US" dirty="0"/>
              <a:t> Example</a:t>
            </a:r>
          </a:p>
        </p:txBody>
      </p:sp>
    </p:spTree>
    <p:extLst>
      <p:ext uri="{BB962C8B-B14F-4D97-AF65-F5344CB8AC3E}">
        <p14:creationId xmlns:p14="http://schemas.microsoft.com/office/powerpoint/2010/main" val="155764890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310</a:t>
            </a:fld>
            <a:endParaRPr lang="en-US"/>
          </a:p>
        </p:txBody>
      </p:sp>
      <p:sp>
        <p:nvSpPr>
          <p:cNvPr id="5" name="Text Placeholder 4"/>
          <p:cNvSpPr>
            <a:spLocks noGrp="1"/>
          </p:cNvSpPr>
          <p:nvPr>
            <p:ph type="body" sz="quarter" idx="13"/>
          </p:nvPr>
        </p:nvSpPr>
        <p:spPr/>
        <p:txBody>
          <a:bodyPr>
            <a:normAutofit fontScale="92500" lnSpcReduction="20000"/>
          </a:bodyPr>
          <a:lstStyle/>
          <a:p>
            <a:r>
              <a:rPr lang="en-US" sz="1600" dirty="0"/>
              <a:t>//</a:t>
            </a:r>
            <a:r>
              <a:rPr lang="en-US" sz="1600" dirty="0" err="1"/>
              <a:t>actionCreators.js</a:t>
            </a:r>
            <a:endParaRPr lang="en-US" sz="1600" dirty="0"/>
          </a:p>
          <a:p>
            <a:endParaRPr lang="en-US" sz="1600" dirty="0"/>
          </a:p>
          <a:p>
            <a:r>
              <a:rPr lang="mr-IN" sz="1600" b="1" dirty="0" err="1"/>
              <a:t>export</a:t>
            </a:r>
            <a:r>
              <a:rPr lang="mr-IN" sz="1600" b="1" dirty="0"/>
              <a:t> </a:t>
            </a:r>
            <a:r>
              <a:rPr lang="mr-IN" sz="1600" b="1" dirty="0" err="1"/>
              <a:t>function</a:t>
            </a:r>
            <a:r>
              <a:rPr lang="mr-IN" sz="1600" b="1" dirty="0"/>
              <a:t> </a:t>
            </a:r>
            <a:r>
              <a:rPr lang="mr-IN" sz="1600" i="1" dirty="0" err="1"/>
              <a:t>receiveQuestions</a:t>
            </a:r>
            <a:r>
              <a:rPr lang="mr-IN" sz="1600" dirty="0"/>
              <a:t>(</a:t>
            </a:r>
            <a:r>
              <a:rPr lang="mr-IN" sz="1600" dirty="0" err="1"/>
              <a:t>data</a:t>
            </a:r>
            <a:r>
              <a:rPr lang="mr-IN" sz="1600" dirty="0"/>
              <a:t>) {</a:t>
            </a:r>
            <a:br>
              <a:rPr lang="mr-IN" sz="1600" dirty="0"/>
            </a:br>
            <a:r>
              <a:rPr lang="mr-IN" sz="1600" dirty="0"/>
              <a:t>    </a:t>
            </a:r>
            <a:r>
              <a:rPr lang="mr-IN" sz="1600" b="1" dirty="0" err="1"/>
              <a:t>return</a:t>
            </a:r>
            <a:r>
              <a:rPr lang="mr-IN" sz="1600" b="1" dirty="0"/>
              <a:t> </a:t>
            </a:r>
            <a:r>
              <a:rPr lang="mr-IN" sz="1600" dirty="0"/>
              <a:t>{</a:t>
            </a:r>
            <a:br>
              <a:rPr lang="mr-IN" sz="1600" dirty="0"/>
            </a:br>
            <a:r>
              <a:rPr lang="mr-IN" sz="1600" dirty="0"/>
              <a:t>        </a:t>
            </a:r>
            <a:r>
              <a:rPr lang="mr-IN" sz="1600" b="1" dirty="0" err="1"/>
              <a:t>type</a:t>
            </a:r>
            <a:r>
              <a:rPr lang="mr-IN" sz="1600" dirty="0"/>
              <a:t>: </a:t>
            </a:r>
            <a:r>
              <a:rPr lang="mr-IN" sz="1600" b="1" dirty="0"/>
              <a:t>'RECEIVE_QUESTIONS'</a:t>
            </a:r>
            <a:r>
              <a:rPr lang="mr-IN" sz="1600" dirty="0"/>
              <a:t>,</a:t>
            </a:r>
            <a:br>
              <a:rPr lang="mr-IN" sz="1600" dirty="0"/>
            </a:br>
            <a:r>
              <a:rPr lang="mr-IN" sz="1600" dirty="0"/>
              <a:t>        </a:t>
            </a:r>
            <a:r>
              <a:rPr lang="mr-IN" sz="1600" b="1" dirty="0" err="1"/>
              <a:t>questions</a:t>
            </a:r>
            <a:r>
              <a:rPr lang="mr-IN" sz="1600" dirty="0"/>
              <a:t>: </a:t>
            </a:r>
            <a:r>
              <a:rPr lang="mr-IN" sz="1600" dirty="0" err="1"/>
              <a:t>data.</a:t>
            </a:r>
            <a:r>
              <a:rPr lang="mr-IN" sz="1600" b="1" dirty="0" err="1"/>
              <a:t>poll</a:t>
            </a:r>
            <a:r>
              <a:rPr lang="mr-IN" sz="1600" dirty="0" err="1"/>
              <a:t>.</a:t>
            </a:r>
            <a:r>
              <a:rPr lang="mr-IN" sz="1600" b="1" dirty="0" err="1"/>
              <a:t>questions</a:t>
            </a:r>
            <a:r>
              <a:rPr lang="mr-IN" sz="1600" dirty="0"/>
              <a:t>,</a:t>
            </a:r>
            <a:br>
              <a:rPr lang="mr-IN" sz="1600" dirty="0"/>
            </a:br>
            <a:r>
              <a:rPr lang="mr-IN" sz="1600" dirty="0"/>
              <a:t>    };</a:t>
            </a:r>
            <a:br>
              <a:rPr lang="mr-IN" sz="1600" dirty="0"/>
            </a:br>
            <a:r>
              <a:rPr lang="mr-IN" sz="1600" dirty="0"/>
              <a:t>}</a:t>
            </a:r>
            <a:br>
              <a:rPr lang="mr-IN" sz="1600" dirty="0"/>
            </a:br>
            <a:br>
              <a:rPr lang="mr-IN" sz="1600" dirty="0"/>
            </a:br>
            <a:r>
              <a:rPr lang="mr-IN" sz="1600" b="1" dirty="0" err="1"/>
              <a:t>export</a:t>
            </a:r>
            <a:r>
              <a:rPr lang="mr-IN" sz="1600" b="1" dirty="0"/>
              <a:t> </a:t>
            </a:r>
            <a:r>
              <a:rPr lang="mr-IN" sz="1600" b="1" dirty="0" err="1"/>
              <a:t>function</a:t>
            </a:r>
            <a:r>
              <a:rPr lang="mr-IN" sz="1600" b="1" dirty="0"/>
              <a:t> </a:t>
            </a:r>
            <a:r>
              <a:rPr lang="mr-IN" sz="1600" i="1" dirty="0" err="1"/>
              <a:t>fetchQuestions</a:t>
            </a:r>
            <a:r>
              <a:rPr lang="mr-IN" sz="1600" dirty="0"/>
              <a:t>() {</a:t>
            </a:r>
            <a:br>
              <a:rPr lang="mr-IN" sz="1600" dirty="0"/>
            </a:br>
            <a:r>
              <a:rPr lang="mr-IN" sz="1600" dirty="0"/>
              <a:t>    </a:t>
            </a:r>
            <a:r>
              <a:rPr lang="mr-IN" sz="1600" b="1" dirty="0" err="1"/>
              <a:t>return</a:t>
            </a:r>
            <a:r>
              <a:rPr lang="mr-IN" sz="1600" b="1" dirty="0"/>
              <a:t> </a:t>
            </a:r>
            <a:r>
              <a:rPr lang="mr-IN" sz="1600" dirty="0" err="1"/>
              <a:t>dispatch</a:t>
            </a:r>
            <a:r>
              <a:rPr lang="mr-IN" sz="1600" dirty="0"/>
              <a:t> =&gt; {</a:t>
            </a:r>
            <a:br>
              <a:rPr lang="mr-IN" sz="1600" dirty="0"/>
            </a:br>
            <a:r>
              <a:rPr lang="mr-IN" sz="1600" dirty="0"/>
              <a:t>        </a:t>
            </a:r>
            <a:r>
              <a:rPr lang="mr-IN" sz="1600" dirty="0" err="1"/>
              <a:t>fetch</a:t>
            </a:r>
            <a:r>
              <a:rPr lang="mr-IN" sz="1600" dirty="0"/>
              <a:t>(</a:t>
            </a:r>
            <a:r>
              <a:rPr lang="mr-IN" sz="1600" b="1" dirty="0"/>
              <a:t>'</a:t>
            </a:r>
            <a:r>
              <a:rPr lang="mr-IN" sz="1600" b="1" dirty="0" err="1"/>
              <a:t>data</a:t>
            </a:r>
            <a:r>
              <a:rPr lang="mr-IN" sz="1600" b="1" dirty="0"/>
              <a:t>/</a:t>
            </a:r>
            <a:r>
              <a:rPr lang="mr-IN" sz="1600" b="1" dirty="0" err="1"/>
              <a:t>data.json</a:t>
            </a:r>
            <a:r>
              <a:rPr lang="mr-IN" sz="1600" b="1" dirty="0"/>
              <a:t>'</a:t>
            </a:r>
            <a:r>
              <a:rPr lang="mr-IN" sz="1600" dirty="0"/>
              <a:t>)</a:t>
            </a:r>
            <a:br>
              <a:rPr lang="mr-IN" sz="1600" dirty="0"/>
            </a:br>
            <a:r>
              <a:rPr lang="mr-IN" sz="1600" dirty="0"/>
              <a:t>            .</a:t>
            </a:r>
            <a:r>
              <a:rPr lang="mr-IN" sz="1600" dirty="0" err="1"/>
              <a:t>then</a:t>
            </a:r>
            <a:r>
              <a:rPr lang="mr-IN" sz="1600" dirty="0"/>
              <a:t>(</a:t>
            </a:r>
            <a:r>
              <a:rPr lang="mr-IN" sz="1600" dirty="0" err="1"/>
              <a:t>response</a:t>
            </a:r>
            <a:r>
              <a:rPr lang="mr-IN" sz="1600" dirty="0"/>
              <a:t> =&gt; {</a:t>
            </a:r>
            <a:br>
              <a:rPr lang="mr-IN" sz="1600" dirty="0"/>
            </a:br>
            <a:r>
              <a:rPr lang="mr-IN" sz="1600" dirty="0"/>
              <a:t>                </a:t>
            </a:r>
            <a:r>
              <a:rPr lang="mr-IN" sz="1600" b="1" dirty="0" err="1"/>
              <a:t>const</a:t>
            </a:r>
            <a:r>
              <a:rPr lang="mr-IN" sz="1600" b="1" dirty="0"/>
              <a:t> </a:t>
            </a:r>
            <a:r>
              <a:rPr lang="mr-IN" sz="1600" dirty="0" err="1"/>
              <a:t>data</a:t>
            </a:r>
            <a:r>
              <a:rPr lang="mr-IN" sz="1600" dirty="0"/>
              <a:t> = </a:t>
            </a:r>
            <a:r>
              <a:rPr lang="mr-IN" sz="1600" dirty="0" err="1"/>
              <a:t>response.</a:t>
            </a:r>
            <a:r>
              <a:rPr lang="mr-IN" sz="1600" b="1" dirty="0" err="1"/>
              <a:t>json</a:t>
            </a:r>
            <a:r>
              <a:rPr lang="mr-IN" sz="1600" dirty="0"/>
              <a:t>();</a:t>
            </a:r>
            <a:br>
              <a:rPr lang="mr-IN" sz="1600" dirty="0"/>
            </a:br>
            <a:r>
              <a:rPr lang="mr-IN" sz="1600" dirty="0"/>
              <a:t>                </a:t>
            </a:r>
            <a:r>
              <a:rPr lang="mr-IN" sz="1600" dirty="0" err="1"/>
              <a:t>dispatch</a:t>
            </a:r>
            <a:r>
              <a:rPr lang="mr-IN" sz="1600" dirty="0"/>
              <a:t>(</a:t>
            </a:r>
            <a:r>
              <a:rPr lang="mr-IN" sz="1600" i="1" dirty="0" err="1"/>
              <a:t>receiveQuestions</a:t>
            </a:r>
            <a:r>
              <a:rPr lang="mr-IN" sz="1600" dirty="0"/>
              <a:t>(</a:t>
            </a:r>
            <a:r>
              <a:rPr lang="mr-IN" sz="1600" dirty="0" err="1"/>
              <a:t>data</a:t>
            </a:r>
            <a:r>
              <a:rPr lang="mr-IN" sz="1600" dirty="0"/>
              <a:t>));</a:t>
            </a:r>
            <a:br>
              <a:rPr lang="mr-IN" sz="1600" dirty="0"/>
            </a:br>
            <a:r>
              <a:rPr lang="mr-IN" sz="1600" dirty="0"/>
              <a:t>            })</a:t>
            </a:r>
            <a:br>
              <a:rPr lang="mr-IN" sz="1600" dirty="0"/>
            </a:br>
            <a:r>
              <a:rPr lang="mr-IN" sz="1600" dirty="0"/>
              <a:t>            .</a:t>
            </a:r>
            <a:r>
              <a:rPr lang="mr-IN" sz="1600" dirty="0" err="1"/>
              <a:t>catch</a:t>
            </a:r>
            <a:r>
              <a:rPr lang="mr-IN" sz="1600" dirty="0"/>
              <a:t>(</a:t>
            </a:r>
            <a:r>
              <a:rPr lang="mr-IN" sz="1600" dirty="0" err="1"/>
              <a:t>error</a:t>
            </a:r>
            <a:r>
              <a:rPr lang="mr-IN" sz="1600" dirty="0"/>
              <a:t> =&gt; </a:t>
            </a:r>
            <a:r>
              <a:rPr lang="mr-IN" sz="1600" dirty="0" err="1"/>
              <a:t>dispatch</a:t>
            </a:r>
            <a:r>
              <a:rPr lang="mr-IN" sz="1600" dirty="0"/>
              <a:t>({</a:t>
            </a:r>
            <a:br>
              <a:rPr lang="mr-IN" sz="1600" dirty="0"/>
            </a:br>
            <a:r>
              <a:rPr lang="mr-IN" sz="1600" dirty="0"/>
              <a:t>                </a:t>
            </a:r>
            <a:r>
              <a:rPr lang="mr-IN" sz="1600" b="1" dirty="0" err="1"/>
              <a:t>type</a:t>
            </a:r>
            <a:r>
              <a:rPr lang="mr-IN" sz="1600" dirty="0"/>
              <a:t>: </a:t>
            </a:r>
            <a:r>
              <a:rPr lang="mr-IN" sz="1600" b="1" dirty="0"/>
              <a:t>'FETCH_FAILED'</a:t>
            </a:r>
            <a:r>
              <a:rPr lang="mr-IN" sz="1600" dirty="0"/>
              <a:t>, </a:t>
            </a:r>
            <a:r>
              <a:rPr lang="mr-IN" sz="1600" dirty="0" err="1"/>
              <a:t>error</a:t>
            </a:r>
            <a:br>
              <a:rPr lang="mr-IN" sz="1600" dirty="0"/>
            </a:br>
            <a:r>
              <a:rPr lang="mr-IN" sz="1600" dirty="0"/>
              <a:t>            })</a:t>
            </a:r>
            <a:endParaRPr lang="en-US" sz="1600" dirty="0"/>
          </a:p>
          <a:p>
            <a:r>
              <a:rPr lang="en-US" sz="1600" dirty="0"/>
              <a:t>		</a:t>
            </a:r>
            <a:r>
              <a:rPr lang="mr-IN" sz="1600" dirty="0"/>
              <a:t>);</a:t>
            </a:r>
            <a:br>
              <a:rPr lang="mr-IN" sz="1600" dirty="0"/>
            </a:br>
            <a:r>
              <a:rPr lang="mr-IN" sz="1600" dirty="0"/>
              <a:t>    };</a:t>
            </a:r>
            <a:br>
              <a:rPr lang="mr-IN" sz="1600" dirty="0"/>
            </a:br>
            <a:r>
              <a:rPr lang="mr-IN" sz="1600" dirty="0"/>
              <a:t>}</a:t>
            </a:r>
            <a:endParaRPr lang="en-US" sz="1600" dirty="0"/>
          </a:p>
        </p:txBody>
      </p:sp>
      <p:sp>
        <p:nvSpPr>
          <p:cNvPr id="2" name="Title 1"/>
          <p:cNvSpPr>
            <a:spLocks noGrp="1"/>
          </p:cNvSpPr>
          <p:nvPr>
            <p:ph type="title"/>
          </p:nvPr>
        </p:nvSpPr>
        <p:spPr/>
        <p:txBody>
          <a:bodyPr/>
          <a:lstStyle/>
          <a:p>
            <a:r>
              <a:rPr lang="en-US" dirty="0" err="1"/>
              <a:t>Thunk</a:t>
            </a:r>
            <a:r>
              <a:rPr lang="en-US" dirty="0"/>
              <a:t> Example (</a:t>
            </a:r>
            <a:r>
              <a:rPr lang="en-US" dirty="0" err="1"/>
              <a:t>cont</a:t>
            </a:r>
            <a:r>
              <a:rPr lang="en-US" dirty="0"/>
              <a:t>)</a:t>
            </a:r>
          </a:p>
        </p:txBody>
      </p:sp>
    </p:spTree>
    <p:extLst>
      <p:ext uri="{BB962C8B-B14F-4D97-AF65-F5344CB8AC3E}">
        <p14:creationId xmlns:p14="http://schemas.microsoft.com/office/powerpoint/2010/main" val="22582768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Redux Saga</a:t>
            </a:r>
          </a:p>
        </p:txBody>
      </p:sp>
      <p:sp>
        <p:nvSpPr>
          <p:cNvPr id="3" name="Content Placeholder 2"/>
          <p:cNvSpPr>
            <a:spLocks noGrp="1"/>
          </p:cNvSpPr>
          <p:nvPr>
            <p:ph idx="1"/>
          </p:nvPr>
        </p:nvSpPr>
        <p:spPr/>
        <p:txBody>
          <a:bodyPr/>
          <a:lstStyle/>
          <a:p>
            <a:r>
              <a:rPr lang="en-US" dirty="0"/>
              <a:t>Useful for complex </a:t>
            </a:r>
            <a:r>
              <a:rPr lang="en-US" dirty="0" err="1"/>
              <a:t>async</a:t>
            </a:r>
            <a:r>
              <a:rPr lang="en-US" dirty="0"/>
              <a:t> operations.</a:t>
            </a:r>
          </a:p>
          <a:p>
            <a:r>
              <a:rPr lang="en-US" dirty="0"/>
              <a:t>Uses generator functions to complete actions in series.</a:t>
            </a:r>
          </a:p>
          <a:p>
            <a:r>
              <a:rPr lang="en-US" dirty="0">
                <a:hlinkClick r:id="rId2"/>
              </a:rPr>
              <a:t>redux-</a:t>
            </a:r>
            <a:r>
              <a:rPr lang="en-US" dirty="0" err="1">
                <a:hlinkClick r:id="rId2"/>
              </a:rPr>
              <a:t>saga.js.org</a:t>
            </a:r>
            <a:r>
              <a:rPr lang="en-US" dirty="0">
                <a:hlinkClick r:id="rId2"/>
              </a:rPr>
              <a:t>/docs/introduction/</a:t>
            </a:r>
            <a:r>
              <a:rPr lang="en-US" dirty="0" err="1">
                <a:hlinkClick r:id="rId2"/>
              </a:rPr>
              <a:t>BeginnerTutorial.html</a:t>
            </a:r>
            <a:endParaRPr lang="en-US" dirty="0"/>
          </a:p>
          <a:p>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311</a:t>
            </a:fld>
            <a:endParaRPr lang="en-US"/>
          </a:p>
        </p:txBody>
      </p:sp>
    </p:spTree>
    <p:extLst>
      <p:ext uri="{BB962C8B-B14F-4D97-AF65-F5344CB8AC3E}">
        <p14:creationId xmlns:p14="http://schemas.microsoft.com/office/powerpoint/2010/main" val="4452184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FFFF67E-EC6A-B940-8DC7-BF9A5925C934}" type="slidenum">
              <a:rPr lang="en-US" smtClean="0"/>
              <a:t>312</a:t>
            </a:fld>
            <a:endParaRPr lang="en-US"/>
          </a:p>
        </p:txBody>
      </p:sp>
      <p:sp>
        <p:nvSpPr>
          <p:cNvPr id="5" name="Text Placeholder 4"/>
          <p:cNvSpPr>
            <a:spLocks noGrp="1"/>
          </p:cNvSpPr>
          <p:nvPr>
            <p:ph type="body" sz="quarter" idx="13"/>
          </p:nvPr>
        </p:nvSpPr>
        <p:spPr/>
        <p:txBody>
          <a:bodyPr>
            <a:normAutofit lnSpcReduction="10000"/>
          </a:bodyPr>
          <a:lstStyle/>
          <a:p>
            <a:r>
              <a:rPr lang="en-US" dirty="0"/>
              <a:t>//install redux-saga</a:t>
            </a:r>
          </a:p>
          <a:p>
            <a:r>
              <a:rPr lang="en-US" dirty="0" err="1"/>
              <a:t>npm</a:t>
            </a:r>
            <a:r>
              <a:rPr lang="en-US" dirty="0"/>
              <a:t> install --save redux-saga</a:t>
            </a:r>
          </a:p>
          <a:p>
            <a:endParaRPr lang="en-US" dirty="0"/>
          </a:p>
          <a:p>
            <a:r>
              <a:rPr lang="en-US" dirty="0"/>
              <a:t>//dispatch an action</a:t>
            </a:r>
          </a:p>
          <a:p>
            <a:r>
              <a:rPr lang="en-US" dirty="0"/>
              <a:t>class </a:t>
            </a:r>
            <a:r>
              <a:rPr lang="en-US" dirty="0" err="1"/>
              <a:t>UserComponent</a:t>
            </a:r>
            <a:r>
              <a:rPr lang="en-US" dirty="0"/>
              <a:t> extends </a:t>
            </a:r>
            <a:r>
              <a:rPr lang="en-US" dirty="0" err="1"/>
              <a:t>React.Component</a:t>
            </a:r>
            <a:r>
              <a:rPr lang="en-US" dirty="0"/>
              <a:t> { </a:t>
            </a:r>
          </a:p>
          <a:p>
            <a:r>
              <a:rPr lang="en-US" dirty="0"/>
              <a:t>... </a:t>
            </a:r>
          </a:p>
          <a:p>
            <a:r>
              <a:rPr lang="en-US" dirty="0" err="1"/>
              <a:t>onSomeButtonClicked</a:t>
            </a:r>
            <a:r>
              <a:rPr lang="en-US" dirty="0"/>
              <a:t>() { </a:t>
            </a:r>
          </a:p>
          <a:p>
            <a:r>
              <a:rPr lang="en-US" dirty="0"/>
              <a:t>	</a:t>
            </a:r>
            <a:r>
              <a:rPr lang="en-US" dirty="0" err="1"/>
              <a:t>const</a:t>
            </a:r>
            <a:r>
              <a:rPr lang="en-US" dirty="0"/>
              <a:t> { </a:t>
            </a:r>
            <a:r>
              <a:rPr lang="en-US" dirty="0" err="1"/>
              <a:t>userId</a:t>
            </a:r>
            <a:r>
              <a:rPr lang="en-US" dirty="0"/>
              <a:t>, dispatch } = </a:t>
            </a:r>
            <a:r>
              <a:rPr lang="en-US" dirty="0" err="1"/>
              <a:t>this.props</a:t>
            </a:r>
            <a:r>
              <a:rPr lang="en-US" dirty="0"/>
              <a:t>;</a:t>
            </a:r>
          </a:p>
          <a:p>
            <a:r>
              <a:rPr lang="en-US" dirty="0"/>
              <a:t>	dispatch({</a:t>
            </a:r>
          </a:p>
          <a:p>
            <a:r>
              <a:rPr lang="en-US" dirty="0"/>
              <a:t>		type: 'USER_FETCH_REQUESTED', </a:t>
            </a:r>
          </a:p>
          <a:p>
            <a:r>
              <a:rPr lang="en-US" dirty="0"/>
              <a:t>		payload: {</a:t>
            </a:r>
            <a:r>
              <a:rPr lang="en-US" dirty="0" err="1"/>
              <a:t>userId</a:t>
            </a:r>
            <a:r>
              <a:rPr lang="en-US" dirty="0"/>
              <a:t>}}); </a:t>
            </a:r>
          </a:p>
          <a:p>
            <a:r>
              <a:rPr lang="en-US" dirty="0"/>
              <a:t>	} </a:t>
            </a:r>
          </a:p>
          <a:p>
            <a:r>
              <a:rPr lang="en-US" dirty="0"/>
              <a:t>... }</a:t>
            </a:r>
          </a:p>
        </p:txBody>
      </p:sp>
      <p:sp>
        <p:nvSpPr>
          <p:cNvPr id="2" name="Title 1"/>
          <p:cNvSpPr>
            <a:spLocks noGrp="1"/>
          </p:cNvSpPr>
          <p:nvPr>
            <p:ph type="title"/>
          </p:nvPr>
        </p:nvSpPr>
        <p:spPr/>
        <p:txBody>
          <a:bodyPr/>
          <a:lstStyle/>
          <a:p>
            <a:r>
              <a:rPr lang="en-US" dirty="0"/>
              <a:t>Using Sagas</a:t>
            </a:r>
          </a:p>
        </p:txBody>
      </p:sp>
    </p:spTree>
    <p:extLst>
      <p:ext uri="{BB962C8B-B14F-4D97-AF65-F5344CB8AC3E}">
        <p14:creationId xmlns:p14="http://schemas.microsoft.com/office/powerpoint/2010/main" val="53774122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313</a:t>
            </a:fld>
            <a:endParaRPr lang="en-US"/>
          </a:p>
        </p:txBody>
      </p:sp>
      <p:sp>
        <p:nvSpPr>
          <p:cNvPr id="3" name="Text Placeholder 2"/>
          <p:cNvSpPr>
            <a:spLocks noGrp="1"/>
          </p:cNvSpPr>
          <p:nvPr>
            <p:ph type="body" sz="quarter" idx="13"/>
          </p:nvPr>
        </p:nvSpPr>
        <p:spPr/>
        <p:txBody>
          <a:bodyPr>
            <a:normAutofit fontScale="85000" lnSpcReduction="20000"/>
          </a:bodyPr>
          <a:lstStyle/>
          <a:p>
            <a:r>
              <a:rPr lang="en-US" dirty="0"/>
              <a:t>// create a "worker" saga to do the </a:t>
            </a:r>
            <a:r>
              <a:rPr lang="en-US" dirty="0" err="1"/>
              <a:t>async</a:t>
            </a:r>
            <a:r>
              <a:rPr lang="en-US" dirty="0"/>
              <a:t> action</a:t>
            </a:r>
          </a:p>
          <a:p>
            <a:endParaRPr lang="en-US" dirty="0"/>
          </a:p>
          <a:p>
            <a:r>
              <a:rPr lang="en-US" sz="1800" dirty="0"/>
              <a:t>import { call, put, </a:t>
            </a:r>
            <a:r>
              <a:rPr lang="en-US" sz="1800" dirty="0" err="1"/>
              <a:t>takeEvery</a:t>
            </a:r>
            <a:r>
              <a:rPr lang="en-US" sz="1800" dirty="0"/>
              <a:t>, </a:t>
            </a:r>
            <a:r>
              <a:rPr lang="en-US" sz="1800" dirty="0" err="1"/>
              <a:t>takeLatest</a:t>
            </a:r>
            <a:r>
              <a:rPr lang="en-US" sz="1800" dirty="0"/>
              <a:t> } from 'redux-saga/effects';</a:t>
            </a:r>
          </a:p>
          <a:p>
            <a:r>
              <a:rPr lang="en-US" sz="1800" dirty="0"/>
              <a:t>import </a:t>
            </a:r>
            <a:r>
              <a:rPr lang="en-US" sz="1800" dirty="0" err="1"/>
              <a:t>Api</a:t>
            </a:r>
            <a:r>
              <a:rPr lang="en-US" sz="1800" dirty="0"/>
              <a:t> from '...'; </a:t>
            </a:r>
          </a:p>
          <a:p>
            <a:endParaRPr lang="en-US" dirty="0"/>
          </a:p>
          <a:p>
            <a:r>
              <a:rPr lang="en-US" dirty="0"/>
              <a:t>// worker Saga: will be fired on USER_FETCH_REQUESTED actions</a:t>
            </a:r>
          </a:p>
          <a:p>
            <a:endParaRPr lang="en-US" dirty="0"/>
          </a:p>
          <a:p>
            <a:r>
              <a:rPr lang="en-US" dirty="0"/>
              <a:t>function* </a:t>
            </a:r>
            <a:r>
              <a:rPr lang="en-US" dirty="0" err="1"/>
              <a:t>fetchUser</a:t>
            </a:r>
            <a:r>
              <a:rPr lang="en-US" dirty="0"/>
              <a:t>(action) { </a:t>
            </a:r>
          </a:p>
          <a:p>
            <a:r>
              <a:rPr lang="en-US" dirty="0"/>
              <a:t>  try { </a:t>
            </a:r>
          </a:p>
          <a:p>
            <a:r>
              <a:rPr lang="en-US" dirty="0"/>
              <a:t>	</a:t>
            </a:r>
            <a:r>
              <a:rPr lang="en-US" dirty="0" err="1"/>
              <a:t>const</a:t>
            </a:r>
            <a:r>
              <a:rPr lang="en-US" dirty="0"/>
              <a:t> user = yield call(</a:t>
            </a:r>
            <a:r>
              <a:rPr lang="en-US" dirty="0" err="1"/>
              <a:t>Api.fetchUser</a:t>
            </a:r>
            <a:r>
              <a:rPr lang="en-US" dirty="0"/>
              <a:t>, </a:t>
            </a:r>
            <a:r>
              <a:rPr lang="en-US" dirty="0" err="1"/>
              <a:t>action.payload.userId</a:t>
            </a:r>
            <a:r>
              <a:rPr lang="en-US" dirty="0"/>
              <a:t>); </a:t>
            </a:r>
          </a:p>
          <a:p>
            <a:r>
              <a:rPr lang="en-US" dirty="0"/>
              <a:t>	yield put({type: "USER_FETCH_SUCCEEDED", user: user}); </a:t>
            </a:r>
          </a:p>
          <a:p>
            <a:r>
              <a:rPr lang="en-US" dirty="0"/>
              <a:t>} catch (e) { </a:t>
            </a:r>
          </a:p>
          <a:p>
            <a:r>
              <a:rPr lang="en-US" dirty="0"/>
              <a:t>	yield put({type: "USER_FETCH_FAILED", message: </a:t>
            </a:r>
            <a:r>
              <a:rPr lang="en-US" dirty="0" err="1"/>
              <a:t>e.message</a:t>
            </a:r>
            <a:r>
              <a:rPr lang="en-US" dirty="0"/>
              <a:t>}); </a:t>
            </a:r>
          </a:p>
          <a:p>
            <a:r>
              <a:rPr lang="en-US" dirty="0"/>
              <a:t>} </a:t>
            </a:r>
          </a:p>
          <a:p>
            <a:r>
              <a:rPr lang="en-US" dirty="0"/>
              <a:t>} </a:t>
            </a:r>
          </a:p>
          <a:p>
            <a:endParaRPr lang="en-US" dirty="0"/>
          </a:p>
        </p:txBody>
      </p:sp>
      <p:sp>
        <p:nvSpPr>
          <p:cNvPr id="4" name="Title 3"/>
          <p:cNvSpPr>
            <a:spLocks noGrp="1"/>
          </p:cNvSpPr>
          <p:nvPr>
            <p:ph type="title"/>
          </p:nvPr>
        </p:nvSpPr>
        <p:spPr/>
        <p:txBody>
          <a:bodyPr/>
          <a:lstStyle/>
          <a:p>
            <a:r>
              <a:rPr lang="en-US" dirty="0"/>
              <a:t>Using Sagas (</a:t>
            </a:r>
            <a:r>
              <a:rPr lang="en-US" dirty="0" err="1"/>
              <a:t>cont</a:t>
            </a:r>
            <a:r>
              <a:rPr lang="en-US" dirty="0"/>
              <a:t>)</a:t>
            </a:r>
          </a:p>
        </p:txBody>
      </p:sp>
    </p:spTree>
    <p:extLst>
      <p:ext uri="{BB962C8B-B14F-4D97-AF65-F5344CB8AC3E}">
        <p14:creationId xmlns:p14="http://schemas.microsoft.com/office/powerpoint/2010/main" val="25299697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314</a:t>
            </a:fld>
            <a:endParaRPr lang="en-US"/>
          </a:p>
        </p:txBody>
      </p:sp>
      <p:sp>
        <p:nvSpPr>
          <p:cNvPr id="3" name="Text Placeholder 2"/>
          <p:cNvSpPr>
            <a:spLocks noGrp="1"/>
          </p:cNvSpPr>
          <p:nvPr>
            <p:ph type="body" sz="quarter" idx="13"/>
          </p:nvPr>
        </p:nvSpPr>
        <p:spPr/>
        <p:txBody>
          <a:bodyPr>
            <a:normAutofit fontScale="92500" lnSpcReduction="10000"/>
          </a:bodyPr>
          <a:lstStyle/>
          <a:p>
            <a:r>
              <a:rPr lang="en-US" dirty="0"/>
              <a:t>// create a listener saga to listen for the event</a:t>
            </a:r>
          </a:p>
          <a:p>
            <a:endParaRPr lang="en-US" dirty="0"/>
          </a:p>
          <a:p>
            <a:r>
              <a:rPr lang="en-US" dirty="0"/>
              <a:t>function* </a:t>
            </a:r>
            <a:r>
              <a:rPr lang="en-US" dirty="0" err="1"/>
              <a:t>mySaga</a:t>
            </a:r>
            <a:r>
              <a:rPr lang="en-US" dirty="0"/>
              <a:t>() { </a:t>
            </a:r>
          </a:p>
          <a:p>
            <a:r>
              <a:rPr lang="en-US" dirty="0"/>
              <a:t>	yield </a:t>
            </a:r>
            <a:r>
              <a:rPr lang="en-US" dirty="0" err="1"/>
              <a:t>takeEvery</a:t>
            </a:r>
            <a:r>
              <a:rPr lang="en-US" dirty="0"/>
              <a:t>("USER_FETCH_REQUESTED", </a:t>
            </a:r>
            <a:r>
              <a:rPr lang="en-US" dirty="0" err="1"/>
              <a:t>fetchUser</a:t>
            </a:r>
            <a:r>
              <a:rPr lang="en-US" dirty="0"/>
              <a:t>); </a:t>
            </a:r>
          </a:p>
          <a:p>
            <a:r>
              <a:rPr lang="en-US" dirty="0"/>
              <a:t>} </a:t>
            </a:r>
          </a:p>
          <a:p>
            <a:endParaRPr lang="en-US" dirty="0"/>
          </a:p>
          <a:p>
            <a:r>
              <a:rPr lang="en-US" dirty="0"/>
              <a:t>/* Alternatively you may use </a:t>
            </a:r>
            <a:r>
              <a:rPr lang="en-US" dirty="0" err="1"/>
              <a:t>takeLatest</a:t>
            </a:r>
            <a:r>
              <a:rPr lang="en-US" dirty="0"/>
              <a:t>.</a:t>
            </a:r>
          </a:p>
          <a:p>
            <a:endParaRPr lang="en-US" dirty="0"/>
          </a:p>
          <a:p>
            <a:r>
              <a:rPr lang="en-US" dirty="0"/>
              <a:t>function* </a:t>
            </a:r>
            <a:r>
              <a:rPr lang="en-US" dirty="0" err="1"/>
              <a:t>mySaga</a:t>
            </a:r>
            <a:r>
              <a:rPr lang="en-US" dirty="0"/>
              <a:t>() { </a:t>
            </a:r>
          </a:p>
          <a:p>
            <a:r>
              <a:rPr lang="en-US" dirty="0"/>
              <a:t>	yield </a:t>
            </a:r>
            <a:r>
              <a:rPr lang="en-US" dirty="0" err="1"/>
              <a:t>takeLatest</a:t>
            </a:r>
            <a:r>
              <a:rPr lang="en-US" dirty="0"/>
              <a:t>("USER_FETCH_REQUESTED", </a:t>
            </a:r>
            <a:r>
              <a:rPr lang="en-US" dirty="0" err="1"/>
              <a:t>fetchUser</a:t>
            </a:r>
            <a:r>
              <a:rPr lang="en-US" dirty="0"/>
              <a:t>); </a:t>
            </a:r>
          </a:p>
          <a:p>
            <a:r>
              <a:rPr lang="en-US" dirty="0"/>
              <a:t>} </a:t>
            </a:r>
          </a:p>
          <a:p>
            <a:r>
              <a:rPr lang="en-US" dirty="0"/>
              <a:t>*/</a:t>
            </a:r>
          </a:p>
          <a:p>
            <a:r>
              <a:rPr lang="en-US" dirty="0"/>
              <a:t>// export </a:t>
            </a:r>
            <a:r>
              <a:rPr lang="en-US" dirty="0" err="1"/>
              <a:t>mySaga</a:t>
            </a:r>
            <a:endParaRPr lang="en-US" dirty="0"/>
          </a:p>
          <a:p>
            <a:r>
              <a:rPr lang="en-US" dirty="0"/>
              <a:t>export default </a:t>
            </a:r>
            <a:r>
              <a:rPr lang="en-US" dirty="0" err="1"/>
              <a:t>mySaga</a:t>
            </a:r>
            <a:r>
              <a:rPr lang="en-US" dirty="0"/>
              <a:t>;</a:t>
            </a:r>
          </a:p>
        </p:txBody>
      </p:sp>
      <p:sp>
        <p:nvSpPr>
          <p:cNvPr id="4" name="Title 3"/>
          <p:cNvSpPr>
            <a:spLocks noGrp="1"/>
          </p:cNvSpPr>
          <p:nvPr>
            <p:ph type="title"/>
          </p:nvPr>
        </p:nvSpPr>
        <p:spPr/>
        <p:txBody>
          <a:bodyPr/>
          <a:lstStyle/>
          <a:p>
            <a:r>
              <a:rPr lang="en-US" dirty="0"/>
              <a:t>Using Saga (</a:t>
            </a:r>
            <a:r>
              <a:rPr lang="en-US" dirty="0" err="1"/>
              <a:t>cont</a:t>
            </a:r>
            <a:r>
              <a:rPr lang="en-US" dirty="0"/>
              <a:t>)</a:t>
            </a:r>
          </a:p>
        </p:txBody>
      </p:sp>
    </p:spTree>
    <p:extLst>
      <p:ext uri="{BB962C8B-B14F-4D97-AF65-F5344CB8AC3E}">
        <p14:creationId xmlns:p14="http://schemas.microsoft.com/office/powerpoint/2010/main" val="75301568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315</a:t>
            </a:fld>
            <a:endParaRPr lang="en-US"/>
          </a:p>
        </p:txBody>
      </p:sp>
      <p:sp>
        <p:nvSpPr>
          <p:cNvPr id="5" name="Content Placeholder 4"/>
          <p:cNvSpPr>
            <a:spLocks noGrp="1"/>
          </p:cNvSpPr>
          <p:nvPr>
            <p:ph type="body" sz="quarter" idx="13"/>
          </p:nvPr>
        </p:nvSpPr>
        <p:spPr/>
        <p:txBody>
          <a:bodyPr>
            <a:normAutofit fontScale="92500" lnSpcReduction="10000"/>
          </a:bodyPr>
          <a:lstStyle/>
          <a:p>
            <a:r>
              <a:rPr lang="en-US" dirty="0"/>
              <a:t>// Connect Saga to the store, using middleware</a:t>
            </a:r>
          </a:p>
          <a:p>
            <a:r>
              <a:rPr lang="en-US" dirty="0"/>
              <a:t>import { </a:t>
            </a:r>
            <a:r>
              <a:rPr lang="en-US" dirty="0" err="1"/>
              <a:t>createStore</a:t>
            </a:r>
            <a:r>
              <a:rPr lang="en-US" dirty="0"/>
              <a:t>, </a:t>
            </a:r>
            <a:r>
              <a:rPr lang="en-US" dirty="0" err="1"/>
              <a:t>applyMiddleware</a:t>
            </a:r>
            <a:r>
              <a:rPr lang="en-US" dirty="0"/>
              <a:t> } from 'redux';</a:t>
            </a:r>
          </a:p>
          <a:p>
            <a:r>
              <a:rPr lang="en-US" dirty="0"/>
              <a:t>import </a:t>
            </a:r>
            <a:r>
              <a:rPr lang="en-US" dirty="0" err="1"/>
              <a:t>createSagaMiddleware</a:t>
            </a:r>
            <a:r>
              <a:rPr lang="en-US" dirty="0"/>
              <a:t> from 'redux-saga';</a:t>
            </a:r>
          </a:p>
          <a:p>
            <a:r>
              <a:rPr lang="en-US" dirty="0"/>
              <a:t>import reducer from './reducers';</a:t>
            </a:r>
          </a:p>
          <a:p>
            <a:r>
              <a:rPr lang="en-US" dirty="0"/>
              <a:t>import </a:t>
            </a:r>
            <a:r>
              <a:rPr lang="en-US" dirty="0" err="1"/>
              <a:t>mySaga</a:t>
            </a:r>
            <a:r>
              <a:rPr lang="en-US" dirty="0"/>
              <a:t> from './sagas';</a:t>
            </a:r>
          </a:p>
          <a:p>
            <a:endParaRPr lang="en-US" dirty="0"/>
          </a:p>
          <a:p>
            <a:r>
              <a:rPr lang="en-US" dirty="0"/>
              <a:t>// create the saga middleware </a:t>
            </a:r>
          </a:p>
          <a:p>
            <a:r>
              <a:rPr lang="en-US" dirty="0" err="1"/>
              <a:t>const</a:t>
            </a:r>
            <a:r>
              <a:rPr lang="en-US" dirty="0"/>
              <a:t> </a:t>
            </a:r>
            <a:r>
              <a:rPr lang="en-US" dirty="0" err="1"/>
              <a:t>sagaMiddleware</a:t>
            </a:r>
            <a:r>
              <a:rPr lang="en-US" dirty="0"/>
              <a:t> = </a:t>
            </a:r>
            <a:r>
              <a:rPr lang="en-US" dirty="0" err="1"/>
              <a:t>createSagaMiddleware</a:t>
            </a:r>
            <a:r>
              <a:rPr lang="en-US" dirty="0"/>
              <a:t>();</a:t>
            </a:r>
          </a:p>
          <a:p>
            <a:r>
              <a:rPr lang="en-US" dirty="0"/>
              <a:t>// mount it on the Store </a:t>
            </a:r>
          </a:p>
          <a:p>
            <a:r>
              <a:rPr lang="en-US" dirty="0" err="1"/>
              <a:t>const</a:t>
            </a:r>
            <a:r>
              <a:rPr lang="en-US" dirty="0"/>
              <a:t> store = </a:t>
            </a:r>
            <a:r>
              <a:rPr lang="en-US" dirty="0" err="1"/>
              <a:t>createStore</a:t>
            </a:r>
            <a:r>
              <a:rPr lang="en-US" dirty="0"/>
              <a:t>( reducer, </a:t>
            </a:r>
            <a:r>
              <a:rPr lang="en-US" dirty="0" err="1"/>
              <a:t>applyMiddleware</a:t>
            </a:r>
            <a:r>
              <a:rPr lang="en-US" dirty="0"/>
              <a:t>(</a:t>
            </a:r>
            <a:r>
              <a:rPr lang="en-US" dirty="0" err="1"/>
              <a:t>sagaMiddleware</a:t>
            </a:r>
            <a:r>
              <a:rPr lang="en-US" dirty="0"/>
              <a:t>) ); </a:t>
            </a:r>
          </a:p>
          <a:p>
            <a:r>
              <a:rPr lang="en-US" dirty="0"/>
              <a:t>// then run the saga </a:t>
            </a:r>
          </a:p>
          <a:p>
            <a:r>
              <a:rPr lang="en-US" dirty="0" err="1"/>
              <a:t>sagaMiddleware.run</a:t>
            </a:r>
            <a:r>
              <a:rPr lang="en-US" dirty="0"/>
              <a:t>(</a:t>
            </a:r>
            <a:r>
              <a:rPr lang="en-US" dirty="0" err="1"/>
              <a:t>mySaga</a:t>
            </a:r>
            <a:r>
              <a:rPr lang="en-US" dirty="0"/>
              <a:t>); </a:t>
            </a:r>
          </a:p>
          <a:p>
            <a:r>
              <a:rPr lang="en-US" dirty="0"/>
              <a:t>// render the application</a:t>
            </a:r>
          </a:p>
        </p:txBody>
      </p:sp>
      <p:sp>
        <p:nvSpPr>
          <p:cNvPr id="4" name="Title 3"/>
          <p:cNvSpPr>
            <a:spLocks noGrp="1"/>
          </p:cNvSpPr>
          <p:nvPr>
            <p:ph type="title"/>
          </p:nvPr>
        </p:nvSpPr>
        <p:spPr/>
        <p:txBody>
          <a:bodyPr/>
          <a:lstStyle/>
          <a:p>
            <a:r>
              <a:rPr lang="en-US" dirty="0"/>
              <a:t>Using Saga (</a:t>
            </a:r>
            <a:r>
              <a:rPr lang="en-US" dirty="0" err="1"/>
              <a:t>cont</a:t>
            </a:r>
            <a:r>
              <a:rPr lang="en-US" dirty="0"/>
              <a:t>)</a:t>
            </a:r>
          </a:p>
        </p:txBody>
      </p:sp>
    </p:spTree>
    <p:extLst>
      <p:ext uri="{BB962C8B-B14F-4D97-AF65-F5344CB8AC3E}">
        <p14:creationId xmlns:p14="http://schemas.microsoft.com/office/powerpoint/2010/main" val="102029169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05D2-9798-A141-A34C-B8A69B49A1F0}"/>
              </a:ext>
            </a:extLst>
          </p:cNvPr>
          <p:cNvSpPr>
            <a:spLocks noGrp="1"/>
          </p:cNvSpPr>
          <p:nvPr>
            <p:ph type="title"/>
          </p:nvPr>
        </p:nvSpPr>
        <p:spPr/>
        <p:txBody>
          <a:bodyPr/>
          <a:lstStyle/>
          <a:p>
            <a:r>
              <a:rPr lang="en-US" dirty="0"/>
              <a:t>Demo: Authentication with React and JWT</a:t>
            </a:r>
          </a:p>
        </p:txBody>
      </p:sp>
      <p:sp>
        <p:nvSpPr>
          <p:cNvPr id="3" name="Content Placeholder 2">
            <a:extLst>
              <a:ext uri="{FF2B5EF4-FFF2-40B4-BE49-F238E27FC236}">
                <a16:creationId xmlns:a16="http://schemas.microsoft.com/office/drawing/2014/main" id="{2B6F14AD-859E-6246-A672-67C121BA0B09}"/>
              </a:ext>
            </a:extLst>
          </p:cNvPr>
          <p:cNvSpPr>
            <a:spLocks noGrp="1"/>
          </p:cNvSpPr>
          <p:nvPr>
            <p:ph idx="1"/>
          </p:nvPr>
        </p:nvSpPr>
        <p:spPr/>
        <p:txBody>
          <a:bodyPr/>
          <a:lstStyle/>
          <a:p>
            <a:pPr marL="457200" indent="-457200">
              <a:buFont typeface="+mj-lt"/>
              <a:buAutoNum type="arabicPeriod"/>
            </a:pPr>
            <a:r>
              <a:rPr lang="en-US" dirty="0"/>
              <a:t>git clone </a:t>
            </a:r>
            <a:r>
              <a:rPr lang="en-US" dirty="0">
                <a:hlinkClick r:id="rId3"/>
              </a:rPr>
              <a:t>https://github.com/watzthisco/react-jwt-authentication-example</a:t>
            </a:r>
            <a:endParaRPr lang="en-US" dirty="0"/>
          </a:p>
          <a:p>
            <a:pPr marL="457200" indent="-457200">
              <a:buFont typeface="+mj-lt"/>
              <a:buAutoNum type="arabicPeriod"/>
            </a:pPr>
            <a:r>
              <a:rPr lang="en-US" dirty="0"/>
              <a:t>cd react-</a:t>
            </a:r>
            <a:r>
              <a:rPr lang="en-US" dirty="0" err="1"/>
              <a:t>jwt</a:t>
            </a:r>
            <a:r>
              <a:rPr lang="en-US" dirty="0"/>
              <a:t>-authentication-example</a:t>
            </a:r>
          </a:p>
          <a:p>
            <a:pPr marL="457200" indent="-457200">
              <a:buFont typeface="+mj-lt"/>
              <a:buAutoNum type="arabicPeriod"/>
            </a:pPr>
            <a:r>
              <a:rPr lang="en-US" dirty="0"/>
              <a:t>npm install</a:t>
            </a:r>
          </a:p>
          <a:p>
            <a:pPr marL="457200" indent="-457200">
              <a:buFont typeface="+mj-lt"/>
              <a:buAutoNum type="arabicPeriod"/>
            </a:pPr>
            <a:r>
              <a:rPr lang="en-US" dirty="0"/>
              <a:t>npm start</a:t>
            </a:r>
          </a:p>
          <a:p>
            <a:pPr marL="457200" indent="-457200">
              <a:buFont typeface="+mj-lt"/>
              <a:buAutoNum type="arabicPeriod"/>
            </a:pPr>
            <a:endParaRPr lang="en-US" dirty="0"/>
          </a:p>
        </p:txBody>
      </p:sp>
    </p:spTree>
    <p:extLst>
      <p:ext uri="{BB962C8B-B14F-4D97-AF65-F5344CB8AC3E}">
        <p14:creationId xmlns:p14="http://schemas.microsoft.com/office/powerpoint/2010/main" val="220408448"/>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30: </a:t>
            </a:r>
            <a:r>
              <a:rPr lang="en-US" dirty="0" err="1"/>
              <a:t>SwimCalc</a:t>
            </a:r>
            <a:r>
              <a:rPr lang="en-US" dirty="0"/>
              <a:t> App</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317</a:t>
            </a:fld>
            <a:endParaRPr lang="en-US"/>
          </a:p>
        </p:txBody>
      </p:sp>
      <p:pic>
        <p:nvPicPr>
          <p:cNvPr id="5" name="Picture 4" descr="Screen Shot 2016-12-08 at 11.14.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900" y="1778000"/>
            <a:ext cx="3632200" cy="3302000"/>
          </a:xfrm>
          <a:prstGeom prst="rect">
            <a:avLst/>
          </a:prstGeom>
        </p:spPr>
      </p:pic>
    </p:spTree>
    <p:extLst>
      <p:ext uri="{BB962C8B-B14F-4D97-AF65-F5344CB8AC3E}">
        <p14:creationId xmlns:p14="http://schemas.microsoft.com/office/powerpoint/2010/main" val="126705877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Relay and </a:t>
            </a:r>
            <a:r>
              <a:rPr lang="en-US" dirty="0" err="1"/>
              <a:t>GraphQL</a:t>
            </a:r>
            <a:endParaRPr lang="en-US" dirty="0"/>
          </a:p>
        </p:txBody>
      </p:sp>
      <p:sp>
        <p:nvSpPr>
          <p:cNvPr id="3" name="Subtitle 2"/>
          <p:cNvSpPr>
            <a:spLocks noGrp="1"/>
          </p:cNvSpPr>
          <p:nvPr>
            <p:ph type="subTitle" idx="1"/>
          </p:nvPr>
        </p:nvSpPr>
        <p:spPr/>
        <p:txBody>
          <a:bodyPr/>
          <a:lstStyle/>
          <a:p>
            <a:pPr algn="l"/>
            <a:r>
              <a:rPr lang="en-US" dirty="0"/>
              <a:t>Objectives</a:t>
            </a:r>
          </a:p>
          <a:p>
            <a:pPr marL="342900" indent="-342900" algn="l">
              <a:buFont typeface="Arial"/>
              <a:buChar char="•"/>
            </a:pPr>
            <a:r>
              <a:rPr lang="en-US" dirty="0"/>
              <a:t>Retrieve data with Relay</a:t>
            </a:r>
          </a:p>
        </p:txBody>
      </p:sp>
    </p:spTree>
    <p:extLst>
      <p:ext uri="{BB962C8B-B14F-4D97-AF65-F5344CB8AC3E}">
        <p14:creationId xmlns:p14="http://schemas.microsoft.com/office/powerpoint/2010/main" val="139500512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Relay?</a:t>
            </a:r>
          </a:p>
        </p:txBody>
      </p:sp>
      <p:sp>
        <p:nvSpPr>
          <p:cNvPr id="3" name="Text Placeholder 2"/>
          <p:cNvSpPr>
            <a:spLocks noGrp="1"/>
          </p:cNvSpPr>
          <p:nvPr>
            <p:ph type="body" idx="1"/>
          </p:nvPr>
        </p:nvSpPr>
        <p:spPr/>
        <p:txBody>
          <a:bodyPr/>
          <a:lstStyle/>
          <a:p>
            <a:r>
              <a:rPr lang="en-US" dirty="0"/>
              <a:t>Framework for building data-driven react applications</a:t>
            </a:r>
          </a:p>
          <a:p>
            <a:r>
              <a:rPr lang="en-US" dirty="0"/>
              <a:t>Simpler than Flux, but may also be used with Flux</a:t>
            </a:r>
          </a:p>
          <a:p>
            <a:r>
              <a:rPr lang="en-US" dirty="0"/>
              <a:t>Use </a:t>
            </a:r>
            <a:r>
              <a:rPr lang="en-US" dirty="0" err="1"/>
              <a:t>GraphQL</a:t>
            </a:r>
            <a:r>
              <a:rPr lang="en-US" dirty="0"/>
              <a:t> as a query language.</a:t>
            </a: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319</a:t>
            </a:fld>
            <a:endParaRPr lang="en-US">
              <a:solidFill>
                <a:prstClr val="black">
                  <a:tint val="75000"/>
                </a:prstClr>
              </a:solidFill>
              <a:latin typeface="Calibri"/>
            </a:endParaRPr>
          </a:p>
        </p:txBody>
      </p:sp>
    </p:spTree>
    <p:extLst>
      <p:ext uri="{BB962C8B-B14F-4D97-AF65-F5344CB8AC3E}">
        <p14:creationId xmlns:p14="http://schemas.microsoft.com/office/powerpoint/2010/main" val="1425372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Node</a:t>
            </a:r>
          </a:p>
        </p:txBody>
      </p:sp>
      <p:sp>
        <p:nvSpPr>
          <p:cNvPr id="3" name="Text Placeholder 2"/>
          <p:cNvSpPr>
            <a:spLocks noGrp="1"/>
          </p:cNvSpPr>
          <p:nvPr>
            <p:ph type="body" idx="1"/>
          </p:nvPr>
        </p:nvSpPr>
        <p:spPr/>
        <p:txBody>
          <a:bodyPr/>
          <a:lstStyle/>
          <a:p>
            <a:r>
              <a:rPr lang="en-US" dirty="0"/>
              <a:t>Node has become an essential part of front end development.</a:t>
            </a:r>
          </a:p>
          <a:p>
            <a:r>
              <a:rPr lang="en-US" dirty="0"/>
              <a:t>It's used by:</a:t>
            </a:r>
          </a:p>
          <a:p>
            <a:pPr lvl="1"/>
            <a:r>
              <a:rPr lang="en-US" dirty="0"/>
              <a:t>Package installers</a:t>
            </a:r>
          </a:p>
          <a:p>
            <a:pPr lvl="1"/>
            <a:r>
              <a:rPr lang="en-US" dirty="0"/>
              <a:t>Task runners</a:t>
            </a:r>
          </a:p>
          <a:p>
            <a:pPr lvl="1"/>
            <a:r>
              <a:rPr lang="en-US" dirty="0"/>
              <a:t>Testing frameworks</a:t>
            </a:r>
          </a:p>
          <a:p>
            <a:pPr lvl="1"/>
            <a:r>
              <a:rPr lang="en-US" dirty="0"/>
              <a:t>CSS compilers</a:t>
            </a:r>
          </a:p>
          <a:p>
            <a:pPr lvl="1"/>
            <a:r>
              <a:rPr lang="en-US" dirty="0"/>
              <a:t>JS </a:t>
            </a:r>
            <a:r>
              <a:rPr lang="en-US" dirty="0" err="1"/>
              <a:t>Transpilers</a:t>
            </a:r>
            <a:endParaRPr lang="en-US" dirty="0"/>
          </a:p>
          <a:p>
            <a:pPr lvl="1"/>
            <a:r>
              <a:rPr lang="en-US" dirty="0"/>
              <a:t>Web servers</a:t>
            </a:r>
          </a:p>
          <a:p>
            <a:pPr lvl="1"/>
            <a:r>
              <a:rPr lang="en-US" dirty="0"/>
              <a:t>Web browsers (</a:t>
            </a:r>
            <a:r>
              <a:rPr lang="en-US" dirty="0" err="1"/>
              <a:t>PhantomJS</a:t>
            </a:r>
            <a:r>
              <a:rPr lang="en-US" dirty="0"/>
              <a:t>)</a:t>
            </a:r>
          </a:p>
          <a:p>
            <a:pPr lvl="1"/>
            <a:r>
              <a:rPr lang="en-US" dirty="0"/>
              <a:t>and more!</a:t>
            </a:r>
          </a:p>
          <a:p>
            <a:pPr lvl="1"/>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32</a:t>
            </a:fld>
            <a:endParaRPr lang="en-US"/>
          </a:p>
        </p:txBody>
      </p:sp>
    </p:spTree>
    <p:extLst>
      <p:ext uri="{BB962C8B-B14F-4D97-AF65-F5344CB8AC3E}">
        <p14:creationId xmlns:p14="http://schemas.microsoft.com/office/powerpoint/2010/main" val="96723512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GraphQL</a:t>
            </a:r>
            <a:endParaRPr lang="en-US" dirty="0"/>
          </a:p>
        </p:txBody>
      </p:sp>
      <p:sp>
        <p:nvSpPr>
          <p:cNvPr id="3" name="Text Placeholder 2"/>
          <p:cNvSpPr>
            <a:spLocks noGrp="1"/>
          </p:cNvSpPr>
          <p:nvPr>
            <p:ph type="body" idx="1"/>
          </p:nvPr>
        </p:nvSpPr>
        <p:spPr/>
        <p:txBody>
          <a:bodyPr/>
          <a:lstStyle/>
          <a:p>
            <a:r>
              <a:rPr lang="en-US" dirty="0"/>
              <a:t>Data query language and runtime</a:t>
            </a:r>
          </a:p>
          <a:p>
            <a:r>
              <a:rPr lang="en-US" dirty="0"/>
              <a:t>Declarative</a:t>
            </a:r>
          </a:p>
          <a:p>
            <a:r>
              <a:rPr lang="en-US" dirty="0"/>
              <a:t>Compositional</a:t>
            </a:r>
          </a:p>
          <a:p>
            <a:r>
              <a:rPr lang="en-US" dirty="0"/>
              <a:t>Strongly Typed</a:t>
            </a:r>
          </a:p>
          <a:p>
            <a:pPr marL="0" indent="0">
              <a:buNone/>
            </a:pP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320</a:t>
            </a:fld>
            <a:endParaRPr lang="en-US">
              <a:solidFill>
                <a:prstClr val="black">
                  <a:tint val="75000"/>
                </a:prstClr>
              </a:solidFill>
              <a:latin typeface="Calibri"/>
            </a:endParaRPr>
          </a:p>
        </p:txBody>
      </p:sp>
    </p:spTree>
    <p:extLst>
      <p:ext uri="{BB962C8B-B14F-4D97-AF65-F5344CB8AC3E}">
        <p14:creationId xmlns:p14="http://schemas.microsoft.com/office/powerpoint/2010/main" val="262735797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GraphQL</a:t>
            </a:r>
            <a:r>
              <a:rPr lang="en-US" dirty="0"/>
              <a:t> Example</a:t>
            </a:r>
          </a:p>
        </p:txBody>
      </p:sp>
      <p:sp>
        <p:nvSpPr>
          <p:cNvPr id="3" name="Text Placeholder 2"/>
          <p:cNvSpPr>
            <a:spLocks noGrp="1"/>
          </p:cNvSpPr>
          <p:nvPr>
            <p:ph type="body" idx="1"/>
          </p:nvPr>
        </p:nvSpPr>
        <p:spPr/>
        <p:txBody>
          <a:bodyPr/>
          <a:lstStyle/>
          <a:p>
            <a:r>
              <a:rPr lang="en-US" dirty="0"/>
              <a:t>Query</a:t>
            </a:r>
          </a:p>
        </p:txBody>
      </p:sp>
      <p:sp>
        <p:nvSpPr>
          <p:cNvPr id="4" name="Content Placeholder 3"/>
          <p:cNvSpPr>
            <a:spLocks noGrp="1"/>
          </p:cNvSpPr>
          <p:nvPr>
            <p:ph sz="half" idx="2"/>
          </p:nvPr>
        </p:nvSpPr>
        <p:spPr/>
        <p:txBody>
          <a:bodyPr/>
          <a:lstStyle/>
          <a:p>
            <a:pPr marL="57150" indent="0">
              <a:buNone/>
            </a:pPr>
            <a:r>
              <a:rPr lang="en-US" sz="1800" dirty="0">
                <a:latin typeface="Courier New"/>
                <a:cs typeface="Courier New"/>
              </a:rPr>
              <a:t>{</a:t>
            </a:r>
            <a:br>
              <a:rPr lang="en-US" sz="1800" dirty="0">
                <a:latin typeface="Courier New"/>
                <a:cs typeface="Courier New"/>
              </a:rPr>
            </a:br>
            <a:r>
              <a:rPr lang="en-US" sz="1800" dirty="0">
                <a:latin typeface="Courier New"/>
                <a:cs typeface="Courier New"/>
              </a:rPr>
              <a:t>  user(id: 3500401) {</a:t>
            </a:r>
            <a:br>
              <a:rPr lang="en-US" sz="1800" dirty="0">
                <a:latin typeface="Courier New"/>
                <a:cs typeface="Courier New"/>
              </a:rPr>
            </a:br>
            <a:r>
              <a:rPr lang="en-US" sz="1800" dirty="0">
                <a:latin typeface="Courier New"/>
                <a:cs typeface="Courier New"/>
              </a:rPr>
              <a:t>    id,</a:t>
            </a:r>
            <a:br>
              <a:rPr lang="en-US" sz="1800" dirty="0">
                <a:latin typeface="Courier New"/>
                <a:cs typeface="Courier New"/>
              </a:rPr>
            </a:br>
            <a:r>
              <a:rPr lang="en-US" sz="1800" dirty="0">
                <a:latin typeface="Courier New"/>
                <a:cs typeface="Courier New"/>
              </a:rPr>
              <a:t>    name,</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isViewerFriend</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profilePicture</a:t>
            </a:r>
            <a:r>
              <a:rPr lang="en-US" sz="1800" dirty="0">
                <a:latin typeface="Courier New"/>
                <a:cs typeface="Courier New"/>
              </a:rPr>
              <a:t>(size: 50)  {</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uri</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      width,</a:t>
            </a:r>
            <a:br>
              <a:rPr lang="en-US" sz="1800" dirty="0">
                <a:latin typeface="Courier New"/>
                <a:cs typeface="Courier New"/>
              </a:rPr>
            </a:br>
            <a:r>
              <a:rPr lang="en-US" sz="1800" dirty="0">
                <a:latin typeface="Courier New"/>
                <a:cs typeface="Courier New"/>
              </a:rPr>
              <a:t>      height</a:t>
            </a:r>
            <a:br>
              <a:rPr lang="en-US" sz="1800" dirty="0">
                <a:latin typeface="Courier New"/>
                <a:cs typeface="Courier New"/>
              </a:rPr>
            </a:br>
            <a:r>
              <a:rPr lang="en-US" sz="1800" dirty="0">
                <a:latin typeface="Courier New"/>
                <a:cs typeface="Courier New"/>
              </a:rPr>
              <a:t>    }</a:t>
            </a:r>
            <a:br>
              <a:rPr lang="en-US" sz="1800" dirty="0">
                <a:latin typeface="Courier New"/>
                <a:cs typeface="Courier New"/>
              </a:rPr>
            </a:br>
            <a:r>
              <a:rPr lang="en-US" sz="1800" dirty="0">
                <a:latin typeface="Courier New"/>
                <a:cs typeface="Courier New"/>
              </a:rPr>
              <a:t>  }</a:t>
            </a:r>
            <a:br>
              <a:rPr lang="en-US" sz="1800" dirty="0">
                <a:latin typeface="Courier New"/>
                <a:cs typeface="Courier New"/>
              </a:rPr>
            </a:br>
            <a:r>
              <a:rPr lang="en-US" sz="1800" dirty="0">
                <a:latin typeface="Courier New"/>
                <a:cs typeface="Courier New"/>
              </a:rPr>
              <a:t>}</a:t>
            </a:r>
            <a:endParaRPr lang="en-US" dirty="0">
              <a:latin typeface="Courier New"/>
              <a:cs typeface="Courier New"/>
            </a:endParaRPr>
          </a:p>
          <a:p>
            <a:endParaRPr lang="en-US" dirty="0"/>
          </a:p>
        </p:txBody>
      </p:sp>
      <p:sp>
        <p:nvSpPr>
          <p:cNvPr id="5" name="Text Placeholder 4"/>
          <p:cNvSpPr>
            <a:spLocks noGrp="1"/>
          </p:cNvSpPr>
          <p:nvPr>
            <p:ph type="body" sz="quarter" idx="3"/>
          </p:nvPr>
        </p:nvSpPr>
        <p:spPr/>
        <p:txBody>
          <a:bodyPr/>
          <a:lstStyle/>
          <a:p>
            <a:r>
              <a:rPr lang="en-US" dirty="0"/>
              <a:t>Response</a:t>
            </a:r>
          </a:p>
        </p:txBody>
      </p:sp>
      <p:sp>
        <p:nvSpPr>
          <p:cNvPr id="6" name="Content Placeholder 5"/>
          <p:cNvSpPr>
            <a:spLocks noGrp="1"/>
          </p:cNvSpPr>
          <p:nvPr>
            <p:ph sz="quarter" idx="4"/>
          </p:nvPr>
        </p:nvSpPr>
        <p:spPr/>
        <p:txBody>
          <a:bodyPr/>
          <a:lstStyle/>
          <a:p>
            <a:pPr marL="0" indent="0">
              <a:buNone/>
            </a:pPr>
            <a:r>
              <a:rPr lang="en-US" sz="1800" dirty="0">
                <a:latin typeface="Courier New"/>
                <a:cs typeface="Courier New"/>
              </a:rPr>
              <a:t>{</a:t>
            </a:r>
            <a:br>
              <a:rPr lang="en-US" sz="1800" dirty="0">
                <a:latin typeface="Courier New"/>
                <a:cs typeface="Courier New"/>
              </a:rPr>
            </a:br>
            <a:r>
              <a:rPr lang="en-US" sz="1800" dirty="0">
                <a:latin typeface="Courier New"/>
                <a:cs typeface="Courier New"/>
              </a:rPr>
              <a:t>  "user" : {</a:t>
            </a:r>
            <a:br>
              <a:rPr lang="en-US" sz="1800" dirty="0">
                <a:latin typeface="Courier New"/>
                <a:cs typeface="Courier New"/>
              </a:rPr>
            </a:br>
            <a:r>
              <a:rPr lang="en-US" sz="1800" dirty="0">
                <a:latin typeface="Courier New"/>
                <a:cs typeface="Courier New"/>
              </a:rPr>
              <a:t>    "id": 3500401,</a:t>
            </a:r>
            <a:br>
              <a:rPr lang="en-US" sz="1800" dirty="0">
                <a:latin typeface="Courier New"/>
                <a:cs typeface="Courier New"/>
              </a:rPr>
            </a:br>
            <a:r>
              <a:rPr lang="en-US" sz="1800" dirty="0">
                <a:latin typeface="Courier New"/>
                <a:cs typeface="Courier New"/>
              </a:rPr>
              <a:t>    "name": "Jing Chen",</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isViewerFriend</a:t>
            </a:r>
            <a:r>
              <a:rPr lang="en-US" sz="1800" dirty="0">
                <a:latin typeface="Courier New"/>
                <a:cs typeface="Courier New"/>
              </a:rPr>
              <a:t>": true,</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profilePicture</a:t>
            </a:r>
            <a:r>
              <a:rPr lang="en-US" sz="1800" dirty="0">
                <a:latin typeface="Courier New"/>
                <a:cs typeface="Courier New"/>
              </a:rPr>
              <a:t>": {</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uri</a:t>
            </a:r>
            <a:r>
              <a:rPr lang="en-US" sz="1800" dirty="0">
                <a:latin typeface="Courier New"/>
                <a:cs typeface="Courier New"/>
              </a:rPr>
              <a:t>": "http://</a:t>
            </a:r>
            <a:r>
              <a:rPr lang="en-US" sz="1800" dirty="0" err="1">
                <a:latin typeface="Courier New"/>
                <a:cs typeface="Courier New"/>
              </a:rPr>
              <a:t>someurl.cdn</a:t>
            </a:r>
            <a:r>
              <a:rPr lang="en-US" sz="1800" dirty="0">
                <a:latin typeface="Courier New"/>
                <a:cs typeface="Courier New"/>
              </a:rPr>
              <a:t>/</a:t>
            </a:r>
            <a:r>
              <a:rPr lang="en-US" sz="1800" dirty="0" err="1">
                <a:latin typeface="Courier New"/>
                <a:cs typeface="Courier New"/>
              </a:rPr>
              <a:t>pic.jpg</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      "width": 50,</a:t>
            </a:r>
            <a:br>
              <a:rPr lang="en-US" sz="1800" dirty="0">
                <a:latin typeface="Courier New"/>
                <a:cs typeface="Courier New"/>
              </a:rPr>
            </a:br>
            <a:r>
              <a:rPr lang="en-US" sz="1800" dirty="0">
                <a:latin typeface="Courier New"/>
                <a:cs typeface="Courier New"/>
              </a:rPr>
              <a:t>      "height": 50</a:t>
            </a:r>
            <a:br>
              <a:rPr lang="en-US" sz="1800" dirty="0">
                <a:latin typeface="Courier New"/>
                <a:cs typeface="Courier New"/>
              </a:rPr>
            </a:br>
            <a:r>
              <a:rPr lang="en-US" sz="1800" dirty="0">
                <a:latin typeface="Courier New"/>
                <a:cs typeface="Courier New"/>
              </a:rPr>
              <a:t>    }</a:t>
            </a:r>
            <a:br>
              <a:rPr lang="en-US" sz="1800" dirty="0">
                <a:latin typeface="Courier New"/>
                <a:cs typeface="Courier New"/>
              </a:rPr>
            </a:br>
            <a:r>
              <a:rPr lang="en-US" sz="1800" dirty="0">
                <a:latin typeface="Courier New"/>
                <a:cs typeface="Courier New"/>
              </a:rPr>
              <a:t>  }</a:t>
            </a:r>
            <a:br>
              <a:rPr lang="en-US" sz="1800" dirty="0">
                <a:latin typeface="Courier New"/>
                <a:cs typeface="Courier New"/>
              </a:rPr>
            </a:br>
            <a:r>
              <a:rPr lang="en-US" sz="1800" dirty="0">
                <a:latin typeface="Courier New"/>
                <a:cs typeface="Courier New"/>
              </a:rPr>
              <a:t>}</a:t>
            </a:r>
            <a:endParaRPr lang="en-US" dirty="0">
              <a:latin typeface="Courier New"/>
              <a:cs typeface="Courier New"/>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321</a:t>
            </a:fld>
            <a:endParaRPr lang="en-US">
              <a:solidFill>
                <a:prstClr val="black">
                  <a:tint val="75000"/>
                </a:prstClr>
              </a:solidFill>
              <a:latin typeface="Calibri"/>
            </a:endParaRPr>
          </a:p>
        </p:txBody>
      </p:sp>
    </p:spTree>
    <p:extLst>
      <p:ext uri="{BB962C8B-B14F-4D97-AF65-F5344CB8AC3E}">
        <p14:creationId xmlns:p14="http://schemas.microsoft.com/office/powerpoint/2010/main" val="303107247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Relay Pros and Cons</a:t>
            </a:r>
          </a:p>
        </p:txBody>
      </p:sp>
      <p:sp>
        <p:nvSpPr>
          <p:cNvPr id="3" name="Text Placeholder 2"/>
          <p:cNvSpPr>
            <a:spLocks noGrp="1"/>
          </p:cNvSpPr>
          <p:nvPr>
            <p:ph type="body" idx="1"/>
          </p:nvPr>
        </p:nvSpPr>
        <p:spPr/>
        <p:txBody>
          <a:bodyPr/>
          <a:lstStyle/>
          <a:p>
            <a:r>
              <a:rPr lang="en-US" dirty="0"/>
              <a:t>Relay Pros</a:t>
            </a:r>
          </a:p>
        </p:txBody>
      </p:sp>
      <p:sp>
        <p:nvSpPr>
          <p:cNvPr id="4" name="Content Placeholder 3"/>
          <p:cNvSpPr>
            <a:spLocks noGrp="1"/>
          </p:cNvSpPr>
          <p:nvPr>
            <p:ph sz="half" idx="2"/>
          </p:nvPr>
        </p:nvSpPr>
        <p:spPr/>
        <p:txBody>
          <a:bodyPr/>
          <a:lstStyle/>
          <a:p>
            <a:r>
              <a:rPr lang="en-US" dirty="0"/>
              <a:t>Even more declarative</a:t>
            </a:r>
          </a:p>
          <a:p>
            <a:r>
              <a:rPr lang="en-US" dirty="0"/>
              <a:t>No custom getter logic</a:t>
            </a:r>
          </a:p>
          <a:p>
            <a:r>
              <a:rPr lang="en-US" dirty="0"/>
              <a:t>Tight server integration</a:t>
            </a:r>
          </a:p>
        </p:txBody>
      </p:sp>
      <p:sp>
        <p:nvSpPr>
          <p:cNvPr id="5" name="Text Placeholder 4"/>
          <p:cNvSpPr>
            <a:spLocks noGrp="1"/>
          </p:cNvSpPr>
          <p:nvPr>
            <p:ph type="body" sz="quarter" idx="3"/>
          </p:nvPr>
        </p:nvSpPr>
        <p:spPr/>
        <p:txBody>
          <a:bodyPr/>
          <a:lstStyle/>
          <a:p>
            <a:r>
              <a:rPr lang="en-US" dirty="0"/>
              <a:t>Relay Cons</a:t>
            </a:r>
          </a:p>
        </p:txBody>
      </p:sp>
      <p:sp>
        <p:nvSpPr>
          <p:cNvPr id="6" name="Content Placeholder 5"/>
          <p:cNvSpPr>
            <a:spLocks noGrp="1"/>
          </p:cNvSpPr>
          <p:nvPr>
            <p:ph sz="quarter" idx="4"/>
          </p:nvPr>
        </p:nvSpPr>
        <p:spPr/>
        <p:txBody>
          <a:bodyPr/>
          <a:lstStyle/>
          <a:p>
            <a:r>
              <a:rPr lang="en-US" dirty="0"/>
              <a:t>Requires </a:t>
            </a:r>
            <a:r>
              <a:rPr lang="en-US" dirty="0" err="1"/>
              <a:t>GraphQL</a:t>
            </a:r>
            <a:r>
              <a:rPr lang="en-US" dirty="0"/>
              <a:t> server</a:t>
            </a:r>
          </a:p>
          <a:p>
            <a:r>
              <a:rPr lang="en-US" dirty="0"/>
              <a:t>Much more complexity</a:t>
            </a:r>
          </a:p>
          <a:p>
            <a:r>
              <a:rPr lang="en-US" dirty="0"/>
              <a:t>Less flexible</a:t>
            </a: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322</a:t>
            </a:fld>
            <a:endParaRPr lang="en-US">
              <a:solidFill>
                <a:prstClr val="black">
                  <a:tint val="75000"/>
                </a:prstClr>
              </a:solidFill>
              <a:latin typeface="Calibri"/>
            </a:endParaRPr>
          </a:p>
        </p:txBody>
      </p:sp>
    </p:spTree>
    <p:extLst>
      <p:ext uri="{BB962C8B-B14F-4D97-AF65-F5344CB8AC3E}">
        <p14:creationId xmlns:p14="http://schemas.microsoft.com/office/powerpoint/2010/main" val="224681106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rtl="0"/>
            <a:r>
              <a:rPr lang="en-US" dirty="0"/>
              <a:t>Chapter 13: </a:t>
            </a:r>
            <a:br>
              <a:rPr lang="en-US" dirty="0"/>
            </a:br>
            <a:r>
              <a:rPr lang="en-US" dirty="0"/>
              <a:t>Advanced Topics</a:t>
            </a:r>
          </a:p>
        </p:txBody>
      </p:sp>
      <p:sp>
        <p:nvSpPr>
          <p:cNvPr id="4" name="Subtitle 3"/>
          <p:cNvSpPr>
            <a:spLocks noGrp="1"/>
          </p:cNvSpPr>
          <p:nvPr>
            <p:ph type="subTitle" idx="1"/>
          </p:nvPr>
        </p:nvSpPr>
        <p:spPr/>
        <p:txBody>
          <a:bodyPr>
            <a:normAutofit lnSpcReduction="10000"/>
          </a:bodyPr>
          <a:lstStyle/>
          <a:p>
            <a:pPr algn="l"/>
            <a:r>
              <a:rPr lang="en-US" dirty="0"/>
              <a:t>Objectives</a:t>
            </a:r>
          </a:p>
          <a:p>
            <a:pPr marL="342900" indent="-342900" algn="l">
              <a:buFont typeface="Arial"/>
              <a:buChar char="•"/>
            </a:pPr>
            <a:r>
              <a:rPr lang="en-US" dirty="0"/>
              <a:t>Server-side React</a:t>
            </a:r>
          </a:p>
          <a:p>
            <a:pPr marL="342900" indent="-342900" algn="l">
              <a:buFont typeface="Arial"/>
              <a:buChar char="•"/>
            </a:pPr>
            <a:r>
              <a:rPr lang="en-US" dirty="0"/>
              <a:t>Using React with Other Frameworks / Libraries</a:t>
            </a:r>
          </a:p>
          <a:p>
            <a:pPr marL="342900" indent="-342900" algn="l">
              <a:buFont typeface="Arial"/>
              <a:buChar char="•"/>
            </a:pPr>
            <a:r>
              <a:rPr lang="en-US" dirty="0"/>
              <a:t>Performance Issues</a:t>
            </a:r>
          </a:p>
          <a:p>
            <a:pPr marL="342900" indent="-342900" algn="l">
              <a:buFont typeface="Arial"/>
              <a:buChar char="•"/>
            </a:pPr>
            <a:endParaRPr lang="en-US" dirty="0"/>
          </a:p>
          <a:p>
            <a:endParaRPr lang="en-US" dirty="0"/>
          </a:p>
        </p:txBody>
      </p:sp>
    </p:spTree>
    <p:extLst>
      <p:ext uri="{BB962C8B-B14F-4D97-AF65-F5344CB8AC3E}">
        <p14:creationId xmlns:p14="http://schemas.microsoft.com/office/powerpoint/2010/main" val="292677455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B455-68FC-804D-8219-01E545B58841}"/>
              </a:ext>
            </a:extLst>
          </p:cNvPr>
          <p:cNvSpPr>
            <a:spLocks noGrp="1"/>
          </p:cNvSpPr>
          <p:nvPr>
            <p:ph type="title"/>
          </p:nvPr>
        </p:nvSpPr>
        <p:spPr/>
        <p:txBody>
          <a:bodyPr/>
          <a:lstStyle/>
          <a:p>
            <a:r>
              <a:rPr lang="en-US" dirty="0"/>
              <a:t>Accessibility and </a:t>
            </a:r>
            <a:r>
              <a:rPr lang="en-US" dirty="0" err="1"/>
              <a:t>REact</a:t>
            </a:r>
            <a:endParaRPr lang="en-US" dirty="0"/>
          </a:p>
        </p:txBody>
      </p:sp>
      <p:sp>
        <p:nvSpPr>
          <p:cNvPr id="3" name="Text Placeholder 2">
            <a:extLst>
              <a:ext uri="{FF2B5EF4-FFF2-40B4-BE49-F238E27FC236}">
                <a16:creationId xmlns:a16="http://schemas.microsoft.com/office/drawing/2014/main" id="{CAE81DC9-23AD-B14E-A2CC-0A7295EC9B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428545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744F-04BD-534B-9F55-A62BF154B254}"/>
              </a:ext>
            </a:extLst>
          </p:cNvPr>
          <p:cNvSpPr>
            <a:spLocks noGrp="1"/>
          </p:cNvSpPr>
          <p:nvPr>
            <p:ph type="title"/>
          </p:nvPr>
        </p:nvSpPr>
        <p:spPr/>
        <p:txBody>
          <a:bodyPr/>
          <a:lstStyle/>
          <a:p>
            <a:r>
              <a:rPr lang="en-US" dirty="0"/>
              <a:t>Semantic HTML</a:t>
            </a:r>
          </a:p>
        </p:txBody>
      </p:sp>
      <p:sp>
        <p:nvSpPr>
          <p:cNvPr id="3" name="Content Placeholder 2">
            <a:extLst>
              <a:ext uri="{FF2B5EF4-FFF2-40B4-BE49-F238E27FC236}">
                <a16:creationId xmlns:a16="http://schemas.microsoft.com/office/drawing/2014/main" id="{521389CF-B62E-F64D-89A6-F9432C111DF4}"/>
              </a:ext>
            </a:extLst>
          </p:cNvPr>
          <p:cNvSpPr>
            <a:spLocks noGrp="1"/>
          </p:cNvSpPr>
          <p:nvPr>
            <p:ph idx="1"/>
          </p:nvPr>
        </p:nvSpPr>
        <p:spPr/>
        <p:txBody>
          <a:bodyPr>
            <a:normAutofit lnSpcReduction="10000"/>
          </a:bodyPr>
          <a:lstStyle/>
          <a:p>
            <a:pPr lvl="1"/>
            <a:r>
              <a:rPr lang="en-US" dirty="0"/>
              <a:t>HTML tags reinforce meaning of the data</a:t>
            </a:r>
          </a:p>
          <a:p>
            <a:pPr lvl="2"/>
            <a:r>
              <a:rPr lang="en-US" dirty="0"/>
              <a:t>&lt;header&gt;, &lt;</a:t>
            </a:r>
            <a:r>
              <a:rPr lang="en-US" dirty="0" err="1"/>
              <a:t>nav</a:t>
            </a:r>
            <a:r>
              <a:rPr lang="en-US" dirty="0"/>
              <a:t>&gt;, &lt;main&gt;, &lt;form&gt;, &lt;footer&gt;, etc.</a:t>
            </a:r>
          </a:p>
          <a:p>
            <a:pPr lvl="2"/>
            <a:r>
              <a:rPr lang="en-US" dirty="0"/>
              <a:t>&lt;div&gt; doesn't convey meaning, but is sometimes necessary for hooking scripts and styles into.</a:t>
            </a:r>
          </a:p>
          <a:p>
            <a:pPr lvl="2"/>
            <a:r>
              <a:rPr lang="en-US" dirty="0" err="1"/>
              <a:t>React.Fragment</a:t>
            </a:r>
            <a:r>
              <a:rPr lang="en-US" dirty="0"/>
              <a:t> element can be used to group components without adding extra elements</a:t>
            </a:r>
          </a:p>
          <a:p>
            <a:pPr lvl="2"/>
            <a:endParaRPr lang="en-US" dirty="0"/>
          </a:p>
          <a:p>
            <a:pPr marL="1371600" lvl="3" indent="0">
              <a:buNone/>
            </a:pPr>
            <a:r>
              <a:rPr lang="en-US" dirty="0">
                <a:latin typeface="Courier" pitchFamily="2" charset="0"/>
              </a:rPr>
              <a:t>import React, {Fragment} from react;</a:t>
            </a:r>
          </a:p>
          <a:p>
            <a:pPr marL="1371600" lvl="3" indent="0">
              <a:buNone/>
            </a:pPr>
            <a:r>
              <a:rPr lang="en-US" dirty="0">
                <a:latin typeface="Courier" pitchFamily="2" charset="0"/>
              </a:rPr>
              <a:t>...</a:t>
            </a:r>
          </a:p>
          <a:p>
            <a:pPr marL="1371600" lvl="3" indent="0">
              <a:buNone/>
            </a:pPr>
            <a:r>
              <a:rPr lang="en-US" dirty="0">
                <a:latin typeface="Courier" pitchFamily="2" charset="0"/>
              </a:rPr>
              <a:t>function </a:t>
            </a:r>
            <a:r>
              <a:rPr lang="en-US" dirty="0" err="1">
                <a:latin typeface="Courier" pitchFamily="2" charset="0"/>
              </a:rPr>
              <a:t>ListItem</a:t>
            </a:r>
            <a:r>
              <a:rPr lang="en-US" dirty="0">
                <a:latin typeface="Courier" pitchFamily="2" charset="0"/>
              </a:rPr>
              <a:t>({ item }) { </a:t>
            </a:r>
          </a:p>
          <a:p>
            <a:pPr marL="1371600" lvl="3" indent="0">
              <a:buNone/>
            </a:pPr>
            <a:r>
              <a:rPr lang="en-US" dirty="0">
                <a:latin typeface="Courier" pitchFamily="2" charset="0"/>
              </a:rPr>
              <a:t>  return ( </a:t>
            </a:r>
          </a:p>
          <a:p>
            <a:pPr marL="1371600" lvl="3" indent="0">
              <a:buNone/>
            </a:pPr>
            <a:r>
              <a:rPr lang="en-US" dirty="0">
                <a:latin typeface="Courier" pitchFamily="2" charset="0"/>
              </a:rPr>
              <a:t>    &lt;Fragment&gt; </a:t>
            </a:r>
          </a:p>
          <a:p>
            <a:pPr marL="1371600" lvl="3" indent="0">
              <a:buNone/>
            </a:pPr>
            <a:r>
              <a:rPr lang="en-US" dirty="0">
                <a:latin typeface="Courier" pitchFamily="2" charset="0"/>
              </a:rPr>
              <a:t>      &lt;</a:t>
            </a:r>
            <a:r>
              <a:rPr lang="en-US" dirty="0" err="1">
                <a:latin typeface="Courier" pitchFamily="2" charset="0"/>
              </a:rPr>
              <a:t>dt</a:t>
            </a:r>
            <a:r>
              <a:rPr lang="en-US" dirty="0">
                <a:latin typeface="Courier" pitchFamily="2" charset="0"/>
              </a:rPr>
              <a:t>&gt;{</a:t>
            </a:r>
            <a:r>
              <a:rPr lang="en-US" dirty="0" err="1">
                <a:latin typeface="Courier" pitchFamily="2" charset="0"/>
              </a:rPr>
              <a:t>item.term</a:t>
            </a:r>
            <a:r>
              <a:rPr lang="en-US" dirty="0">
                <a:latin typeface="Courier" pitchFamily="2" charset="0"/>
              </a:rPr>
              <a:t>}&lt;/</a:t>
            </a:r>
            <a:r>
              <a:rPr lang="en-US" dirty="0" err="1">
                <a:latin typeface="Courier" pitchFamily="2" charset="0"/>
              </a:rPr>
              <a:t>dt</a:t>
            </a:r>
            <a:r>
              <a:rPr lang="en-US" dirty="0">
                <a:latin typeface="Courier" pitchFamily="2" charset="0"/>
              </a:rPr>
              <a:t>&gt; </a:t>
            </a:r>
          </a:p>
          <a:p>
            <a:pPr marL="1371600" lvl="3" indent="0">
              <a:buNone/>
            </a:pPr>
            <a:r>
              <a:rPr lang="en-US" dirty="0">
                <a:latin typeface="Courier" pitchFamily="2" charset="0"/>
              </a:rPr>
              <a:t>      &lt;</a:t>
            </a:r>
            <a:r>
              <a:rPr lang="en-US" dirty="0" err="1">
                <a:latin typeface="Courier" pitchFamily="2" charset="0"/>
              </a:rPr>
              <a:t>dd</a:t>
            </a:r>
            <a:r>
              <a:rPr lang="en-US" dirty="0">
                <a:latin typeface="Courier" pitchFamily="2" charset="0"/>
              </a:rPr>
              <a:t>&gt;{</a:t>
            </a:r>
            <a:r>
              <a:rPr lang="en-US" dirty="0" err="1">
                <a:latin typeface="Courier" pitchFamily="2" charset="0"/>
              </a:rPr>
              <a:t>item.description</a:t>
            </a:r>
            <a:r>
              <a:rPr lang="en-US" dirty="0">
                <a:latin typeface="Courier" pitchFamily="2" charset="0"/>
              </a:rPr>
              <a:t>}&lt;/</a:t>
            </a:r>
            <a:r>
              <a:rPr lang="en-US" dirty="0" err="1">
                <a:latin typeface="Courier" pitchFamily="2" charset="0"/>
              </a:rPr>
              <a:t>dd</a:t>
            </a:r>
            <a:r>
              <a:rPr lang="en-US" dirty="0">
                <a:latin typeface="Courier" pitchFamily="2" charset="0"/>
              </a:rPr>
              <a:t>&gt; </a:t>
            </a:r>
          </a:p>
          <a:p>
            <a:pPr marL="1371600" lvl="3" indent="0">
              <a:buNone/>
            </a:pPr>
            <a:r>
              <a:rPr lang="en-US" dirty="0">
                <a:latin typeface="Courier" pitchFamily="2" charset="0"/>
              </a:rPr>
              <a:t>    &lt;/Fragment&gt; </a:t>
            </a:r>
          </a:p>
          <a:p>
            <a:pPr marL="1371600" lvl="3" indent="0">
              <a:buNone/>
            </a:pPr>
            <a:r>
              <a:rPr lang="en-US" dirty="0">
                <a:latin typeface="Courier" pitchFamily="2" charset="0"/>
              </a:rPr>
              <a:t>); }</a:t>
            </a:r>
          </a:p>
        </p:txBody>
      </p:sp>
    </p:spTree>
    <p:extLst>
      <p:ext uri="{BB962C8B-B14F-4D97-AF65-F5344CB8AC3E}">
        <p14:creationId xmlns:p14="http://schemas.microsoft.com/office/powerpoint/2010/main" val="395580553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CEAB-6DB7-9A4C-85E2-D66953ADF6EE}"/>
              </a:ext>
            </a:extLst>
          </p:cNvPr>
          <p:cNvSpPr>
            <a:spLocks noGrp="1"/>
          </p:cNvSpPr>
          <p:nvPr>
            <p:ph type="title"/>
          </p:nvPr>
        </p:nvSpPr>
        <p:spPr/>
        <p:txBody>
          <a:bodyPr/>
          <a:lstStyle/>
          <a:p>
            <a:r>
              <a:rPr lang="en-US" dirty="0"/>
              <a:t>Accessible Forms</a:t>
            </a:r>
          </a:p>
        </p:txBody>
      </p:sp>
      <p:sp>
        <p:nvSpPr>
          <p:cNvPr id="3" name="Content Placeholder 2">
            <a:extLst>
              <a:ext uri="{FF2B5EF4-FFF2-40B4-BE49-F238E27FC236}">
                <a16:creationId xmlns:a16="http://schemas.microsoft.com/office/drawing/2014/main" id="{381F5134-E6B4-484F-ACFA-DAEB93B7A7A3}"/>
              </a:ext>
            </a:extLst>
          </p:cNvPr>
          <p:cNvSpPr>
            <a:spLocks noGrp="1"/>
          </p:cNvSpPr>
          <p:nvPr>
            <p:ph idx="1"/>
          </p:nvPr>
        </p:nvSpPr>
        <p:spPr/>
        <p:txBody>
          <a:bodyPr/>
          <a:lstStyle/>
          <a:p>
            <a:r>
              <a:rPr lang="en-US" dirty="0"/>
              <a:t>Every form control should have a &lt;label&gt;</a:t>
            </a:r>
          </a:p>
          <a:p>
            <a:pPr marL="0" indent="0">
              <a:buNone/>
            </a:pPr>
            <a:endParaRPr lang="en-US" dirty="0">
              <a:latin typeface="Courier" pitchFamily="2" charset="0"/>
            </a:endParaRPr>
          </a:p>
          <a:p>
            <a:pPr marL="0" indent="0">
              <a:buNone/>
            </a:pPr>
            <a:r>
              <a:rPr lang="en-US" sz="2000" dirty="0">
                <a:latin typeface="Courier" pitchFamily="2" charset="0"/>
              </a:rPr>
              <a:t>&lt;label </a:t>
            </a:r>
            <a:r>
              <a:rPr lang="en-US" sz="2000" dirty="0" err="1">
                <a:latin typeface="Courier" pitchFamily="2" charset="0"/>
              </a:rPr>
              <a:t>htmlFor</a:t>
            </a:r>
            <a:r>
              <a:rPr lang="en-US" sz="2000" dirty="0">
                <a:latin typeface="Courier" pitchFamily="2" charset="0"/>
              </a:rPr>
              <a:t>="</a:t>
            </a:r>
            <a:r>
              <a:rPr lang="en-US" sz="2000" dirty="0" err="1">
                <a:latin typeface="Courier" pitchFamily="2" charset="0"/>
              </a:rPr>
              <a:t>namedInput</a:t>
            </a:r>
            <a:r>
              <a:rPr lang="en-US" sz="2000" dirty="0">
                <a:latin typeface="Courier" pitchFamily="2" charset="0"/>
              </a:rPr>
              <a:t>"&gt;Name:&lt;/label&gt; &lt;input id="</a:t>
            </a:r>
            <a:r>
              <a:rPr lang="en-US" sz="2000" dirty="0" err="1">
                <a:latin typeface="Courier" pitchFamily="2" charset="0"/>
              </a:rPr>
              <a:t>namedInput</a:t>
            </a:r>
            <a:r>
              <a:rPr lang="en-US" sz="2000" dirty="0">
                <a:latin typeface="Courier" pitchFamily="2" charset="0"/>
              </a:rPr>
              <a:t>" type="text" name="name"/&gt;</a:t>
            </a:r>
          </a:p>
          <a:p>
            <a:pPr marL="0" indent="0">
              <a:buNone/>
            </a:pPr>
            <a:endParaRPr lang="en-US" sz="2000" dirty="0">
              <a:latin typeface="Courier" pitchFamily="2" charset="0"/>
            </a:endParaRPr>
          </a:p>
          <a:p>
            <a:r>
              <a:rPr lang="en-US" sz="2000" dirty="0"/>
              <a:t>Notify users of errors</a:t>
            </a:r>
          </a:p>
          <a:p>
            <a:r>
              <a:rPr lang="en-US" sz="2000" dirty="0"/>
              <a:t>If form focus is interrupted (such as by a modal), use Refs to set focus </a:t>
            </a:r>
            <a:r>
              <a:rPr lang="en-US" sz="2000" dirty="0" err="1"/>
              <a:t>programatically</a:t>
            </a:r>
            <a:endParaRPr lang="en-US" sz="2000" dirty="0"/>
          </a:p>
          <a:p>
            <a:r>
              <a:rPr lang="en-US" sz="2000" dirty="0"/>
              <a:t>Insure that all functionality can be accessed using keyboard events</a:t>
            </a:r>
          </a:p>
        </p:txBody>
      </p:sp>
    </p:spTree>
    <p:extLst>
      <p:ext uri="{BB962C8B-B14F-4D97-AF65-F5344CB8AC3E}">
        <p14:creationId xmlns:p14="http://schemas.microsoft.com/office/powerpoint/2010/main" val="374589173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A134-4114-8540-A0D9-0066EC8B8C28}"/>
              </a:ext>
            </a:extLst>
          </p:cNvPr>
          <p:cNvSpPr>
            <a:spLocks noGrp="1"/>
          </p:cNvSpPr>
          <p:nvPr>
            <p:ph type="title"/>
          </p:nvPr>
        </p:nvSpPr>
        <p:spPr/>
        <p:txBody>
          <a:bodyPr/>
          <a:lstStyle/>
          <a:p>
            <a:r>
              <a:rPr lang="en-US" dirty="0"/>
              <a:t>Testing Accessibility</a:t>
            </a:r>
          </a:p>
        </p:txBody>
      </p:sp>
      <p:sp>
        <p:nvSpPr>
          <p:cNvPr id="3" name="Content Placeholder 2">
            <a:extLst>
              <a:ext uri="{FF2B5EF4-FFF2-40B4-BE49-F238E27FC236}">
                <a16:creationId xmlns:a16="http://schemas.microsoft.com/office/drawing/2014/main" id="{33FB3253-05FB-324C-BA32-77087852A7BA}"/>
              </a:ext>
            </a:extLst>
          </p:cNvPr>
          <p:cNvSpPr>
            <a:spLocks noGrp="1"/>
          </p:cNvSpPr>
          <p:nvPr>
            <p:ph idx="1"/>
          </p:nvPr>
        </p:nvSpPr>
        <p:spPr/>
        <p:txBody>
          <a:bodyPr/>
          <a:lstStyle/>
          <a:p>
            <a:r>
              <a:rPr lang="en-US" dirty="0"/>
              <a:t>Use the ESLINT accessibility plugin</a:t>
            </a:r>
          </a:p>
          <a:p>
            <a:pPr lvl="1"/>
            <a:r>
              <a:rPr lang="en-US" dirty="0"/>
              <a:t>eslint-plugin-jsx-a11y</a:t>
            </a:r>
          </a:p>
          <a:p>
            <a:pPr lvl="1"/>
            <a:r>
              <a:rPr lang="en-US" dirty="0"/>
              <a:t>is installed and activated by default with create-react-app</a:t>
            </a:r>
          </a:p>
          <a:p>
            <a:r>
              <a:rPr lang="en-US" dirty="0"/>
              <a:t>Use The Accessibility Engine to test accessibility in the browser</a:t>
            </a:r>
          </a:p>
          <a:p>
            <a:pPr lvl="1"/>
            <a:r>
              <a:rPr lang="en-US" dirty="0">
                <a:hlinkClick r:id="rId3"/>
              </a:rPr>
              <a:t>https://www.deque.com/axe/</a:t>
            </a:r>
            <a:endParaRPr lang="en-US" dirty="0"/>
          </a:p>
        </p:txBody>
      </p:sp>
    </p:spTree>
    <p:extLst>
      <p:ext uri="{BB962C8B-B14F-4D97-AF65-F5344CB8AC3E}">
        <p14:creationId xmlns:p14="http://schemas.microsoft.com/office/powerpoint/2010/main" val="402579938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React</a:t>
            </a:r>
          </a:p>
        </p:txBody>
      </p:sp>
      <p:sp>
        <p:nvSpPr>
          <p:cNvPr id="3" name="Text Placeholder 2"/>
          <p:cNvSpPr>
            <a:spLocks noGrp="1"/>
          </p:cNvSpPr>
          <p:nvPr>
            <p:ph type="body" idx="1"/>
          </p:nvPr>
        </p:nvSpPr>
        <p:spPr/>
        <p:txBody>
          <a:bodyPr/>
          <a:lstStyle/>
          <a:p>
            <a:r>
              <a:rPr lang="en-US" dirty="0"/>
              <a:t>Allows you to pre-render components' initial state on the server</a:t>
            </a:r>
          </a:p>
          <a:p>
            <a:r>
              <a:rPr lang="en-US" dirty="0"/>
              <a:t>Methods:</a:t>
            </a:r>
          </a:p>
          <a:p>
            <a:pPr lvl="1"/>
            <a:r>
              <a:rPr lang="en-US" dirty="0" err="1">
                <a:latin typeface="Courier New"/>
                <a:cs typeface="Courier New"/>
              </a:rPr>
              <a:t>renderToString</a:t>
            </a:r>
            <a:endParaRPr lang="en-US" dirty="0">
              <a:latin typeface="Courier New"/>
              <a:cs typeface="Courier New"/>
            </a:endParaRPr>
          </a:p>
          <a:p>
            <a:pPr lvl="2"/>
            <a:r>
              <a:rPr lang="en-US" dirty="0"/>
              <a:t>Returns an HTML string</a:t>
            </a:r>
          </a:p>
          <a:p>
            <a:pPr lvl="2"/>
            <a:r>
              <a:rPr lang="en-US" dirty="0"/>
              <a:t>Send the markup down on the initial request for faster page loads and to allow search engines to crawl your pages for SEO purposes.</a:t>
            </a:r>
          </a:p>
          <a:p>
            <a:pPr lvl="1"/>
            <a:r>
              <a:rPr lang="en-US" dirty="0" err="1">
                <a:latin typeface="Courier New"/>
                <a:cs typeface="Courier New"/>
              </a:rPr>
              <a:t>renderToStaticMarkup</a:t>
            </a:r>
            <a:endParaRPr lang="en-US" dirty="0">
              <a:latin typeface="Courier New"/>
              <a:cs typeface="Courier New"/>
            </a:endParaRPr>
          </a:p>
          <a:p>
            <a:pPr lvl="2"/>
            <a:r>
              <a:rPr lang="en-US" dirty="0"/>
              <a:t>Works the same as </a:t>
            </a:r>
            <a:r>
              <a:rPr lang="en-US" dirty="0" err="1">
                <a:latin typeface="Courier New"/>
                <a:cs typeface="Courier New"/>
              </a:rPr>
              <a:t>renderToString</a:t>
            </a:r>
            <a:r>
              <a:rPr lang="en-US" dirty="0"/>
              <a:t>, but doesn't add in the extra React DOM elements</a:t>
            </a:r>
          </a:p>
          <a:p>
            <a:pPr lvl="2"/>
            <a:r>
              <a:rPr lang="en-US" dirty="0"/>
              <a:t>Good for using React as a static page generator</a:t>
            </a:r>
          </a:p>
        </p:txBody>
      </p:sp>
      <p:sp>
        <p:nvSpPr>
          <p:cNvPr id="4" name="Slide Number Placeholder 3"/>
          <p:cNvSpPr>
            <a:spLocks noGrp="1"/>
          </p:cNvSpPr>
          <p:nvPr>
            <p:ph type="sldNum" sz="quarter" idx="12"/>
          </p:nvPr>
        </p:nvSpPr>
        <p:spPr/>
        <p:txBody>
          <a:bodyPr/>
          <a:lstStyle/>
          <a:p>
            <a:fld id="{A839F4A7-500C-EC42-AE23-BEE4487EA55E}" type="slidenum">
              <a:rPr lang="en-US" smtClean="0"/>
              <a:t>328</a:t>
            </a:fld>
            <a:endParaRPr lang="en-US"/>
          </a:p>
        </p:txBody>
      </p:sp>
    </p:spTree>
    <p:extLst>
      <p:ext uri="{BB962C8B-B14F-4D97-AF65-F5344CB8AC3E}">
        <p14:creationId xmlns:p14="http://schemas.microsoft.com/office/powerpoint/2010/main" val="358460214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React with Other Libraries</a:t>
            </a:r>
          </a:p>
        </p:txBody>
      </p:sp>
      <p:sp>
        <p:nvSpPr>
          <p:cNvPr id="3" name="Subtitle 2"/>
          <p:cNvSpPr>
            <a:spLocks noGrp="1"/>
          </p:cNvSpPr>
          <p:nvPr>
            <p:ph type="body" idx="1"/>
          </p:nvPr>
        </p:nvSpPr>
        <p:spPr/>
        <p:txBody>
          <a:bodyPr/>
          <a:lstStyle/>
          <a:p>
            <a:pPr algn="l"/>
            <a:r>
              <a:rPr lang="en-US" dirty="0"/>
              <a:t>Use the lifecycle events to attach logic from other libraries.</a:t>
            </a:r>
          </a:p>
          <a:p>
            <a:pPr algn="l"/>
            <a:r>
              <a:rPr lang="en-US" dirty="0" err="1">
                <a:latin typeface="Courier New"/>
                <a:cs typeface="Courier New"/>
              </a:rPr>
              <a:t>componentDidMount</a:t>
            </a:r>
            <a:endParaRPr lang="en-US" dirty="0">
              <a:latin typeface="Courier New"/>
              <a:cs typeface="Courier New"/>
            </a:endParaRPr>
          </a:p>
          <a:p>
            <a:pPr lvl="1"/>
            <a:r>
              <a:rPr lang="en-US" dirty="0"/>
              <a:t>Attach code that will run when the component is loaded.</a:t>
            </a:r>
          </a:p>
          <a:p>
            <a:pPr lvl="1"/>
            <a:r>
              <a:rPr lang="en-US" dirty="0"/>
              <a:t>Can be used similarly to </a:t>
            </a:r>
            <a:r>
              <a:rPr lang="en-US" dirty="0" err="1"/>
              <a:t>jQuery's</a:t>
            </a:r>
            <a:r>
              <a:rPr lang="en-US" dirty="0"/>
              <a:t> $(document).ready()</a:t>
            </a:r>
          </a:p>
          <a:p>
            <a:pPr algn="l"/>
            <a:r>
              <a:rPr lang="en-US" dirty="0" err="1">
                <a:latin typeface="Courier New"/>
                <a:cs typeface="Courier New"/>
              </a:rPr>
              <a:t>componentDidUpdate</a:t>
            </a:r>
            <a:endParaRPr lang="en-US" dirty="0">
              <a:latin typeface="Courier New"/>
              <a:cs typeface="Courier New"/>
            </a:endParaRPr>
          </a:p>
          <a:p>
            <a:pPr lvl="1"/>
            <a:r>
              <a:rPr lang="en-US" dirty="0"/>
              <a:t>Attach code that will run when a component updates.</a:t>
            </a:r>
          </a:p>
          <a:p>
            <a:pPr marL="457200" lvl="1" indent="0">
              <a:buNone/>
            </a:pPr>
            <a:endParaRPr lang="en-US" dirty="0"/>
          </a:p>
        </p:txBody>
      </p:sp>
    </p:spTree>
    <p:extLst>
      <p:ext uri="{BB962C8B-B14F-4D97-AF65-F5344CB8AC3E}">
        <p14:creationId xmlns:p14="http://schemas.microsoft.com/office/powerpoint/2010/main" val="3357256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Lab 2 - Getting Started with </a:t>
            </a:r>
            <a:r>
              <a:rPr lang="en-US" dirty="0" err="1"/>
              <a:t>Node.js</a:t>
            </a:r>
            <a:endParaRPr lang="en-US" dirty="0"/>
          </a:p>
        </p:txBody>
      </p:sp>
      <p:pic>
        <p:nvPicPr>
          <p:cNvPr id="4" name="Content Placeholder 3" descr="install-complete.png"/>
          <p:cNvPicPr>
            <a:picLocks noGrp="1" noChangeAspect="1"/>
          </p:cNvPicPr>
          <p:nvPr>
            <p:ph idx="1"/>
          </p:nvPr>
        </p:nvPicPr>
        <p:blipFill>
          <a:blip r:embed="rId3">
            <a:extLst>
              <a:ext uri="{28A0092B-C50C-407E-A947-70E740481C1C}">
                <a14:useLocalDpi xmlns:a14="http://schemas.microsoft.com/office/drawing/2010/main" val="0"/>
              </a:ext>
            </a:extLst>
          </a:blip>
          <a:srcRect l="-18218" r="-18218"/>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33</a:t>
            </a:fld>
            <a:endParaRPr lang="en-US"/>
          </a:p>
        </p:txBody>
      </p:sp>
    </p:spTree>
    <p:extLst>
      <p:ext uri="{BB962C8B-B14F-4D97-AF65-F5344CB8AC3E}">
        <p14:creationId xmlns:p14="http://schemas.microsoft.com/office/powerpoint/2010/main" val="2808501289"/>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Performance Optimization</a:t>
            </a:r>
          </a:p>
        </p:txBody>
      </p:sp>
      <p:sp>
        <p:nvSpPr>
          <p:cNvPr id="6" name="Subtitle 5"/>
          <p:cNvSpPr>
            <a:spLocks noGrp="1"/>
          </p:cNvSpPr>
          <p:nvPr>
            <p:ph type="subTitle" idx="1"/>
          </p:nvPr>
        </p:nvSpPr>
        <p:spPr/>
        <p:txBody>
          <a:bodyPr/>
          <a:lstStyle/>
          <a:p>
            <a:pPr marL="342900" indent="-342900" algn="l">
              <a:buFont typeface="Arial"/>
              <a:buChar char="•"/>
            </a:pPr>
            <a:r>
              <a:rPr lang="en-US" dirty="0"/>
              <a:t>Production bundle</a:t>
            </a:r>
          </a:p>
          <a:p>
            <a:pPr marL="342900" indent="-342900" algn="l">
              <a:buFont typeface="Arial"/>
              <a:buChar char="•"/>
            </a:pPr>
            <a:r>
              <a:rPr lang="en-US" dirty="0" err="1"/>
              <a:t>Perf</a:t>
            </a:r>
            <a:r>
              <a:rPr lang="en-US" dirty="0"/>
              <a:t> object</a:t>
            </a:r>
          </a:p>
          <a:p>
            <a:pPr marL="342900" indent="-342900" algn="l">
              <a:buFont typeface="Arial"/>
              <a:buChar char="•"/>
            </a:pPr>
            <a:r>
              <a:rPr lang="en-US" dirty="0" err="1"/>
              <a:t>shouldComponentUpdate</a:t>
            </a:r>
            <a:r>
              <a:rPr lang="en-US" dirty="0"/>
              <a:t>()</a:t>
            </a:r>
          </a:p>
        </p:txBody>
      </p:sp>
      <p:sp>
        <p:nvSpPr>
          <p:cNvPr id="4" name="Slide Number Placeholder 3"/>
          <p:cNvSpPr>
            <a:spLocks noGrp="1"/>
          </p:cNvSpPr>
          <p:nvPr>
            <p:ph type="sldNum" sz="quarter" idx="12"/>
          </p:nvPr>
        </p:nvSpPr>
        <p:spPr/>
        <p:txBody>
          <a:bodyPr/>
          <a:lstStyle/>
          <a:p>
            <a:fld id="{6FFFF67E-EC6A-B940-8DC7-BF9A5925C934}" type="slidenum">
              <a:rPr lang="en-US" smtClean="0"/>
              <a:t>330</a:t>
            </a:fld>
            <a:endParaRPr lang="en-US"/>
          </a:p>
        </p:txBody>
      </p:sp>
    </p:spTree>
    <p:extLst>
      <p:ext uri="{BB962C8B-B14F-4D97-AF65-F5344CB8AC3E}">
        <p14:creationId xmlns:p14="http://schemas.microsoft.com/office/powerpoint/2010/main" val="41446756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AB78-7171-2142-8158-0823EA6663B4}"/>
              </a:ext>
            </a:extLst>
          </p:cNvPr>
          <p:cNvSpPr>
            <a:spLocks noGrp="1"/>
          </p:cNvSpPr>
          <p:nvPr>
            <p:ph type="title"/>
          </p:nvPr>
        </p:nvSpPr>
        <p:spPr/>
        <p:txBody>
          <a:bodyPr/>
          <a:lstStyle/>
          <a:p>
            <a:r>
              <a:rPr lang="en-US" dirty="0"/>
              <a:t>Render Caching</a:t>
            </a:r>
          </a:p>
        </p:txBody>
      </p:sp>
      <p:sp>
        <p:nvSpPr>
          <p:cNvPr id="3" name="Text Placeholder 2">
            <a:extLst>
              <a:ext uri="{FF2B5EF4-FFF2-40B4-BE49-F238E27FC236}">
                <a16:creationId xmlns:a16="http://schemas.microsoft.com/office/drawing/2014/main" id="{31D664B2-705C-5545-9380-9588D25CE1F9}"/>
              </a:ext>
            </a:extLst>
          </p:cNvPr>
          <p:cNvSpPr>
            <a:spLocks noGrp="1"/>
          </p:cNvSpPr>
          <p:nvPr>
            <p:ph type="body" idx="1"/>
          </p:nvPr>
        </p:nvSpPr>
        <p:spPr/>
        <p:txBody>
          <a:bodyPr/>
          <a:lstStyle/>
          <a:p>
            <a:r>
              <a:rPr lang="en-US" dirty="0"/>
              <a:t>A technique for making web pages load faster on subsequent visits.</a:t>
            </a:r>
          </a:p>
          <a:p>
            <a:pPr marL="457200" indent="-457200">
              <a:buFont typeface="+mj-lt"/>
              <a:buAutoNum type="arabicPeriod"/>
            </a:pPr>
            <a:r>
              <a:rPr lang="en-US" dirty="0"/>
              <a:t>Encapsulate load state so that no server call is required to render the initial view</a:t>
            </a:r>
          </a:p>
          <a:p>
            <a:pPr marL="457200" indent="-457200">
              <a:buFont typeface="+mj-lt"/>
              <a:buAutoNum type="arabicPeriod"/>
            </a:pPr>
            <a:r>
              <a:rPr lang="en-US" dirty="0"/>
              <a:t>Make all API calls before render()</a:t>
            </a:r>
          </a:p>
          <a:p>
            <a:pPr marL="457200" indent="-457200">
              <a:buFont typeface="+mj-lt"/>
              <a:buAutoNum type="arabicPeriod"/>
            </a:pPr>
            <a:r>
              <a:rPr lang="en-US" dirty="0"/>
              <a:t>Cache locally in the unload handler</a:t>
            </a:r>
          </a:p>
          <a:p>
            <a:pPr marL="457200" indent="-457200">
              <a:buFont typeface="+mj-lt"/>
              <a:buAutoNum type="arabicPeriod"/>
            </a:pPr>
            <a:r>
              <a:rPr lang="en-US" dirty="0"/>
              <a:t>Restore the last known state on load</a:t>
            </a:r>
          </a:p>
          <a:p>
            <a:pPr marL="457200" indent="-457200">
              <a:buFont typeface="+mj-lt"/>
              <a:buAutoNum type="arabicPeriod"/>
            </a:pPr>
            <a:r>
              <a:rPr lang="en-US" dirty="0"/>
              <a:t>Render the last known state in react using </a:t>
            </a:r>
            <a:r>
              <a:rPr lang="en-US" dirty="0" err="1"/>
              <a:t>ReactDOM.hydrate</a:t>
            </a:r>
            <a:endParaRPr lang="en-US" dirty="0"/>
          </a:p>
          <a:p>
            <a:endParaRPr lang="en-US" dirty="0"/>
          </a:p>
        </p:txBody>
      </p:sp>
    </p:spTree>
    <p:extLst>
      <p:ext uri="{BB962C8B-B14F-4D97-AF65-F5344CB8AC3E}">
        <p14:creationId xmlns:p14="http://schemas.microsoft.com/office/powerpoint/2010/main" val="333624942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EBABE-DB94-0444-8BEB-9B0B35F24057}"/>
              </a:ext>
            </a:extLst>
          </p:cNvPr>
          <p:cNvSpPr>
            <a:spLocks noGrp="1"/>
          </p:cNvSpPr>
          <p:nvPr>
            <p:ph type="body" sz="quarter" idx="13"/>
          </p:nvPr>
        </p:nvSpPr>
        <p:spPr/>
        <p:txBody>
          <a:bodyPr/>
          <a:lstStyle/>
          <a:p>
            <a:r>
              <a:rPr lang="en-US" dirty="0"/>
              <a:t>import {render, hydrate} from "react-</a:t>
            </a:r>
            <a:r>
              <a:rPr lang="en-US" dirty="0" err="1"/>
              <a:t>dom</a:t>
            </a:r>
            <a:r>
              <a:rPr lang="en-US" dirty="0"/>
              <a:t>" </a:t>
            </a:r>
          </a:p>
          <a:p>
            <a:endParaRPr lang="en-US" dirty="0"/>
          </a:p>
          <a:p>
            <a:r>
              <a:rPr lang="en-US" dirty="0"/>
              <a:t>if (</a:t>
            </a:r>
            <a:r>
              <a:rPr lang="en-US" dirty="0" err="1"/>
              <a:t>window.hasRestoredState</a:t>
            </a:r>
            <a:r>
              <a:rPr lang="en-US" dirty="0"/>
              <a:t>) { </a:t>
            </a:r>
          </a:p>
          <a:p>
            <a:r>
              <a:rPr lang="en-US" dirty="0"/>
              <a:t>  hydrate(&lt;</a:t>
            </a:r>
            <a:r>
              <a:rPr lang="en-US" dirty="0" err="1"/>
              <a:t>MyPage</a:t>
            </a:r>
            <a:r>
              <a:rPr lang="en-US" dirty="0"/>
              <a:t> /&gt;, </a:t>
            </a:r>
            <a:r>
              <a:rPr lang="en-US" dirty="0" err="1"/>
              <a:t>renderTarget</a:t>
            </a:r>
            <a:r>
              <a:rPr lang="en-US" dirty="0"/>
              <a:t>);</a:t>
            </a:r>
          </a:p>
          <a:p>
            <a:r>
              <a:rPr lang="en-US" dirty="0"/>
              <a:t>  } else { </a:t>
            </a:r>
          </a:p>
          <a:p>
            <a:r>
              <a:rPr lang="en-US" dirty="0"/>
              <a:t>  render(&lt;</a:t>
            </a:r>
            <a:r>
              <a:rPr lang="en-US" dirty="0" err="1"/>
              <a:t>MyPage</a:t>
            </a:r>
            <a:r>
              <a:rPr lang="en-US" dirty="0"/>
              <a:t> /&gt;, </a:t>
            </a:r>
            <a:r>
              <a:rPr lang="en-US" dirty="0" err="1"/>
              <a:t>renderTarget</a:t>
            </a:r>
            <a:r>
              <a:rPr lang="en-US" dirty="0"/>
              <a:t>); </a:t>
            </a:r>
          </a:p>
          <a:p>
            <a:r>
              <a:rPr lang="en-US" dirty="0"/>
              <a:t>}</a:t>
            </a:r>
          </a:p>
        </p:txBody>
      </p:sp>
      <p:sp>
        <p:nvSpPr>
          <p:cNvPr id="2" name="Title 1">
            <a:extLst>
              <a:ext uri="{FF2B5EF4-FFF2-40B4-BE49-F238E27FC236}">
                <a16:creationId xmlns:a16="http://schemas.microsoft.com/office/drawing/2014/main" id="{ADEC95AE-97B8-6A45-976E-BA64736EE008}"/>
              </a:ext>
            </a:extLst>
          </p:cNvPr>
          <p:cNvSpPr>
            <a:spLocks noGrp="1"/>
          </p:cNvSpPr>
          <p:nvPr>
            <p:ph type="title"/>
          </p:nvPr>
        </p:nvSpPr>
        <p:spPr/>
        <p:txBody>
          <a:bodyPr/>
          <a:lstStyle/>
          <a:p>
            <a:r>
              <a:rPr lang="en-US" dirty="0" err="1"/>
              <a:t>ReactDOM.hydrate</a:t>
            </a:r>
            <a:endParaRPr lang="en-US" dirty="0"/>
          </a:p>
        </p:txBody>
      </p:sp>
    </p:spTree>
    <p:extLst>
      <p:ext uri="{BB962C8B-B14F-4D97-AF65-F5344CB8AC3E}">
        <p14:creationId xmlns:p14="http://schemas.microsoft.com/office/powerpoint/2010/main" val="364855195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vs. Production</a:t>
            </a:r>
          </a:p>
        </p:txBody>
      </p:sp>
      <p:sp>
        <p:nvSpPr>
          <p:cNvPr id="3" name="Text Placeholder 2"/>
          <p:cNvSpPr>
            <a:spLocks noGrp="1"/>
          </p:cNvSpPr>
          <p:nvPr>
            <p:ph type="body" idx="1"/>
          </p:nvPr>
        </p:nvSpPr>
        <p:spPr/>
        <p:txBody>
          <a:bodyPr/>
          <a:lstStyle/>
          <a:p>
            <a:r>
              <a:rPr lang="en-US" dirty="0"/>
              <a:t>Development build</a:t>
            </a:r>
          </a:p>
          <a:p>
            <a:pPr lvl="1"/>
            <a:r>
              <a:rPr lang="en-US" dirty="0"/>
              <a:t>Uncompressed.</a:t>
            </a:r>
          </a:p>
          <a:p>
            <a:pPr lvl="1"/>
            <a:r>
              <a:rPr lang="en-US" dirty="0"/>
              <a:t>Displays additional warnings that are helpful for debugging.</a:t>
            </a:r>
          </a:p>
          <a:p>
            <a:pPr lvl="1"/>
            <a:r>
              <a:rPr lang="en-US" dirty="0"/>
              <a:t>Contains helpers not necessary in production</a:t>
            </a:r>
          </a:p>
          <a:p>
            <a:pPr lvl="1"/>
            <a:r>
              <a:rPr lang="en-US" dirty="0"/>
              <a:t>~669kb</a:t>
            </a:r>
          </a:p>
          <a:p>
            <a:r>
              <a:rPr lang="en-US" dirty="0"/>
              <a:t>Production build</a:t>
            </a:r>
          </a:p>
          <a:p>
            <a:pPr lvl="1"/>
            <a:r>
              <a:rPr lang="en-US" dirty="0"/>
              <a:t>Compressed.</a:t>
            </a:r>
          </a:p>
          <a:p>
            <a:pPr lvl="1"/>
            <a:r>
              <a:rPr lang="en-US" dirty="0"/>
              <a:t>Contains additional performance optimizations.</a:t>
            </a:r>
          </a:p>
          <a:p>
            <a:pPr lvl="1"/>
            <a:r>
              <a:rPr lang="en-US" dirty="0"/>
              <a:t>~147kb</a:t>
            </a:r>
          </a:p>
        </p:txBody>
      </p:sp>
      <p:sp>
        <p:nvSpPr>
          <p:cNvPr id="4" name="Slide Number Placeholder 3"/>
          <p:cNvSpPr>
            <a:spLocks noGrp="1"/>
          </p:cNvSpPr>
          <p:nvPr>
            <p:ph type="sldNum" sz="quarter" idx="12"/>
          </p:nvPr>
        </p:nvSpPr>
        <p:spPr/>
        <p:txBody>
          <a:bodyPr/>
          <a:lstStyle/>
          <a:p>
            <a:fld id="{A839F4A7-500C-EC42-AE23-BEE4487EA55E}" type="slidenum">
              <a:rPr lang="en-US" smtClean="0"/>
              <a:t>333</a:t>
            </a:fld>
            <a:endParaRPr lang="en-US"/>
          </a:p>
        </p:txBody>
      </p:sp>
    </p:spTree>
    <p:extLst>
      <p:ext uri="{BB962C8B-B14F-4D97-AF65-F5344CB8AC3E}">
        <p14:creationId xmlns:p14="http://schemas.microsoft.com/office/powerpoint/2010/main" val="20125984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Perf</a:t>
            </a:r>
            <a:r>
              <a:rPr lang="en-US" dirty="0"/>
              <a:t> Object</a:t>
            </a:r>
          </a:p>
        </p:txBody>
      </p:sp>
      <p:sp>
        <p:nvSpPr>
          <p:cNvPr id="3" name="Text Placeholder 2"/>
          <p:cNvSpPr>
            <a:spLocks noGrp="1"/>
          </p:cNvSpPr>
          <p:nvPr>
            <p:ph type="body" idx="1"/>
          </p:nvPr>
        </p:nvSpPr>
        <p:spPr/>
        <p:txBody>
          <a:bodyPr>
            <a:normAutofit/>
          </a:bodyPr>
          <a:lstStyle/>
          <a:p>
            <a:r>
              <a:rPr lang="en-US" dirty="0"/>
              <a:t>Indicates expensive parts of your app.</a:t>
            </a:r>
          </a:p>
          <a:p>
            <a:r>
              <a:rPr lang="en-US" dirty="0"/>
              <a:t>Only available in development mode.</a:t>
            </a:r>
          </a:p>
        </p:txBody>
      </p:sp>
      <p:sp>
        <p:nvSpPr>
          <p:cNvPr id="4" name="Slide Number Placeholder 3"/>
          <p:cNvSpPr>
            <a:spLocks noGrp="1"/>
          </p:cNvSpPr>
          <p:nvPr>
            <p:ph type="sldNum" sz="quarter" idx="12"/>
          </p:nvPr>
        </p:nvSpPr>
        <p:spPr/>
        <p:txBody>
          <a:bodyPr/>
          <a:lstStyle/>
          <a:p>
            <a:fld id="{A839F4A7-500C-EC42-AE23-BEE4487EA55E}" type="slidenum">
              <a:rPr lang="en-US" smtClean="0"/>
              <a:t>334</a:t>
            </a:fld>
            <a:endParaRPr lang="en-US"/>
          </a:p>
        </p:txBody>
      </p:sp>
    </p:spTree>
    <p:extLst>
      <p:ext uri="{BB962C8B-B14F-4D97-AF65-F5344CB8AC3E}">
        <p14:creationId xmlns:p14="http://schemas.microsoft.com/office/powerpoint/2010/main" val="974091720"/>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Perf</a:t>
            </a:r>
            <a:r>
              <a:rPr lang="en-US" dirty="0"/>
              <a:t> Object Methods</a:t>
            </a:r>
          </a:p>
        </p:txBody>
      </p:sp>
      <p:sp>
        <p:nvSpPr>
          <p:cNvPr id="3" name="Text Placeholder 2"/>
          <p:cNvSpPr>
            <a:spLocks noGrp="1"/>
          </p:cNvSpPr>
          <p:nvPr>
            <p:ph type="body" idx="1"/>
          </p:nvPr>
        </p:nvSpPr>
        <p:spPr/>
        <p:txBody>
          <a:bodyPr>
            <a:normAutofit lnSpcReduction="10000"/>
          </a:bodyPr>
          <a:lstStyle/>
          <a:p>
            <a:r>
              <a:rPr lang="en-US" dirty="0"/>
              <a:t>Methods</a:t>
            </a:r>
          </a:p>
          <a:p>
            <a:pPr lvl="1"/>
            <a:r>
              <a:rPr lang="en-US" dirty="0">
                <a:latin typeface="Courier New"/>
                <a:cs typeface="Courier New"/>
              </a:rPr>
              <a:t>start() </a:t>
            </a:r>
            <a:r>
              <a:rPr lang="en-US" dirty="0"/>
              <a:t>and </a:t>
            </a:r>
            <a:r>
              <a:rPr lang="en-US" dirty="0">
                <a:latin typeface="Courier New"/>
                <a:cs typeface="Courier New"/>
              </a:rPr>
              <a:t>stop()</a:t>
            </a:r>
          </a:p>
          <a:p>
            <a:pPr lvl="2"/>
            <a:r>
              <a:rPr lang="en-US" dirty="0"/>
              <a:t>Start and stop measurement</a:t>
            </a:r>
          </a:p>
          <a:p>
            <a:pPr lvl="2"/>
            <a:r>
              <a:rPr lang="en-US" dirty="0"/>
              <a:t>Records operations in-between</a:t>
            </a:r>
          </a:p>
          <a:p>
            <a:pPr lvl="1"/>
            <a:r>
              <a:rPr lang="en-US" dirty="0" err="1">
                <a:latin typeface="Courier New"/>
                <a:cs typeface="Courier New"/>
              </a:rPr>
              <a:t>printInclusive</a:t>
            </a:r>
            <a:r>
              <a:rPr lang="en-US" dirty="0">
                <a:latin typeface="Courier New"/>
                <a:cs typeface="Courier New"/>
              </a:rPr>
              <a:t>(measurements)</a:t>
            </a:r>
          </a:p>
          <a:p>
            <a:pPr lvl="2"/>
            <a:r>
              <a:rPr lang="en-US" dirty="0"/>
              <a:t>Prints the overall time taken</a:t>
            </a:r>
          </a:p>
          <a:p>
            <a:pPr lvl="2"/>
            <a:r>
              <a:rPr lang="en-US" dirty="0"/>
              <a:t>Defaults to the measurements from the last recording</a:t>
            </a:r>
          </a:p>
          <a:p>
            <a:pPr lvl="2"/>
            <a:r>
              <a:rPr lang="en-US" dirty="0"/>
              <a:t>Outputs a nice-looking table</a:t>
            </a:r>
          </a:p>
          <a:p>
            <a:pPr lvl="1"/>
            <a:r>
              <a:rPr lang="en-US" dirty="0" err="1">
                <a:latin typeface="Courier New"/>
                <a:cs typeface="Courier New"/>
              </a:rPr>
              <a:t>printExclusive</a:t>
            </a:r>
            <a:r>
              <a:rPr lang="en-US" dirty="0">
                <a:latin typeface="Courier New"/>
                <a:cs typeface="Courier New"/>
              </a:rPr>
              <a:t>(measurements)</a:t>
            </a:r>
          </a:p>
          <a:p>
            <a:pPr lvl="2"/>
            <a:r>
              <a:rPr lang="en-US" dirty="0"/>
              <a:t>Doesn't include time taken to mount components, process props, etc.</a:t>
            </a:r>
          </a:p>
          <a:p>
            <a:pPr lvl="1"/>
            <a:r>
              <a:rPr lang="en-US" dirty="0" err="1">
                <a:latin typeface="Courier New"/>
                <a:cs typeface="Courier New"/>
              </a:rPr>
              <a:t>printWasted</a:t>
            </a:r>
            <a:r>
              <a:rPr lang="en-US" dirty="0">
                <a:latin typeface="Courier New"/>
                <a:cs typeface="Courier New"/>
              </a:rPr>
              <a:t>(measurements)</a:t>
            </a:r>
          </a:p>
          <a:p>
            <a:pPr lvl="2"/>
            <a:r>
              <a:rPr lang="en-US" dirty="0"/>
              <a:t>"Wasted" time is spent on components that didn't render anything</a:t>
            </a:r>
          </a:p>
          <a:p>
            <a:pPr lvl="1"/>
            <a:r>
              <a:rPr lang="en-US" dirty="0" err="1">
                <a:latin typeface="Courier New"/>
                <a:cs typeface="Courier New"/>
              </a:rPr>
              <a:t>printOperations</a:t>
            </a:r>
            <a:r>
              <a:rPr lang="en-US" dirty="0">
                <a:latin typeface="Courier New"/>
                <a:cs typeface="Courier New"/>
              </a:rPr>
              <a:t>(measurements)</a:t>
            </a:r>
          </a:p>
          <a:p>
            <a:pPr lvl="2"/>
            <a:r>
              <a:rPr lang="en-US" dirty="0"/>
              <a:t>Prints the underlying DOM manipulations</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335</a:t>
            </a:fld>
            <a:endParaRPr lang="en-US"/>
          </a:p>
        </p:txBody>
      </p:sp>
    </p:spTree>
    <p:extLst>
      <p:ext uri="{BB962C8B-B14F-4D97-AF65-F5344CB8AC3E}">
        <p14:creationId xmlns:p14="http://schemas.microsoft.com/office/powerpoint/2010/main" val="2113095832"/>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Techniques</a:t>
            </a:r>
          </a:p>
        </p:txBody>
      </p:sp>
      <p:sp>
        <p:nvSpPr>
          <p:cNvPr id="3" name="Text Placeholder 2"/>
          <p:cNvSpPr>
            <a:spLocks noGrp="1"/>
          </p:cNvSpPr>
          <p:nvPr>
            <p:ph type="body" idx="1"/>
          </p:nvPr>
        </p:nvSpPr>
        <p:spPr/>
        <p:txBody>
          <a:bodyPr/>
          <a:lstStyle/>
          <a:p>
            <a:r>
              <a:rPr lang="en-US" dirty="0"/>
              <a:t>Use </a:t>
            </a:r>
            <a:r>
              <a:rPr lang="en-US" dirty="0" err="1">
                <a:latin typeface="Courier New"/>
                <a:cs typeface="Courier New"/>
              </a:rPr>
              <a:t>shouldComponentUpdate</a:t>
            </a:r>
            <a:r>
              <a:rPr lang="en-US" dirty="0"/>
              <a:t> hook to add optimization hints to </a:t>
            </a:r>
            <a:r>
              <a:rPr lang="en-US" dirty="0" err="1"/>
              <a:t>React's</a:t>
            </a:r>
            <a:r>
              <a:rPr lang="en-US" dirty="0"/>
              <a:t> diff algorithm</a:t>
            </a:r>
          </a:p>
          <a:p>
            <a:pPr lvl="1"/>
            <a:endParaRPr lang="en-US" dirty="0"/>
          </a:p>
          <a:p>
            <a:pPr marL="457200" lvl="1" indent="0">
              <a:buNone/>
            </a:pPr>
            <a:r>
              <a:rPr lang="en-US" sz="1800" dirty="0">
                <a:latin typeface="Courier New"/>
                <a:cs typeface="Courier New"/>
              </a:rPr>
              <a:t> </a:t>
            </a:r>
            <a:r>
              <a:rPr lang="en-US" sz="1800" dirty="0" err="1">
                <a:latin typeface="Courier New"/>
                <a:cs typeface="Courier New"/>
              </a:rPr>
              <a:t>shouldComponentUpdate</a:t>
            </a:r>
            <a:r>
              <a:rPr lang="en-US" sz="1800" dirty="0">
                <a:latin typeface="Courier New"/>
                <a:cs typeface="Courier New"/>
              </a:rPr>
              <a:t>: function() {</a:t>
            </a:r>
          </a:p>
          <a:p>
            <a:pPr marL="457200" lvl="1" indent="0">
              <a:buNone/>
            </a:pPr>
            <a:r>
              <a:rPr lang="en-US" sz="1800" dirty="0">
                <a:latin typeface="Courier New"/>
                <a:cs typeface="Courier New"/>
              </a:rPr>
              <a:t>    // Let's just never update this component again.</a:t>
            </a:r>
          </a:p>
          <a:p>
            <a:pPr marL="457200" lvl="1" indent="0">
              <a:buNone/>
            </a:pPr>
            <a:r>
              <a:rPr lang="en-US" sz="1800" dirty="0">
                <a:latin typeface="Courier New"/>
                <a:cs typeface="Courier New"/>
              </a:rPr>
              <a:t>    return false;</a:t>
            </a:r>
          </a:p>
          <a:p>
            <a:pPr marL="457200" lvl="1" indent="0">
              <a:buNone/>
            </a:pPr>
            <a:r>
              <a:rPr lang="en-US" sz="1800" dirty="0">
                <a:latin typeface="Courier New"/>
                <a:cs typeface="Courier New"/>
              </a:rPr>
              <a:t>  },</a:t>
            </a:r>
          </a:p>
          <a:p>
            <a:r>
              <a:rPr lang="en-US" dirty="0"/>
              <a:t>Use keys</a:t>
            </a:r>
          </a:p>
          <a:p>
            <a:pPr lvl="1"/>
            <a:r>
              <a:rPr lang="en-US" dirty="0"/>
              <a:t>Unique identifier created with </a:t>
            </a:r>
            <a:r>
              <a:rPr lang="en-US" dirty="0">
                <a:latin typeface="Courier New"/>
                <a:cs typeface="Courier New"/>
              </a:rPr>
              <a:t>key</a:t>
            </a:r>
            <a:r>
              <a:rPr lang="en-US" dirty="0"/>
              <a:t> attribute.</a:t>
            </a:r>
          </a:p>
        </p:txBody>
      </p:sp>
      <p:sp>
        <p:nvSpPr>
          <p:cNvPr id="4" name="Slide Number Placeholder 3"/>
          <p:cNvSpPr>
            <a:spLocks noGrp="1"/>
          </p:cNvSpPr>
          <p:nvPr>
            <p:ph type="sldNum" sz="quarter" idx="12"/>
          </p:nvPr>
        </p:nvSpPr>
        <p:spPr/>
        <p:txBody>
          <a:bodyPr/>
          <a:lstStyle/>
          <a:p>
            <a:fld id="{A839F4A7-500C-EC42-AE23-BEE4487EA55E}" type="slidenum">
              <a:rPr lang="en-US" smtClean="0"/>
              <a:t>336</a:t>
            </a:fld>
            <a:endParaRPr lang="en-US"/>
          </a:p>
        </p:txBody>
      </p:sp>
    </p:spTree>
    <p:extLst>
      <p:ext uri="{BB962C8B-B14F-4D97-AF65-F5344CB8AC3E}">
        <p14:creationId xmlns:p14="http://schemas.microsoft.com/office/powerpoint/2010/main" val="150908753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9F6C-814C-2343-A2A6-BC04535119FC}"/>
              </a:ext>
            </a:extLst>
          </p:cNvPr>
          <p:cNvSpPr>
            <a:spLocks noGrp="1"/>
          </p:cNvSpPr>
          <p:nvPr>
            <p:ph type="title"/>
          </p:nvPr>
        </p:nvSpPr>
        <p:spPr/>
        <p:txBody>
          <a:bodyPr/>
          <a:lstStyle/>
          <a:p>
            <a:r>
              <a:rPr lang="en-US" dirty="0"/>
              <a:t>Hooks</a:t>
            </a:r>
          </a:p>
        </p:txBody>
      </p:sp>
      <p:sp>
        <p:nvSpPr>
          <p:cNvPr id="3" name="Text Placeholder 2">
            <a:extLst>
              <a:ext uri="{FF2B5EF4-FFF2-40B4-BE49-F238E27FC236}">
                <a16:creationId xmlns:a16="http://schemas.microsoft.com/office/drawing/2014/main" id="{6143D84C-F5DF-774B-88AE-5A7A9A5B917A}"/>
              </a:ext>
            </a:extLst>
          </p:cNvPr>
          <p:cNvSpPr>
            <a:spLocks noGrp="1"/>
          </p:cNvSpPr>
          <p:nvPr>
            <p:ph type="body" idx="1"/>
          </p:nvPr>
        </p:nvSpPr>
        <p:spPr/>
        <p:txBody>
          <a:bodyPr/>
          <a:lstStyle/>
          <a:p>
            <a:r>
              <a:rPr lang="en-US" dirty="0" err="1"/>
              <a:t>reactjs.org</a:t>
            </a:r>
            <a:r>
              <a:rPr lang="en-US" dirty="0"/>
              <a:t>/hooks</a:t>
            </a:r>
          </a:p>
        </p:txBody>
      </p:sp>
    </p:spTree>
    <p:extLst>
      <p:ext uri="{BB962C8B-B14F-4D97-AF65-F5344CB8AC3E}">
        <p14:creationId xmlns:p14="http://schemas.microsoft.com/office/powerpoint/2010/main" val="333142625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6DA4-6836-B540-80D9-0A334F16B57A}"/>
              </a:ext>
            </a:extLst>
          </p:cNvPr>
          <p:cNvSpPr>
            <a:spLocks noGrp="1"/>
          </p:cNvSpPr>
          <p:nvPr>
            <p:ph type="title"/>
          </p:nvPr>
        </p:nvSpPr>
        <p:spPr/>
        <p:txBody>
          <a:bodyPr/>
          <a:lstStyle/>
          <a:p>
            <a:r>
              <a:rPr lang="en-US" dirty="0"/>
              <a:t>Why Use Hooks?</a:t>
            </a:r>
          </a:p>
        </p:txBody>
      </p:sp>
      <p:sp>
        <p:nvSpPr>
          <p:cNvPr id="3" name="Content Placeholder 2">
            <a:extLst>
              <a:ext uri="{FF2B5EF4-FFF2-40B4-BE49-F238E27FC236}">
                <a16:creationId xmlns:a16="http://schemas.microsoft.com/office/drawing/2014/main" id="{6ACBE2BF-98CD-584E-9099-F23C664E652B}"/>
              </a:ext>
            </a:extLst>
          </p:cNvPr>
          <p:cNvSpPr>
            <a:spLocks noGrp="1"/>
          </p:cNvSpPr>
          <p:nvPr>
            <p:ph idx="1"/>
          </p:nvPr>
        </p:nvSpPr>
        <p:spPr/>
        <p:txBody>
          <a:bodyPr/>
          <a:lstStyle/>
          <a:p>
            <a:r>
              <a:rPr lang="en-US" dirty="0"/>
              <a:t>Stateful classes need to be written with class syntax</a:t>
            </a:r>
          </a:p>
          <a:p>
            <a:r>
              <a:rPr lang="en-US" dirty="0"/>
              <a:t>Classes can be confusing.</a:t>
            </a:r>
          </a:p>
          <a:p>
            <a:r>
              <a:rPr lang="en-US" dirty="0"/>
              <a:t>Reusing logic is not possible</a:t>
            </a:r>
          </a:p>
          <a:p>
            <a:endParaRPr lang="en-US" dirty="0"/>
          </a:p>
          <a:p>
            <a:endParaRPr lang="en-US" dirty="0"/>
          </a:p>
        </p:txBody>
      </p:sp>
    </p:spTree>
    <p:extLst>
      <p:ext uri="{BB962C8B-B14F-4D97-AF65-F5344CB8AC3E}">
        <p14:creationId xmlns:p14="http://schemas.microsoft.com/office/powerpoint/2010/main" val="3385528633"/>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B86564D-E7C4-044B-80C0-BC70D8B7A536}"/>
              </a:ext>
            </a:extLst>
          </p:cNvPr>
          <p:cNvSpPr>
            <a:spLocks noGrp="1"/>
          </p:cNvSpPr>
          <p:nvPr>
            <p:ph type="body" sz="quarter" idx="13"/>
          </p:nvPr>
        </p:nvSpPr>
        <p:spPr/>
        <p:txBody>
          <a:bodyPr>
            <a:normAutofit fontScale="92500" lnSpcReduction="10000"/>
          </a:bodyPr>
          <a:lstStyle/>
          <a:p>
            <a:r>
              <a:rPr lang="en-US" sz="1200" dirty="0"/>
              <a:t>Import React from 'react';</a:t>
            </a:r>
          </a:p>
          <a:p>
            <a:endParaRPr lang="en-US" sz="1200" dirty="0"/>
          </a:p>
          <a:p>
            <a:r>
              <a:rPr lang="en-US" sz="1200" dirty="0"/>
              <a:t>export default class Hello extends </a:t>
            </a:r>
            <a:r>
              <a:rPr lang="en-US" sz="1200" dirty="0" err="1"/>
              <a:t>React.Component</a:t>
            </a:r>
            <a:r>
              <a:rPr lang="en-US" sz="1200" dirty="0"/>
              <a:t> {</a:t>
            </a:r>
          </a:p>
          <a:p>
            <a:r>
              <a:rPr lang="en-US" sz="1200" dirty="0"/>
              <a:t>	constructor(props) {</a:t>
            </a:r>
          </a:p>
          <a:p>
            <a:r>
              <a:rPr lang="en-US" sz="1200" dirty="0"/>
              <a:t>		super(props);</a:t>
            </a:r>
          </a:p>
          <a:p>
            <a:r>
              <a:rPr lang="en-US" sz="1200" dirty="0"/>
              <a:t>		</a:t>
            </a:r>
            <a:r>
              <a:rPr lang="en-US" sz="1200" dirty="0" err="1"/>
              <a:t>this.state</a:t>
            </a:r>
            <a:r>
              <a:rPr lang="en-US" sz="1200" dirty="0"/>
              <a:t> = {</a:t>
            </a:r>
          </a:p>
          <a:p>
            <a:r>
              <a:rPr lang="en-US" sz="1200" dirty="0"/>
              <a:t>			name: 'World',</a:t>
            </a:r>
          </a:p>
          <a:p>
            <a:r>
              <a:rPr lang="en-US" sz="1200" dirty="0"/>
              <a:t>		}</a:t>
            </a:r>
          </a:p>
          <a:p>
            <a:r>
              <a:rPr lang="en-US" sz="1200" dirty="0"/>
              <a:t>		</a:t>
            </a:r>
            <a:r>
              <a:rPr lang="en-US" sz="1200" dirty="0" err="1"/>
              <a:t>this.handleChange</a:t>
            </a:r>
            <a:r>
              <a:rPr lang="en-US" sz="1200" dirty="0"/>
              <a:t> = </a:t>
            </a:r>
            <a:r>
              <a:rPr lang="en-US" sz="1200" dirty="0" err="1"/>
              <a:t>this.handleChange.bind</a:t>
            </a:r>
            <a:r>
              <a:rPr lang="en-US" sz="1200" dirty="0"/>
              <a:t>(this);</a:t>
            </a:r>
          </a:p>
          <a:p>
            <a:endParaRPr lang="en-US" sz="1200" dirty="0"/>
          </a:p>
          <a:p>
            <a:r>
              <a:rPr lang="en-US" sz="1200" dirty="0"/>
              <a:t>	}</a:t>
            </a:r>
          </a:p>
          <a:p>
            <a:r>
              <a:rPr lang="en-US" sz="1200" dirty="0"/>
              <a:t>	</a:t>
            </a:r>
            <a:r>
              <a:rPr lang="en-US" sz="1200" dirty="0" err="1"/>
              <a:t>handleNameChange</a:t>
            </a:r>
            <a:r>
              <a:rPr lang="en-US" sz="1200" dirty="0"/>
              <a:t>(e) {</a:t>
            </a:r>
          </a:p>
          <a:p>
            <a:r>
              <a:rPr lang="en-US" sz="1200" dirty="0"/>
              <a:t>		</a:t>
            </a:r>
            <a:r>
              <a:rPr lang="en-US" sz="1200" dirty="0" err="1"/>
              <a:t>this.setstate</a:t>
            </a:r>
            <a:r>
              <a:rPr lang="en-US" sz="1200" dirty="0"/>
              <a:t>({</a:t>
            </a:r>
          </a:p>
          <a:p>
            <a:r>
              <a:rPr lang="en-US" sz="1200" dirty="0"/>
              <a:t>			name: </a:t>
            </a:r>
            <a:r>
              <a:rPr lang="en-US" sz="1200" dirty="0" err="1"/>
              <a:t>e.target.value</a:t>
            </a:r>
            <a:endParaRPr lang="en-US" sz="1200" dirty="0"/>
          </a:p>
          <a:p>
            <a:r>
              <a:rPr lang="en-US" sz="1200" dirty="0"/>
              <a:t>		});</a:t>
            </a:r>
          </a:p>
          <a:p>
            <a:r>
              <a:rPr lang="en-US" sz="1200" dirty="0"/>
              <a:t>	}</a:t>
            </a:r>
          </a:p>
          <a:p>
            <a:r>
              <a:rPr lang="en-US" sz="1200" dirty="0"/>
              <a:t>	render() {</a:t>
            </a:r>
          </a:p>
          <a:p>
            <a:r>
              <a:rPr lang="en-US" sz="1200" dirty="0"/>
              <a:t>		return(</a:t>
            </a:r>
          </a:p>
          <a:p>
            <a:r>
              <a:rPr lang="en-US" sz="1200" dirty="0"/>
              <a:t>			&lt;input type="text" </a:t>
            </a:r>
          </a:p>
          <a:p>
            <a:r>
              <a:rPr lang="en-US" sz="1200" dirty="0"/>
              <a:t>				   value={</a:t>
            </a:r>
            <a:r>
              <a:rPr lang="en-US" sz="1200" dirty="0" err="1"/>
              <a:t>this.state.name</a:t>
            </a:r>
            <a:r>
              <a:rPr lang="en-US" sz="1200" dirty="0"/>
              <a:t>}</a:t>
            </a:r>
          </a:p>
          <a:p>
            <a:r>
              <a:rPr lang="en-US" sz="1200" dirty="0"/>
              <a:t>				   </a:t>
            </a:r>
            <a:r>
              <a:rPr lang="en-US" sz="1200" dirty="0" err="1"/>
              <a:t>onChange</a:t>
            </a:r>
            <a:r>
              <a:rPr lang="en-US" sz="1200" dirty="0"/>
              <a:t> = {</a:t>
            </a:r>
            <a:r>
              <a:rPr lang="en-US" sz="1200" dirty="0" err="1"/>
              <a:t>this.handleChange</a:t>
            </a:r>
            <a:r>
              <a:rPr lang="en-US" sz="1200" dirty="0"/>
              <a:t>} &gt;</a:t>
            </a:r>
          </a:p>
          <a:p>
            <a:r>
              <a:rPr lang="en-US" sz="1200" dirty="0"/>
              <a:t>		);</a:t>
            </a:r>
          </a:p>
          <a:p>
            <a:r>
              <a:rPr lang="en-US" sz="1200" dirty="0"/>
              <a:t>	}</a:t>
            </a:r>
          </a:p>
          <a:p>
            <a:r>
              <a:rPr lang="en-US" sz="1200" dirty="0"/>
              <a:t>}</a:t>
            </a:r>
          </a:p>
        </p:txBody>
      </p:sp>
      <p:sp>
        <p:nvSpPr>
          <p:cNvPr id="4" name="Title 3">
            <a:extLst>
              <a:ext uri="{FF2B5EF4-FFF2-40B4-BE49-F238E27FC236}">
                <a16:creationId xmlns:a16="http://schemas.microsoft.com/office/drawing/2014/main" id="{175A152D-7A40-E44D-8650-0BC82E8E9BFE}"/>
              </a:ext>
            </a:extLst>
          </p:cNvPr>
          <p:cNvSpPr>
            <a:spLocks noGrp="1"/>
          </p:cNvSpPr>
          <p:nvPr>
            <p:ph type="title"/>
          </p:nvPr>
        </p:nvSpPr>
        <p:spPr/>
        <p:txBody>
          <a:bodyPr/>
          <a:lstStyle/>
          <a:p>
            <a:r>
              <a:rPr lang="en-US" dirty="0"/>
              <a:t>Stateful Components with Class</a:t>
            </a:r>
          </a:p>
        </p:txBody>
      </p:sp>
    </p:spTree>
    <p:extLst>
      <p:ext uri="{BB962C8B-B14F-4D97-AF65-F5344CB8AC3E}">
        <p14:creationId xmlns:p14="http://schemas.microsoft.com/office/powerpoint/2010/main" val="1233722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err="1"/>
              <a:t>Git</a:t>
            </a:r>
            <a:endParaRPr lang="en-US" dirty="0"/>
          </a:p>
        </p:txBody>
      </p:sp>
      <p:sp>
        <p:nvSpPr>
          <p:cNvPr id="5" name="Subtitle 4"/>
          <p:cNvSpPr>
            <a:spLocks noGrp="1"/>
          </p:cNvSpPr>
          <p:nvPr>
            <p:ph type="subTitle" idx="1"/>
          </p:nvPr>
        </p:nvSpPr>
        <p:spPr>
          <a:xfrm>
            <a:off x="1371600" y="3886200"/>
            <a:ext cx="6400800" cy="2298770"/>
          </a:xfrm>
        </p:spPr>
        <p:txBody>
          <a:bodyPr/>
          <a:lstStyle/>
          <a:p>
            <a:pPr algn="l"/>
            <a:r>
              <a:rPr lang="en-US" dirty="0"/>
              <a:t>Objectives</a:t>
            </a:r>
          </a:p>
          <a:p>
            <a:pPr marL="342900" indent="-342900" algn="l">
              <a:buFont typeface="Arial"/>
              <a:buChar char="•"/>
            </a:pPr>
            <a:r>
              <a:rPr lang="en-US" dirty="0"/>
              <a:t>Learn about how </a:t>
            </a:r>
            <a:r>
              <a:rPr lang="en-US" dirty="0" err="1"/>
              <a:t>Git</a:t>
            </a:r>
            <a:r>
              <a:rPr lang="en-US" dirty="0"/>
              <a:t> works</a:t>
            </a:r>
          </a:p>
          <a:p>
            <a:pPr marL="342900" indent="-342900" algn="l">
              <a:buFont typeface="Arial"/>
              <a:buChar char="•"/>
            </a:pPr>
            <a:r>
              <a:rPr lang="en-US" dirty="0"/>
              <a:t>Learn a typical </a:t>
            </a:r>
            <a:r>
              <a:rPr lang="en-US" dirty="0" err="1"/>
              <a:t>Git</a:t>
            </a:r>
            <a:r>
              <a:rPr lang="en-US" dirty="0"/>
              <a:t> workflow</a:t>
            </a:r>
          </a:p>
          <a:p>
            <a:pPr marL="342900" indent="-342900" algn="l">
              <a:buFont typeface="Arial"/>
              <a:buChar char="•"/>
            </a:pPr>
            <a:r>
              <a:rPr lang="en-US" dirty="0"/>
              <a:t>Install </a:t>
            </a:r>
            <a:r>
              <a:rPr lang="en-US" dirty="0" err="1"/>
              <a:t>Git</a:t>
            </a:r>
            <a:endParaRPr lang="en-US" dirty="0"/>
          </a:p>
          <a:p>
            <a:pPr marL="342900" indent="-342900" algn="l">
              <a:buFont typeface="Arial"/>
              <a:buChar char="•"/>
            </a:pPr>
            <a:r>
              <a:rPr lang="en-US" dirty="0"/>
              <a:t>Use the most common </a:t>
            </a:r>
            <a:r>
              <a:rPr lang="en-US" dirty="0" err="1"/>
              <a:t>Git</a:t>
            </a:r>
            <a:r>
              <a:rPr lang="en-US" dirty="0"/>
              <a:t> commands</a:t>
            </a:r>
          </a:p>
        </p:txBody>
      </p:sp>
      <p:sp>
        <p:nvSpPr>
          <p:cNvPr id="3" name="Slide Number Placeholder 2"/>
          <p:cNvSpPr>
            <a:spLocks noGrp="1"/>
          </p:cNvSpPr>
          <p:nvPr>
            <p:ph type="sldNum" sz="quarter" idx="12"/>
          </p:nvPr>
        </p:nvSpPr>
        <p:spPr/>
        <p:txBody>
          <a:bodyPr/>
          <a:lstStyle/>
          <a:p>
            <a:fld id="{6FFFF67E-EC6A-B940-8DC7-BF9A5925C934}" type="slidenum">
              <a:rPr lang="en-US" smtClean="0"/>
              <a:t>34</a:t>
            </a:fld>
            <a:endParaRPr lang="en-US"/>
          </a:p>
        </p:txBody>
      </p:sp>
    </p:spTree>
    <p:extLst>
      <p:ext uri="{BB962C8B-B14F-4D97-AF65-F5344CB8AC3E}">
        <p14:creationId xmlns:p14="http://schemas.microsoft.com/office/powerpoint/2010/main" val="2204685680"/>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4149-3AAF-8449-9775-04C993C1BF25}"/>
              </a:ext>
            </a:extLst>
          </p:cNvPr>
          <p:cNvSpPr>
            <a:spLocks noGrp="1"/>
          </p:cNvSpPr>
          <p:nvPr>
            <p:ph type="title"/>
          </p:nvPr>
        </p:nvSpPr>
        <p:spPr/>
        <p:txBody>
          <a:bodyPr/>
          <a:lstStyle/>
          <a:p>
            <a:r>
              <a:rPr lang="en-US" dirty="0"/>
              <a:t>What are Hooks?</a:t>
            </a:r>
          </a:p>
        </p:txBody>
      </p:sp>
      <p:sp>
        <p:nvSpPr>
          <p:cNvPr id="3" name="Content Placeholder 2">
            <a:extLst>
              <a:ext uri="{FF2B5EF4-FFF2-40B4-BE49-F238E27FC236}">
                <a16:creationId xmlns:a16="http://schemas.microsoft.com/office/drawing/2014/main" id="{AAEF23C6-8475-4746-8A14-CD53078F479B}"/>
              </a:ext>
            </a:extLst>
          </p:cNvPr>
          <p:cNvSpPr>
            <a:spLocks noGrp="1"/>
          </p:cNvSpPr>
          <p:nvPr>
            <p:ph idx="1"/>
          </p:nvPr>
        </p:nvSpPr>
        <p:spPr/>
        <p:txBody>
          <a:bodyPr/>
          <a:lstStyle/>
          <a:p>
            <a:r>
              <a:rPr lang="en-US" dirty="0"/>
              <a:t>Functions provided by React that let you hook into React features from function components.</a:t>
            </a:r>
          </a:p>
          <a:p>
            <a:r>
              <a:rPr lang="en-US" dirty="0"/>
              <a:t>Must be at the top level of the component</a:t>
            </a:r>
          </a:p>
          <a:p>
            <a:pPr lvl="1"/>
            <a:r>
              <a:rPr lang="en-US" dirty="0"/>
              <a:t>not inside a condition</a:t>
            </a:r>
          </a:p>
          <a:p>
            <a:r>
              <a:rPr lang="en-US" dirty="0"/>
              <a:t>Hook examples</a:t>
            </a:r>
          </a:p>
          <a:p>
            <a:pPr lvl="1"/>
            <a:r>
              <a:rPr lang="en-US" dirty="0" err="1"/>
              <a:t>useState</a:t>
            </a:r>
            <a:r>
              <a:rPr lang="en-US" dirty="0"/>
              <a:t> – Hooks into state</a:t>
            </a:r>
          </a:p>
          <a:p>
            <a:pPr lvl="1"/>
            <a:r>
              <a:rPr lang="en-US" dirty="0" err="1"/>
              <a:t>useContext</a:t>
            </a:r>
            <a:r>
              <a:rPr lang="en-US" dirty="0"/>
              <a:t> – Hooks into Context</a:t>
            </a:r>
          </a:p>
          <a:p>
            <a:pPr lvl="1"/>
            <a:r>
              <a:rPr lang="en-US" dirty="0" err="1"/>
              <a:t>useEffect</a:t>
            </a:r>
            <a:r>
              <a:rPr lang="en-US" dirty="0"/>
              <a:t> – Hooks into lifecycle methods. Runs after initial render and after every update (by default).</a:t>
            </a:r>
          </a:p>
        </p:txBody>
      </p:sp>
    </p:spTree>
    <p:extLst>
      <p:ext uri="{BB962C8B-B14F-4D97-AF65-F5344CB8AC3E}">
        <p14:creationId xmlns:p14="http://schemas.microsoft.com/office/powerpoint/2010/main" val="755664652"/>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F92E07-E4BC-044A-AA50-D8AAD3B2460B}"/>
              </a:ext>
            </a:extLst>
          </p:cNvPr>
          <p:cNvSpPr>
            <a:spLocks noGrp="1"/>
          </p:cNvSpPr>
          <p:nvPr>
            <p:ph type="body" sz="quarter" idx="13"/>
          </p:nvPr>
        </p:nvSpPr>
        <p:spPr/>
        <p:txBody>
          <a:bodyPr>
            <a:normAutofit fontScale="92500" lnSpcReduction="20000"/>
          </a:bodyPr>
          <a:lstStyle/>
          <a:p>
            <a:r>
              <a:rPr lang="en-US" dirty="0"/>
              <a:t>import React, { </a:t>
            </a:r>
            <a:r>
              <a:rPr lang="en-US" dirty="0" err="1"/>
              <a:t>useState</a:t>
            </a:r>
            <a:r>
              <a:rPr lang="en-US" dirty="0"/>
              <a:t> } from 'react';</a:t>
            </a:r>
          </a:p>
          <a:p>
            <a:endParaRPr lang="en-US" dirty="0"/>
          </a:p>
          <a:p>
            <a:r>
              <a:rPr lang="en-US" dirty="0"/>
              <a:t>export default function Hello(props) {</a:t>
            </a:r>
          </a:p>
          <a:p>
            <a:r>
              <a:rPr lang="en-US" dirty="0"/>
              <a:t>  	</a:t>
            </a:r>
            <a:r>
              <a:rPr lang="en-US" dirty="0" err="1"/>
              <a:t>const</a:t>
            </a:r>
            <a:r>
              <a:rPr lang="en-US" dirty="0"/>
              <a:t> [name, </a:t>
            </a:r>
            <a:r>
              <a:rPr lang="en-US" dirty="0" err="1"/>
              <a:t>setName</a:t>
            </a:r>
            <a:r>
              <a:rPr lang="en-US" dirty="0"/>
              <a:t>] = </a:t>
            </a:r>
            <a:r>
              <a:rPr lang="en-US" dirty="0" err="1"/>
              <a:t>useState</a:t>
            </a:r>
            <a:r>
              <a:rPr lang="en-US" dirty="0"/>
              <a:t>('World');</a:t>
            </a:r>
          </a:p>
          <a:p>
            <a:endParaRPr lang="en-US" dirty="0"/>
          </a:p>
          <a:p>
            <a:r>
              <a:rPr lang="en-US" dirty="0"/>
              <a:t>  	function </a:t>
            </a:r>
            <a:r>
              <a:rPr lang="en-US" dirty="0" err="1"/>
              <a:t>handleChange</a:t>
            </a:r>
            <a:r>
              <a:rPr lang="en-US" dirty="0"/>
              <a:t>(e) {</a:t>
            </a:r>
          </a:p>
          <a:p>
            <a:r>
              <a:rPr lang="en-US" dirty="0"/>
              <a:t>		</a:t>
            </a:r>
            <a:r>
              <a:rPr lang="en-US" dirty="0" err="1"/>
              <a:t>setName</a:t>
            </a:r>
            <a:r>
              <a:rPr lang="en-US" dirty="0"/>
              <a:t>(</a:t>
            </a:r>
            <a:r>
              <a:rPr lang="en-US" dirty="0" err="1"/>
              <a:t>e.target.value</a:t>
            </a:r>
            <a:r>
              <a:rPr lang="en-US" dirty="0"/>
              <a:t>);</a:t>
            </a:r>
          </a:p>
          <a:p>
            <a:r>
              <a:rPr lang="en-US" dirty="0"/>
              <a:t>	}</a:t>
            </a:r>
          </a:p>
          <a:p>
            <a:r>
              <a:rPr lang="en-US" dirty="0"/>
              <a:t>	</a:t>
            </a:r>
          </a:p>
          <a:p>
            <a:r>
              <a:rPr lang="en-US" dirty="0"/>
              <a:t>	return(</a:t>
            </a:r>
          </a:p>
          <a:p>
            <a:r>
              <a:rPr lang="en-US" dirty="0"/>
              <a:t>		&lt;input type="text"</a:t>
            </a:r>
          </a:p>
          <a:p>
            <a:r>
              <a:rPr lang="en-US" dirty="0"/>
              <a:t>				 value={name}</a:t>
            </a:r>
          </a:p>
          <a:p>
            <a:r>
              <a:rPr lang="en-US" dirty="0"/>
              <a:t>				 </a:t>
            </a:r>
            <a:r>
              <a:rPr lang="en-US" dirty="0" err="1"/>
              <a:t>onChange</a:t>
            </a:r>
            <a:r>
              <a:rPr lang="en-US" dirty="0"/>
              <a:t>={</a:t>
            </a:r>
            <a:r>
              <a:rPr lang="en-US" dirty="0" err="1"/>
              <a:t>handleNameChange</a:t>
            </a:r>
            <a:r>
              <a:rPr lang="en-US" dirty="0"/>
              <a:t>} /&gt;</a:t>
            </a:r>
          </a:p>
          <a:p>
            <a:r>
              <a:rPr lang="en-US" dirty="0"/>
              <a:t>	);</a:t>
            </a:r>
          </a:p>
          <a:p>
            <a:r>
              <a:rPr lang="en-US" dirty="0"/>
              <a:t>}</a:t>
            </a:r>
          </a:p>
        </p:txBody>
      </p:sp>
      <p:sp>
        <p:nvSpPr>
          <p:cNvPr id="2" name="Title 1">
            <a:extLst>
              <a:ext uri="{FF2B5EF4-FFF2-40B4-BE49-F238E27FC236}">
                <a16:creationId xmlns:a16="http://schemas.microsoft.com/office/drawing/2014/main" id="{77FBF50E-DA68-6C4E-9B78-99CE4E93AD3E}"/>
              </a:ext>
            </a:extLst>
          </p:cNvPr>
          <p:cNvSpPr>
            <a:spLocks noGrp="1"/>
          </p:cNvSpPr>
          <p:nvPr>
            <p:ph type="title"/>
          </p:nvPr>
        </p:nvSpPr>
        <p:spPr/>
        <p:txBody>
          <a:bodyPr/>
          <a:lstStyle/>
          <a:p>
            <a:r>
              <a:rPr lang="en-US" dirty="0" err="1"/>
              <a:t>useState</a:t>
            </a:r>
            <a:r>
              <a:rPr lang="en-US" dirty="0"/>
              <a:t> Hook</a:t>
            </a:r>
          </a:p>
        </p:txBody>
      </p:sp>
    </p:spTree>
    <p:extLst>
      <p:ext uri="{BB962C8B-B14F-4D97-AF65-F5344CB8AC3E}">
        <p14:creationId xmlns:p14="http://schemas.microsoft.com/office/powerpoint/2010/main" val="1318715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9FB653-28B6-6340-B8A6-6D16D6CFDF24}"/>
              </a:ext>
            </a:extLst>
          </p:cNvPr>
          <p:cNvSpPr>
            <a:spLocks noGrp="1"/>
          </p:cNvSpPr>
          <p:nvPr>
            <p:ph type="body" sz="quarter" idx="13"/>
          </p:nvPr>
        </p:nvSpPr>
        <p:spPr/>
        <p:txBody>
          <a:bodyPr>
            <a:normAutofit fontScale="70000" lnSpcReduction="20000"/>
          </a:bodyPr>
          <a:lstStyle/>
          <a:p>
            <a:r>
              <a:rPr lang="en-US" dirty="0"/>
              <a:t>import React, { </a:t>
            </a:r>
            <a:r>
              <a:rPr lang="en-US" dirty="0" err="1"/>
              <a:t>useState</a:t>
            </a:r>
            <a:r>
              <a:rPr lang="en-US" dirty="0"/>
              <a:t>, </a:t>
            </a:r>
            <a:r>
              <a:rPr lang="en-US" dirty="0" err="1"/>
              <a:t>useContext</a:t>
            </a:r>
            <a:r>
              <a:rPr lang="en-US" dirty="0"/>
              <a:t> } from 'react';</a:t>
            </a:r>
          </a:p>
          <a:p>
            <a:r>
              <a:rPr lang="en-US" dirty="0"/>
              <a:t>import { </a:t>
            </a:r>
            <a:r>
              <a:rPr lang="en-US" dirty="0" err="1"/>
              <a:t>ThemeContext</a:t>
            </a:r>
            <a:r>
              <a:rPr lang="en-US" dirty="0"/>
              <a:t> } from './context';</a:t>
            </a:r>
          </a:p>
          <a:p>
            <a:endParaRPr lang="en-US" dirty="0"/>
          </a:p>
          <a:p>
            <a:r>
              <a:rPr lang="en-US" dirty="0"/>
              <a:t>export default function Hello(props) {</a:t>
            </a:r>
          </a:p>
          <a:p>
            <a:r>
              <a:rPr lang="en-US" dirty="0"/>
              <a:t>	</a:t>
            </a:r>
            <a:r>
              <a:rPr lang="en-US" dirty="0" err="1"/>
              <a:t>const</a:t>
            </a:r>
            <a:r>
              <a:rPr lang="en-US" dirty="0"/>
              <a:t> theme = </a:t>
            </a:r>
            <a:r>
              <a:rPr lang="en-US" dirty="0" err="1"/>
              <a:t>useContext</a:t>
            </a:r>
            <a:r>
              <a:rPr lang="en-US" dirty="0"/>
              <a:t>(</a:t>
            </a:r>
            <a:r>
              <a:rPr lang="en-US" dirty="0" err="1"/>
              <a:t>ThemeContext</a:t>
            </a:r>
            <a:r>
              <a:rPr lang="en-US" dirty="0"/>
              <a:t>);</a:t>
            </a:r>
          </a:p>
          <a:p>
            <a:r>
              <a:rPr lang="en-US" dirty="0"/>
              <a:t>	</a:t>
            </a:r>
            <a:r>
              <a:rPr lang="en-US" dirty="0" err="1"/>
              <a:t>const</a:t>
            </a:r>
            <a:r>
              <a:rPr lang="en-US" dirty="0"/>
              <a:t> [name, </a:t>
            </a:r>
            <a:r>
              <a:rPr lang="en-US" dirty="0" err="1"/>
              <a:t>setName</a:t>
            </a:r>
            <a:r>
              <a:rPr lang="en-US" dirty="0"/>
              <a:t>] = </a:t>
            </a:r>
            <a:r>
              <a:rPr lang="en-US" dirty="0" err="1"/>
              <a:t>useState</a:t>
            </a:r>
            <a:r>
              <a:rPr lang="en-US" dirty="0"/>
              <a:t>('World');</a:t>
            </a:r>
          </a:p>
          <a:p>
            <a:endParaRPr lang="en-US" dirty="0"/>
          </a:p>
          <a:p>
            <a:r>
              <a:rPr lang="en-US" dirty="0"/>
              <a:t>	function </a:t>
            </a:r>
            <a:r>
              <a:rPr lang="en-US" dirty="0" err="1"/>
              <a:t>handleChange</a:t>
            </a:r>
            <a:r>
              <a:rPr lang="en-US" dirty="0"/>
              <a:t>(e) {</a:t>
            </a:r>
          </a:p>
          <a:p>
            <a:r>
              <a:rPr lang="en-US" dirty="0"/>
              <a:t>		</a:t>
            </a:r>
            <a:r>
              <a:rPr lang="en-US" dirty="0" err="1"/>
              <a:t>setName</a:t>
            </a:r>
            <a:r>
              <a:rPr lang="en-US" dirty="0"/>
              <a:t>(</a:t>
            </a:r>
            <a:r>
              <a:rPr lang="en-US" dirty="0" err="1"/>
              <a:t>e.target.value</a:t>
            </a:r>
            <a:r>
              <a:rPr lang="en-US" dirty="0"/>
              <a:t>);</a:t>
            </a:r>
          </a:p>
          <a:p>
            <a:r>
              <a:rPr lang="en-US" dirty="0"/>
              <a:t>	}</a:t>
            </a:r>
          </a:p>
          <a:p>
            <a:r>
              <a:rPr lang="en-US" dirty="0"/>
              <a:t>	return(</a:t>
            </a:r>
          </a:p>
          <a:p>
            <a:r>
              <a:rPr lang="en-US" dirty="0"/>
              <a:t>		&lt;section </a:t>
            </a:r>
            <a:r>
              <a:rPr lang="en-US" dirty="0" err="1"/>
              <a:t>className</a:t>
            </a:r>
            <a:r>
              <a:rPr lang="en-US" dirty="0"/>
              <a:t>={theme}&gt;</a:t>
            </a:r>
          </a:p>
          <a:p>
            <a:r>
              <a:rPr lang="en-US" dirty="0"/>
              <a:t>			&lt;input type="text"</a:t>
            </a:r>
          </a:p>
          <a:p>
            <a:r>
              <a:rPr lang="en-US" dirty="0"/>
              <a:t>					value={name} </a:t>
            </a:r>
          </a:p>
          <a:p>
            <a:r>
              <a:rPr lang="en-US" dirty="0"/>
              <a:t>					</a:t>
            </a:r>
            <a:r>
              <a:rPr lang="en-US" dirty="0" err="1"/>
              <a:t>onChange</a:t>
            </a:r>
            <a:r>
              <a:rPr lang="en-US" dirty="0"/>
              <a:t>={</a:t>
            </a:r>
            <a:r>
              <a:rPr lang="en-US" dirty="0" err="1"/>
              <a:t>handleChange</a:t>
            </a:r>
            <a:r>
              <a:rPr lang="en-US" dirty="0"/>
              <a:t>} </a:t>
            </a:r>
          </a:p>
          <a:p>
            <a:r>
              <a:rPr lang="en-US" dirty="0"/>
              <a:t>			/&gt;</a:t>
            </a:r>
          </a:p>
          <a:p>
            <a:r>
              <a:rPr lang="en-US" dirty="0"/>
              <a:t>		&lt;/section&gt;</a:t>
            </a:r>
          </a:p>
          <a:p>
            <a:r>
              <a:rPr lang="en-US" dirty="0"/>
              <a:t>	)</a:t>
            </a:r>
          </a:p>
          <a:p>
            <a:r>
              <a:rPr lang="en-US" dirty="0"/>
              <a:t>}</a:t>
            </a:r>
          </a:p>
        </p:txBody>
      </p:sp>
      <p:sp>
        <p:nvSpPr>
          <p:cNvPr id="3" name="Title 2">
            <a:extLst>
              <a:ext uri="{FF2B5EF4-FFF2-40B4-BE49-F238E27FC236}">
                <a16:creationId xmlns:a16="http://schemas.microsoft.com/office/drawing/2014/main" id="{1A39EBE1-866B-7B41-8640-7EDF1D737AF0}"/>
              </a:ext>
            </a:extLst>
          </p:cNvPr>
          <p:cNvSpPr>
            <a:spLocks noGrp="1"/>
          </p:cNvSpPr>
          <p:nvPr>
            <p:ph type="title"/>
          </p:nvPr>
        </p:nvSpPr>
        <p:spPr/>
        <p:txBody>
          <a:bodyPr/>
          <a:lstStyle/>
          <a:p>
            <a:r>
              <a:rPr lang="en-US" dirty="0" err="1"/>
              <a:t>useContext</a:t>
            </a:r>
            <a:r>
              <a:rPr lang="en-US" dirty="0"/>
              <a:t> Hook</a:t>
            </a:r>
          </a:p>
        </p:txBody>
      </p:sp>
    </p:spTree>
    <p:extLst>
      <p:ext uri="{BB962C8B-B14F-4D97-AF65-F5344CB8AC3E}">
        <p14:creationId xmlns:p14="http://schemas.microsoft.com/office/powerpoint/2010/main" val="247897160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557DFA-54B2-3843-B5D4-1003CC2B7EF7}"/>
              </a:ext>
            </a:extLst>
          </p:cNvPr>
          <p:cNvSpPr>
            <a:spLocks noGrp="1"/>
          </p:cNvSpPr>
          <p:nvPr>
            <p:ph type="body" sz="quarter" idx="13"/>
          </p:nvPr>
        </p:nvSpPr>
        <p:spPr/>
        <p:txBody>
          <a:bodyPr>
            <a:normAutofit fontScale="85000" lnSpcReduction="10000"/>
          </a:bodyPr>
          <a:lstStyle/>
          <a:p>
            <a:r>
              <a:rPr lang="en-US" dirty="0"/>
              <a:t>import React, { </a:t>
            </a:r>
            <a:r>
              <a:rPr lang="en-US" dirty="0" err="1"/>
              <a:t>useState</a:t>
            </a:r>
            <a:r>
              <a:rPr lang="en-US" dirty="0"/>
              <a:t>, </a:t>
            </a:r>
            <a:r>
              <a:rPr lang="en-US" dirty="0" err="1"/>
              <a:t>useEffect</a:t>
            </a:r>
            <a:r>
              <a:rPr lang="en-US" dirty="0"/>
              <a:t> } from 'react';</a:t>
            </a:r>
          </a:p>
          <a:p>
            <a:endParaRPr lang="en-US" dirty="0"/>
          </a:p>
          <a:p>
            <a:r>
              <a:rPr lang="en-US" dirty="0"/>
              <a:t>export default function Hello(props) {</a:t>
            </a:r>
          </a:p>
          <a:p>
            <a:r>
              <a:rPr lang="en-US" dirty="0"/>
              <a:t>	</a:t>
            </a:r>
            <a:r>
              <a:rPr lang="en-US" dirty="0" err="1"/>
              <a:t>const</a:t>
            </a:r>
            <a:r>
              <a:rPr lang="en-US" dirty="0"/>
              <a:t> [name, </a:t>
            </a:r>
            <a:r>
              <a:rPr lang="en-US" dirty="0" err="1"/>
              <a:t>setName</a:t>
            </a:r>
            <a:r>
              <a:rPr lang="en-US" dirty="0"/>
              <a:t>] = </a:t>
            </a:r>
            <a:r>
              <a:rPr lang="en-US" dirty="0" err="1"/>
              <a:t>useState</a:t>
            </a:r>
            <a:r>
              <a:rPr lang="en-US" dirty="0"/>
              <a:t>('World');</a:t>
            </a:r>
          </a:p>
          <a:p>
            <a:endParaRPr lang="en-US" dirty="0"/>
          </a:p>
          <a:p>
            <a:r>
              <a:rPr lang="en-US" dirty="0"/>
              <a:t>	</a:t>
            </a:r>
            <a:r>
              <a:rPr lang="en-US" dirty="0" err="1"/>
              <a:t>useEffect</a:t>
            </a:r>
            <a:r>
              <a:rPr lang="en-US" dirty="0"/>
              <a:t>(() = {</a:t>
            </a:r>
          </a:p>
          <a:p>
            <a:r>
              <a:rPr lang="en-US" dirty="0"/>
              <a:t>		</a:t>
            </a:r>
            <a:r>
              <a:rPr lang="en-US" dirty="0" err="1"/>
              <a:t>document.title</a:t>
            </a:r>
            <a:r>
              <a:rPr lang="en-US" dirty="0"/>
              <a:t> = 'Hello' + ' ' + name;</a:t>
            </a:r>
          </a:p>
          <a:p>
            <a:r>
              <a:rPr lang="en-US" dirty="0"/>
              <a:t>		return ()=&gt;{</a:t>
            </a:r>
          </a:p>
          <a:p>
            <a:r>
              <a:rPr lang="en-US" dirty="0"/>
              <a:t>			// optionally return a function </a:t>
            </a:r>
          </a:p>
          <a:p>
            <a:r>
              <a:rPr lang="en-US" dirty="0"/>
              <a:t>			// to clean up after the effect,</a:t>
            </a:r>
          </a:p>
          <a:p>
            <a:r>
              <a:rPr lang="en-US" dirty="0"/>
              <a:t>			// such as by </a:t>
            </a:r>
            <a:r>
              <a:rPr lang="en-US" dirty="0" err="1"/>
              <a:t>removingEventListener</a:t>
            </a:r>
            <a:r>
              <a:rPr lang="en-US" dirty="0"/>
              <a:t> or timer set </a:t>
            </a:r>
          </a:p>
          <a:p>
            <a:r>
              <a:rPr lang="en-US" dirty="0"/>
              <a:t>			// in the effect</a:t>
            </a:r>
          </a:p>
          <a:p>
            <a:r>
              <a:rPr lang="en-US" dirty="0"/>
              <a:t>	});</a:t>
            </a:r>
          </a:p>
          <a:p>
            <a:endParaRPr lang="en-US" dirty="0"/>
          </a:p>
          <a:p>
            <a:r>
              <a:rPr lang="en-US" dirty="0"/>
              <a:t>...</a:t>
            </a:r>
          </a:p>
        </p:txBody>
      </p:sp>
      <p:sp>
        <p:nvSpPr>
          <p:cNvPr id="3" name="Title 2">
            <a:extLst>
              <a:ext uri="{FF2B5EF4-FFF2-40B4-BE49-F238E27FC236}">
                <a16:creationId xmlns:a16="http://schemas.microsoft.com/office/drawing/2014/main" id="{E79E5B45-0542-1E4E-A0CB-CE4D0B858878}"/>
              </a:ext>
            </a:extLst>
          </p:cNvPr>
          <p:cNvSpPr>
            <a:spLocks noGrp="1"/>
          </p:cNvSpPr>
          <p:nvPr>
            <p:ph type="title"/>
          </p:nvPr>
        </p:nvSpPr>
        <p:spPr/>
        <p:txBody>
          <a:bodyPr/>
          <a:lstStyle/>
          <a:p>
            <a:r>
              <a:rPr lang="en-US" dirty="0" err="1"/>
              <a:t>useEffect</a:t>
            </a:r>
            <a:r>
              <a:rPr lang="en-US" dirty="0"/>
              <a:t> Hook</a:t>
            </a:r>
          </a:p>
        </p:txBody>
      </p:sp>
    </p:spTree>
    <p:extLst>
      <p:ext uri="{BB962C8B-B14F-4D97-AF65-F5344CB8AC3E}">
        <p14:creationId xmlns:p14="http://schemas.microsoft.com/office/powerpoint/2010/main" val="193743335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802B-6EA9-EB4D-B7DE-F467164125BD}"/>
              </a:ext>
            </a:extLst>
          </p:cNvPr>
          <p:cNvSpPr>
            <a:spLocks noGrp="1"/>
          </p:cNvSpPr>
          <p:nvPr>
            <p:ph type="title"/>
          </p:nvPr>
        </p:nvSpPr>
        <p:spPr/>
        <p:txBody>
          <a:bodyPr/>
          <a:lstStyle/>
          <a:p>
            <a:r>
              <a:rPr lang="en-US" dirty="0"/>
              <a:t>Custom Hooks</a:t>
            </a:r>
          </a:p>
        </p:txBody>
      </p:sp>
      <p:sp>
        <p:nvSpPr>
          <p:cNvPr id="3" name="Content Placeholder 2">
            <a:extLst>
              <a:ext uri="{FF2B5EF4-FFF2-40B4-BE49-F238E27FC236}">
                <a16:creationId xmlns:a16="http://schemas.microsoft.com/office/drawing/2014/main" id="{06BB3DFE-CF30-FF48-9C8B-8B0EF73C8248}"/>
              </a:ext>
            </a:extLst>
          </p:cNvPr>
          <p:cNvSpPr>
            <a:spLocks noGrp="1"/>
          </p:cNvSpPr>
          <p:nvPr>
            <p:ph idx="1"/>
          </p:nvPr>
        </p:nvSpPr>
        <p:spPr/>
        <p:txBody>
          <a:bodyPr/>
          <a:lstStyle/>
          <a:p>
            <a:r>
              <a:rPr lang="en-US" dirty="0"/>
              <a:t>Start with 'use' by convention.</a:t>
            </a:r>
          </a:p>
          <a:p>
            <a:r>
              <a:rPr lang="en-US" dirty="0"/>
              <a:t>Create a function outside of the component function.</a:t>
            </a:r>
          </a:p>
          <a:p>
            <a:r>
              <a:rPr lang="en-US" dirty="0"/>
              <a:t>Use the function inside the component.</a:t>
            </a:r>
          </a:p>
          <a:p>
            <a:endParaRPr lang="en-US" dirty="0"/>
          </a:p>
        </p:txBody>
      </p:sp>
    </p:spTree>
    <p:extLst>
      <p:ext uri="{BB962C8B-B14F-4D97-AF65-F5344CB8AC3E}">
        <p14:creationId xmlns:p14="http://schemas.microsoft.com/office/powerpoint/2010/main" val="207424061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1B0B1B-A524-B140-A113-763AD7A366A9}"/>
              </a:ext>
            </a:extLst>
          </p:cNvPr>
          <p:cNvSpPr>
            <a:spLocks noGrp="1"/>
          </p:cNvSpPr>
          <p:nvPr>
            <p:ph type="body" sz="quarter" idx="13"/>
          </p:nvPr>
        </p:nvSpPr>
        <p:spPr/>
        <p:txBody>
          <a:bodyPr/>
          <a:lstStyle/>
          <a:p>
            <a:r>
              <a:rPr lang="en-US" dirty="0"/>
              <a:t>export default function Hello(props) {</a:t>
            </a:r>
          </a:p>
          <a:p>
            <a:r>
              <a:rPr lang="en-US" dirty="0"/>
              <a:t>	</a:t>
            </a:r>
            <a:r>
              <a:rPr lang="en-US" dirty="0" err="1"/>
              <a:t>const</a:t>
            </a:r>
            <a:r>
              <a:rPr lang="en-US" dirty="0"/>
              <a:t> [name, </a:t>
            </a:r>
            <a:r>
              <a:rPr lang="en-US" dirty="0" err="1"/>
              <a:t>setName</a:t>
            </a:r>
            <a:r>
              <a:rPr lang="en-US" dirty="0"/>
              <a:t>] = </a:t>
            </a:r>
            <a:r>
              <a:rPr lang="en-US" dirty="0" err="1"/>
              <a:t>useState</a:t>
            </a:r>
            <a:r>
              <a:rPr lang="en-US" dirty="0"/>
              <a:t>('World');</a:t>
            </a:r>
          </a:p>
          <a:p>
            <a:r>
              <a:rPr lang="en-US" dirty="0"/>
              <a:t>	</a:t>
            </a:r>
            <a:r>
              <a:rPr lang="en-US" dirty="0" err="1"/>
              <a:t>useDocumentTitle</a:t>
            </a:r>
            <a:r>
              <a:rPr lang="en-US" dirty="0"/>
              <a:t>(name);</a:t>
            </a:r>
          </a:p>
          <a:p>
            <a:r>
              <a:rPr lang="en-US" dirty="0"/>
              <a:t>	...</a:t>
            </a:r>
          </a:p>
          <a:p>
            <a:r>
              <a:rPr lang="en-US" dirty="0"/>
              <a:t>}</a:t>
            </a:r>
          </a:p>
          <a:p>
            <a:endParaRPr lang="en-US" dirty="0"/>
          </a:p>
          <a:p>
            <a:r>
              <a:rPr lang="en-US" dirty="0"/>
              <a:t>function </a:t>
            </a:r>
            <a:r>
              <a:rPr lang="en-US" dirty="0" err="1"/>
              <a:t>useDocumentTitle</a:t>
            </a:r>
            <a:r>
              <a:rPr lang="en-US" dirty="0"/>
              <a:t>(title){</a:t>
            </a:r>
          </a:p>
          <a:p>
            <a:r>
              <a:rPr lang="en-US" dirty="0"/>
              <a:t>	</a:t>
            </a:r>
            <a:r>
              <a:rPr lang="en-US" dirty="0" err="1"/>
              <a:t>useEffect</a:t>
            </a:r>
            <a:r>
              <a:rPr lang="en-US" dirty="0"/>
              <a:t>(() = {</a:t>
            </a:r>
          </a:p>
          <a:p>
            <a:r>
              <a:rPr lang="en-US" dirty="0"/>
              <a:t>	</a:t>
            </a:r>
            <a:r>
              <a:rPr lang="en-US" dirty="0" err="1"/>
              <a:t>document.title</a:t>
            </a:r>
            <a:r>
              <a:rPr lang="en-US" dirty="0"/>
              <a:t> = title;</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35AE606E-3415-F14E-A9AB-AB6113F2264C}"/>
              </a:ext>
            </a:extLst>
          </p:cNvPr>
          <p:cNvSpPr>
            <a:spLocks noGrp="1"/>
          </p:cNvSpPr>
          <p:nvPr>
            <p:ph type="title"/>
          </p:nvPr>
        </p:nvSpPr>
        <p:spPr/>
        <p:txBody>
          <a:bodyPr/>
          <a:lstStyle/>
          <a:p>
            <a:r>
              <a:rPr lang="en-US" dirty="0"/>
              <a:t>Custom Hook Example</a:t>
            </a:r>
          </a:p>
        </p:txBody>
      </p:sp>
    </p:spTree>
    <p:extLst>
      <p:ext uri="{BB962C8B-B14F-4D97-AF65-F5344CB8AC3E}">
        <p14:creationId xmlns:p14="http://schemas.microsoft.com/office/powerpoint/2010/main" val="3897614008"/>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7A97-D825-604E-B609-64354D5CA079}"/>
              </a:ext>
            </a:extLst>
          </p:cNvPr>
          <p:cNvSpPr>
            <a:spLocks noGrp="1"/>
          </p:cNvSpPr>
          <p:nvPr>
            <p:ph type="title"/>
          </p:nvPr>
        </p:nvSpPr>
        <p:spPr/>
        <p:txBody>
          <a:bodyPr/>
          <a:lstStyle/>
          <a:p>
            <a:r>
              <a:rPr lang="en-US" dirty="0"/>
              <a:t>Should you convert everything to Hooks?</a:t>
            </a:r>
          </a:p>
        </p:txBody>
      </p:sp>
      <p:sp>
        <p:nvSpPr>
          <p:cNvPr id="3" name="Content Placeholder 2">
            <a:extLst>
              <a:ext uri="{FF2B5EF4-FFF2-40B4-BE49-F238E27FC236}">
                <a16:creationId xmlns:a16="http://schemas.microsoft.com/office/drawing/2014/main" id="{5C382F66-E301-FD4D-ADBC-4D7F4AE6F3FE}"/>
              </a:ext>
            </a:extLst>
          </p:cNvPr>
          <p:cNvSpPr>
            <a:spLocks noGrp="1"/>
          </p:cNvSpPr>
          <p:nvPr>
            <p:ph idx="1"/>
          </p:nvPr>
        </p:nvSpPr>
        <p:spPr/>
        <p:txBody>
          <a:bodyPr/>
          <a:lstStyle/>
          <a:p>
            <a:r>
              <a:rPr lang="en-US" dirty="0"/>
              <a:t>Probably not right now (Q1 2019).</a:t>
            </a:r>
          </a:p>
          <a:p>
            <a:r>
              <a:rPr lang="en-US" dirty="0"/>
              <a:t>Hooks are not yet released (as of 16.7).</a:t>
            </a:r>
          </a:p>
          <a:p>
            <a:r>
              <a:rPr lang="en-US" dirty="0"/>
              <a:t>You can try out hooks now with the alpha version.</a:t>
            </a:r>
          </a:p>
        </p:txBody>
      </p:sp>
    </p:spTree>
    <p:extLst>
      <p:ext uri="{BB962C8B-B14F-4D97-AF65-F5344CB8AC3E}">
        <p14:creationId xmlns:p14="http://schemas.microsoft.com/office/powerpoint/2010/main" val="300833898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Pre-built Components</a:t>
            </a:r>
          </a:p>
        </p:txBody>
      </p:sp>
      <p:sp>
        <p:nvSpPr>
          <p:cNvPr id="3" name="Text Placeholder 2"/>
          <p:cNvSpPr>
            <a:spLocks noGrp="1"/>
          </p:cNvSpPr>
          <p:nvPr>
            <p:ph type="body" idx="1"/>
          </p:nvPr>
        </p:nvSpPr>
        <p:spPr/>
        <p:txBody>
          <a:bodyPr/>
          <a:lstStyle/>
          <a:p>
            <a:r>
              <a:rPr lang="en-US" dirty="0"/>
              <a:t>Thousands of React components are shared </a:t>
            </a:r>
            <a:r>
              <a:rPr lang="en-US" dirty="0" err="1"/>
              <a:t>via</a:t>
            </a:r>
            <a:r>
              <a:rPr lang="en-US" dirty="0"/>
              <a:t> npm</a:t>
            </a:r>
          </a:p>
          <a:p>
            <a:pPr lvl="1"/>
            <a:r>
              <a:rPr lang="en-US" dirty="0"/>
              <a:t>Searchable through databases like React-</a:t>
            </a:r>
            <a:r>
              <a:rPr lang="en-US" dirty="0" err="1"/>
              <a:t>Components.com</a:t>
            </a:r>
            <a:r>
              <a:rPr lang="en-US" dirty="0"/>
              <a:t>.</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347</a:t>
            </a:fld>
            <a:endParaRPr lang="en-US"/>
          </a:p>
        </p:txBody>
      </p:sp>
    </p:spTree>
    <p:extLst>
      <p:ext uri="{BB962C8B-B14F-4D97-AF65-F5344CB8AC3E}">
        <p14:creationId xmlns:p14="http://schemas.microsoft.com/office/powerpoint/2010/main" val="369746485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Study</a:t>
            </a:r>
          </a:p>
        </p:txBody>
      </p:sp>
      <p:sp>
        <p:nvSpPr>
          <p:cNvPr id="3" name="Text Placeholder 2"/>
          <p:cNvSpPr>
            <a:spLocks noGrp="1"/>
          </p:cNvSpPr>
          <p:nvPr>
            <p:ph type="body" idx="1"/>
          </p:nvPr>
        </p:nvSpPr>
        <p:spPr/>
        <p:txBody>
          <a:bodyPr/>
          <a:lstStyle/>
          <a:p>
            <a:r>
              <a:rPr lang="en-US" dirty="0"/>
              <a:t>Dan Abramov's 30 Free </a:t>
            </a:r>
            <a:r>
              <a:rPr lang="en-US" dirty="0" err="1"/>
              <a:t>Redux</a:t>
            </a:r>
            <a:r>
              <a:rPr lang="en-US" dirty="0"/>
              <a:t> Videos</a:t>
            </a:r>
          </a:p>
          <a:p>
            <a:r>
              <a:rPr lang="en-US" dirty="0"/>
              <a:t>Wes </a:t>
            </a:r>
            <a:r>
              <a:rPr lang="en-US" dirty="0" err="1"/>
              <a:t>Bos’s</a:t>
            </a:r>
            <a:r>
              <a:rPr lang="en-US" dirty="0"/>
              <a:t> </a:t>
            </a:r>
            <a:r>
              <a:rPr lang="en-US" dirty="0" err="1"/>
              <a:t>Redux</a:t>
            </a:r>
            <a:r>
              <a:rPr lang="en-US" dirty="0"/>
              <a:t> Course (https://</a:t>
            </a:r>
            <a:r>
              <a:rPr lang="en-US" dirty="0" err="1"/>
              <a:t>learnredux.com</a:t>
            </a:r>
            <a:r>
              <a:rPr lang="en-US" dirty="0"/>
              <a:t>/)</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348</a:t>
            </a:fld>
            <a:endParaRPr lang="en-US"/>
          </a:p>
        </p:txBody>
      </p:sp>
    </p:spTree>
    <p:extLst>
      <p:ext uri="{BB962C8B-B14F-4D97-AF65-F5344CB8AC3E}">
        <p14:creationId xmlns:p14="http://schemas.microsoft.com/office/powerpoint/2010/main" val="1370124454"/>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go for help?</a:t>
            </a:r>
          </a:p>
        </p:txBody>
      </p:sp>
      <p:sp>
        <p:nvSpPr>
          <p:cNvPr id="3" name="Text Placeholder 2"/>
          <p:cNvSpPr>
            <a:spLocks noGrp="1"/>
          </p:cNvSpPr>
          <p:nvPr>
            <p:ph type="body" idx="1"/>
          </p:nvPr>
        </p:nvSpPr>
        <p:spPr/>
        <p:txBody>
          <a:bodyPr/>
          <a:lstStyle/>
          <a:p>
            <a:r>
              <a:rPr lang="en-US" dirty="0"/>
              <a:t>React Documentation</a:t>
            </a:r>
          </a:p>
          <a:p>
            <a:r>
              <a:rPr lang="en-US" dirty="0" err="1"/>
              <a:t>Stackoverflow</a:t>
            </a:r>
            <a:endParaRPr lang="en-US" dirty="0"/>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349</a:t>
            </a:fld>
            <a:endParaRPr lang="en-US"/>
          </a:p>
        </p:txBody>
      </p:sp>
    </p:spTree>
    <p:extLst>
      <p:ext uri="{BB962C8B-B14F-4D97-AF65-F5344CB8AC3E}">
        <p14:creationId xmlns:p14="http://schemas.microsoft.com/office/powerpoint/2010/main" val="1470671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What is Version Control?</a:t>
            </a:r>
          </a:p>
        </p:txBody>
      </p:sp>
      <p:sp>
        <p:nvSpPr>
          <p:cNvPr id="3" name="Text Placeholder 2"/>
          <p:cNvSpPr>
            <a:spLocks noGrp="1"/>
          </p:cNvSpPr>
          <p:nvPr>
            <p:ph type="body" idx="1"/>
          </p:nvPr>
        </p:nvSpPr>
        <p:spPr/>
        <p:txBody>
          <a:bodyPr/>
          <a:lstStyle/>
          <a:p>
            <a:r>
              <a:rPr lang="en-US" dirty="0"/>
              <a:t>Essential component of any development workflow</a:t>
            </a:r>
          </a:p>
          <a:p>
            <a:r>
              <a:rPr lang="en-US" dirty="0"/>
              <a:t>Records changes to files over time</a:t>
            </a:r>
          </a:p>
          <a:p>
            <a:r>
              <a:rPr lang="en-US" dirty="0"/>
              <a:t>Allows recalling of specific versions</a:t>
            </a:r>
          </a:p>
          <a:p>
            <a:r>
              <a:rPr lang="en-US" dirty="0"/>
              <a:t>Makes collaboration possible</a:t>
            </a:r>
          </a:p>
          <a:p>
            <a:r>
              <a:rPr lang="en-US" dirty="0"/>
              <a:t>Makes software development safer</a:t>
            </a:r>
          </a:p>
        </p:txBody>
      </p:sp>
      <p:sp>
        <p:nvSpPr>
          <p:cNvPr id="4" name="Slide Number Placeholder 3"/>
          <p:cNvSpPr>
            <a:spLocks noGrp="1"/>
          </p:cNvSpPr>
          <p:nvPr>
            <p:ph type="sldNum" sz="quarter" idx="12"/>
          </p:nvPr>
        </p:nvSpPr>
        <p:spPr/>
        <p:txBody>
          <a:bodyPr/>
          <a:lstStyle/>
          <a:p>
            <a:fld id="{A839F4A7-500C-EC42-AE23-BEE4487EA55E}" type="slidenum">
              <a:rPr lang="en-US" smtClean="0"/>
              <a:t>35</a:t>
            </a:fld>
            <a:endParaRPr lang="en-US"/>
          </a:p>
        </p:txBody>
      </p:sp>
    </p:spTree>
    <p:extLst>
      <p:ext uri="{BB962C8B-B14F-4D97-AF65-F5344CB8AC3E}">
        <p14:creationId xmlns:p14="http://schemas.microsoft.com/office/powerpoint/2010/main" val="4268353274"/>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and Copyright</a:t>
            </a:r>
          </a:p>
        </p:txBody>
      </p:sp>
      <p:sp>
        <p:nvSpPr>
          <p:cNvPr id="3" name="Text Placeholder 2"/>
          <p:cNvSpPr>
            <a:spLocks noGrp="1"/>
          </p:cNvSpPr>
          <p:nvPr>
            <p:ph type="body" idx="1"/>
          </p:nvPr>
        </p:nvSpPr>
        <p:spPr/>
        <p:txBody>
          <a:bodyPr/>
          <a:lstStyle/>
          <a:p>
            <a:pPr marL="0" indent="0">
              <a:buNone/>
            </a:pPr>
            <a:r>
              <a:rPr lang="en-US" sz="1100" b="1" dirty="0"/>
              <a:t>Disclaimer</a:t>
            </a:r>
          </a:p>
          <a:p>
            <a:r>
              <a:rPr lang="en-US" sz="1100" dirty="0"/>
              <a:t>WatzThis? takes care to ensure the accuracy and quality of this courseware and related courseware files. We cannot guarantee the accuracy of these materials. The courseware and related files are provided without any warranty whatsoever, including but not limited to implied warranties of merchantability or fitness for a particular purpose. Use of screenshots, product names and icons in the courseware are for editorial purposes only. No such use should be construed to imply sponsorship or endorsement of the courseware, nor any affiliation of such entity with WatzThis?.</a:t>
            </a:r>
          </a:p>
          <a:p>
            <a:pPr marL="0" indent="0">
              <a:buNone/>
            </a:pPr>
            <a:r>
              <a:rPr lang="en-US" sz="1100" b="1" dirty="0"/>
              <a:t>Third-Party Information</a:t>
            </a:r>
          </a:p>
          <a:p>
            <a:r>
              <a:rPr lang="en-US" sz="1100" dirty="0"/>
              <a:t>This courseware contains links to third-party web sites that are not under our control and we are not responsible for the content of any linked sites. If you access a third-party web site mentioned in this courseware, then you do so at your own risk. We provide these links only as a convenience, and the inclusion of the link does not imply that we endorse or accept responsibility for the content on those third-party web sites. Information in this courseware may change without notice and does not represent a commitment on the part of the authors and publishers.</a:t>
            </a:r>
          </a:p>
          <a:p>
            <a:pPr marL="0" indent="0">
              <a:buNone/>
            </a:pPr>
            <a:r>
              <a:rPr lang="en-US" sz="1100" b="1" dirty="0"/>
              <a:t>Copyright</a:t>
            </a:r>
          </a:p>
          <a:p>
            <a:r>
              <a:rPr lang="en-US" sz="1100" dirty="0"/>
              <a:t>Copyright 2018, WatzThis?. All Rights reserved. Screenshots used for illustrative purposes are the property of the software proprietor. This publication, or any part thereof, may not be reproduced or transmitted in any form by any means, electronic or mechanical, including photocopying, recording, storage in an information retrieval system, or otherwise, without express written permission of WatzThis, PO BOX 161393, Sacramento, CA 95816. </a:t>
            </a:r>
            <a:r>
              <a:rPr lang="en-US" sz="1100" dirty="0" err="1"/>
              <a:t>www.watzthis.com</a:t>
            </a:r>
            <a:endParaRPr lang="en-US" sz="1100" dirty="0"/>
          </a:p>
          <a:p>
            <a:pPr marL="0" indent="0">
              <a:buNone/>
            </a:pPr>
            <a:r>
              <a:rPr lang="en-US" sz="1100" b="1" dirty="0"/>
              <a:t>Help us improve our courseware</a:t>
            </a:r>
          </a:p>
          <a:p>
            <a:r>
              <a:rPr lang="en-US" sz="1100" dirty="0"/>
              <a:t>Please send your comments and suggestions via email to </a:t>
            </a:r>
            <a:r>
              <a:rPr lang="en-US" sz="1100" dirty="0" err="1"/>
              <a:t>info@watzthis.com</a:t>
            </a:r>
            <a:endParaRPr lang="en-US" sz="1100" dirty="0"/>
          </a:p>
        </p:txBody>
      </p:sp>
      <p:sp>
        <p:nvSpPr>
          <p:cNvPr id="4" name="Slide Number Placeholder 3"/>
          <p:cNvSpPr>
            <a:spLocks noGrp="1"/>
          </p:cNvSpPr>
          <p:nvPr>
            <p:ph type="sldNum" sz="quarter" idx="12"/>
          </p:nvPr>
        </p:nvSpPr>
        <p:spPr/>
        <p:txBody>
          <a:bodyPr/>
          <a:lstStyle/>
          <a:p>
            <a:fld id="{A839F4A7-500C-EC42-AE23-BEE4487EA55E}" type="slidenum">
              <a:rPr lang="en-US" smtClean="0"/>
              <a:t>350</a:t>
            </a:fld>
            <a:endParaRPr lang="en-US"/>
          </a:p>
        </p:txBody>
      </p:sp>
    </p:spTree>
    <p:extLst>
      <p:ext uri="{BB962C8B-B14F-4D97-AF65-F5344CB8AC3E}">
        <p14:creationId xmlns:p14="http://schemas.microsoft.com/office/powerpoint/2010/main" val="2961007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t>
            </a:r>
            <a:r>
              <a:rPr lang="en-US" dirty="0" err="1"/>
              <a:t>Git</a:t>
            </a:r>
            <a:endParaRPr lang="en-US" dirty="0"/>
          </a:p>
        </p:txBody>
      </p:sp>
      <p:sp>
        <p:nvSpPr>
          <p:cNvPr id="3" name="Text Placeholder 2"/>
          <p:cNvSpPr>
            <a:spLocks noGrp="1"/>
          </p:cNvSpPr>
          <p:nvPr>
            <p:ph type="body" idx="1"/>
          </p:nvPr>
        </p:nvSpPr>
        <p:spPr/>
        <p:txBody>
          <a:bodyPr/>
          <a:lstStyle/>
          <a:p>
            <a:r>
              <a:rPr lang="en-US" dirty="0"/>
              <a:t>From 2002 - 2005, the Linux Kernel used the proprietary </a:t>
            </a:r>
            <a:r>
              <a:rPr lang="en-US" dirty="0" err="1"/>
              <a:t>BitKeeper</a:t>
            </a:r>
            <a:r>
              <a:rPr lang="en-US" dirty="0"/>
              <a:t> VCS.</a:t>
            </a:r>
          </a:p>
          <a:p>
            <a:r>
              <a:rPr lang="en-US" dirty="0"/>
              <a:t>In 2005, after a falling out with </a:t>
            </a:r>
            <a:r>
              <a:rPr lang="en-US" dirty="0" err="1"/>
              <a:t>BitKeeper's</a:t>
            </a:r>
            <a:r>
              <a:rPr lang="en-US" dirty="0"/>
              <a:t> developer, they decided to create their own VCS.</a:t>
            </a:r>
          </a:p>
          <a:p>
            <a:r>
              <a:rPr lang="en-US" dirty="0"/>
              <a:t>Goals</a:t>
            </a:r>
          </a:p>
          <a:p>
            <a:pPr lvl="1"/>
            <a:r>
              <a:rPr lang="en-US" dirty="0"/>
              <a:t>Speed</a:t>
            </a:r>
          </a:p>
          <a:p>
            <a:pPr lvl="1"/>
            <a:r>
              <a:rPr lang="en-US" dirty="0"/>
              <a:t>Simple design</a:t>
            </a:r>
          </a:p>
          <a:p>
            <a:pPr lvl="1"/>
            <a:r>
              <a:rPr lang="en-US" dirty="0"/>
              <a:t>Strong support for non-linear development</a:t>
            </a:r>
          </a:p>
          <a:p>
            <a:pPr lvl="1"/>
            <a:r>
              <a:rPr lang="en-US" dirty="0"/>
              <a:t>Fully distributed</a:t>
            </a:r>
          </a:p>
          <a:p>
            <a:pPr lvl="1"/>
            <a:r>
              <a:rPr lang="en-US" dirty="0"/>
              <a:t>Able to handle large projects</a:t>
            </a:r>
          </a:p>
        </p:txBody>
      </p:sp>
      <p:sp>
        <p:nvSpPr>
          <p:cNvPr id="4" name="Slide Number Placeholder 3"/>
          <p:cNvSpPr>
            <a:spLocks noGrp="1"/>
          </p:cNvSpPr>
          <p:nvPr>
            <p:ph type="sldNum" sz="quarter" idx="12"/>
          </p:nvPr>
        </p:nvSpPr>
        <p:spPr/>
        <p:txBody>
          <a:bodyPr/>
          <a:lstStyle/>
          <a:p>
            <a:fld id="{A839F4A7-500C-EC42-AE23-BEE4487EA55E}" type="slidenum">
              <a:rPr lang="en-US" smtClean="0"/>
              <a:t>36</a:t>
            </a:fld>
            <a:endParaRPr lang="en-US"/>
          </a:p>
        </p:txBody>
      </p:sp>
    </p:spTree>
    <p:extLst>
      <p:ext uri="{BB962C8B-B14F-4D97-AF65-F5344CB8AC3E}">
        <p14:creationId xmlns:p14="http://schemas.microsoft.com/office/powerpoint/2010/main" val="841908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Git</a:t>
            </a:r>
            <a:r>
              <a:rPr lang="en-US" dirty="0"/>
              <a:t>?</a:t>
            </a:r>
          </a:p>
        </p:txBody>
      </p:sp>
      <p:sp>
        <p:nvSpPr>
          <p:cNvPr id="3" name="Text Placeholder 2"/>
          <p:cNvSpPr>
            <a:spLocks noGrp="1"/>
          </p:cNvSpPr>
          <p:nvPr>
            <p:ph type="body" idx="1"/>
          </p:nvPr>
        </p:nvSpPr>
        <p:spPr/>
        <p:txBody>
          <a:bodyPr/>
          <a:lstStyle/>
          <a:p>
            <a:r>
              <a:rPr lang="en-US" dirty="0"/>
              <a:t>Version Control System (VCS)</a:t>
            </a:r>
          </a:p>
          <a:p>
            <a:r>
              <a:rPr lang="en-US" dirty="0"/>
              <a:t>Different from SVN, CVS, </a:t>
            </a:r>
            <a:r>
              <a:rPr lang="en-US" dirty="0" err="1"/>
              <a:t>etc</a:t>
            </a:r>
            <a:endParaRPr lang="en-US" dirty="0"/>
          </a:p>
          <a:p>
            <a:pPr lvl="1"/>
            <a:r>
              <a:rPr lang="en-US" dirty="0"/>
              <a:t>Other VCS: store list of changes</a:t>
            </a:r>
          </a:p>
          <a:p>
            <a:pPr lvl="1"/>
            <a:r>
              <a:rPr lang="en-US" dirty="0" err="1"/>
              <a:t>Git</a:t>
            </a:r>
            <a:r>
              <a:rPr lang="en-US" dirty="0"/>
              <a:t>: store a snapshot of files at time of commit</a:t>
            </a:r>
          </a:p>
          <a:p>
            <a:r>
              <a:rPr lang="en-US" dirty="0"/>
              <a:t>Doesn't restore unchanged files</a:t>
            </a:r>
          </a:p>
          <a:p>
            <a:r>
              <a:rPr lang="en-US" dirty="0"/>
              <a:t>Nearly every operation is local</a:t>
            </a:r>
          </a:p>
          <a:p>
            <a:r>
              <a:rPr lang="en-US" dirty="0"/>
              <a:t>Generally only adds data</a:t>
            </a:r>
          </a:p>
          <a:p>
            <a:pPr lvl="1"/>
            <a:r>
              <a:rPr lang="en-US" dirty="0"/>
              <a:t>It's difficult to do something that can't be un-done.</a:t>
            </a:r>
          </a:p>
        </p:txBody>
      </p:sp>
      <p:sp>
        <p:nvSpPr>
          <p:cNvPr id="4" name="Slide Number Placeholder 3"/>
          <p:cNvSpPr>
            <a:spLocks noGrp="1"/>
          </p:cNvSpPr>
          <p:nvPr>
            <p:ph type="sldNum" sz="quarter" idx="12"/>
          </p:nvPr>
        </p:nvSpPr>
        <p:spPr/>
        <p:txBody>
          <a:bodyPr/>
          <a:lstStyle/>
          <a:p>
            <a:fld id="{A839F4A7-500C-EC42-AE23-BEE4487EA55E}" type="slidenum">
              <a:rPr lang="en-US" smtClean="0"/>
              <a:t>37</a:t>
            </a:fld>
            <a:endParaRPr lang="en-US"/>
          </a:p>
        </p:txBody>
      </p:sp>
    </p:spTree>
    <p:extLst>
      <p:ext uri="{BB962C8B-B14F-4D97-AF65-F5344CB8AC3E}">
        <p14:creationId xmlns:p14="http://schemas.microsoft.com/office/powerpoint/2010/main" val="352090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States of </a:t>
            </a:r>
            <a:r>
              <a:rPr lang="en-US" dirty="0" err="1"/>
              <a:t>Git</a:t>
            </a:r>
            <a:endParaRPr lang="en-US" dirty="0"/>
          </a:p>
        </p:txBody>
      </p:sp>
      <p:sp>
        <p:nvSpPr>
          <p:cNvPr id="3" name="Text Placeholder 2"/>
          <p:cNvSpPr>
            <a:spLocks noGrp="1"/>
          </p:cNvSpPr>
          <p:nvPr>
            <p:ph type="body" idx="1"/>
          </p:nvPr>
        </p:nvSpPr>
        <p:spPr/>
        <p:txBody>
          <a:bodyPr/>
          <a:lstStyle/>
          <a:p>
            <a:r>
              <a:rPr lang="en-US" dirty="0" err="1"/>
              <a:t>Git</a:t>
            </a:r>
            <a:r>
              <a:rPr lang="en-US" dirty="0"/>
              <a:t> has three states that your files can reside in:</a:t>
            </a:r>
          </a:p>
          <a:p>
            <a:pPr lvl="1"/>
            <a:r>
              <a:rPr lang="en-US" dirty="0"/>
              <a:t>Committed</a:t>
            </a:r>
          </a:p>
          <a:p>
            <a:pPr lvl="2"/>
            <a:r>
              <a:rPr lang="en-US" dirty="0"/>
              <a:t>Data stored in your local repo</a:t>
            </a:r>
          </a:p>
          <a:p>
            <a:pPr lvl="1"/>
            <a:r>
              <a:rPr lang="en-US" dirty="0"/>
              <a:t>Modified</a:t>
            </a:r>
          </a:p>
          <a:p>
            <a:pPr lvl="2"/>
            <a:r>
              <a:rPr lang="en-US" dirty="0"/>
              <a:t>Data changed but not committed</a:t>
            </a:r>
          </a:p>
          <a:p>
            <a:pPr lvl="1"/>
            <a:r>
              <a:rPr lang="en-US" dirty="0"/>
              <a:t>Staged</a:t>
            </a:r>
          </a:p>
          <a:p>
            <a:pPr lvl="2"/>
            <a:r>
              <a:rPr lang="en-US" dirty="0"/>
              <a:t>File is marked to go into your next snapshot</a:t>
            </a:r>
          </a:p>
        </p:txBody>
      </p:sp>
      <p:sp>
        <p:nvSpPr>
          <p:cNvPr id="4" name="Slide Number Placeholder 3"/>
          <p:cNvSpPr>
            <a:spLocks noGrp="1"/>
          </p:cNvSpPr>
          <p:nvPr>
            <p:ph type="sldNum" sz="quarter" idx="12"/>
          </p:nvPr>
        </p:nvSpPr>
        <p:spPr/>
        <p:txBody>
          <a:bodyPr/>
          <a:lstStyle/>
          <a:p>
            <a:fld id="{A839F4A7-500C-EC42-AE23-BEE4487EA55E}" type="slidenum">
              <a:rPr lang="en-US" smtClean="0"/>
              <a:t>38</a:t>
            </a:fld>
            <a:endParaRPr lang="en-US"/>
          </a:p>
        </p:txBody>
      </p:sp>
    </p:spTree>
    <p:extLst>
      <p:ext uri="{BB962C8B-B14F-4D97-AF65-F5344CB8AC3E}">
        <p14:creationId xmlns:p14="http://schemas.microsoft.com/office/powerpoint/2010/main" val="2446633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Workflow</a:t>
            </a:r>
          </a:p>
        </p:txBody>
      </p:sp>
      <p:sp>
        <p:nvSpPr>
          <p:cNvPr id="3" name="Text Placeholder 2"/>
          <p:cNvSpPr>
            <a:spLocks noGrp="1"/>
          </p:cNvSpPr>
          <p:nvPr>
            <p:ph type="body" idx="1"/>
          </p:nvPr>
        </p:nvSpPr>
        <p:spPr/>
        <p:txBody>
          <a:bodyPr>
            <a:normAutofit lnSpcReduction="10000"/>
          </a:bodyPr>
          <a:lstStyle/>
          <a:p>
            <a:pPr marL="514350" indent="-514350">
              <a:buFont typeface="+mj-lt"/>
              <a:buAutoNum type="arabicPeriod"/>
            </a:pPr>
            <a:r>
              <a:rPr lang="en-US" dirty="0"/>
              <a:t>Modify files</a:t>
            </a:r>
          </a:p>
          <a:p>
            <a:pPr marL="514350" indent="-514350">
              <a:buFont typeface="+mj-lt"/>
              <a:buAutoNum type="arabicPeriod"/>
            </a:pPr>
            <a:r>
              <a:rPr lang="en-US" dirty="0"/>
              <a:t>Stage the files</a:t>
            </a:r>
          </a:p>
          <a:p>
            <a:pPr marL="914400" lvl="1" indent="-514350"/>
            <a:r>
              <a:rPr lang="en-US" dirty="0"/>
              <a:t>Adds snapshots to the staging area</a:t>
            </a:r>
          </a:p>
          <a:p>
            <a:pPr marL="914400" lvl="1" indent="-514350"/>
            <a:r>
              <a:rPr lang="en-US" dirty="0" err="1"/>
              <a:t>Git</a:t>
            </a:r>
            <a:r>
              <a:rPr lang="en-US" dirty="0"/>
              <a:t> add</a:t>
            </a:r>
          </a:p>
          <a:p>
            <a:pPr marL="914400" lvl="1" indent="-514350"/>
            <a:r>
              <a:rPr lang="en-US" dirty="0" err="1"/>
              <a:t>Git</a:t>
            </a:r>
            <a:r>
              <a:rPr lang="en-US" dirty="0"/>
              <a:t> add is dual-purpose: it tells </a:t>
            </a:r>
            <a:r>
              <a:rPr lang="en-US" dirty="0" err="1"/>
              <a:t>git</a:t>
            </a:r>
            <a:r>
              <a:rPr lang="en-US" dirty="0"/>
              <a:t> to track new files and it stages changes to existing files.</a:t>
            </a:r>
          </a:p>
          <a:p>
            <a:pPr marL="514350" indent="-514350">
              <a:buFont typeface="+mj-lt"/>
              <a:buAutoNum type="arabicPeriod"/>
            </a:pPr>
            <a:r>
              <a:rPr lang="en-US" dirty="0"/>
              <a:t>Commit</a:t>
            </a:r>
          </a:p>
          <a:p>
            <a:pPr marL="914400" lvl="1" indent="-514350"/>
            <a:r>
              <a:rPr lang="en-US" dirty="0"/>
              <a:t>Stores a snapshot permanently in your </a:t>
            </a:r>
            <a:r>
              <a:rPr lang="en-US" dirty="0" err="1"/>
              <a:t>Git</a:t>
            </a:r>
            <a:r>
              <a:rPr lang="en-US" dirty="0"/>
              <a:t> directory</a:t>
            </a:r>
          </a:p>
          <a:p>
            <a:pPr marL="914400" lvl="1" indent="-514350"/>
            <a:r>
              <a:rPr lang="en-US" dirty="0" err="1"/>
              <a:t>Git</a:t>
            </a:r>
            <a:r>
              <a:rPr lang="en-US" dirty="0"/>
              <a:t> commit</a:t>
            </a:r>
          </a:p>
          <a:p>
            <a:r>
              <a:rPr lang="en-US" dirty="0"/>
              <a:t>You can also skip the staging area by using the -a option with </a:t>
            </a:r>
            <a:r>
              <a:rPr lang="en-US" dirty="0" err="1"/>
              <a:t>git</a:t>
            </a:r>
            <a:r>
              <a:rPr lang="en-US" dirty="0"/>
              <a:t> commit. This will automatically stage all tracked files before doing the commit.</a:t>
            </a:r>
          </a:p>
        </p:txBody>
      </p:sp>
      <p:sp>
        <p:nvSpPr>
          <p:cNvPr id="4" name="Slide Number Placeholder 3"/>
          <p:cNvSpPr>
            <a:spLocks noGrp="1"/>
          </p:cNvSpPr>
          <p:nvPr>
            <p:ph type="sldNum" sz="quarter" idx="12"/>
          </p:nvPr>
        </p:nvSpPr>
        <p:spPr/>
        <p:txBody>
          <a:bodyPr/>
          <a:lstStyle/>
          <a:p>
            <a:fld id="{A839F4A7-500C-EC42-AE23-BEE4487EA55E}" type="slidenum">
              <a:rPr lang="en-US" smtClean="0"/>
              <a:t>39</a:t>
            </a:fld>
            <a:endParaRPr lang="en-US"/>
          </a:p>
        </p:txBody>
      </p:sp>
    </p:spTree>
    <p:extLst>
      <p:ext uri="{BB962C8B-B14F-4D97-AF65-F5344CB8AC3E}">
        <p14:creationId xmlns:p14="http://schemas.microsoft.com/office/powerpoint/2010/main" val="389609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Introduction </a:t>
            </a:r>
          </a:p>
        </p:txBody>
      </p:sp>
      <p:sp>
        <p:nvSpPr>
          <p:cNvPr id="5" name="Text Placeholder 4"/>
          <p:cNvSpPr>
            <a:spLocks noGrp="1"/>
          </p:cNvSpPr>
          <p:nvPr>
            <p:ph type="subTitle" idx="1"/>
          </p:nvPr>
        </p:nvSpPr>
        <p:spPr/>
        <p:txBody>
          <a:bodyPr>
            <a:normAutofit lnSpcReduction="10000"/>
          </a:bodyPr>
          <a:lstStyle/>
          <a:p>
            <a:pPr algn="l"/>
            <a:r>
              <a:rPr lang="en-US" dirty="0"/>
              <a:t>Objectives</a:t>
            </a:r>
          </a:p>
          <a:p>
            <a:pPr marL="342900" indent="-342900" algn="l">
              <a:buFont typeface="Arial"/>
              <a:buChar char="•"/>
            </a:pPr>
            <a:r>
              <a:rPr lang="en-US" sz="1800" dirty="0"/>
              <a:t>Who am I?</a:t>
            </a:r>
          </a:p>
          <a:p>
            <a:pPr marL="342900" indent="-342900" algn="l">
              <a:buFont typeface="Arial"/>
              <a:buChar char="•"/>
            </a:pPr>
            <a:r>
              <a:rPr lang="en-US" sz="1800" dirty="0"/>
              <a:t>Who are you?</a:t>
            </a:r>
          </a:p>
          <a:p>
            <a:pPr marL="342900" indent="-342900" algn="l">
              <a:buFont typeface="Arial"/>
              <a:buChar char="•"/>
            </a:pPr>
            <a:r>
              <a:rPr lang="en-US" sz="1800" dirty="0"/>
              <a:t>Daily Schedule</a:t>
            </a:r>
          </a:p>
          <a:p>
            <a:pPr marL="342900" indent="-342900" algn="l">
              <a:buFont typeface="Arial"/>
              <a:buChar char="•"/>
            </a:pPr>
            <a:r>
              <a:rPr lang="en-US" sz="1800" dirty="0"/>
              <a:t>Course Schedule and Syllabus</a:t>
            </a:r>
          </a:p>
        </p:txBody>
      </p:sp>
      <p:sp>
        <p:nvSpPr>
          <p:cNvPr id="3" name="Slide Number Placeholder 2"/>
          <p:cNvSpPr>
            <a:spLocks noGrp="1"/>
          </p:cNvSpPr>
          <p:nvPr>
            <p:ph type="sldNum" sz="quarter" idx="12"/>
          </p:nvPr>
        </p:nvSpPr>
        <p:spPr/>
        <p:txBody>
          <a:bodyPr/>
          <a:lstStyle/>
          <a:p>
            <a:fld id="{6FFFF67E-EC6A-B940-8DC7-BF9A5925C934}" type="slidenum">
              <a:rPr lang="en-US" smtClean="0"/>
              <a:t>4</a:t>
            </a:fld>
            <a:endParaRPr lang="en-US"/>
          </a:p>
        </p:txBody>
      </p:sp>
    </p:spTree>
    <p:extLst>
      <p:ext uri="{BB962C8B-B14F-4D97-AF65-F5344CB8AC3E}">
        <p14:creationId xmlns:p14="http://schemas.microsoft.com/office/powerpoint/2010/main" val="81425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Lab 3 - Version Control With </a:t>
            </a:r>
            <a:r>
              <a:rPr lang="en-US" dirty="0" err="1"/>
              <a:t>Git</a:t>
            </a:r>
            <a:endParaRPr lang="en-US" dirty="0"/>
          </a:p>
        </p:txBody>
      </p:sp>
      <p:sp>
        <p:nvSpPr>
          <p:cNvPr id="3" name="Tex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40</a:t>
            </a:fld>
            <a:endParaRPr lang="en-US"/>
          </a:p>
        </p:txBody>
      </p:sp>
    </p:spTree>
    <p:extLst>
      <p:ext uri="{BB962C8B-B14F-4D97-AF65-F5344CB8AC3E}">
        <p14:creationId xmlns:p14="http://schemas.microsoft.com/office/powerpoint/2010/main" val="1783398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Command Prompt</a:t>
            </a:r>
          </a:p>
        </p:txBody>
      </p:sp>
      <p:sp>
        <p:nvSpPr>
          <p:cNvPr id="5" name="Subtitle 4"/>
          <p:cNvSpPr>
            <a:spLocks noGrp="1"/>
          </p:cNvSpPr>
          <p:nvPr>
            <p:ph type="subTitle" idx="1"/>
          </p:nvPr>
        </p:nvSpPr>
        <p:spPr/>
        <p:txBody>
          <a:bodyPr/>
          <a:lstStyle/>
          <a:p>
            <a:pPr algn="l"/>
            <a:r>
              <a:rPr lang="en-US" dirty="0"/>
              <a:t>Objectives</a:t>
            </a:r>
          </a:p>
          <a:p>
            <a:pPr marL="342900" indent="-342900" algn="l">
              <a:buFont typeface="Arial"/>
              <a:buChar char="•"/>
            </a:pPr>
            <a:r>
              <a:rPr lang="en-US" dirty="0"/>
              <a:t>Use a Unix-style command prompt</a:t>
            </a:r>
          </a:p>
          <a:p>
            <a:pPr marL="342900" indent="-342900" algn="l">
              <a:buFont typeface="Arial"/>
              <a:buChar char="•"/>
            </a:pPr>
            <a:r>
              <a:rPr lang="en-US" dirty="0"/>
              <a:t>Get familiar with basic commands</a:t>
            </a:r>
          </a:p>
        </p:txBody>
      </p:sp>
      <p:sp>
        <p:nvSpPr>
          <p:cNvPr id="3" name="Slide Number Placeholder 2"/>
          <p:cNvSpPr>
            <a:spLocks noGrp="1"/>
          </p:cNvSpPr>
          <p:nvPr>
            <p:ph type="sldNum" sz="quarter" idx="12"/>
          </p:nvPr>
        </p:nvSpPr>
        <p:spPr/>
        <p:txBody>
          <a:bodyPr/>
          <a:lstStyle/>
          <a:p>
            <a:fld id="{6FFFF67E-EC6A-B940-8DC7-BF9A5925C934}" type="slidenum">
              <a:rPr lang="en-US" smtClean="0"/>
              <a:t>41</a:t>
            </a:fld>
            <a:endParaRPr lang="en-US"/>
          </a:p>
        </p:txBody>
      </p:sp>
    </p:spTree>
    <p:extLst>
      <p:ext uri="{BB962C8B-B14F-4D97-AF65-F5344CB8AC3E}">
        <p14:creationId xmlns:p14="http://schemas.microsoft.com/office/powerpoint/2010/main" val="3076198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Know Your Shell</a:t>
            </a:r>
          </a:p>
        </p:txBody>
      </p:sp>
      <p:sp>
        <p:nvSpPr>
          <p:cNvPr id="3" name="Text Placeholder 2"/>
          <p:cNvSpPr>
            <a:spLocks noGrp="1"/>
          </p:cNvSpPr>
          <p:nvPr>
            <p:ph sz="half" idx="1"/>
          </p:nvPr>
        </p:nvSpPr>
        <p:spPr/>
        <p:txBody>
          <a:bodyPr>
            <a:normAutofit lnSpcReduction="10000"/>
          </a:bodyPr>
          <a:lstStyle/>
          <a:p>
            <a:pPr lvl="0"/>
            <a:r>
              <a:rPr lang="en-US" dirty="0"/>
              <a:t>Bash shell</a:t>
            </a:r>
          </a:p>
          <a:p>
            <a:pPr lvl="0"/>
            <a:r>
              <a:rPr lang="en-US" dirty="0"/>
              <a:t>Terminal (Mac)</a:t>
            </a:r>
          </a:p>
          <a:p>
            <a:pPr lvl="0"/>
            <a:r>
              <a:rPr lang="en-US" dirty="0" err="1"/>
              <a:t>Git</a:t>
            </a:r>
            <a:r>
              <a:rPr lang="en-US" dirty="0"/>
              <a:t> bash (Windows)</a:t>
            </a:r>
          </a:p>
          <a:p>
            <a:pPr lvl="0"/>
            <a:endParaRPr lang="en-US" dirty="0"/>
          </a:p>
          <a:p>
            <a:pPr marL="0" lvl="0" indent="0">
              <a:buNone/>
            </a:pPr>
            <a:r>
              <a:rPr lang="en-US" sz="2000" dirty="0"/>
              <a:t>You can use the windows command prompt, but it has its own non-standard commands, so using a bash emulator is recommended.</a:t>
            </a:r>
          </a:p>
          <a:p>
            <a:pPr lvl="0"/>
            <a:endParaRPr lang="en-US" dirty="0"/>
          </a:p>
        </p:txBody>
      </p:sp>
      <p:sp>
        <p:nvSpPr>
          <p:cNvPr id="5" name="Content Placeholder 4"/>
          <p:cNvSpPr>
            <a:spLocks noGrp="1"/>
          </p:cNvSpPr>
          <p:nvPr>
            <p:ph sz="half" idx="2"/>
          </p:nvPr>
        </p:nvSpPr>
        <p:spPr/>
        <p:txBody>
          <a:bodyPr>
            <a:normAutofit lnSpcReduction="10000"/>
          </a:bodyPr>
          <a:lstStyle/>
          <a:p>
            <a:r>
              <a:rPr lang="en-US" sz="1800" dirty="0">
                <a:latin typeface="Courier New"/>
                <a:cs typeface="Courier New"/>
              </a:rPr>
              <a:t>cd </a:t>
            </a:r>
            <a:r>
              <a:rPr lang="en-US" sz="1800" dirty="0"/>
              <a:t>= change directory</a:t>
            </a:r>
          </a:p>
          <a:p>
            <a:r>
              <a:rPr lang="en-US" sz="1800" dirty="0">
                <a:latin typeface="Courier New"/>
                <a:cs typeface="Courier New"/>
              </a:rPr>
              <a:t>./ </a:t>
            </a:r>
            <a:r>
              <a:rPr lang="en-US" sz="1800" dirty="0"/>
              <a:t>= current directory</a:t>
            </a:r>
          </a:p>
          <a:p>
            <a:r>
              <a:rPr lang="en-US" sz="1800" dirty="0">
                <a:latin typeface="Courier New"/>
                <a:cs typeface="Courier New"/>
              </a:rPr>
              <a:t>../ </a:t>
            </a:r>
            <a:r>
              <a:rPr lang="en-US" sz="1800" dirty="0"/>
              <a:t>= up one directory</a:t>
            </a:r>
          </a:p>
          <a:p>
            <a:r>
              <a:rPr lang="en-US" sz="1800" dirty="0" err="1">
                <a:latin typeface="Courier New"/>
                <a:cs typeface="Courier New"/>
              </a:rPr>
              <a:t>ls</a:t>
            </a:r>
            <a:r>
              <a:rPr lang="en-US" sz="1800" dirty="0">
                <a:latin typeface="Courier New"/>
                <a:cs typeface="Courier New"/>
              </a:rPr>
              <a:t> </a:t>
            </a:r>
            <a:r>
              <a:rPr lang="en-US" sz="1800" dirty="0"/>
              <a:t>= list files</a:t>
            </a:r>
          </a:p>
          <a:p>
            <a:r>
              <a:rPr lang="en-US" sz="1800" dirty="0" err="1">
                <a:latin typeface="Courier New"/>
                <a:cs typeface="Courier New"/>
              </a:rPr>
              <a:t>ls</a:t>
            </a:r>
            <a:r>
              <a:rPr lang="en-US" sz="1800" dirty="0">
                <a:latin typeface="Courier New"/>
                <a:cs typeface="Courier New"/>
              </a:rPr>
              <a:t> -la </a:t>
            </a:r>
            <a:r>
              <a:rPr lang="en-US" sz="1800" dirty="0"/>
              <a:t>= long list format and don't hide files starting with .</a:t>
            </a:r>
          </a:p>
          <a:p>
            <a:r>
              <a:rPr lang="en-US" sz="1800" dirty="0" err="1">
                <a:latin typeface="Courier New"/>
                <a:cs typeface="Courier New"/>
              </a:rPr>
              <a:t>pwd</a:t>
            </a:r>
            <a:r>
              <a:rPr lang="en-US" sz="1800" dirty="0"/>
              <a:t> = print working directory</a:t>
            </a:r>
          </a:p>
          <a:p>
            <a:r>
              <a:rPr lang="en-US" sz="1800" dirty="0" err="1">
                <a:latin typeface="Courier New"/>
                <a:cs typeface="Courier New"/>
              </a:rPr>
              <a:t>mkdir</a:t>
            </a:r>
            <a:r>
              <a:rPr lang="en-US" sz="1800" dirty="0"/>
              <a:t> = create a new directory</a:t>
            </a:r>
          </a:p>
          <a:p>
            <a:r>
              <a:rPr lang="en-US" sz="1800" dirty="0" err="1">
                <a:latin typeface="Courier New"/>
                <a:cs typeface="Courier New"/>
              </a:rPr>
              <a:t>cp</a:t>
            </a:r>
            <a:r>
              <a:rPr lang="en-US" sz="1800" dirty="0">
                <a:latin typeface="Courier New"/>
                <a:cs typeface="Courier New"/>
              </a:rPr>
              <a:t> [source] [</a:t>
            </a:r>
            <a:r>
              <a:rPr lang="en-US" sz="1800" dirty="0" err="1">
                <a:latin typeface="Courier New"/>
                <a:cs typeface="Courier New"/>
              </a:rPr>
              <a:t>dest</a:t>
            </a:r>
            <a:r>
              <a:rPr lang="en-US" sz="1800" dirty="0">
                <a:latin typeface="Courier New"/>
                <a:cs typeface="Courier New"/>
              </a:rPr>
              <a:t>] </a:t>
            </a:r>
            <a:r>
              <a:rPr lang="en-US" sz="1800" dirty="0"/>
              <a:t>= copy</a:t>
            </a:r>
          </a:p>
          <a:p>
            <a:r>
              <a:rPr lang="en-US" sz="1800" dirty="0">
                <a:latin typeface="Courier New"/>
                <a:cs typeface="Courier New"/>
              </a:rPr>
              <a:t>mv [source] [</a:t>
            </a:r>
            <a:r>
              <a:rPr lang="en-US" sz="1800" dirty="0" err="1">
                <a:latin typeface="Courier New"/>
                <a:cs typeface="Courier New"/>
              </a:rPr>
              <a:t>dest</a:t>
            </a:r>
            <a:r>
              <a:rPr lang="en-US" sz="1800" dirty="0">
                <a:latin typeface="Courier New"/>
                <a:cs typeface="Courier New"/>
              </a:rPr>
              <a:t>] </a:t>
            </a:r>
            <a:r>
              <a:rPr lang="en-US" sz="1800" dirty="0"/>
              <a:t>= move, or rename</a:t>
            </a:r>
          </a:p>
          <a:p>
            <a:r>
              <a:rPr lang="en-US" sz="1800" dirty="0" err="1">
                <a:latin typeface="Courier New"/>
                <a:cs typeface="Courier New"/>
              </a:rPr>
              <a:t>rm</a:t>
            </a:r>
            <a:r>
              <a:rPr lang="en-US" sz="1800" dirty="0"/>
              <a:t> = remove files or directories</a:t>
            </a:r>
          </a:p>
          <a:p>
            <a:r>
              <a:rPr lang="en-US" sz="1800" dirty="0">
                <a:latin typeface="Courier New"/>
                <a:cs typeface="Courier New"/>
              </a:rPr>
              <a:t>help</a:t>
            </a:r>
            <a:r>
              <a:rPr lang="en-US" sz="1800" dirty="0"/>
              <a:t> = get bash commands</a:t>
            </a:r>
          </a:p>
          <a:p>
            <a:r>
              <a:rPr lang="en-US" sz="1800" dirty="0">
                <a:latin typeface="Courier New"/>
                <a:cs typeface="Courier New"/>
              </a:rPr>
              <a:t>-help </a:t>
            </a:r>
            <a:r>
              <a:rPr lang="en-US" sz="1800" dirty="0"/>
              <a:t>= get help with a command</a:t>
            </a:r>
          </a:p>
        </p:txBody>
      </p:sp>
      <p:sp>
        <p:nvSpPr>
          <p:cNvPr id="4" name="Slide Number Placeholder 3"/>
          <p:cNvSpPr>
            <a:spLocks noGrp="1"/>
          </p:cNvSpPr>
          <p:nvPr>
            <p:ph type="sldNum" sz="quarter" idx="12"/>
          </p:nvPr>
        </p:nvSpPr>
        <p:spPr/>
        <p:txBody>
          <a:bodyPr/>
          <a:lstStyle/>
          <a:p>
            <a:fld id="{A839F4A7-500C-EC42-AE23-BEE4487EA55E}" type="slidenum">
              <a:rPr lang="en-US" smtClean="0"/>
              <a:t>42</a:t>
            </a:fld>
            <a:endParaRPr lang="en-US" dirty="0"/>
          </a:p>
        </p:txBody>
      </p:sp>
    </p:spTree>
    <p:extLst>
      <p:ext uri="{BB962C8B-B14F-4D97-AF65-F5344CB8AC3E}">
        <p14:creationId xmlns:p14="http://schemas.microsoft.com/office/powerpoint/2010/main" val="1917270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Chapter 2:</a:t>
            </a:r>
            <a:br>
              <a:rPr lang="en-US" dirty="0"/>
            </a:br>
            <a:r>
              <a:rPr lang="en-US" dirty="0"/>
              <a:t>Reproducible Builds</a:t>
            </a:r>
          </a:p>
        </p:txBody>
      </p:sp>
      <p:sp>
        <p:nvSpPr>
          <p:cNvPr id="4" name="Subtitle 3"/>
          <p:cNvSpPr>
            <a:spLocks noGrp="1"/>
          </p:cNvSpPr>
          <p:nvPr>
            <p:ph type="subTitle" idx="1"/>
          </p:nvPr>
        </p:nvSpPr>
        <p:spPr/>
        <p:txBody>
          <a:bodyPr>
            <a:normAutofit lnSpcReduction="10000"/>
          </a:bodyPr>
          <a:lstStyle/>
          <a:p>
            <a:pPr algn="l"/>
            <a:r>
              <a:rPr lang="en-US" dirty="0"/>
              <a:t>Objectives</a:t>
            </a:r>
          </a:p>
          <a:p>
            <a:pPr marL="342900" indent="-342900" algn="l">
              <a:buFont typeface="Arial"/>
              <a:buChar char="•"/>
            </a:pPr>
            <a:r>
              <a:rPr lang="en-US" dirty="0"/>
              <a:t>Understand the role of build tools</a:t>
            </a:r>
          </a:p>
          <a:p>
            <a:pPr marL="342900" indent="-342900" algn="l">
              <a:buFont typeface="Arial"/>
              <a:buChar char="•"/>
            </a:pPr>
            <a:r>
              <a:rPr lang="en-US" dirty="0"/>
              <a:t>Learn about build automation</a:t>
            </a:r>
          </a:p>
          <a:p>
            <a:pPr marL="342900" indent="-342900" algn="l">
              <a:buFont typeface="Arial"/>
              <a:buChar char="•"/>
            </a:pPr>
            <a:r>
              <a:rPr lang="en-US" dirty="0"/>
              <a:t>Configure and use </a:t>
            </a:r>
            <a:r>
              <a:rPr lang="en-US" dirty="0" err="1"/>
              <a:t>npm</a:t>
            </a:r>
            <a:endParaRPr lang="en-US" dirty="0"/>
          </a:p>
        </p:txBody>
      </p:sp>
    </p:spTree>
    <p:extLst>
      <p:ext uri="{BB962C8B-B14F-4D97-AF65-F5344CB8AC3E}">
        <p14:creationId xmlns:p14="http://schemas.microsoft.com/office/powerpoint/2010/main" val="2657455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Why Automate Your Build?</a:t>
            </a:r>
          </a:p>
        </p:txBody>
      </p:sp>
      <p:sp>
        <p:nvSpPr>
          <p:cNvPr id="3" name="Text Placeholder 2"/>
          <p:cNvSpPr>
            <a:spLocks noGrp="1"/>
          </p:cNvSpPr>
          <p:nvPr>
            <p:ph type="body" idx="1"/>
          </p:nvPr>
        </p:nvSpPr>
        <p:spPr/>
        <p:txBody>
          <a:bodyPr/>
          <a:lstStyle/>
          <a:p>
            <a:r>
              <a:rPr lang="en-US" dirty="0"/>
              <a:t>First step in creating culture of Continuous Delivery and </a:t>
            </a:r>
            <a:r>
              <a:rPr lang="en-US" dirty="0" err="1"/>
              <a:t>DevOps</a:t>
            </a:r>
            <a:endParaRPr lang="en-US" dirty="0"/>
          </a:p>
          <a:p>
            <a:pPr lvl="1"/>
            <a:r>
              <a:rPr lang="en-US" dirty="0"/>
              <a:t>Continuous Delivery</a:t>
            </a:r>
          </a:p>
          <a:p>
            <a:pPr lvl="2"/>
            <a:r>
              <a:rPr lang="en-US" dirty="0"/>
              <a:t>Teams produce software in short cycles, ensuring that software can be reliably released at any time.</a:t>
            </a:r>
          </a:p>
          <a:p>
            <a:pPr lvl="1"/>
            <a:r>
              <a:rPr lang="en-US" dirty="0" err="1"/>
              <a:t>DevOps</a:t>
            </a:r>
            <a:endParaRPr lang="en-US" dirty="0"/>
          </a:p>
          <a:p>
            <a:pPr lvl="2"/>
            <a:r>
              <a:rPr lang="en-US" dirty="0"/>
              <a:t>Emphasizes communication and collaboration of developers and IT and creates culture of rapid and reliable releases.</a:t>
            </a:r>
          </a:p>
        </p:txBody>
      </p:sp>
      <p:sp>
        <p:nvSpPr>
          <p:cNvPr id="4" name="Slide Number Placeholder 3"/>
          <p:cNvSpPr>
            <a:spLocks noGrp="1"/>
          </p:cNvSpPr>
          <p:nvPr>
            <p:ph type="sldNum" sz="quarter" idx="12"/>
          </p:nvPr>
        </p:nvSpPr>
        <p:spPr/>
        <p:txBody>
          <a:bodyPr/>
          <a:lstStyle/>
          <a:p>
            <a:fld id="{A839F4A7-500C-EC42-AE23-BEE4487EA55E}" type="slidenum">
              <a:rPr lang="en-US" smtClean="0"/>
              <a:t>44</a:t>
            </a:fld>
            <a:endParaRPr lang="en-US"/>
          </a:p>
        </p:txBody>
      </p:sp>
    </p:spTree>
    <p:extLst>
      <p:ext uri="{BB962C8B-B14F-4D97-AF65-F5344CB8AC3E}">
        <p14:creationId xmlns:p14="http://schemas.microsoft.com/office/powerpoint/2010/main" val="916148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Build Requirements</a:t>
            </a:r>
          </a:p>
        </p:txBody>
      </p:sp>
      <p:sp>
        <p:nvSpPr>
          <p:cNvPr id="3" name="Text Placeholder 2"/>
          <p:cNvSpPr>
            <a:spLocks noGrp="1"/>
          </p:cNvSpPr>
          <p:nvPr>
            <p:ph type="body" idx="1"/>
          </p:nvPr>
        </p:nvSpPr>
        <p:spPr/>
        <p:txBody>
          <a:bodyPr/>
          <a:lstStyle/>
          <a:p>
            <a:r>
              <a:rPr lang="en-US" dirty="0"/>
              <a:t>Return helpful error messages</a:t>
            </a:r>
          </a:p>
          <a:p>
            <a:r>
              <a:rPr lang="en-US" dirty="0"/>
              <a:t>Platform independent</a:t>
            </a:r>
          </a:p>
          <a:p>
            <a:r>
              <a:rPr lang="en-US" dirty="0"/>
              <a:t>Dependency resolution</a:t>
            </a:r>
          </a:p>
          <a:p>
            <a:r>
              <a:rPr lang="en-US" dirty="0"/>
              <a:t>Command-line processing</a:t>
            </a:r>
          </a:p>
          <a:p>
            <a:r>
              <a:rPr lang="en-US" dirty="0"/>
              <a:t>Self-documentation</a:t>
            </a:r>
          </a:p>
          <a:p>
            <a:r>
              <a:rPr lang="en-US" dirty="0"/>
              <a:t>Simple</a:t>
            </a:r>
          </a:p>
        </p:txBody>
      </p:sp>
      <p:sp>
        <p:nvSpPr>
          <p:cNvPr id="4" name="Slide Number Placeholder 3"/>
          <p:cNvSpPr>
            <a:spLocks noGrp="1"/>
          </p:cNvSpPr>
          <p:nvPr>
            <p:ph type="sldNum" sz="quarter" idx="12"/>
          </p:nvPr>
        </p:nvSpPr>
        <p:spPr/>
        <p:txBody>
          <a:bodyPr/>
          <a:lstStyle/>
          <a:p>
            <a:fld id="{A839F4A7-500C-EC42-AE23-BEE4487EA55E}" type="slidenum">
              <a:rPr lang="en-US" smtClean="0"/>
              <a:t>45</a:t>
            </a:fld>
            <a:endParaRPr lang="en-US"/>
          </a:p>
        </p:txBody>
      </p:sp>
    </p:spTree>
    <p:extLst>
      <p:ext uri="{BB962C8B-B14F-4D97-AF65-F5344CB8AC3E}">
        <p14:creationId xmlns:p14="http://schemas.microsoft.com/office/powerpoint/2010/main" val="542543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npm</a:t>
            </a:r>
          </a:p>
        </p:txBody>
      </p:sp>
      <p:sp>
        <p:nvSpPr>
          <p:cNvPr id="3" name="Text Placeholder 2"/>
          <p:cNvSpPr>
            <a:spLocks noGrp="1"/>
          </p:cNvSpPr>
          <p:nvPr>
            <p:ph type="body" idx="1"/>
          </p:nvPr>
        </p:nvSpPr>
        <p:spPr/>
        <p:txBody>
          <a:bodyPr/>
          <a:lstStyle/>
          <a:p>
            <a:r>
              <a:rPr lang="en-US" dirty="0"/>
              <a:t>Installs, publishes, and manages node programs</a:t>
            </a:r>
          </a:p>
          <a:p>
            <a:r>
              <a:rPr lang="en-US" dirty="0"/>
              <a:t>Is bundled and installed with Node</a:t>
            </a:r>
          </a:p>
          <a:p>
            <a:r>
              <a:rPr lang="en-US" dirty="0"/>
              <a:t>Allows you to install </a:t>
            </a:r>
            <a:r>
              <a:rPr lang="en-US" dirty="0" err="1"/>
              <a:t>Node.js</a:t>
            </a:r>
            <a:r>
              <a:rPr lang="en-US" dirty="0"/>
              <a:t> applications from the </a:t>
            </a:r>
            <a:r>
              <a:rPr lang="en-US" dirty="0" err="1"/>
              <a:t>npm</a:t>
            </a:r>
            <a:r>
              <a:rPr lang="en-US" dirty="0"/>
              <a:t> registry</a:t>
            </a:r>
          </a:p>
          <a:p>
            <a:r>
              <a:rPr lang="en-US" dirty="0"/>
              <a:t>Written in JavaScript</a:t>
            </a:r>
          </a:p>
        </p:txBody>
      </p:sp>
      <p:sp>
        <p:nvSpPr>
          <p:cNvPr id="4" name="Slide Number Placeholder 3"/>
          <p:cNvSpPr>
            <a:spLocks noGrp="1"/>
          </p:cNvSpPr>
          <p:nvPr>
            <p:ph type="sldNum" sz="quarter" idx="12"/>
          </p:nvPr>
        </p:nvSpPr>
        <p:spPr/>
        <p:txBody>
          <a:bodyPr/>
          <a:lstStyle/>
          <a:p>
            <a:fld id="{A839F4A7-500C-EC42-AE23-BEE4487EA55E}" type="slidenum">
              <a:rPr lang="en-US" smtClean="0"/>
              <a:t>46</a:t>
            </a:fld>
            <a:endParaRPr lang="en-US"/>
          </a:p>
        </p:txBody>
      </p:sp>
    </p:spTree>
    <p:extLst>
      <p:ext uri="{BB962C8B-B14F-4D97-AF65-F5344CB8AC3E}">
        <p14:creationId xmlns:p14="http://schemas.microsoft.com/office/powerpoint/2010/main" val="4073180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Lab 4 – Initialize </a:t>
            </a:r>
            <a:r>
              <a:rPr lang="en-US" dirty="0" err="1"/>
              <a:t>npm</a:t>
            </a:r>
            <a:endParaRPr lang="en-US" dirty="0"/>
          </a:p>
        </p:txBody>
      </p:sp>
      <p:pic>
        <p:nvPicPr>
          <p:cNvPr id="5" name="Content Placeholder 4" descr="Screen Shot 2016-04-18 at 2.16.11 PM.png"/>
          <p:cNvPicPr>
            <a:picLocks noGrp="1" noChangeAspect="1"/>
          </p:cNvPicPr>
          <p:nvPr>
            <p:ph idx="1"/>
          </p:nvPr>
        </p:nvPicPr>
        <p:blipFill>
          <a:blip r:embed="rId3">
            <a:extLst>
              <a:ext uri="{28A0092B-C50C-407E-A947-70E740481C1C}">
                <a14:useLocalDpi xmlns:a14="http://schemas.microsoft.com/office/drawing/2010/main" val="0"/>
              </a:ext>
            </a:extLst>
          </a:blip>
          <a:srcRect t="14506" b="14506"/>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47</a:t>
            </a:fld>
            <a:endParaRPr lang="en-US"/>
          </a:p>
        </p:txBody>
      </p:sp>
    </p:spTree>
    <p:extLst>
      <p:ext uri="{BB962C8B-B14F-4D97-AF65-F5344CB8AC3E}">
        <p14:creationId xmlns:p14="http://schemas.microsoft.com/office/powerpoint/2010/main" val="994024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node_modules</a:t>
            </a:r>
          </a:p>
        </p:txBody>
      </p:sp>
      <p:sp>
        <p:nvSpPr>
          <p:cNvPr id="3" name="Text Placeholder 2"/>
          <p:cNvSpPr>
            <a:spLocks noGrp="1"/>
          </p:cNvSpPr>
          <p:nvPr>
            <p:ph type="body" idx="1"/>
          </p:nvPr>
        </p:nvSpPr>
        <p:spPr/>
        <p:txBody>
          <a:bodyPr/>
          <a:lstStyle/>
          <a:p>
            <a:r>
              <a:rPr lang="en-US" dirty="0"/>
              <a:t>Two ways to install </a:t>
            </a:r>
            <a:r>
              <a:rPr lang="en-US" dirty="0" err="1"/>
              <a:t>npm</a:t>
            </a:r>
            <a:r>
              <a:rPr lang="en-US" dirty="0"/>
              <a:t> packages</a:t>
            </a:r>
          </a:p>
          <a:p>
            <a:pPr lvl="1"/>
            <a:r>
              <a:rPr lang="en-US" dirty="0"/>
              <a:t>Locally</a:t>
            </a:r>
          </a:p>
          <a:p>
            <a:pPr lvl="1"/>
            <a:r>
              <a:rPr lang="en-US" dirty="0"/>
              <a:t>Globally</a:t>
            </a:r>
          </a:p>
          <a:p>
            <a:r>
              <a:rPr lang="en-US" dirty="0"/>
              <a:t>When you install packages locally, they're put into the </a:t>
            </a:r>
            <a:r>
              <a:rPr lang="en-US" b="1" dirty="0"/>
              <a:t>node_modules</a:t>
            </a:r>
            <a:r>
              <a:rPr lang="en-US" dirty="0"/>
              <a:t> directory in your current directory.</a:t>
            </a:r>
          </a:p>
          <a:p>
            <a:r>
              <a:rPr lang="en-US" dirty="0"/>
              <a:t>You should always run </a:t>
            </a:r>
            <a:r>
              <a:rPr lang="en-US" dirty="0" err="1"/>
              <a:t>npm</a:t>
            </a:r>
            <a:r>
              <a:rPr lang="en-US" dirty="0"/>
              <a:t> install from the same directory as your </a:t>
            </a:r>
            <a:r>
              <a:rPr lang="en-US" b="1" dirty="0" err="1"/>
              <a:t>package.json</a:t>
            </a:r>
            <a:r>
              <a:rPr lang="en-US" dirty="0"/>
              <a:t> file, which should be at the root of your project.</a:t>
            </a:r>
          </a:p>
          <a:p>
            <a:r>
              <a:rPr lang="en-US" dirty="0"/>
              <a:t>Run </a:t>
            </a:r>
            <a:r>
              <a:rPr lang="en-US" dirty="0" err="1">
                <a:latin typeface="Courier New"/>
                <a:cs typeface="Courier New"/>
              </a:rPr>
              <a:t>npm</a:t>
            </a:r>
            <a:r>
              <a:rPr lang="en-US" dirty="0">
                <a:latin typeface="Courier New"/>
                <a:cs typeface="Courier New"/>
              </a:rPr>
              <a:t> update </a:t>
            </a:r>
            <a:r>
              <a:rPr lang="en-US" dirty="0"/>
              <a:t>to update local packages</a:t>
            </a:r>
          </a:p>
          <a:p>
            <a:r>
              <a:rPr lang="en-US" dirty="0"/>
              <a:t>Run </a:t>
            </a:r>
            <a:r>
              <a:rPr lang="en-US" dirty="0" err="1">
                <a:latin typeface="Courier New"/>
                <a:cs typeface="Courier New"/>
              </a:rPr>
              <a:t>npm</a:t>
            </a:r>
            <a:r>
              <a:rPr lang="en-US" dirty="0">
                <a:latin typeface="Courier New"/>
                <a:cs typeface="Courier New"/>
              </a:rPr>
              <a:t> outdated </a:t>
            </a:r>
            <a:r>
              <a:rPr lang="en-US" dirty="0"/>
              <a:t>to find out which packages are outdated.</a:t>
            </a:r>
          </a:p>
        </p:txBody>
      </p:sp>
      <p:sp>
        <p:nvSpPr>
          <p:cNvPr id="4" name="Slide Number Placeholder 3"/>
          <p:cNvSpPr>
            <a:spLocks noGrp="1"/>
          </p:cNvSpPr>
          <p:nvPr>
            <p:ph type="sldNum" sz="quarter" idx="12"/>
          </p:nvPr>
        </p:nvSpPr>
        <p:spPr/>
        <p:txBody>
          <a:bodyPr/>
          <a:lstStyle/>
          <a:p>
            <a:fld id="{A839F4A7-500C-EC42-AE23-BEE4487EA55E}" type="slidenum">
              <a:rPr lang="en-US" smtClean="0"/>
              <a:t>48</a:t>
            </a:fld>
            <a:endParaRPr lang="en-US"/>
          </a:p>
        </p:txBody>
      </p:sp>
    </p:spTree>
    <p:extLst>
      <p:ext uri="{BB962C8B-B14F-4D97-AF65-F5344CB8AC3E}">
        <p14:creationId xmlns:p14="http://schemas.microsoft.com/office/powerpoint/2010/main" val="30177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Text Placeholder 2"/>
          <p:cNvSpPr>
            <a:spLocks noGrp="1"/>
          </p:cNvSpPr>
          <p:nvPr>
            <p:ph type="body" idx="1"/>
          </p:nvPr>
        </p:nvSpPr>
        <p:spPr/>
        <p:txBody>
          <a:bodyPr/>
          <a:lstStyle/>
          <a:p>
            <a:r>
              <a:rPr lang="en-US" dirty="0"/>
              <a:t>Manages locally installed </a:t>
            </a:r>
            <a:r>
              <a:rPr lang="en-US" dirty="0" err="1"/>
              <a:t>npm</a:t>
            </a:r>
            <a:r>
              <a:rPr lang="en-US" dirty="0"/>
              <a:t> packages</a:t>
            </a:r>
          </a:p>
          <a:p>
            <a:r>
              <a:rPr lang="en-US" dirty="0"/>
              <a:t>Documents packages your project depends on</a:t>
            </a:r>
          </a:p>
          <a:p>
            <a:r>
              <a:rPr lang="en-US" dirty="0"/>
              <a:t>Specifies the versions of each package your project can use</a:t>
            </a:r>
          </a:p>
          <a:p>
            <a:r>
              <a:rPr lang="en-US" dirty="0"/>
              <a:t>Makes your build reproducible</a:t>
            </a:r>
          </a:p>
          <a:p>
            <a:r>
              <a:rPr lang="en-US" dirty="0"/>
              <a:t>Package versions are specified using Semantic versioning (</a:t>
            </a:r>
            <a:r>
              <a:rPr lang="en-US" dirty="0" err="1"/>
              <a:t>semver</a:t>
            </a:r>
            <a:r>
              <a:rPr lang="en-US" dirty="0"/>
              <a:t>)</a:t>
            </a:r>
          </a:p>
          <a:p>
            <a:r>
              <a:rPr lang="en-US" dirty="0" err="1"/>
              <a:t>Semver</a:t>
            </a:r>
            <a:r>
              <a:rPr lang="en-US" dirty="0"/>
              <a:t> ranges:</a:t>
            </a:r>
          </a:p>
          <a:p>
            <a:pPr marL="457200" lvl="1" indent="0">
              <a:buNone/>
            </a:pPr>
            <a:r>
              <a:rPr lang="en-US" dirty="0">
                <a:latin typeface="Courier New"/>
                <a:cs typeface="Courier New"/>
              </a:rPr>
              <a:t>~ </a:t>
            </a:r>
            <a:r>
              <a:rPr lang="en-US" dirty="0"/>
              <a:t>: patch release - 1.0.x</a:t>
            </a:r>
          </a:p>
          <a:p>
            <a:pPr marL="457200" lvl="1" indent="0">
              <a:buNone/>
            </a:pPr>
            <a:r>
              <a:rPr lang="en-US" dirty="0">
                <a:latin typeface="Courier New"/>
                <a:cs typeface="Courier New"/>
              </a:rPr>
              <a:t>^ </a:t>
            </a:r>
            <a:r>
              <a:rPr lang="en-US" dirty="0"/>
              <a:t>: minor release - 1.x</a:t>
            </a:r>
          </a:p>
          <a:p>
            <a:pPr marL="457200" lvl="1" indent="0">
              <a:buNone/>
            </a:pPr>
            <a:r>
              <a:rPr lang="en-US" dirty="0">
                <a:latin typeface="Courier New"/>
                <a:cs typeface="Courier New"/>
              </a:rPr>
              <a:t>* </a:t>
            </a:r>
            <a:r>
              <a:rPr lang="en-US" dirty="0"/>
              <a:t>: major release - x</a:t>
            </a:r>
          </a:p>
        </p:txBody>
      </p:sp>
      <p:sp>
        <p:nvSpPr>
          <p:cNvPr id="4" name="Slide Number Placeholder 3"/>
          <p:cNvSpPr>
            <a:spLocks noGrp="1"/>
          </p:cNvSpPr>
          <p:nvPr>
            <p:ph type="sldNum" sz="quarter" idx="12"/>
          </p:nvPr>
        </p:nvSpPr>
        <p:spPr/>
        <p:txBody>
          <a:bodyPr/>
          <a:lstStyle/>
          <a:p>
            <a:fld id="{A839F4A7-500C-EC42-AE23-BEE4487EA55E}" type="slidenum">
              <a:rPr lang="en-US" smtClean="0"/>
              <a:t>49</a:t>
            </a:fld>
            <a:endParaRPr lang="en-US"/>
          </a:p>
        </p:txBody>
      </p:sp>
    </p:spTree>
    <p:extLst>
      <p:ext uri="{BB962C8B-B14F-4D97-AF65-F5344CB8AC3E}">
        <p14:creationId xmlns:p14="http://schemas.microsoft.com/office/powerpoint/2010/main" val="235573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Text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5</a:t>
            </a:fld>
            <a:endParaRPr lang="en-US"/>
          </a:p>
        </p:txBody>
      </p:sp>
    </p:spTree>
    <p:extLst>
      <p:ext uri="{BB962C8B-B14F-4D97-AF65-F5344CB8AC3E}">
        <p14:creationId xmlns:p14="http://schemas.microsoft.com/office/powerpoint/2010/main" val="57635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Npm</a:t>
            </a:r>
            <a:r>
              <a:rPr lang="en-US" dirty="0"/>
              <a:t> Install</a:t>
            </a:r>
          </a:p>
        </p:txBody>
      </p:sp>
      <p:sp>
        <p:nvSpPr>
          <p:cNvPr id="3" name="Text Placeholder 2"/>
          <p:cNvSpPr>
            <a:spLocks noGrp="1"/>
          </p:cNvSpPr>
          <p:nvPr>
            <p:ph type="body" idx="1"/>
          </p:nvPr>
        </p:nvSpPr>
        <p:spPr/>
        <p:txBody>
          <a:bodyPr/>
          <a:lstStyle/>
          <a:p>
            <a:r>
              <a:rPr lang="en-US" dirty="0"/>
              <a:t>Is used to download and install a package</a:t>
            </a:r>
          </a:p>
          <a:p>
            <a:r>
              <a:rPr lang="en-US" dirty="0">
                <a:latin typeface="Courier New"/>
                <a:cs typeface="Courier New"/>
              </a:rPr>
              <a:t>-g</a:t>
            </a:r>
            <a:r>
              <a:rPr lang="en-US" dirty="0"/>
              <a:t>: install globally</a:t>
            </a:r>
          </a:p>
          <a:p>
            <a:r>
              <a:rPr lang="en-US" dirty="0">
                <a:latin typeface="Courier New"/>
                <a:cs typeface="Courier New"/>
              </a:rPr>
              <a:t>--save</a:t>
            </a:r>
            <a:r>
              <a:rPr lang="en-US" dirty="0"/>
              <a:t>: Package will appear in your dependencies</a:t>
            </a:r>
          </a:p>
          <a:p>
            <a:r>
              <a:rPr lang="en-US" dirty="0">
                <a:latin typeface="Courier New"/>
                <a:cs typeface="Courier New"/>
              </a:rPr>
              <a:t>--save-</a:t>
            </a:r>
            <a:r>
              <a:rPr lang="en-US" dirty="0" err="1">
                <a:latin typeface="Courier New"/>
                <a:cs typeface="Courier New"/>
              </a:rPr>
              <a:t>dev</a:t>
            </a:r>
            <a:r>
              <a:rPr lang="en-US" dirty="0"/>
              <a:t>: Package will appear in your </a:t>
            </a:r>
            <a:r>
              <a:rPr lang="en-US" dirty="0" err="1"/>
              <a:t>devDependencies</a:t>
            </a:r>
            <a:endParaRPr lang="en-US" dirty="0"/>
          </a:p>
          <a:p>
            <a:r>
              <a:rPr lang="en-US" dirty="0">
                <a:latin typeface="Courier New"/>
                <a:cs typeface="Courier New"/>
              </a:rPr>
              <a:t>--save-optional</a:t>
            </a:r>
            <a:r>
              <a:rPr lang="en-US" dirty="0"/>
              <a:t>: Package will appear in your </a:t>
            </a:r>
            <a:r>
              <a:rPr lang="en-US" dirty="0" err="1"/>
              <a:t>optionalDependencies</a:t>
            </a:r>
            <a:endParaRPr lang="en-US" dirty="0"/>
          </a:p>
          <a:p>
            <a:r>
              <a:rPr lang="en-US" dirty="0">
                <a:latin typeface="Courier New"/>
                <a:cs typeface="Courier New"/>
              </a:rPr>
              <a:t>--save-exact</a:t>
            </a:r>
            <a:r>
              <a:rPr lang="en-US" dirty="0"/>
              <a:t>: Saved dependency will be configured with an exact version rather than the default range operator.</a:t>
            </a:r>
          </a:p>
        </p:txBody>
      </p:sp>
      <p:sp>
        <p:nvSpPr>
          <p:cNvPr id="4" name="Slide Number Placeholder 3"/>
          <p:cNvSpPr>
            <a:spLocks noGrp="1"/>
          </p:cNvSpPr>
          <p:nvPr>
            <p:ph type="sldNum" sz="quarter" idx="12"/>
          </p:nvPr>
        </p:nvSpPr>
        <p:spPr/>
        <p:txBody>
          <a:bodyPr/>
          <a:lstStyle/>
          <a:p>
            <a:fld id="{A839F4A7-500C-EC42-AE23-BEE4487EA55E}" type="slidenum">
              <a:rPr lang="en-US" smtClean="0"/>
              <a:t>50</a:t>
            </a:fld>
            <a:endParaRPr lang="en-US"/>
          </a:p>
        </p:txBody>
      </p:sp>
    </p:spTree>
    <p:extLst>
      <p:ext uri="{BB962C8B-B14F-4D97-AF65-F5344CB8AC3E}">
        <p14:creationId xmlns:p14="http://schemas.microsoft.com/office/powerpoint/2010/main" val="1654901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Lab 5 </a:t>
            </a:r>
            <a:r>
              <a:rPr lang="mr-IN" dirty="0"/>
              <a:t>–</a:t>
            </a:r>
            <a:r>
              <a:rPr lang="en-US" dirty="0"/>
              <a:t> Using </a:t>
            </a:r>
            <a:r>
              <a:rPr lang="en-US" dirty="0" err="1"/>
              <a:t>npm</a:t>
            </a:r>
            <a:r>
              <a:rPr lang="en-US" dirty="0"/>
              <a:t> as a Build Tool</a:t>
            </a:r>
          </a:p>
        </p:txBody>
      </p:sp>
      <p:sp>
        <p:nvSpPr>
          <p:cNvPr id="3" name="Text Placeholder 2"/>
          <p:cNvSpPr>
            <a:spLocks noGrp="1"/>
          </p:cNvSpPr>
          <p:nvPr>
            <p:ph idx="1"/>
          </p:nvPr>
        </p:nvSpPr>
        <p:spPr/>
        <p:txBody>
          <a:bodyPr/>
          <a:lstStyle/>
          <a:p>
            <a:endParaRPr lang="en-US" sz="2000" dirty="0">
              <a:latin typeface="Courier New"/>
              <a:cs typeface="Courier New"/>
            </a:endParaRPr>
          </a:p>
        </p:txBody>
      </p:sp>
      <p:sp>
        <p:nvSpPr>
          <p:cNvPr id="4" name="Slide Number Placeholder 3"/>
          <p:cNvSpPr>
            <a:spLocks noGrp="1"/>
          </p:cNvSpPr>
          <p:nvPr>
            <p:ph type="sldNum" sz="quarter" idx="12"/>
          </p:nvPr>
        </p:nvSpPr>
        <p:spPr/>
        <p:txBody>
          <a:bodyPr/>
          <a:lstStyle/>
          <a:p>
            <a:fld id="{6FFFF67E-EC6A-B940-8DC7-BF9A5925C934}" type="slidenum">
              <a:rPr lang="en-US" smtClean="0"/>
              <a:t>51</a:t>
            </a:fld>
            <a:endParaRPr lang="en-US"/>
          </a:p>
        </p:txBody>
      </p:sp>
    </p:spTree>
    <p:extLst>
      <p:ext uri="{BB962C8B-B14F-4D97-AF65-F5344CB8AC3E}">
        <p14:creationId xmlns:p14="http://schemas.microsoft.com/office/powerpoint/2010/main" val="2162585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Lab 6 - Managing External Dependencies</a:t>
            </a:r>
          </a:p>
        </p:txBody>
      </p:sp>
      <p:sp>
        <p:nvSpPr>
          <p:cNvPr id="2" name="Text Placeholder 1"/>
          <p:cNvSpPr>
            <a:spLocks noGrp="1"/>
          </p:cNvSpPr>
          <p:nvPr>
            <p:ph type="body" idx="1"/>
          </p:nvPr>
        </p:nvSpPr>
        <p:spPr/>
        <p:txBody>
          <a:bodyPr/>
          <a:lstStyle/>
          <a:p>
            <a:pPr marL="514350" indent="-514350">
              <a:buFont typeface="+mj-lt"/>
              <a:buAutoNum type="arabicPeriod"/>
            </a:pPr>
            <a:r>
              <a:rPr lang="en-US" dirty="0"/>
              <a:t>Create a script called version-check to check the node version</a:t>
            </a:r>
          </a:p>
          <a:p>
            <a:pPr marL="514350" indent="-514350">
              <a:buFont typeface="+mj-lt"/>
              <a:buAutoNum type="arabicPeriod"/>
            </a:pPr>
            <a:r>
              <a:rPr lang="en-US" dirty="0"/>
              <a:t>Compare node version against version listed in </a:t>
            </a:r>
            <a:r>
              <a:rPr lang="en-US" dirty="0" err="1"/>
              <a:t>package.json</a:t>
            </a:r>
            <a:endParaRPr lang="en-US" dirty="0"/>
          </a:p>
          <a:p>
            <a:pPr marL="514350" indent="-514350">
              <a:buFont typeface="+mj-lt"/>
              <a:buAutoNum type="arabicPeriod"/>
            </a:pPr>
            <a:r>
              <a:rPr lang="en-US" dirty="0"/>
              <a:t>Fail with helpful message if wrong version is installed</a:t>
            </a:r>
          </a:p>
          <a:p>
            <a:pPr marL="514350" indent="-514350">
              <a:buFont typeface="+mj-lt"/>
              <a:buAutoNum type="arabicPeriod"/>
            </a:pPr>
            <a:r>
              <a:rPr lang="en-US" dirty="0"/>
              <a:t>Make the default task dependent on version</a:t>
            </a:r>
          </a:p>
        </p:txBody>
      </p:sp>
      <p:sp>
        <p:nvSpPr>
          <p:cNvPr id="4" name="Slide Number Placeholder 3"/>
          <p:cNvSpPr>
            <a:spLocks noGrp="1"/>
          </p:cNvSpPr>
          <p:nvPr>
            <p:ph type="sldNum" sz="quarter" idx="12"/>
          </p:nvPr>
        </p:nvSpPr>
        <p:spPr/>
        <p:txBody>
          <a:bodyPr/>
          <a:lstStyle/>
          <a:p>
            <a:fld id="{A839F4A7-500C-EC42-AE23-BEE4487EA55E}" type="slidenum">
              <a:rPr lang="en-US" smtClean="0"/>
              <a:t>52</a:t>
            </a:fld>
            <a:endParaRPr lang="en-US"/>
          </a:p>
        </p:txBody>
      </p:sp>
    </p:spTree>
    <p:extLst>
      <p:ext uri="{BB962C8B-B14F-4D97-AF65-F5344CB8AC3E}">
        <p14:creationId xmlns:p14="http://schemas.microsoft.com/office/powerpoint/2010/main" val="7886758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Chapter 3:</a:t>
            </a:r>
            <a:br>
              <a:rPr lang="en-US" dirty="0"/>
            </a:br>
            <a:r>
              <a:rPr lang="en-US" dirty="0"/>
              <a:t>Static</a:t>
            </a:r>
            <a:r>
              <a:rPr lang="en-US" baseline="0" dirty="0"/>
              <a:t> </a:t>
            </a:r>
            <a:r>
              <a:rPr lang="en-US" dirty="0"/>
              <a:t>Code Analysis</a:t>
            </a:r>
          </a:p>
        </p:txBody>
      </p:sp>
      <p:sp>
        <p:nvSpPr>
          <p:cNvPr id="5" name="Subtitle 4"/>
          <p:cNvSpPr>
            <a:spLocks noGrp="1"/>
          </p:cNvSpPr>
          <p:nvPr>
            <p:ph type="subTitle" idx="1"/>
          </p:nvPr>
        </p:nvSpPr>
        <p:spPr/>
        <p:txBody>
          <a:bodyPr>
            <a:normAutofit fontScale="92500" lnSpcReduction="20000"/>
          </a:bodyPr>
          <a:lstStyle/>
          <a:p>
            <a:pPr algn="l"/>
            <a:r>
              <a:rPr lang="en-US" dirty="0"/>
              <a:t>Objectives</a:t>
            </a:r>
          </a:p>
          <a:p>
            <a:pPr marL="342900" indent="-342900" algn="l">
              <a:buFont typeface="Arial"/>
              <a:buChar char="•"/>
            </a:pPr>
            <a:r>
              <a:rPr lang="en-US" dirty="0"/>
              <a:t>Learn about Lint tools</a:t>
            </a:r>
          </a:p>
          <a:p>
            <a:pPr marL="342900" indent="-342900" algn="l">
              <a:buFont typeface="Arial"/>
              <a:buChar char="•"/>
            </a:pPr>
            <a:r>
              <a:rPr lang="en-US" dirty="0"/>
              <a:t>Use </a:t>
            </a:r>
            <a:r>
              <a:rPr lang="en-US" dirty="0" err="1"/>
              <a:t>ESLint</a:t>
            </a:r>
            <a:endParaRPr lang="en-US" dirty="0"/>
          </a:p>
          <a:p>
            <a:pPr marL="342900" indent="-342900" algn="l">
              <a:buFont typeface="Arial"/>
              <a:buChar char="•"/>
            </a:pPr>
            <a:r>
              <a:rPr lang="en-US" dirty="0"/>
              <a:t>Configure </a:t>
            </a:r>
            <a:r>
              <a:rPr lang="en-US" dirty="0" err="1"/>
              <a:t>ESLint</a:t>
            </a:r>
            <a:endParaRPr lang="en-US" dirty="0"/>
          </a:p>
          <a:p>
            <a:pPr marL="342900" indent="-342900" algn="l">
              <a:buFont typeface="Arial"/>
              <a:buChar char="•"/>
            </a:pPr>
            <a:r>
              <a:rPr lang="en-US" dirty="0"/>
              <a:t>Manual testing with a local web server</a:t>
            </a:r>
          </a:p>
        </p:txBody>
      </p:sp>
      <p:sp>
        <p:nvSpPr>
          <p:cNvPr id="3" name="Slide Number Placeholder 2"/>
          <p:cNvSpPr>
            <a:spLocks noGrp="1"/>
          </p:cNvSpPr>
          <p:nvPr>
            <p:ph type="sldNum" sz="quarter" idx="12"/>
          </p:nvPr>
        </p:nvSpPr>
        <p:spPr/>
        <p:txBody>
          <a:bodyPr/>
          <a:lstStyle/>
          <a:p>
            <a:fld id="{6FFFF67E-EC6A-B940-8DC7-BF9A5925C934}" type="slidenum">
              <a:rPr lang="en-US" smtClean="0"/>
              <a:t>53</a:t>
            </a:fld>
            <a:endParaRPr lang="en-US"/>
          </a:p>
        </p:txBody>
      </p:sp>
    </p:spTree>
    <p:extLst>
      <p:ext uri="{BB962C8B-B14F-4D97-AF65-F5344CB8AC3E}">
        <p14:creationId xmlns:p14="http://schemas.microsoft.com/office/powerpoint/2010/main" val="1647468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Lint tools</a:t>
            </a:r>
          </a:p>
        </p:txBody>
      </p:sp>
      <p:sp>
        <p:nvSpPr>
          <p:cNvPr id="3" name="Text Placeholder 2"/>
          <p:cNvSpPr>
            <a:spLocks noGrp="1"/>
          </p:cNvSpPr>
          <p:nvPr>
            <p:ph type="body" idx="1"/>
          </p:nvPr>
        </p:nvSpPr>
        <p:spPr/>
        <p:txBody>
          <a:bodyPr/>
          <a:lstStyle/>
          <a:p>
            <a:pPr lvl="0" rtl="0"/>
            <a:r>
              <a:rPr lang="en-US" dirty="0" err="1"/>
              <a:t>JSLint</a:t>
            </a:r>
            <a:endParaRPr lang="en-US" dirty="0"/>
          </a:p>
          <a:p>
            <a:pPr lvl="1"/>
            <a:r>
              <a:rPr lang="en-US" dirty="0"/>
              <a:t>Created by Douglas </a:t>
            </a:r>
            <a:r>
              <a:rPr lang="en-US" dirty="0" err="1"/>
              <a:t>Crockford</a:t>
            </a:r>
            <a:endParaRPr lang="en-US" dirty="0"/>
          </a:p>
          <a:p>
            <a:pPr lvl="1"/>
            <a:r>
              <a:rPr lang="en-US" dirty="0"/>
              <a:t>Highly opinionated (like Mr. </a:t>
            </a:r>
            <a:r>
              <a:rPr lang="en-US" dirty="0" err="1"/>
              <a:t>Crockford</a:t>
            </a:r>
            <a:r>
              <a:rPr lang="en-US" dirty="0"/>
              <a:t>)</a:t>
            </a:r>
          </a:p>
          <a:p>
            <a:pPr lvl="1"/>
            <a:r>
              <a:rPr lang="en-US" dirty="0"/>
              <a:t>Flags style that conflicts with "The Good Parts" according to D.C.</a:t>
            </a:r>
          </a:p>
          <a:p>
            <a:pPr lvl="0" rtl="0"/>
            <a:r>
              <a:rPr lang="en-US" dirty="0" err="1"/>
              <a:t>JSHint</a:t>
            </a:r>
            <a:endParaRPr lang="en-US" dirty="0"/>
          </a:p>
          <a:p>
            <a:pPr lvl="1"/>
            <a:r>
              <a:rPr lang="en-US" dirty="0"/>
              <a:t>More control</a:t>
            </a:r>
          </a:p>
          <a:p>
            <a:pPr lvl="1"/>
            <a:r>
              <a:rPr lang="en-US" dirty="0"/>
              <a:t>Doesn't flag style issues by default</a:t>
            </a:r>
          </a:p>
          <a:p>
            <a:pPr lvl="0" rtl="0"/>
            <a:r>
              <a:rPr lang="en-US" dirty="0" err="1"/>
              <a:t>ESLint</a:t>
            </a:r>
            <a:endParaRPr lang="en-US" dirty="0"/>
          </a:p>
          <a:p>
            <a:pPr lvl="1"/>
            <a:r>
              <a:rPr lang="en-US" dirty="0"/>
              <a:t>Allows developers to create their own rules ("Pluggable")</a:t>
            </a:r>
          </a:p>
          <a:p>
            <a:pPr lvl="1"/>
            <a:r>
              <a:rPr lang="en-US" dirty="0"/>
              <a:t>"Agenda free" - doesn't promote any particular style</a:t>
            </a:r>
          </a:p>
        </p:txBody>
      </p:sp>
      <p:sp>
        <p:nvSpPr>
          <p:cNvPr id="4" name="Slide Number Placeholder 3"/>
          <p:cNvSpPr>
            <a:spLocks noGrp="1"/>
          </p:cNvSpPr>
          <p:nvPr>
            <p:ph type="sldNum" sz="quarter" idx="12"/>
          </p:nvPr>
        </p:nvSpPr>
        <p:spPr/>
        <p:txBody>
          <a:bodyPr/>
          <a:lstStyle/>
          <a:p>
            <a:fld id="{A839F4A7-500C-EC42-AE23-BEE4487EA55E}" type="slidenum">
              <a:rPr lang="en-US" smtClean="0"/>
              <a:t>54</a:t>
            </a:fld>
            <a:endParaRPr lang="en-US"/>
          </a:p>
        </p:txBody>
      </p:sp>
    </p:spTree>
    <p:extLst>
      <p:ext uri="{BB962C8B-B14F-4D97-AF65-F5344CB8AC3E}">
        <p14:creationId xmlns:p14="http://schemas.microsoft.com/office/powerpoint/2010/main" val="20702942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Configuring </a:t>
            </a:r>
            <a:r>
              <a:rPr lang="en-US" dirty="0" err="1"/>
              <a:t>ESLint</a:t>
            </a:r>
            <a:endParaRPr lang="en-US" dirty="0"/>
          </a:p>
        </p:txBody>
      </p:sp>
      <p:sp>
        <p:nvSpPr>
          <p:cNvPr id="6" name="Text Placeholder 5"/>
          <p:cNvSpPr>
            <a:spLocks noGrp="1"/>
          </p:cNvSpPr>
          <p:nvPr>
            <p:ph type="body" idx="1"/>
          </p:nvPr>
        </p:nvSpPr>
        <p:spPr/>
        <p:txBody>
          <a:bodyPr/>
          <a:lstStyle/>
          <a:p>
            <a:r>
              <a:rPr lang="en-US" dirty="0"/>
              <a:t>Two ways</a:t>
            </a:r>
          </a:p>
          <a:p>
            <a:pPr lvl="1"/>
            <a:r>
              <a:rPr lang="en-US" dirty="0"/>
              <a:t>Configuration comments</a:t>
            </a:r>
          </a:p>
          <a:p>
            <a:pPr lvl="2"/>
            <a:r>
              <a:rPr lang="en-US" dirty="0"/>
              <a:t>embed configuration info in JS files with comments</a:t>
            </a:r>
          </a:p>
          <a:p>
            <a:pPr lvl="2"/>
            <a:r>
              <a:rPr lang="en-US" i="1" dirty="0">
                <a:latin typeface="Courier New"/>
                <a:cs typeface="Courier New"/>
              </a:rPr>
              <a:t>/* </a:t>
            </a:r>
            <a:r>
              <a:rPr lang="en-US" i="1" dirty="0" err="1">
                <a:latin typeface="Courier New"/>
                <a:cs typeface="Courier New"/>
              </a:rPr>
              <a:t>eslint</a:t>
            </a:r>
            <a:r>
              <a:rPr lang="en-US" i="1" dirty="0">
                <a:latin typeface="Courier New"/>
                <a:cs typeface="Courier New"/>
              </a:rPr>
              <a:t> </a:t>
            </a:r>
            <a:r>
              <a:rPr lang="en-US" i="1" dirty="0" err="1">
                <a:latin typeface="Courier New"/>
                <a:cs typeface="Courier New"/>
              </a:rPr>
              <a:t>eqeqeq</a:t>
            </a:r>
            <a:r>
              <a:rPr lang="en-US" i="1" dirty="0">
                <a:latin typeface="Courier New"/>
                <a:cs typeface="Courier New"/>
              </a:rPr>
              <a:t>: "off", curly: "error" */</a:t>
            </a:r>
            <a:endParaRPr lang="en-US" dirty="0">
              <a:latin typeface="Courier New"/>
              <a:cs typeface="Courier New"/>
            </a:endParaRPr>
          </a:p>
          <a:p>
            <a:pPr lvl="1"/>
            <a:r>
              <a:rPr lang="en-US" dirty="0"/>
              <a:t>Configuration files</a:t>
            </a:r>
          </a:p>
          <a:p>
            <a:pPr lvl="2"/>
            <a:r>
              <a:rPr lang="en-US" dirty="0"/>
              <a:t>.</a:t>
            </a:r>
            <a:r>
              <a:rPr lang="en-US" dirty="0" err="1"/>
              <a:t>eslintrc</a:t>
            </a:r>
            <a:r>
              <a:rPr lang="en-US" dirty="0"/>
              <a:t> file</a:t>
            </a:r>
          </a:p>
          <a:p>
            <a:pPr lvl="1"/>
            <a:endParaRPr lang="en-US" dirty="0"/>
          </a:p>
        </p:txBody>
      </p:sp>
      <p:sp>
        <p:nvSpPr>
          <p:cNvPr id="2" name="Slide Number Placeholder 1"/>
          <p:cNvSpPr>
            <a:spLocks noGrp="1"/>
          </p:cNvSpPr>
          <p:nvPr>
            <p:ph type="sldNum" sz="quarter" idx="12"/>
          </p:nvPr>
        </p:nvSpPr>
        <p:spPr/>
        <p:txBody>
          <a:bodyPr/>
          <a:lstStyle/>
          <a:p>
            <a:fld id="{6FFFF67E-EC6A-B940-8DC7-BF9A5925C934}" type="slidenum">
              <a:rPr lang="en-US" smtClean="0"/>
              <a:t>55</a:t>
            </a:fld>
            <a:endParaRPr lang="en-US"/>
          </a:p>
        </p:txBody>
      </p:sp>
    </p:spTree>
    <p:extLst>
      <p:ext uri="{BB962C8B-B14F-4D97-AF65-F5344CB8AC3E}">
        <p14:creationId xmlns:p14="http://schemas.microsoft.com/office/powerpoint/2010/main" val="451720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ESLint</a:t>
            </a:r>
            <a:r>
              <a:rPr lang="en-US" dirty="0"/>
              <a:t>: What Can Be Configured?</a:t>
            </a:r>
          </a:p>
        </p:txBody>
      </p:sp>
      <p:sp>
        <p:nvSpPr>
          <p:cNvPr id="3" name="Text Placeholder 2"/>
          <p:cNvSpPr>
            <a:spLocks noGrp="1"/>
          </p:cNvSpPr>
          <p:nvPr>
            <p:ph type="body" idx="1"/>
          </p:nvPr>
        </p:nvSpPr>
        <p:spPr/>
        <p:txBody>
          <a:bodyPr/>
          <a:lstStyle/>
          <a:p>
            <a:r>
              <a:rPr lang="en-US" dirty="0"/>
              <a:t>Environments</a:t>
            </a:r>
          </a:p>
          <a:p>
            <a:pPr lvl="1"/>
            <a:r>
              <a:rPr lang="en-US" dirty="0"/>
              <a:t>Where is the code running?</a:t>
            </a:r>
          </a:p>
          <a:p>
            <a:pPr lvl="1"/>
            <a:r>
              <a:rPr lang="en-US" dirty="0"/>
              <a:t>Includes predefined global variables for each environment.</a:t>
            </a:r>
          </a:p>
          <a:p>
            <a:r>
              <a:rPr lang="en-US" dirty="0" err="1"/>
              <a:t>Globals</a:t>
            </a:r>
            <a:endParaRPr lang="en-US" dirty="0"/>
          </a:p>
          <a:p>
            <a:pPr lvl="1"/>
            <a:r>
              <a:rPr lang="en-US" dirty="0"/>
              <a:t>Specify additional </a:t>
            </a:r>
            <a:r>
              <a:rPr lang="en-US" dirty="0" err="1"/>
              <a:t>globals</a:t>
            </a:r>
            <a:r>
              <a:rPr lang="en-US" dirty="0"/>
              <a:t> your scripts use.</a:t>
            </a:r>
          </a:p>
          <a:p>
            <a:r>
              <a:rPr lang="en-US" dirty="0"/>
              <a:t>Rules</a:t>
            </a:r>
          </a:p>
          <a:p>
            <a:pPr lvl="1"/>
            <a:r>
              <a:rPr lang="en-US" dirty="0"/>
              <a:t>Enable rules at different levels.</a:t>
            </a:r>
          </a:p>
        </p:txBody>
      </p:sp>
      <p:sp>
        <p:nvSpPr>
          <p:cNvPr id="4" name="Slide Number Placeholder 3"/>
          <p:cNvSpPr>
            <a:spLocks noGrp="1"/>
          </p:cNvSpPr>
          <p:nvPr>
            <p:ph type="sldNum" sz="quarter" idx="12"/>
          </p:nvPr>
        </p:nvSpPr>
        <p:spPr/>
        <p:txBody>
          <a:bodyPr/>
          <a:lstStyle/>
          <a:p>
            <a:fld id="{A839F4A7-500C-EC42-AE23-BEE4487EA55E}" type="slidenum">
              <a:rPr lang="en-US" smtClean="0"/>
              <a:t>56</a:t>
            </a:fld>
            <a:endParaRPr lang="en-US"/>
          </a:p>
        </p:txBody>
      </p:sp>
    </p:spTree>
    <p:extLst>
      <p:ext uri="{BB962C8B-B14F-4D97-AF65-F5344CB8AC3E}">
        <p14:creationId xmlns:p14="http://schemas.microsoft.com/office/powerpoint/2010/main" val="2355464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ESLint</a:t>
            </a:r>
            <a:r>
              <a:rPr lang="en-US" dirty="0"/>
              <a:t> Rules</a:t>
            </a:r>
          </a:p>
        </p:txBody>
      </p:sp>
      <p:sp>
        <p:nvSpPr>
          <p:cNvPr id="3" name="Text Placeholder 2"/>
          <p:cNvSpPr>
            <a:spLocks noGrp="1"/>
          </p:cNvSpPr>
          <p:nvPr>
            <p:ph type="body" idx="1"/>
          </p:nvPr>
        </p:nvSpPr>
        <p:spPr/>
        <p:txBody>
          <a:bodyPr>
            <a:normAutofit lnSpcReduction="10000"/>
          </a:bodyPr>
          <a:lstStyle/>
          <a:p>
            <a:r>
              <a:rPr lang="en-US" dirty="0"/>
              <a:t>3 Levels</a:t>
            </a:r>
          </a:p>
          <a:p>
            <a:pPr lvl="1"/>
            <a:r>
              <a:rPr lang="en-US" dirty="0"/>
              <a:t>"off" or 0</a:t>
            </a:r>
          </a:p>
          <a:p>
            <a:pPr lvl="2"/>
            <a:r>
              <a:rPr lang="en-US" dirty="0"/>
              <a:t>Rule not applied.</a:t>
            </a:r>
          </a:p>
          <a:p>
            <a:pPr lvl="1"/>
            <a:r>
              <a:rPr lang="en-US" dirty="0"/>
              <a:t>"warn" or 1</a:t>
            </a:r>
          </a:p>
          <a:p>
            <a:pPr lvl="2"/>
            <a:r>
              <a:rPr lang="en-US" dirty="0"/>
              <a:t>Warn but don't exit.</a:t>
            </a:r>
          </a:p>
          <a:p>
            <a:pPr lvl="1"/>
            <a:r>
              <a:rPr lang="en-US" dirty="0"/>
              <a:t>"error" or 2</a:t>
            </a:r>
          </a:p>
          <a:p>
            <a:pPr lvl="2"/>
            <a:r>
              <a:rPr lang="en-US" dirty="0"/>
              <a:t>Error and exit.</a:t>
            </a:r>
          </a:p>
          <a:p>
            <a:r>
              <a:rPr lang="en-US" sz="1800" dirty="0">
                <a:latin typeface="Courier New"/>
                <a:cs typeface="Courier New"/>
              </a:rPr>
              <a:t>Example rules</a:t>
            </a:r>
          </a:p>
          <a:p>
            <a:pPr marL="800100" lvl="2" indent="0">
              <a:buNone/>
            </a:pPr>
            <a:r>
              <a:rPr lang="en-US" dirty="0">
                <a:latin typeface="Courier New"/>
                <a:cs typeface="Courier New"/>
              </a:rPr>
              <a:t>{</a:t>
            </a:r>
            <a:br>
              <a:rPr lang="en-US" dirty="0">
                <a:latin typeface="Courier New"/>
                <a:cs typeface="Courier New"/>
              </a:rPr>
            </a:br>
            <a:r>
              <a:rPr lang="en-US" dirty="0">
                <a:latin typeface="Courier New"/>
                <a:cs typeface="Courier New"/>
              </a:rPr>
              <a:t>    "rules": {</a:t>
            </a:r>
            <a:br>
              <a:rPr lang="en-US" dirty="0">
                <a:latin typeface="Courier New"/>
                <a:cs typeface="Courier New"/>
              </a:rPr>
            </a:br>
            <a:r>
              <a:rPr lang="en-US" dirty="0">
                <a:latin typeface="Courier New"/>
                <a:cs typeface="Courier New"/>
              </a:rPr>
              <a:t>    "</a:t>
            </a:r>
            <a:r>
              <a:rPr lang="en-US" dirty="0" err="1">
                <a:latin typeface="Courier New"/>
                <a:cs typeface="Courier New"/>
              </a:rPr>
              <a:t>eqeqeq</a:t>
            </a:r>
            <a:r>
              <a:rPr lang="en-US" dirty="0">
                <a:latin typeface="Courier New"/>
                <a:cs typeface="Courier New"/>
              </a:rPr>
              <a:t>": "off",</a:t>
            </a:r>
            <a:br>
              <a:rPr lang="en-US" dirty="0">
                <a:latin typeface="Courier New"/>
                <a:cs typeface="Courier New"/>
              </a:rPr>
            </a:br>
            <a:r>
              <a:rPr lang="en-US" dirty="0">
                <a:latin typeface="Courier New"/>
                <a:cs typeface="Courier New"/>
              </a:rPr>
              <a:t>    "curly": "error",</a:t>
            </a:r>
            <a:br>
              <a:rPr lang="en-US" dirty="0">
                <a:latin typeface="Courier New"/>
                <a:cs typeface="Courier New"/>
              </a:rPr>
            </a:br>
            <a:r>
              <a:rPr lang="en-US" dirty="0">
                <a:latin typeface="Courier New"/>
                <a:cs typeface="Courier New"/>
              </a:rPr>
              <a:t>    "quotes": ["error", "double"]</a:t>
            </a:r>
            <a:br>
              <a:rPr lang="en-US" dirty="0">
                <a:latin typeface="Courier New"/>
                <a:cs typeface="Courier New"/>
              </a:rPr>
            </a:br>
            <a:r>
              <a:rPr lang="en-US" dirty="0">
                <a:latin typeface="Courier New"/>
                <a:cs typeface="Courier New"/>
              </a:rPr>
              <a:t>}</a:t>
            </a:r>
            <a:br>
              <a:rPr lang="en-US" dirty="0">
                <a:latin typeface="Courier New"/>
                <a:cs typeface="Courier New"/>
              </a:rPr>
            </a:br>
            <a:r>
              <a:rPr lang="en-US" dirty="0">
                <a:latin typeface="Courier New"/>
                <a:cs typeface="Courier New"/>
              </a:rPr>
              <a:t>}</a:t>
            </a:r>
            <a:endParaRPr lang="en-US" sz="12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57</a:t>
            </a:fld>
            <a:endParaRPr lang="en-US"/>
          </a:p>
        </p:txBody>
      </p:sp>
    </p:spTree>
    <p:extLst>
      <p:ext uri="{BB962C8B-B14F-4D97-AF65-F5344CB8AC3E}">
        <p14:creationId xmlns:p14="http://schemas.microsoft.com/office/powerpoint/2010/main" val="1033614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Lab 7 - Automate </a:t>
            </a:r>
            <a:r>
              <a:rPr lang="en-US" dirty="0" err="1"/>
              <a:t>Linting</a:t>
            </a:r>
            <a:endParaRPr lang="en-US" dirty="0"/>
          </a:p>
        </p:txBody>
      </p:sp>
      <p:sp>
        <p:nvSpPr>
          <p:cNvPr id="3" name="Text Placeholder 2"/>
          <p:cNvSpPr>
            <a:spLocks noGrp="1"/>
          </p:cNvSpPr>
          <p:nvPr>
            <p:ph type="body" idx="1"/>
          </p:nvPr>
        </p:nvSpPr>
        <p:spPr/>
        <p:txBody>
          <a:bodyPr/>
          <a:lstStyle/>
          <a:p>
            <a:r>
              <a:rPr lang="en-US" dirty="0"/>
              <a:t>Install </a:t>
            </a:r>
            <a:r>
              <a:rPr lang="en-US" dirty="0" err="1"/>
              <a:t>ESLint</a:t>
            </a:r>
            <a:r>
              <a:rPr lang="en-US" dirty="0"/>
              <a:t> into project</a:t>
            </a:r>
          </a:p>
          <a:p>
            <a:r>
              <a:rPr lang="en-US" dirty="0"/>
              <a:t>Test it</a:t>
            </a:r>
          </a:p>
          <a:p>
            <a:r>
              <a:rPr lang="en-US" dirty="0"/>
              <a:t>Create an </a:t>
            </a:r>
            <a:r>
              <a:rPr lang="en-US" dirty="0" err="1"/>
              <a:t>npm</a:t>
            </a:r>
            <a:r>
              <a:rPr lang="en-US" dirty="0"/>
              <a:t> script called "lint"</a:t>
            </a:r>
          </a:p>
          <a:p>
            <a:r>
              <a:rPr lang="en-US" dirty="0"/>
              <a:t>Make lint task a dependency of default build task</a:t>
            </a:r>
          </a:p>
        </p:txBody>
      </p:sp>
      <p:sp>
        <p:nvSpPr>
          <p:cNvPr id="4" name="Slide Number Placeholder 3"/>
          <p:cNvSpPr>
            <a:spLocks noGrp="1"/>
          </p:cNvSpPr>
          <p:nvPr>
            <p:ph type="sldNum" sz="quarter" idx="12"/>
          </p:nvPr>
        </p:nvSpPr>
        <p:spPr/>
        <p:txBody>
          <a:bodyPr/>
          <a:lstStyle/>
          <a:p>
            <a:fld id="{A839F4A7-500C-EC42-AE23-BEE4487EA55E}" type="slidenum">
              <a:rPr lang="en-US" smtClean="0"/>
              <a:t>58</a:t>
            </a:fld>
            <a:endParaRPr lang="en-US"/>
          </a:p>
        </p:txBody>
      </p:sp>
    </p:spTree>
    <p:extLst>
      <p:ext uri="{BB962C8B-B14F-4D97-AF65-F5344CB8AC3E}">
        <p14:creationId xmlns:p14="http://schemas.microsoft.com/office/powerpoint/2010/main" val="1854955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Lab 8 - Configure a Local Web Server</a:t>
            </a:r>
          </a:p>
        </p:txBody>
      </p:sp>
      <p:sp>
        <p:nvSpPr>
          <p:cNvPr id="3" name="Text Placeholder 2"/>
          <p:cNvSpPr>
            <a:spLocks noGrp="1"/>
          </p:cNvSpPr>
          <p:nvPr>
            <p:ph type="body" idx="1"/>
          </p:nvPr>
        </p:nvSpPr>
        <p:spPr/>
        <p:txBody>
          <a:bodyPr/>
          <a:lstStyle/>
          <a:p>
            <a:pPr lvl="0" rtl="0"/>
            <a:r>
              <a:rPr lang="en-US" dirty="0"/>
              <a:t>Install http-server</a:t>
            </a:r>
          </a:p>
          <a:p>
            <a:pPr lvl="0" rtl="0"/>
            <a:r>
              <a:rPr lang="en-US" dirty="0"/>
              <a:t>Add webserver task to </a:t>
            </a:r>
            <a:r>
              <a:rPr lang="en-US" dirty="0" err="1"/>
              <a:t>package.json</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59</a:t>
            </a:fld>
            <a:endParaRPr lang="en-US"/>
          </a:p>
        </p:txBody>
      </p:sp>
    </p:spTree>
    <p:extLst>
      <p:ext uri="{BB962C8B-B14F-4D97-AF65-F5344CB8AC3E}">
        <p14:creationId xmlns:p14="http://schemas.microsoft.com/office/powerpoint/2010/main" val="378714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Text Placeholder 2"/>
          <p:cNvSpPr>
            <a:spLocks noGrp="1"/>
          </p:cNvSpPr>
          <p:nvPr>
            <p:ph type="body" idx="1"/>
          </p:nvPr>
        </p:nvSpPr>
        <p:spPr/>
        <p:txBody>
          <a:bodyPr/>
          <a:lstStyle/>
          <a:p>
            <a:r>
              <a:rPr lang="en-US" dirty="0"/>
              <a:t>What's your name?</a:t>
            </a:r>
          </a:p>
          <a:p>
            <a:r>
              <a:rPr lang="en-US" dirty="0"/>
              <a:t>What do you do?</a:t>
            </a:r>
          </a:p>
          <a:p>
            <a:r>
              <a:rPr lang="en-US" dirty="0"/>
              <a:t>JavaScript level (beginner, intermediate, advanced)?</a:t>
            </a:r>
          </a:p>
          <a:p>
            <a:r>
              <a:rPr lang="en-US" dirty="0"/>
              <a:t>What do you want to know at the end of this course?</a:t>
            </a:r>
          </a:p>
          <a:p>
            <a:r>
              <a:rPr lang="en-US"/>
              <a:t>What do you like to do for fun?</a:t>
            </a:r>
            <a:endParaRPr lang="en-US" dirty="0"/>
          </a:p>
          <a:p>
            <a:r>
              <a:rPr lang="en-US" dirty="0"/>
              <a:t>Favorite food?</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6</a:t>
            </a:fld>
            <a:endParaRPr lang="en-US"/>
          </a:p>
        </p:txBody>
      </p:sp>
    </p:spTree>
    <p:extLst>
      <p:ext uri="{BB962C8B-B14F-4D97-AF65-F5344CB8AC3E}">
        <p14:creationId xmlns:p14="http://schemas.microsoft.com/office/powerpoint/2010/main" val="3754296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Browser Development Tools</a:t>
            </a:r>
          </a:p>
        </p:txBody>
      </p:sp>
      <p:sp>
        <p:nvSpPr>
          <p:cNvPr id="3" name="Text Placeholder 2"/>
          <p:cNvSpPr>
            <a:spLocks noGrp="1"/>
          </p:cNvSpPr>
          <p:nvPr>
            <p:ph type="body" idx="1"/>
          </p:nvPr>
        </p:nvSpPr>
        <p:spPr/>
        <p:txBody>
          <a:bodyPr/>
          <a:lstStyle/>
          <a:p>
            <a:r>
              <a:rPr lang="en-US" dirty="0"/>
              <a:t>Using Chrome Developer Tools</a:t>
            </a:r>
          </a:p>
          <a:p>
            <a:r>
              <a:rPr lang="en-US" dirty="0"/>
              <a:t>Using IE F12 Developer Tools</a:t>
            </a:r>
          </a:p>
        </p:txBody>
      </p:sp>
      <p:sp>
        <p:nvSpPr>
          <p:cNvPr id="4" name="Slide Number Placeholder 3"/>
          <p:cNvSpPr>
            <a:spLocks noGrp="1"/>
          </p:cNvSpPr>
          <p:nvPr>
            <p:ph type="sldNum" sz="quarter" idx="12"/>
          </p:nvPr>
        </p:nvSpPr>
        <p:spPr/>
        <p:txBody>
          <a:bodyPr/>
          <a:lstStyle/>
          <a:p>
            <a:fld id="{A839F4A7-500C-EC42-AE23-BEE4487EA55E}" type="slidenum">
              <a:rPr lang="en-US" smtClean="0"/>
              <a:t>60</a:t>
            </a:fld>
            <a:endParaRPr lang="en-US"/>
          </a:p>
        </p:txBody>
      </p:sp>
      <p:pic>
        <p:nvPicPr>
          <p:cNvPr id="5" name="Picture 4"/>
          <p:cNvPicPr>
            <a:picLocks noChangeAspect="1"/>
          </p:cNvPicPr>
          <p:nvPr/>
        </p:nvPicPr>
        <p:blipFill>
          <a:blip r:embed="rId3"/>
          <a:stretch>
            <a:fillRect/>
          </a:stretch>
        </p:blipFill>
        <p:spPr>
          <a:xfrm>
            <a:off x="1761066" y="2644246"/>
            <a:ext cx="5655637" cy="3481917"/>
          </a:xfrm>
          <a:prstGeom prst="rect">
            <a:avLst/>
          </a:prstGeom>
        </p:spPr>
      </p:pic>
    </p:spTree>
    <p:extLst>
      <p:ext uri="{BB962C8B-B14F-4D97-AF65-F5344CB8AC3E}">
        <p14:creationId xmlns:p14="http://schemas.microsoft.com/office/powerpoint/2010/main" val="1765316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Chapter 4:</a:t>
            </a:r>
            <a:br>
              <a:rPr lang="en-US" dirty="0"/>
            </a:br>
            <a:r>
              <a:rPr lang="en-US" dirty="0"/>
              <a:t>Test-Driven Development</a:t>
            </a:r>
          </a:p>
        </p:txBody>
      </p:sp>
      <p:sp>
        <p:nvSpPr>
          <p:cNvPr id="4" name="Subtitle 3"/>
          <p:cNvSpPr>
            <a:spLocks noGrp="1"/>
          </p:cNvSpPr>
          <p:nvPr>
            <p:ph type="subTitle" idx="1"/>
          </p:nvPr>
        </p:nvSpPr>
        <p:spPr/>
        <p:txBody>
          <a:bodyPr>
            <a:normAutofit fontScale="70000" lnSpcReduction="20000"/>
          </a:bodyPr>
          <a:lstStyle/>
          <a:p>
            <a:pPr algn="l"/>
            <a:r>
              <a:rPr lang="en-US" dirty="0"/>
              <a:t>Objectives</a:t>
            </a:r>
          </a:p>
          <a:p>
            <a:pPr marL="342900" indent="-342900" algn="l">
              <a:buFont typeface="Arial"/>
              <a:buChar char="•"/>
            </a:pPr>
            <a:r>
              <a:rPr lang="en-US" dirty="0"/>
              <a:t>Learn the TDD Steps</a:t>
            </a:r>
          </a:p>
          <a:p>
            <a:pPr marL="342900" indent="-342900" algn="l">
              <a:buFont typeface="Arial"/>
              <a:buChar char="•"/>
            </a:pPr>
            <a:r>
              <a:rPr lang="en-US" dirty="0"/>
              <a:t>Write Assertions</a:t>
            </a:r>
          </a:p>
          <a:p>
            <a:pPr marL="342900" indent="-342900" algn="l">
              <a:buFont typeface="Arial"/>
              <a:buChar char="•"/>
            </a:pPr>
            <a:r>
              <a:rPr lang="en-US" dirty="0"/>
              <a:t>Understand exception handling in JS</a:t>
            </a:r>
          </a:p>
          <a:p>
            <a:pPr marL="342900" indent="-342900" algn="l">
              <a:buFont typeface="Arial"/>
              <a:buChar char="•"/>
            </a:pPr>
            <a:r>
              <a:rPr lang="en-US" dirty="0"/>
              <a:t>Create tests with Jasmine</a:t>
            </a:r>
          </a:p>
          <a:p>
            <a:pPr marL="342900" indent="-342900" algn="l">
              <a:buFont typeface="Arial"/>
              <a:buChar char="•"/>
            </a:pPr>
            <a:r>
              <a:rPr lang="en-US" dirty="0"/>
              <a:t>Automate cross-browser testing</a:t>
            </a:r>
          </a:p>
        </p:txBody>
      </p:sp>
    </p:spTree>
    <p:extLst>
      <p:ext uri="{BB962C8B-B14F-4D97-AF65-F5344CB8AC3E}">
        <p14:creationId xmlns:p14="http://schemas.microsoft.com/office/powerpoint/2010/main" val="3326025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 of TDD</a:t>
            </a:r>
          </a:p>
        </p:txBody>
      </p:sp>
      <p:sp>
        <p:nvSpPr>
          <p:cNvPr id="3" name="Content Placeholder 2"/>
          <p:cNvSpPr>
            <a:spLocks noGrp="1"/>
          </p:cNvSpPr>
          <p:nvPr>
            <p:ph type="body" idx="1"/>
          </p:nvPr>
        </p:nvSpPr>
        <p:spPr/>
        <p:txBody>
          <a:bodyPr>
            <a:normAutofit/>
          </a:bodyPr>
          <a:lstStyle/>
          <a:p>
            <a:r>
              <a:rPr lang="en-US" sz="3600"/>
              <a:t>Clean code that works.</a:t>
            </a:r>
          </a:p>
        </p:txBody>
      </p:sp>
      <p:sp>
        <p:nvSpPr>
          <p:cNvPr id="4" name="Slide Number Placeholder 3"/>
          <p:cNvSpPr>
            <a:spLocks noGrp="1"/>
          </p:cNvSpPr>
          <p:nvPr>
            <p:ph type="sldNum" sz="quarter" idx="12"/>
          </p:nvPr>
        </p:nvSpPr>
        <p:spPr/>
        <p:txBody>
          <a:bodyPr/>
          <a:lstStyle/>
          <a:p>
            <a:fld id="{6FFFF67E-EC6A-B940-8DC7-BF9A5925C934}" type="slidenum">
              <a:rPr lang="en-US" smtClean="0"/>
              <a:t>62</a:t>
            </a:fld>
            <a:endParaRPr lang="en-US"/>
          </a:p>
        </p:txBody>
      </p:sp>
    </p:spTree>
    <p:extLst>
      <p:ext uri="{BB962C8B-B14F-4D97-AF65-F5344CB8AC3E}">
        <p14:creationId xmlns:p14="http://schemas.microsoft.com/office/powerpoint/2010/main" val="15375019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TDD Cycle</a:t>
            </a:r>
          </a:p>
        </p:txBody>
      </p:sp>
      <p:sp>
        <p:nvSpPr>
          <p:cNvPr id="3" name="Text Placeholder 2"/>
          <p:cNvSpPr>
            <a:spLocks noGrp="1"/>
          </p:cNvSpPr>
          <p:nvPr>
            <p:ph type="body" idx="1"/>
          </p:nvPr>
        </p:nvSpPr>
        <p:spPr/>
        <p:txBody>
          <a:bodyPr/>
          <a:lstStyle/>
          <a:p>
            <a:r>
              <a:rPr lang="en-US"/>
              <a:t>Red</a:t>
            </a:r>
          </a:p>
          <a:p>
            <a:pPr lvl="1"/>
            <a:r>
              <a:rPr lang="en-US"/>
              <a:t>write a little test that doesn't work.</a:t>
            </a:r>
          </a:p>
          <a:p>
            <a:r>
              <a:rPr lang="en-US"/>
              <a:t>Green</a:t>
            </a:r>
          </a:p>
          <a:p>
            <a:pPr lvl="1"/>
            <a:r>
              <a:rPr lang="en-US"/>
              <a:t>make the test work, as quickly as possible.</a:t>
            </a:r>
          </a:p>
          <a:p>
            <a:pPr lvl="1"/>
            <a:r>
              <a:rPr lang="en-US"/>
              <a:t>don't worry about doing it right.</a:t>
            </a:r>
          </a:p>
          <a:p>
            <a:r>
              <a:rPr lang="en-US"/>
              <a:t>Refactor</a:t>
            </a:r>
          </a:p>
          <a:p>
            <a:pPr lvl="1"/>
            <a:r>
              <a:rPr lang="en-US"/>
              <a:t>eliminate duplication created in making the test work.</a:t>
            </a:r>
          </a:p>
        </p:txBody>
      </p:sp>
      <p:sp>
        <p:nvSpPr>
          <p:cNvPr id="4" name="Slide Number Placeholder 3"/>
          <p:cNvSpPr>
            <a:spLocks noGrp="1"/>
          </p:cNvSpPr>
          <p:nvPr>
            <p:ph type="sldNum" sz="quarter" idx="12"/>
          </p:nvPr>
        </p:nvSpPr>
        <p:spPr/>
        <p:txBody>
          <a:bodyPr/>
          <a:lstStyle/>
          <a:p>
            <a:fld id="{A839F4A7-500C-EC42-AE23-BEE4487EA55E}" type="slidenum">
              <a:rPr lang="en-US" smtClean="0"/>
              <a:t>63</a:t>
            </a:fld>
            <a:endParaRPr lang="en-US"/>
          </a:p>
        </p:txBody>
      </p:sp>
    </p:spTree>
    <p:extLst>
      <p:ext uri="{BB962C8B-B14F-4D97-AF65-F5344CB8AC3E}">
        <p14:creationId xmlns:p14="http://schemas.microsoft.com/office/powerpoint/2010/main" val="1768797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st-driven_development.png"/>
          <p:cNvPicPr>
            <a:picLocks noGrp="1" noChangeAspect="1"/>
          </p:cNvPicPr>
          <p:nvPr>
            <p:ph sz="half" idx="2"/>
          </p:nvPr>
        </p:nvPicPr>
        <p:blipFill>
          <a:blip r:embed="rId3">
            <a:extLst>
              <a:ext uri="{28A0092B-C50C-407E-A947-70E740481C1C}">
                <a14:useLocalDpi xmlns:a14="http://schemas.microsoft.com/office/drawing/2010/main" val="0"/>
              </a:ext>
            </a:extLst>
          </a:blip>
          <a:srcRect t="-28104" b="-28104"/>
          <a:stretch>
            <a:fillRect/>
          </a:stretch>
        </p:blipFill>
        <p:spPr>
          <a:xfrm>
            <a:off x="2705754" y="-234564"/>
            <a:ext cx="6464216" cy="7244293"/>
          </a:xfrm>
        </p:spPr>
      </p:pic>
      <p:sp>
        <p:nvSpPr>
          <p:cNvPr id="2" name="Title 1"/>
          <p:cNvSpPr>
            <a:spLocks noGrp="1"/>
          </p:cNvSpPr>
          <p:nvPr>
            <p:ph type="title"/>
          </p:nvPr>
        </p:nvSpPr>
        <p:spPr>
          <a:xfrm>
            <a:off x="3699705" y="274638"/>
            <a:ext cx="4987094" cy="1143000"/>
          </a:xfrm>
        </p:spPr>
        <p:txBody>
          <a:bodyPr/>
          <a:lstStyle/>
          <a:p>
            <a:r>
              <a:rPr lang="en-US" dirty="0"/>
              <a:t>TDD Steps</a:t>
            </a:r>
          </a:p>
        </p:txBody>
      </p:sp>
      <p:sp>
        <p:nvSpPr>
          <p:cNvPr id="3" name="Text Placeholder 2"/>
          <p:cNvSpPr>
            <a:spLocks noGrp="1"/>
          </p:cNvSpPr>
          <p:nvPr>
            <p:ph sz="half" idx="1"/>
          </p:nvPr>
        </p:nvSpPr>
        <p:spPr>
          <a:xfrm>
            <a:off x="457200" y="2590799"/>
            <a:ext cx="3877733" cy="3535363"/>
          </a:xfrm>
        </p:spPr>
        <p:txBody>
          <a:bodyPr/>
          <a:lstStyle/>
          <a:p>
            <a:r>
              <a:rPr lang="en-US" dirty="0"/>
              <a:t>Write a test</a:t>
            </a:r>
          </a:p>
          <a:p>
            <a:r>
              <a:rPr lang="en-US" dirty="0"/>
              <a:t>Check that test fails</a:t>
            </a:r>
          </a:p>
          <a:p>
            <a:r>
              <a:rPr lang="en-US" dirty="0"/>
              <a:t>Write code</a:t>
            </a:r>
          </a:p>
          <a:p>
            <a:r>
              <a:rPr lang="en-US" dirty="0"/>
              <a:t>Run test - passes!</a:t>
            </a:r>
          </a:p>
          <a:p>
            <a:r>
              <a:rPr lang="en-US" dirty="0"/>
              <a:t>Refactor</a:t>
            </a:r>
          </a:p>
          <a:p>
            <a:r>
              <a:rPr lang="en-US" dirty="0"/>
              <a:t>Repeat</a:t>
            </a:r>
          </a:p>
        </p:txBody>
      </p:sp>
      <p:sp>
        <p:nvSpPr>
          <p:cNvPr id="4" name="Slide Number Placeholder 3"/>
          <p:cNvSpPr>
            <a:spLocks noGrp="1"/>
          </p:cNvSpPr>
          <p:nvPr>
            <p:ph type="sldNum" sz="quarter" idx="12"/>
          </p:nvPr>
        </p:nvSpPr>
        <p:spPr/>
        <p:txBody>
          <a:bodyPr/>
          <a:lstStyle/>
          <a:p>
            <a:fld id="{A839F4A7-500C-EC42-AE23-BEE4487EA55E}" type="slidenum">
              <a:rPr lang="en-US" smtClean="0"/>
              <a:t>64</a:t>
            </a:fld>
            <a:endParaRPr lang="en-US"/>
          </a:p>
        </p:txBody>
      </p:sp>
    </p:spTree>
    <p:extLst>
      <p:ext uri="{BB962C8B-B14F-4D97-AF65-F5344CB8AC3E}">
        <p14:creationId xmlns:p14="http://schemas.microsoft.com/office/powerpoint/2010/main" val="20594148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a:t>
            </a:r>
          </a:p>
        </p:txBody>
      </p:sp>
      <p:sp>
        <p:nvSpPr>
          <p:cNvPr id="6" name="Text Placeholder 5"/>
          <p:cNvSpPr>
            <a:spLocks noGrp="1"/>
          </p:cNvSpPr>
          <p:nvPr>
            <p:ph type="body" idx="1"/>
          </p:nvPr>
        </p:nvSpPr>
        <p:spPr/>
        <p:txBody>
          <a:bodyPr/>
          <a:lstStyle/>
          <a:p>
            <a:r>
              <a:rPr lang="en-US"/>
              <a:t>Write the story.</a:t>
            </a:r>
          </a:p>
          <a:p>
            <a:r>
              <a:rPr lang="en-US"/>
              <a:t>Invent the interface you wish you had.</a:t>
            </a:r>
          </a:p>
          <a:p>
            <a:r>
              <a:rPr lang="en-US" dirty="0"/>
              <a:t>Characteristics of a good tests:</a:t>
            </a:r>
          </a:p>
          <a:p>
            <a:pPr lvl="1"/>
            <a:r>
              <a:rPr lang="en-US" dirty="0"/>
              <a:t>Each test should be independent of the others.</a:t>
            </a:r>
          </a:p>
          <a:p>
            <a:pPr lvl="1"/>
            <a:r>
              <a:rPr lang="en-US" dirty="0"/>
              <a:t>Any behavior should be specified in only one test.</a:t>
            </a:r>
          </a:p>
          <a:p>
            <a:pPr lvl="1"/>
            <a:r>
              <a:rPr lang="en-US" dirty="0"/>
              <a:t>No unnecessary assertions</a:t>
            </a:r>
          </a:p>
          <a:p>
            <a:pPr lvl="1"/>
            <a:r>
              <a:rPr lang="en-US" dirty="0"/>
              <a:t>Test only one code unit at a time</a:t>
            </a:r>
          </a:p>
          <a:p>
            <a:pPr lvl="1"/>
            <a:r>
              <a:rPr lang="en-US" dirty="0"/>
              <a:t>Avoid unnecessary preconditions</a:t>
            </a:r>
          </a:p>
          <a:p>
            <a:pPr marL="0" indent="0">
              <a:buNone/>
            </a:pPr>
            <a:endParaRPr lang="en-US"/>
          </a:p>
        </p:txBody>
      </p:sp>
      <p:sp>
        <p:nvSpPr>
          <p:cNvPr id="5" name="Slide Number Placeholder 4"/>
          <p:cNvSpPr>
            <a:spLocks noGrp="1"/>
          </p:cNvSpPr>
          <p:nvPr>
            <p:ph type="sldNum" sz="quarter" idx="12"/>
          </p:nvPr>
        </p:nvSpPr>
        <p:spPr/>
        <p:txBody>
          <a:bodyPr/>
          <a:lstStyle/>
          <a:p>
            <a:fld id="{6FFFF67E-EC6A-B940-8DC7-BF9A5925C934}" type="slidenum">
              <a:rPr lang="en-US" smtClean="0"/>
              <a:t>65</a:t>
            </a:fld>
            <a:endParaRPr lang="en-US"/>
          </a:p>
        </p:txBody>
      </p:sp>
    </p:spTree>
    <p:extLst>
      <p:ext uri="{BB962C8B-B14F-4D97-AF65-F5344CB8AC3E}">
        <p14:creationId xmlns:p14="http://schemas.microsoft.com/office/powerpoint/2010/main" val="37112773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Green</a:t>
            </a:r>
          </a:p>
        </p:txBody>
      </p:sp>
      <p:sp>
        <p:nvSpPr>
          <p:cNvPr id="3" name="Text Placeholder 2"/>
          <p:cNvSpPr>
            <a:spLocks noGrp="1"/>
          </p:cNvSpPr>
          <p:nvPr>
            <p:ph type="body" idx="1"/>
          </p:nvPr>
        </p:nvSpPr>
        <p:spPr/>
        <p:txBody>
          <a:bodyPr/>
          <a:lstStyle/>
          <a:p>
            <a:r>
              <a:rPr lang="en-US"/>
              <a:t>Get the test to pass as quickly as possible.</a:t>
            </a:r>
          </a:p>
          <a:p>
            <a:r>
              <a:rPr lang="en-US"/>
              <a:t>Three strategies:</a:t>
            </a:r>
          </a:p>
          <a:p>
            <a:pPr lvl="1"/>
            <a:r>
              <a:rPr lang="en-US"/>
              <a:t>Fake it</a:t>
            </a:r>
          </a:p>
          <a:p>
            <a:pPr lvl="2"/>
            <a:r>
              <a:rPr lang="en-US"/>
              <a:t>Do something, no matter how bad, to get the test to pass.</a:t>
            </a:r>
          </a:p>
          <a:p>
            <a:pPr lvl="1"/>
            <a:r>
              <a:rPr lang="en-US"/>
              <a:t>Use an obvious clean solution.</a:t>
            </a:r>
          </a:p>
          <a:p>
            <a:pPr lvl="2"/>
            <a:r>
              <a:rPr lang="en-US"/>
              <a:t>But don't try too hard!</a:t>
            </a:r>
          </a:p>
          <a:p>
            <a:pPr lvl="1"/>
            <a:r>
              <a:rPr lang="en-US"/>
              <a:t>Triangulation</a:t>
            </a:r>
          </a:p>
          <a:p>
            <a:pPr lvl="2"/>
            <a:r>
              <a:rPr lang="en-US"/>
              <a:t>only generalize code when you have two examples or more.</a:t>
            </a:r>
          </a:p>
          <a:p>
            <a:pPr lvl="2"/>
            <a:r>
              <a:rPr lang="en-US"/>
              <a:t>When the 2</a:t>
            </a:r>
            <a:r>
              <a:rPr lang="en-US" baseline="30000"/>
              <a:t>nd</a:t>
            </a:r>
            <a:r>
              <a:rPr lang="en-US"/>
              <a:t> example demands a more general solution, then and only then do you generalize.</a:t>
            </a:r>
          </a:p>
        </p:txBody>
      </p:sp>
      <p:sp>
        <p:nvSpPr>
          <p:cNvPr id="4" name="Slide Number Placeholder 3"/>
          <p:cNvSpPr>
            <a:spLocks noGrp="1"/>
          </p:cNvSpPr>
          <p:nvPr>
            <p:ph type="sldNum" sz="quarter" idx="12"/>
          </p:nvPr>
        </p:nvSpPr>
        <p:spPr/>
        <p:txBody>
          <a:bodyPr/>
          <a:lstStyle/>
          <a:p>
            <a:fld id="{A839F4A7-500C-EC42-AE23-BEE4487EA55E}" type="slidenum">
              <a:rPr lang="en-US" smtClean="0"/>
              <a:t>66</a:t>
            </a:fld>
            <a:endParaRPr lang="en-US"/>
          </a:p>
        </p:txBody>
      </p:sp>
    </p:spTree>
    <p:extLst>
      <p:ext uri="{BB962C8B-B14F-4D97-AF65-F5344CB8AC3E}">
        <p14:creationId xmlns:p14="http://schemas.microsoft.com/office/powerpoint/2010/main" val="38914119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Refactor</a:t>
            </a:r>
          </a:p>
        </p:txBody>
      </p:sp>
      <p:sp>
        <p:nvSpPr>
          <p:cNvPr id="3" name="Text Placeholder 2"/>
          <p:cNvSpPr>
            <a:spLocks noGrp="1"/>
          </p:cNvSpPr>
          <p:nvPr>
            <p:ph type="body" idx="1"/>
          </p:nvPr>
        </p:nvSpPr>
        <p:spPr/>
        <p:txBody>
          <a:bodyPr/>
          <a:lstStyle/>
          <a:p>
            <a:r>
              <a:rPr lang="en-US"/>
              <a:t>Make it right.</a:t>
            </a:r>
          </a:p>
          <a:p>
            <a:r>
              <a:rPr lang="en-US"/>
              <a:t>Remove duplication.</a:t>
            </a:r>
          </a:p>
          <a:p>
            <a:r>
              <a:rPr lang="en-US"/>
              <a:t>Improve the test.</a:t>
            </a:r>
          </a:p>
          <a:p>
            <a:r>
              <a:rPr lang="en-US"/>
              <a:t>Repeat.</a:t>
            </a:r>
          </a:p>
          <a:p>
            <a:r>
              <a:rPr lang="en-US"/>
              <a:t>Add ideas or things that aren't immediately needed to a todo list.</a:t>
            </a:r>
          </a:p>
          <a:p>
            <a:endParaRPr lang="en-US"/>
          </a:p>
          <a:p>
            <a:endParaRPr lang="en-US"/>
          </a:p>
        </p:txBody>
      </p:sp>
      <p:sp>
        <p:nvSpPr>
          <p:cNvPr id="4" name="Slide Number Placeholder 3"/>
          <p:cNvSpPr>
            <a:spLocks noGrp="1"/>
          </p:cNvSpPr>
          <p:nvPr>
            <p:ph type="sldNum" sz="quarter" idx="12"/>
          </p:nvPr>
        </p:nvSpPr>
        <p:spPr/>
        <p:txBody>
          <a:bodyPr/>
          <a:lstStyle/>
          <a:p>
            <a:fld id="{A839F4A7-500C-EC42-AE23-BEE4487EA55E}" type="slidenum">
              <a:rPr lang="en-US" smtClean="0"/>
              <a:t>67</a:t>
            </a:fld>
            <a:endParaRPr lang="en-US"/>
          </a:p>
        </p:txBody>
      </p:sp>
    </p:spTree>
    <p:extLst>
      <p:ext uri="{BB962C8B-B14F-4D97-AF65-F5344CB8AC3E}">
        <p14:creationId xmlns:p14="http://schemas.microsoft.com/office/powerpoint/2010/main" val="25831974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Assertions</a:t>
            </a:r>
          </a:p>
        </p:txBody>
      </p:sp>
      <p:sp>
        <p:nvSpPr>
          <p:cNvPr id="3" name="Text Placeholder 2"/>
          <p:cNvSpPr>
            <a:spLocks noGrp="1"/>
          </p:cNvSpPr>
          <p:nvPr>
            <p:ph type="body" idx="1"/>
          </p:nvPr>
        </p:nvSpPr>
        <p:spPr/>
        <p:txBody>
          <a:bodyPr/>
          <a:lstStyle/>
          <a:p>
            <a:r>
              <a:rPr lang="en-US" dirty="0"/>
              <a:t>Expression that encapsulates testable logic</a:t>
            </a:r>
          </a:p>
          <a:p>
            <a:r>
              <a:rPr lang="en-US" dirty="0"/>
              <a:t>Assertion Libraries</a:t>
            </a:r>
          </a:p>
          <a:p>
            <a:pPr lvl="1"/>
            <a:r>
              <a:rPr lang="en-US" dirty="0"/>
              <a:t>Chai, </a:t>
            </a:r>
            <a:r>
              <a:rPr lang="en-US" dirty="0" err="1"/>
              <a:t>should.js</a:t>
            </a:r>
            <a:r>
              <a:rPr lang="en-US" dirty="0"/>
              <a:t>, </a:t>
            </a:r>
            <a:r>
              <a:rPr lang="en-US" dirty="0" err="1"/>
              <a:t>expect.js</a:t>
            </a:r>
            <a:r>
              <a:rPr lang="en-US" dirty="0"/>
              <a:t>, </a:t>
            </a:r>
            <a:r>
              <a:rPr lang="en-US" dirty="0" err="1"/>
              <a:t>better.assert</a:t>
            </a:r>
            <a:endParaRPr lang="en-US" dirty="0"/>
          </a:p>
          <a:p>
            <a:r>
              <a:rPr lang="en-US" dirty="0"/>
              <a:t>Examples</a:t>
            </a:r>
          </a:p>
          <a:p>
            <a:pPr lvl="1"/>
            <a:r>
              <a:rPr lang="en-US" dirty="0">
                <a:latin typeface="Courier New"/>
                <a:cs typeface="Courier New"/>
              </a:rPr>
              <a:t>expect(</a:t>
            </a:r>
            <a:r>
              <a:rPr lang="en-US" dirty="0" err="1">
                <a:latin typeface="Courier New"/>
                <a:cs typeface="Courier New"/>
              </a:rPr>
              <a:t>buttonText</a:t>
            </a:r>
            <a:r>
              <a:rPr lang="en-US" dirty="0">
                <a:latin typeface="Courier New"/>
                <a:cs typeface="Courier New"/>
              </a:rPr>
              <a:t>).</a:t>
            </a:r>
            <a:r>
              <a:rPr lang="en-US" dirty="0" err="1">
                <a:latin typeface="Courier New"/>
                <a:cs typeface="Courier New"/>
              </a:rPr>
              <a:t>toEqual</a:t>
            </a:r>
            <a:r>
              <a:rPr lang="en-US" dirty="0">
                <a:latin typeface="Courier New"/>
                <a:cs typeface="Courier New"/>
              </a:rPr>
              <a:t>(</a:t>
            </a:r>
            <a:r>
              <a:rPr lang="en-US" b="1" dirty="0">
                <a:latin typeface="Courier New"/>
                <a:cs typeface="Courier New"/>
              </a:rPr>
              <a:t>'Go!'</a:t>
            </a:r>
            <a:r>
              <a:rPr lang="en-US" dirty="0">
                <a:latin typeface="Courier New"/>
                <a:cs typeface="Courier New"/>
              </a:rPr>
              <a:t>); // jasmine</a:t>
            </a:r>
          </a:p>
          <a:p>
            <a:pPr lvl="1"/>
            <a:r>
              <a:rPr lang="en-US" dirty="0" err="1">
                <a:latin typeface="Courier New"/>
                <a:cs typeface="Courier New"/>
              </a:rPr>
              <a:t>result.body.should.be.a</a:t>
            </a:r>
            <a:r>
              <a:rPr lang="en-US" dirty="0">
                <a:latin typeface="Courier New"/>
                <a:cs typeface="Courier New"/>
              </a:rPr>
              <a:t>('array'); // chai</a:t>
            </a:r>
          </a:p>
          <a:p>
            <a:pPr lvl="1"/>
            <a:r>
              <a:rPr lang="mr-IN" dirty="0">
                <a:latin typeface="Courier New"/>
                <a:cs typeface="Courier New"/>
              </a:rPr>
              <a:t>equal($("h1").text(), "hello");</a:t>
            </a:r>
            <a:r>
              <a:rPr lang="en-US" dirty="0">
                <a:latin typeface="Courier New"/>
                <a:cs typeface="Courier New"/>
              </a:rPr>
              <a:t> //</a:t>
            </a:r>
            <a:r>
              <a:rPr lang="en-US" dirty="0" err="1">
                <a:latin typeface="Courier New"/>
                <a:cs typeface="Courier New"/>
              </a:rPr>
              <a:t>QUnit</a:t>
            </a:r>
            <a:endParaRPr lang="en-US" dirty="0">
              <a:latin typeface="Courier New"/>
              <a:cs typeface="Courier New"/>
            </a:endParaRPr>
          </a:p>
          <a:p>
            <a:pPr lvl="1"/>
            <a:r>
              <a:rPr lang="en-US" dirty="0" err="1">
                <a:latin typeface="Courier New"/>
                <a:cs typeface="Courier New"/>
              </a:rPr>
              <a:t>assert.deepEqual</a:t>
            </a:r>
            <a:r>
              <a:rPr lang="en-US" dirty="0">
                <a:latin typeface="Courier New"/>
                <a:cs typeface="Courier New"/>
              </a:rPr>
              <a:t>(obj1, obj2); //Assert</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68</a:t>
            </a:fld>
            <a:endParaRPr lang="en-US"/>
          </a:p>
        </p:txBody>
      </p:sp>
    </p:spTree>
    <p:extLst>
      <p:ext uri="{BB962C8B-B14F-4D97-AF65-F5344CB8AC3E}">
        <p14:creationId xmlns:p14="http://schemas.microsoft.com/office/powerpoint/2010/main" val="18226103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JavaScript Testing Frameworks</a:t>
            </a:r>
          </a:p>
        </p:txBody>
      </p:sp>
      <p:sp>
        <p:nvSpPr>
          <p:cNvPr id="5" name="Text Placeholder 4"/>
          <p:cNvSpPr>
            <a:spLocks noGrp="1"/>
          </p:cNvSpPr>
          <p:nvPr>
            <p:ph type="body" idx="1"/>
          </p:nvPr>
        </p:nvSpPr>
        <p:spPr/>
        <p:txBody>
          <a:bodyPr/>
          <a:lstStyle/>
          <a:p>
            <a:r>
              <a:rPr lang="en-US"/>
              <a:t>Jasmine</a:t>
            </a:r>
          </a:p>
          <a:p>
            <a:pPr lvl="1"/>
            <a:endParaRPr lang="en-US"/>
          </a:p>
          <a:p>
            <a:r>
              <a:rPr lang="en-US"/>
              <a:t>Mocha</a:t>
            </a:r>
          </a:p>
          <a:p>
            <a:pPr lvl="1"/>
            <a:r>
              <a:rPr lang="en-US"/>
              <a:t>doesn't include its own assertion library</a:t>
            </a:r>
          </a:p>
          <a:p>
            <a:r>
              <a:rPr lang="en-US"/>
              <a:t>QUnit</a:t>
            </a:r>
          </a:p>
          <a:p>
            <a:pPr lvl="1"/>
            <a:r>
              <a:rPr lang="en-US"/>
              <a:t>from JQuery</a:t>
            </a:r>
          </a:p>
          <a:p>
            <a:r>
              <a:rPr lang="en-US"/>
              <a:t>js-test-driver</a:t>
            </a:r>
          </a:p>
          <a:p>
            <a:r>
              <a:rPr lang="en-US"/>
              <a:t>YUI Test</a:t>
            </a:r>
          </a:p>
          <a:p>
            <a:r>
              <a:rPr lang="en-US"/>
              <a:t>Sinon.JS</a:t>
            </a:r>
          </a:p>
          <a:p>
            <a:r>
              <a:rPr lang="en-US"/>
              <a:t>Jest</a:t>
            </a:r>
          </a:p>
        </p:txBody>
      </p:sp>
      <p:sp>
        <p:nvSpPr>
          <p:cNvPr id="2" name="Slide Number Placeholder 1"/>
          <p:cNvSpPr>
            <a:spLocks noGrp="1"/>
          </p:cNvSpPr>
          <p:nvPr>
            <p:ph type="sldNum" sz="quarter" idx="12"/>
          </p:nvPr>
        </p:nvSpPr>
        <p:spPr/>
        <p:txBody>
          <a:bodyPr/>
          <a:lstStyle/>
          <a:p>
            <a:fld id="{6FFFF67E-EC6A-B940-8DC7-BF9A5925C934}" type="slidenum">
              <a:rPr lang="en-US" smtClean="0"/>
              <a:t>69</a:t>
            </a:fld>
            <a:endParaRPr lang="en-US"/>
          </a:p>
        </p:txBody>
      </p:sp>
    </p:spTree>
    <p:extLst>
      <p:ext uri="{BB962C8B-B14F-4D97-AF65-F5344CB8AC3E}">
        <p14:creationId xmlns:p14="http://schemas.microsoft.com/office/powerpoint/2010/main" val="13658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Schedule</a:t>
            </a:r>
          </a:p>
        </p:txBody>
      </p:sp>
      <p:sp>
        <p:nvSpPr>
          <p:cNvPr id="3" name="Text Placeholder 2"/>
          <p:cNvSpPr>
            <a:spLocks noGrp="1"/>
          </p:cNvSpPr>
          <p:nvPr>
            <p:ph type="body" idx="1"/>
          </p:nvPr>
        </p:nvSpPr>
        <p:spPr/>
        <p:txBody>
          <a:bodyPr/>
          <a:lstStyle/>
          <a:p>
            <a:r>
              <a:rPr lang="en-US" dirty="0"/>
              <a:t>08:30 - 10:30</a:t>
            </a:r>
          </a:p>
          <a:p>
            <a:r>
              <a:rPr lang="en-US" dirty="0"/>
              <a:t>15 minute break</a:t>
            </a:r>
          </a:p>
          <a:p>
            <a:r>
              <a:rPr lang="en-US" dirty="0"/>
              <a:t>10:45 - 12:00</a:t>
            </a:r>
          </a:p>
          <a:p>
            <a:r>
              <a:rPr lang="en-US" dirty="0"/>
              <a:t>1 hour lunch break</a:t>
            </a:r>
          </a:p>
          <a:p>
            <a:r>
              <a:rPr lang="en-US" dirty="0"/>
              <a:t>1:00 - 2:00</a:t>
            </a:r>
          </a:p>
          <a:p>
            <a:r>
              <a:rPr lang="en-US" dirty="0"/>
              <a:t>15 minute break</a:t>
            </a:r>
          </a:p>
          <a:p>
            <a:r>
              <a:rPr lang="en-US" dirty="0"/>
              <a:t>2:15 - 3:15</a:t>
            </a:r>
          </a:p>
          <a:p>
            <a:r>
              <a:rPr lang="en-US" dirty="0"/>
              <a:t>15 minute break</a:t>
            </a:r>
          </a:p>
          <a:p>
            <a:r>
              <a:rPr lang="en-US" dirty="0"/>
              <a:t>3:30 - 4:30</a:t>
            </a:r>
          </a:p>
        </p:txBody>
      </p:sp>
      <p:sp>
        <p:nvSpPr>
          <p:cNvPr id="4" name="Slide Number Placeholder 3"/>
          <p:cNvSpPr>
            <a:spLocks noGrp="1"/>
          </p:cNvSpPr>
          <p:nvPr>
            <p:ph type="sldNum" sz="quarter" idx="12"/>
          </p:nvPr>
        </p:nvSpPr>
        <p:spPr/>
        <p:txBody>
          <a:bodyPr/>
          <a:lstStyle/>
          <a:p>
            <a:fld id="{A839F4A7-500C-EC42-AE23-BEE4487EA55E}" type="slidenum">
              <a:rPr lang="en-US" smtClean="0"/>
              <a:t>7</a:t>
            </a:fld>
            <a:endParaRPr lang="en-US"/>
          </a:p>
        </p:txBody>
      </p:sp>
    </p:spTree>
    <p:extLst>
      <p:ext uri="{BB962C8B-B14F-4D97-AF65-F5344CB8AC3E}">
        <p14:creationId xmlns:p14="http://schemas.microsoft.com/office/powerpoint/2010/main" val="7276476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0" rtl="0"/>
            <a:r>
              <a:rPr lang="en-US" dirty="0"/>
              <a:t>function hello(name) {</a:t>
            </a:r>
          </a:p>
          <a:p>
            <a:pPr lvl="0" rtl="0"/>
            <a:r>
              <a:rPr lang="en-US" dirty="0"/>
              <a:t>	return "Hello, " + name;</a:t>
            </a:r>
          </a:p>
          <a:p>
            <a:pPr lvl="0" rtl="0"/>
            <a:r>
              <a:rPr lang="en-US" dirty="0"/>
              <a:t>}</a:t>
            </a:r>
          </a:p>
          <a:p>
            <a:pPr lvl="0" rtl="0"/>
            <a:r>
              <a:rPr lang="en-US" dirty="0"/>
              <a:t>let result = hello("World");</a:t>
            </a:r>
          </a:p>
          <a:p>
            <a:pPr lvl="0" rtl="0"/>
            <a:r>
              <a:rPr lang="en-US" dirty="0"/>
              <a:t>let expected = "Hello, World!";</a:t>
            </a:r>
          </a:p>
          <a:p>
            <a:pPr lvl="0" rtl="0"/>
            <a:r>
              <a:rPr lang="en-US" b="1" dirty="0"/>
              <a:t>try</a:t>
            </a:r>
            <a:r>
              <a:rPr lang="en-US" dirty="0"/>
              <a:t> {</a:t>
            </a:r>
          </a:p>
          <a:p>
            <a:pPr lvl="0" rtl="0"/>
            <a:r>
              <a:rPr lang="en-US" dirty="0"/>
              <a:t>	if (result !== expected) </a:t>
            </a:r>
            <a:r>
              <a:rPr lang="en-US" b="1" dirty="0"/>
              <a:t>throw</a:t>
            </a:r>
            <a:r>
              <a:rPr lang="en-US" dirty="0"/>
              <a:t> new Error </a:t>
            </a:r>
          </a:p>
          <a:p>
            <a:pPr lvl="0" rtl="0"/>
            <a:r>
              <a:rPr lang="en-US" dirty="0"/>
              <a:t>		("Expected " + expected + " but got " + </a:t>
            </a:r>
          </a:p>
          <a:p>
            <a:pPr lvl="0" rtl="0"/>
            <a:r>
              <a:rPr lang="en-US" dirty="0"/>
              <a:t>		result);</a:t>
            </a:r>
          </a:p>
          <a:p>
            <a:pPr lvl="0" rtl="0"/>
            <a:r>
              <a:rPr lang="en-US" dirty="0"/>
              <a:t>} </a:t>
            </a:r>
            <a:r>
              <a:rPr lang="en-US" b="1" dirty="0"/>
              <a:t>catch</a:t>
            </a:r>
            <a:r>
              <a:rPr lang="en-US" dirty="0"/>
              <a:t> (err) {</a:t>
            </a:r>
          </a:p>
          <a:p>
            <a:pPr lvl="0" rtl="0"/>
            <a:r>
              <a:rPr lang="en-US" dirty="0"/>
              <a:t>	console.log(err);</a:t>
            </a:r>
          </a:p>
          <a:p>
            <a:pPr lvl="0" rtl="0"/>
            <a:r>
              <a:rPr lang="en-US" dirty="0"/>
              <a:t>}</a:t>
            </a:r>
          </a:p>
        </p:txBody>
      </p:sp>
      <p:sp>
        <p:nvSpPr>
          <p:cNvPr id="2" name="Title 1"/>
          <p:cNvSpPr>
            <a:spLocks noGrp="1"/>
          </p:cNvSpPr>
          <p:nvPr>
            <p:ph type="title"/>
          </p:nvPr>
        </p:nvSpPr>
        <p:spPr/>
        <p:txBody>
          <a:bodyPr/>
          <a:lstStyle/>
          <a:p>
            <a:pPr lvl="0" rtl="0"/>
            <a:r>
              <a:rPr lang="en-US" dirty="0"/>
              <a:t>JS Exception Handling</a:t>
            </a:r>
          </a:p>
        </p:txBody>
      </p:sp>
      <p:sp>
        <p:nvSpPr>
          <p:cNvPr id="4" name="Slide Number Placeholder 3"/>
          <p:cNvSpPr>
            <a:spLocks noGrp="1"/>
          </p:cNvSpPr>
          <p:nvPr>
            <p:ph type="sldNum" sz="quarter" idx="12"/>
          </p:nvPr>
        </p:nvSpPr>
        <p:spPr/>
        <p:txBody>
          <a:bodyPr/>
          <a:lstStyle/>
          <a:p>
            <a:fld id="{6FFFF67E-EC6A-B940-8DC7-BF9A5925C934}" type="slidenum">
              <a:rPr lang="en-US" smtClean="0"/>
              <a:t>70</a:t>
            </a:fld>
            <a:endParaRPr lang="en-US"/>
          </a:p>
        </p:txBody>
      </p:sp>
    </p:spTree>
    <p:extLst>
      <p:ext uri="{BB962C8B-B14F-4D97-AF65-F5344CB8AC3E}">
        <p14:creationId xmlns:p14="http://schemas.microsoft.com/office/powerpoint/2010/main" val="37861470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Jasmine Overview</a:t>
            </a:r>
          </a:p>
        </p:txBody>
      </p:sp>
      <p:sp>
        <p:nvSpPr>
          <p:cNvPr id="5" name="Subtitle 4"/>
          <p:cNvSpPr>
            <a:spLocks noGrp="1"/>
          </p:cNvSpPr>
          <p:nvPr>
            <p:ph type="subTitle" idx="1"/>
          </p:nvPr>
        </p:nvSpPr>
        <p:spPr/>
        <p:txBody>
          <a:bodyPr>
            <a:normAutofit fontScale="92500" lnSpcReduction="20000"/>
          </a:bodyPr>
          <a:lstStyle/>
          <a:p>
            <a:pPr algn="l"/>
            <a:r>
              <a:rPr lang="en-US" dirty="0"/>
              <a:t>Objectives</a:t>
            </a:r>
          </a:p>
          <a:p>
            <a:pPr marL="342900" indent="-342900" algn="l">
              <a:buFont typeface="Arial"/>
              <a:buChar char="•"/>
            </a:pPr>
            <a:r>
              <a:rPr lang="en-US" dirty="0"/>
              <a:t>Write test suites</a:t>
            </a:r>
          </a:p>
          <a:p>
            <a:pPr marL="342900" indent="-342900" algn="l">
              <a:buFont typeface="Arial"/>
              <a:buChar char="•"/>
            </a:pPr>
            <a:r>
              <a:rPr lang="en-US" dirty="0"/>
              <a:t>Create specs</a:t>
            </a:r>
          </a:p>
          <a:p>
            <a:pPr marL="342900" indent="-342900" algn="l">
              <a:buFont typeface="Arial"/>
              <a:buChar char="•"/>
            </a:pPr>
            <a:r>
              <a:rPr lang="en-US" dirty="0"/>
              <a:t>Set expectations</a:t>
            </a:r>
          </a:p>
          <a:p>
            <a:pPr marL="342900" indent="-342900" algn="l">
              <a:buFont typeface="Arial"/>
              <a:buChar char="•"/>
            </a:pPr>
            <a:r>
              <a:rPr lang="en-US" dirty="0"/>
              <a:t>Use matchers</a:t>
            </a:r>
          </a:p>
        </p:txBody>
      </p:sp>
      <p:sp>
        <p:nvSpPr>
          <p:cNvPr id="4" name="Slide Number Placeholder 3"/>
          <p:cNvSpPr>
            <a:spLocks noGrp="1"/>
          </p:cNvSpPr>
          <p:nvPr>
            <p:ph type="sldNum" sz="quarter" idx="12"/>
          </p:nvPr>
        </p:nvSpPr>
        <p:spPr/>
        <p:txBody>
          <a:bodyPr/>
          <a:lstStyle/>
          <a:p>
            <a:fld id="{6FFFF67E-EC6A-B940-8DC7-BF9A5925C934}" type="slidenum">
              <a:rPr lang="en-US" smtClean="0"/>
              <a:t>71</a:t>
            </a:fld>
            <a:endParaRPr lang="en-US"/>
          </a:p>
        </p:txBody>
      </p:sp>
      <p:pic>
        <p:nvPicPr>
          <p:cNvPr id="3" name="Picture 2"/>
          <p:cNvPicPr>
            <a:picLocks noChangeAspect="1"/>
          </p:cNvPicPr>
          <p:nvPr/>
        </p:nvPicPr>
        <p:blipFill>
          <a:blip r:embed="rId3"/>
          <a:stretch>
            <a:fillRect/>
          </a:stretch>
        </p:blipFill>
        <p:spPr>
          <a:xfrm>
            <a:off x="5537465" y="3600450"/>
            <a:ext cx="3149335" cy="2586567"/>
          </a:xfrm>
          <a:prstGeom prst="rect">
            <a:avLst/>
          </a:prstGeom>
        </p:spPr>
      </p:pic>
    </p:spTree>
    <p:extLst>
      <p:ext uri="{BB962C8B-B14F-4D97-AF65-F5344CB8AC3E}">
        <p14:creationId xmlns:p14="http://schemas.microsoft.com/office/powerpoint/2010/main" val="1583868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Jasmine Works</a:t>
            </a:r>
          </a:p>
        </p:txBody>
      </p:sp>
      <p:sp>
        <p:nvSpPr>
          <p:cNvPr id="3" name="Text Placeholder 2"/>
          <p:cNvSpPr>
            <a:spLocks noGrp="1"/>
          </p:cNvSpPr>
          <p:nvPr>
            <p:ph type="body" idx="1"/>
          </p:nvPr>
        </p:nvSpPr>
        <p:spPr/>
        <p:txBody>
          <a:bodyPr/>
          <a:lstStyle/>
          <a:p>
            <a:r>
              <a:rPr lang="en-US" dirty="0"/>
              <a:t>Suites describe your tests</a:t>
            </a:r>
          </a:p>
          <a:p>
            <a:r>
              <a:rPr lang="en-US" dirty="0"/>
              <a:t>Specs contain expectations</a:t>
            </a:r>
          </a:p>
          <a:p>
            <a:pPr marL="0" indent="0">
              <a:buNone/>
            </a:pPr>
            <a:endParaRPr lang="en-US" sz="1800" dirty="0">
              <a:latin typeface="Courier New"/>
              <a:cs typeface="Courier New"/>
            </a:endParaRPr>
          </a:p>
          <a:p>
            <a:pPr marL="0" indent="0">
              <a:buNone/>
            </a:pPr>
            <a:r>
              <a:rPr lang="en-US" sz="1800" dirty="0">
                <a:latin typeface="Courier New"/>
                <a:cs typeface="Courier New"/>
              </a:rPr>
              <a:t>describe("A suite is just a function", function() {</a:t>
            </a:r>
          </a:p>
          <a:p>
            <a:pPr marL="0"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a;</a:t>
            </a:r>
          </a:p>
          <a:p>
            <a:pPr marL="0" indent="0">
              <a:buNone/>
            </a:pPr>
            <a:endParaRPr lang="en-US" sz="1800" dirty="0">
              <a:latin typeface="Courier New"/>
              <a:cs typeface="Courier New"/>
            </a:endParaRPr>
          </a:p>
          <a:p>
            <a:pPr marL="0" indent="0">
              <a:buNone/>
            </a:pPr>
            <a:r>
              <a:rPr lang="en-US" sz="1800" dirty="0">
                <a:latin typeface="Courier New"/>
                <a:cs typeface="Courier New"/>
              </a:rPr>
              <a:t>  it("and so is a spec", function() {</a:t>
            </a:r>
          </a:p>
          <a:p>
            <a:pPr marL="0" indent="0">
              <a:buNone/>
            </a:pPr>
            <a:r>
              <a:rPr lang="en-US" sz="1800" dirty="0">
                <a:latin typeface="Courier New"/>
                <a:cs typeface="Courier New"/>
              </a:rPr>
              <a:t>    a = true;</a:t>
            </a:r>
          </a:p>
          <a:p>
            <a:pPr marL="0" indent="0">
              <a:buNone/>
            </a:pPr>
            <a:endParaRPr lang="en-US" sz="1800" dirty="0">
              <a:latin typeface="Courier New"/>
              <a:cs typeface="Courier New"/>
            </a:endParaRPr>
          </a:p>
          <a:p>
            <a:pPr marL="0" indent="0">
              <a:buNone/>
            </a:pPr>
            <a:r>
              <a:rPr lang="en-US" sz="1800" dirty="0">
                <a:latin typeface="Courier New"/>
                <a:cs typeface="Courier New"/>
              </a:rPr>
              <a:t>    expect(a).</a:t>
            </a:r>
            <a:r>
              <a:rPr lang="en-US" sz="1800" dirty="0" err="1">
                <a:latin typeface="Courier New"/>
                <a:cs typeface="Courier New"/>
              </a:rPr>
              <a:t>toBe</a:t>
            </a:r>
            <a:r>
              <a:rPr lang="en-US" sz="1800" dirty="0">
                <a:latin typeface="Courier New"/>
                <a:cs typeface="Courier New"/>
              </a:rPr>
              <a:t>(true);</a:t>
            </a:r>
          </a:p>
          <a:p>
            <a:pPr marL="0" indent="0">
              <a:buNone/>
            </a:pPr>
            <a:r>
              <a:rPr lang="en-US" sz="1800" dirty="0">
                <a:latin typeface="Courier New"/>
                <a:cs typeface="Courier New"/>
              </a:rPr>
              <a:t>  });</a:t>
            </a:r>
          </a:p>
          <a:p>
            <a:pPr marL="0" indent="0">
              <a:buNone/>
            </a:pPr>
            <a:r>
              <a:rPr lang="en-US" sz="18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72</a:t>
            </a:fld>
            <a:endParaRPr lang="en-US"/>
          </a:p>
        </p:txBody>
      </p:sp>
    </p:spTree>
    <p:extLst>
      <p:ext uri="{BB962C8B-B14F-4D97-AF65-F5344CB8AC3E}">
        <p14:creationId xmlns:p14="http://schemas.microsoft.com/office/powerpoint/2010/main" val="2743301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a:t>
            </a:r>
          </a:p>
        </p:txBody>
      </p:sp>
      <p:sp>
        <p:nvSpPr>
          <p:cNvPr id="3" name="Text Placeholder 2"/>
          <p:cNvSpPr>
            <a:spLocks noGrp="1"/>
          </p:cNvSpPr>
          <p:nvPr>
            <p:ph type="body" idx="1"/>
          </p:nvPr>
        </p:nvSpPr>
        <p:spPr/>
        <p:txBody>
          <a:bodyPr/>
          <a:lstStyle/>
          <a:p>
            <a:r>
              <a:rPr lang="en-US" dirty="0"/>
              <a:t>Created using the describe function</a:t>
            </a:r>
          </a:p>
          <a:p>
            <a:r>
              <a:rPr lang="en-US" dirty="0"/>
              <a:t>Contain one or more specs</a:t>
            </a:r>
          </a:p>
          <a:p>
            <a:r>
              <a:rPr lang="en-US" dirty="0"/>
              <a:t>2 </a:t>
            </a:r>
            <a:r>
              <a:rPr lang="en-US" dirty="0" err="1"/>
              <a:t>params</a:t>
            </a:r>
            <a:endParaRPr lang="en-US" dirty="0"/>
          </a:p>
          <a:p>
            <a:pPr lvl="1"/>
            <a:r>
              <a:rPr lang="en-US" dirty="0"/>
              <a:t>Text description</a:t>
            </a:r>
          </a:p>
          <a:p>
            <a:pPr lvl="1"/>
            <a:r>
              <a:rPr lang="en-US" dirty="0"/>
              <a:t>Function</a:t>
            </a:r>
          </a:p>
          <a:p>
            <a:pPr lvl="1"/>
            <a:endParaRPr lang="en-US" dirty="0"/>
          </a:p>
          <a:p>
            <a:pPr marL="0" indent="0">
              <a:buNone/>
            </a:pPr>
            <a:r>
              <a:rPr lang="en-US" sz="2400" dirty="0">
                <a:latin typeface="Courier New"/>
                <a:cs typeface="Courier New"/>
              </a:rPr>
              <a:t>describe("Hello", function() {</a:t>
            </a:r>
          </a:p>
          <a:p>
            <a:pPr marL="0" indent="0">
              <a:buNone/>
            </a:pPr>
            <a:r>
              <a:rPr lang="en-US" sz="2400" dirty="0">
                <a:latin typeface="Courier New"/>
                <a:cs typeface="Courier New"/>
              </a:rPr>
              <a:t>... </a:t>
            </a:r>
          </a:p>
          <a:p>
            <a:pPr marL="0" indent="0">
              <a:buNone/>
            </a:pPr>
            <a:r>
              <a:rPr lang="en-US" sz="24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73</a:t>
            </a:fld>
            <a:endParaRPr lang="en-US"/>
          </a:p>
        </p:txBody>
      </p:sp>
    </p:spTree>
    <p:extLst>
      <p:ext uri="{BB962C8B-B14F-4D97-AF65-F5344CB8AC3E}">
        <p14:creationId xmlns:p14="http://schemas.microsoft.com/office/powerpoint/2010/main" val="6197786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Specs</a:t>
            </a:r>
          </a:p>
        </p:txBody>
      </p:sp>
      <p:sp>
        <p:nvSpPr>
          <p:cNvPr id="3" name="Text Placeholder 2"/>
          <p:cNvSpPr>
            <a:spLocks noGrp="1"/>
          </p:cNvSpPr>
          <p:nvPr>
            <p:ph type="body" idx="1"/>
          </p:nvPr>
        </p:nvSpPr>
        <p:spPr/>
        <p:txBody>
          <a:bodyPr>
            <a:normAutofit lnSpcReduction="10000"/>
          </a:bodyPr>
          <a:lstStyle/>
          <a:p>
            <a:r>
              <a:rPr lang="en-US" dirty="0"/>
              <a:t>Created using the </a:t>
            </a:r>
            <a:r>
              <a:rPr lang="en-US" dirty="0">
                <a:latin typeface="Courier New"/>
                <a:cs typeface="Courier New"/>
              </a:rPr>
              <a:t>it</a:t>
            </a:r>
            <a:r>
              <a:rPr lang="en-US" dirty="0"/>
              <a:t> or </a:t>
            </a:r>
            <a:r>
              <a:rPr lang="en-US" dirty="0">
                <a:latin typeface="Courier New"/>
                <a:cs typeface="Courier New"/>
              </a:rPr>
              <a:t>test</a:t>
            </a:r>
            <a:r>
              <a:rPr lang="en-US" dirty="0"/>
              <a:t> function</a:t>
            </a:r>
          </a:p>
          <a:p>
            <a:pPr lvl="1"/>
            <a:r>
              <a:rPr lang="en-US" dirty="0"/>
              <a:t>they're the same thing</a:t>
            </a:r>
          </a:p>
          <a:p>
            <a:r>
              <a:rPr lang="en-US" dirty="0"/>
              <a:t>Contains one or more expectations</a:t>
            </a:r>
          </a:p>
          <a:p>
            <a:r>
              <a:rPr lang="en-US" dirty="0"/>
              <a:t>expectations === assertions</a:t>
            </a:r>
          </a:p>
          <a:p>
            <a:pPr marL="0" indent="0">
              <a:buNone/>
            </a:pPr>
            <a:r>
              <a:rPr lang="en-US" sz="2000" dirty="0">
                <a:latin typeface="Courier New"/>
                <a:cs typeface="Courier New"/>
              </a:rPr>
              <a:t>describe("Hello", function() {</a:t>
            </a:r>
          </a:p>
          <a:p>
            <a:pPr marL="0" indent="0">
              <a:buNone/>
            </a:pPr>
            <a:endParaRPr lang="en-US" sz="2000" dirty="0">
              <a:latin typeface="Courier New"/>
              <a:cs typeface="Courier New"/>
            </a:endParaRPr>
          </a:p>
          <a:p>
            <a:pPr marL="0" indent="0">
              <a:buNone/>
            </a:pPr>
            <a:r>
              <a:rPr lang="en-US" sz="2000" dirty="0">
                <a:latin typeface="Courier New"/>
                <a:cs typeface="Courier New"/>
              </a:rPr>
              <a:t>	it("</a:t>
            </a:r>
            <a:r>
              <a:rPr lang="en-US" sz="2000" dirty="0" err="1">
                <a:latin typeface="Courier New"/>
                <a:cs typeface="Courier New"/>
              </a:rPr>
              <a:t>Concats</a:t>
            </a:r>
            <a:r>
              <a:rPr lang="en-US" sz="2000" dirty="0">
                <a:latin typeface="Courier New"/>
                <a:cs typeface="Courier New"/>
              </a:rPr>
              <a:t> Hello and a name", function() {</a:t>
            </a:r>
          </a:p>
          <a:p>
            <a:pPr marL="0" indent="0">
              <a:buNone/>
            </a:pPr>
            <a:r>
              <a:rPr lang="en-US" sz="2000" dirty="0">
                <a:latin typeface="Courier New"/>
                <a:cs typeface="Courier New"/>
              </a:rPr>
              <a:t>  		</a:t>
            </a:r>
            <a:r>
              <a:rPr lang="en-US" sz="2000" dirty="0" err="1">
                <a:latin typeface="Courier New"/>
                <a:cs typeface="Courier New"/>
              </a:rPr>
              <a:t>var</a:t>
            </a:r>
            <a:r>
              <a:rPr lang="en-US" sz="2000" dirty="0">
                <a:latin typeface="Courier New"/>
                <a:cs typeface="Courier New"/>
              </a:rPr>
              <a:t> expected = "Hello, World!";</a:t>
            </a:r>
          </a:p>
          <a:p>
            <a:pPr marL="0" indent="0">
              <a:buNone/>
            </a:pPr>
            <a:r>
              <a:rPr lang="en-US" sz="2000" dirty="0">
                <a:latin typeface="Courier New"/>
                <a:cs typeface="Courier New"/>
              </a:rPr>
              <a:t>		</a:t>
            </a:r>
            <a:r>
              <a:rPr lang="en-US" sz="2000" dirty="0" err="1">
                <a:latin typeface="Courier New"/>
                <a:cs typeface="Courier New"/>
              </a:rPr>
              <a:t>var</a:t>
            </a:r>
            <a:r>
              <a:rPr lang="en-US" sz="2000" dirty="0">
                <a:latin typeface="Courier New"/>
                <a:cs typeface="Courier New"/>
              </a:rPr>
              <a:t> actual = hello("World");</a:t>
            </a:r>
          </a:p>
          <a:p>
            <a:pPr marL="0" indent="0">
              <a:buNone/>
            </a:pPr>
            <a:r>
              <a:rPr lang="en-US" sz="2000" dirty="0">
                <a:latin typeface="Courier New"/>
                <a:cs typeface="Courier New"/>
              </a:rPr>
              <a:t>		expect(actual).</a:t>
            </a:r>
            <a:r>
              <a:rPr lang="en-US" sz="2000" dirty="0" err="1">
                <a:latin typeface="Courier New"/>
                <a:cs typeface="Courier New"/>
              </a:rPr>
              <a:t>toEqual</a:t>
            </a:r>
            <a:r>
              <a:rPr lang="en-US" sz="2000" dirty="0">
                <a:latin typeface="Courier New"/>
                <a:cs typeface="Courier New"/>
              </a:rPr>
              <a:t>(expected);</a:t>
            </a:r>
          </a:p>
          <a:p>
            <a:pPr marL="0" indent="0">
              <a:buNone/>
            </a:pPr>
            <a:r>
              <a:rPr lang="en-US" sz="2000" dirty="0">
                <a:latin typeface="Courier New"/>
                <a:cs typeface="Courier New"/>
              </a:rPr>
              <a:t>	});</a:t>
            </a:r>
          </a:p>
          <a:p>
            <a:pPr marL="0" indent="0">
              <a:buNone/>
            </a:pPr>
            <a:r>
              <a:rPr lang="en-US" sz="20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74</a:t>
            </a:fld>
            <a:endParaRPr lang="en-US"/>
          </a:p>
        </p:txBody>
      </p:sp>
    </p:spTree>
    <p:extLst>
      <p:ext uri="{BB962C8B-B14F-4D97-AF65-F5344CB8AC3E}">
        <p14:creationId xmlns:p14="http://schemas.microsoft.com/office/powerpoint/2010/main" val="2537572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Text Placeholder 2"/>
          <p:cNvSpPr>
            <a:spLocks noGrp="1"/>
          </p:cNvSpPr>
          <p:nvPr>
            <p:ph type="body" idx="1"/>
          </p:nvPr>
        </p:nvSpPr>
        <p:spPr/>
        <p:txBody>
          <a:bodyPr/>
          <a:lstStyle/>
          <a:p>
            <a:r>
              <a:rPr lang="en-US" dirty="0"/>
              <a:t>AKA assertions</a:t>
            </a:r>
          </a:p>
          <a:p>
            <a:r>
              <a:rPr lang="en-US" dirty="0"/>
              <a:t>Made using</a:t>
            </a:r>
            <a:r>
              <a:rPr lang="en-US" dirty="0">
                <a:latin typeface="Courier New"/>
                <a:cs typeface="Courier New"/>
              </a:rPr>
              <a:t> expect </a:t>
            </a:r>
            <a:r>
              <a:rPr lang="en-US" dirty="0"/>
              <a:t>function,</a:t>
            </a:r>
          </a:p>
          <a:p>
            <a:pPr lvl="1"/>
            <a:r>
              <a:rPr lang="en-US" dirty="0"/>
              <a:t>Takes a value</a:t>
            </a:r>
          </a:p>
          <a:p>
            <a:r>
              <a:rPr lang="en-US" dirty="0"/>
              <a:t>Chained to a Matcher</a:t>
            </a:r>
          </a:p>
          <a:p>
            <a:pPr lvl="1"/>
            <a:r>
              <a:rPr lang="en-US" dirty="0"/>
              <a:t>Takes the expected value</a:t>
            </a:r>
          </a:p>
          <a:p>
            <a:pPr marL="457200" lvl="1" indent="0">
              <a:buNone/>
            </a:pPr>
            <a:endParaRPr lang="en-US" dirty="0">
              <a:latin typeface="Courier New"/>
              <a:cs typeface="Courier New"/>
            </a:endParaRPr>
          </a:p>
          <a:p>
            <a:pPr marL="457200" lvl="1" indent="0">
              <a:buNone/>
            </a:pPr>
            <a:r>
              <a:rPr lang="en-US" dirty="0">
                <a:latin typeface="Courier New"/>
                <a:cs typeface="Courier New"/>
              </a:rPr>
              <a:t>expect(actual).</a:t>
            </a:r>
            <a:r>
              <a:rPr lang="en-US" dirty="0" err="1">
                <a:latin typeface="Courier New"/>
                <a:cs typeface="Courier New"/>
              </a:rPr>
              <a:t>toEqual</a:t>
            </a:r>
            <a:r>
              <a:rPr lang="en-US" dirty="0">
                <a:latin typeface="Courier New"/>
                <a:cs typeface="Courier New"/>
              </a:rPr>
              <a:t>(expected);</a:t>
            </a:r>
          </a:p>
        </p:txBody>
      </p:sp>
      <p:sp>
        <p:nvSpPr>
          <p:cNvPr id="4" name="Slide Number Placeholder 3"/>
          <p:cNvSpPr>
            <a:spLocks noGrp="1"/>
          </p:cNvSpPr>
          <p:nvPr>
            <p:ph type="sldNum" sz="quarter" idx="12"/>
          </p:nvPr>
        </p:nvSpPr>
        <p:spPr/>
        <p:txBody>
          <a:bodyPr/>
          <a:lstStyle/>
          <a:p>
            <a:fld id="{A839F4A7-500C-EC42-AE23-BEE4487EA55E}" type="slidenum">
              <a:rPr lang="en-US" smtClean="0"/>
              <a:t>75</a:t>
            </a:fld>
            <a:endParaRPr lang="en-US"/>
          </a:p>
        </p:txBody>
      </p:sp>
    </p:spTree>
    <p:extLst>
      <p:ext uri="{BB962C8B-B14F-4D97-AF65-F5344CB8AC3E}">
        <p14:creationId xmlns:p14="http://schemas.microsoft.com/office/powerpoint/2010/main" val="3431122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Matchers</a:t>
            </a:r>
          </a:p>
        </p:txBody>
      </p:sp>
      <p:sp>
        <p:nvSpPr>
          <p:cNvPr id="3" name="Text Placeholder 2"/>
          <p:cNvSpPr>
            <a:spLocks noGrp="1"/>
          </p:cNvSpPr>
          <p:nvPr>
            <p:ph type="body" idx="1"/>
          </p:nvPr>
        </p:nvSpPr>
        <p:spPr/>
        <p:txBody>
          <a:bodyPr>
            <a:normAutofit lnSpcReduction="10000"/>
          </a:bodyPr>
          <a:lstStyle/>
          <a:p>
            <a:r>
              <a:rPr lang="en-US" sz="2000" dirty="0">
                <a:latin typeface="Courier New"/>
                <a:cs typeface="Courier New"/>
              </a:rPr>
              <a:t>expect(</a:t>
            </a:r>
            <a:r>
              <a:rPr lang="en-US" sz="2000" dirty="0" err="1">
                <a:latin typeface="Courier New"/>
                <a:cs typeface="Courier New"/>
              </a:rPr>
              <a:t>fn</a:t>
            </a:r>
            <a:r>
              <a:rPr lang="en-US" sz="2000" dirty="0">
                <a:latin typeface="Courier New"/>
                <a:cs typeface="Courier New"/>
              </a:rPr>
              <a:t>).</a:t>
            </a:r>
            <a:r>
              <a:rPr lang="en-US" sz="2000" dirty="0" err="1">
                <a:latin typeface="Courier New"/>
                <a:cs typeface="Courier New"/>
              </a:rPr>
              <a:t>toThrow</a:t>
            </a:r>
            <a:r>
              <a:rPr lang="en-US" sz="2000" dirty="0">
                <a:latin typeface="Courier New"/>
                <a:cs typeface="Courier New"/>
              </a:rPr>
              <a:t>(e);</a:t>
            </a:r>
          </a:p>
          <a:p>
            <a:r>
              <a:rPr lang="en-US" sz="2000" dirty="0">
                <a:latin typeface="Courier New"/>
                <a:cs typeface="Courier New"/>
              </a:rPr>
              <a:t>expect(instance).</a:t>
            </a:r>
            <a:r>
              <a:rPr lang="en-US" sz="2000" dirty="0" err="1">
                <a:latin typeface="Courier New"/>
                <a:cs typeface="Courier New"/>
              </a:rPr>
              <a:t>toBe</a:t>
            </a:r>
            <a:r>
              <a:rPr lang="en-US" sz="2000" dirty="0">
                <a:latin typeface="Courier New"/>
                <a:cs typeface="Courier New"/>
              </a:rPr>
              <a:t>(instance);</a:t>
            </a:r>
          </a:p>
          <a:p>
            <a:r>
              <a:rPr lang="en-US" sz="2000" dirty="0">
                <a:latin typeface="Courier New"/>
                <a:cs typeface="Courier New"/>
              </a:rPr>
              <a:t>expect(mixed).</a:t>
            </a:r>
            <a:r>
              <a:rPr lang="en-US" sz="2000" dirty="0" err="1">
                <a:latin typeface="Courier New"/>
                <a:cs typeface="Courier New"/>
              </a:rPr>
              <a:t>toBeDefined</a:t>
            </a:r>
            <a:r>
              <a:rPr lang="en-US" sz="2000" dirty="0">
                <a:latin typeface="Courier New"/>
                <a:cs typeface="Courier New"/>
              </a:rPr>
              <a:t>();</a:t>
            </a:r>
          </a:p>
          <a:p>
            <a:r>
              <a:rPr lang="en-US" sz="2000" dirty="0">
                <a:latin typeface="Courier New"/>
                <a:cs typeface="Courier New"/>
              </a:rPr>
              <a:t>expect(mixed).</a:t>
            </a:r>
            <a:r>
              <a:rPr lang="en-US" sz="2000" dirty="0" err="1">
                <a:latin typeface="Courier New"/>
                <a:cs typeface="Courier New"/>
              </a:rPr>
              <a:t>toBeFalsy</a:t>
            </a:r>
            <a:r>
              <a:rPr lang="en-US" sz="2000" dirty="0">
                <a:latin typeface="Courier New"/>
                <a:cs typeface="Courier New"/>
              </a:rPr>
              <a:t>();</a:t>
            </a:r>
          </a:p>
          <a:p>
            <a:r>
              <a:rPr lang="en-US" sz="2000" dirty="0">
                <a:latin typeface="Courier New"/>
                <a:cs typeface="Courier New"/>
              </a:rPr>
              <a:t>expect(number).</a:t>
            </a:r>
            <a:r>
              <a:rPr lang="en-US" sz="2000" dirty="0" err="1">
                <a:latin typeface="Courier New"/>
                <a:cs typeface="Courier New"/>
              </a:rPr>
              <a:t>toBeGreaterThan</a:t>
            </a:r>
            <a:r>
              <a:rPr lang="en-US" sz="2000" dirty="0">
                <a:latin typeface="Courier New"/>
                <a:cs typeface="Courier New"/>
              </a:rPr>
              <a:t>(number);</a:t>
            </a:r>
          </a:p>
          <a:p>
            <a:r>
              <a:rPr lang="en-US" sz="2000" dirty="0">
                <a:latin typeface="Courier New"/>
                <a:cs typeface="Courier New"/>
              </a:rPr>
              <a:t>expect(number).</a:t>
            </a:r>
            <a:r>
              <a:rPr lang="en-US" sz="2000" dirty="0" err="1">
                <a:latin typeface="Courier New"/>
                <a:cs typeface="Courier New"/>
              </a:rPr>
              <a:t>toBeLessThan</a:t>
            </a:r>
            <a:r>
              <a:rPr lang="en-US" sz="2000" dirty="0">
                <a:latin typeface="Courier New"/>
                <a:cs typeface="Courier New"/>
              </a:rPr>
              <a:t>(number);</a:t>
            </a:r>
          </a:p>
          <a:p>
            <a:r>
              <a:rPr lang="en-US" sz="2000" dirty="0">
                <a:latin typeface="Courier New"/>
                <a:cs typeface="Courier New"/>
              </a:rPr>
              <a:t>expect(mixed).</a:t>
            </a:r>
            <a:r>
              <a:rPr lang="en-US" sz="2000" dirty="0" err="1">
                <a:latin typeface="Courier New"/>
                <a:cs typeface="Courier New"/>
              </a:rPr>
              <a:t>toBeNull</a:t>
            </a:r>
            <a:r>
              <a:rPr lang="en-US" sz="2000" dirty="0">
                <a:latin typeface="Courier New"/>
                <a:cs typeface="Courier New"/>
              </a:rPr>
              <a:t>();</a:t>
            </a:r>
          </a:p>
          <a:p>
            <a:r>
              <a:rPr lang="en-US" sz="2000" dirty="0">
                <a:latin typeface="Courier New"/>
                <a:cs typeface="Courier New"/>
              </a:rPr>
              <a:t>expect(mixed).</a:t>
            </a:r>
            <a:r>
              <a:rPr lang="en-US" sz="2000" dirty="0" err="1">
                <a:latin typeface="Courier New"/>
                <a:cs typeface="Courier New"/>
              </a:rPr>
              <a:t>toBeTruthy</a:t>
            </a:r>
            <a:r>
              <a:rPr lang="en-US" sz="2000" dirty="0">
                <a:latin typeface="Courier New"/>
                <a:cs typeface="Courier New"/>
              </a:rPr>
              <a:t>();</a:t>
            </a:r>
          </a:p>
          <a:p>
            <a:r>
              <a:rPr lang="en-US" sz="2000" dirty="0">
                <a:latin typeface="Courier New"/>
                <a:cs typeface="Courier New"/>
              </a:rPr>
              <a:t>expect(mixed).</a:t>
            </a:r>
            <a:r>
              <a:rPr lang="en-US" sz="2000" dirty="0" err="1">
                <a:latin typeface="Courier New"/>
                <a:cs typeface="Courier New"/>
              </a:rPr>
              <a:t>toBeUndefined</a:t>
            </a:r>
            <a:r>
              <a:rPr lang="en-US" sz="2000" dirty="0">
                <a:latin typeface="Courier New"/>
                <a:cs typeface="Courier New"/>
              </a:rPr>
              <a:t>();</a:t>
            </a:r>
          </a:p>
          <a:p>
            <a:r>
              <a:rPr lang="en-US" sz="2000" dirty="0">
                <a:latin typeface="Courier New"/>
                <a:cs typeface="Courier New"/>
              </a:rPr>
              <a:t>expect(array).</a:t>
            </a:r>
            <a:r>
              <a:rPr lang="en-US" sz="2000" dirty="0" err="1">
                <a:latin typeface="Courier New"/>
                <a:cs typeface="Courier New"/>
              </a:rPr>
              <a:t>toContain</a:t>
            </a:r>
            <a:r>
              <a:rPr lang="en-US" sz="2000" dirty="0">
                <a:latin typeface="Courier New"/>
                <a:cs typeface="Courier New"/>
              </a:rPr>
              <a:t>(member);</a:t>
            </a:r>
          </a:p>
          <a:p>
            <a:r>
              <a:rPr lang="en-US" sz="2000" dirty="0">
                <a:latin typeface="Courier New"/>
                <a:cs typeface="Courier New"/>
              </a:rPr>
              <a:t>expect(string).</a:t>
            </a:r>
            <a:r>
              <a:rPr lang="en-US" sz="2000" dirty="0" err="1">
                <a:latin typeface="Courier New"/>
                <a:cs typeface="Courier New"/>
              </a:rPr>
              <a:t>toContain</a:t>
            </a:r>
            <a:r>
              <a:rPr lang="en-US" sz="2000" dirty="0">
                <a:latin typeface="Courier New"/>
                <a:cs typeface="Courier New"/>
              </a:rPr>
              <a:t>(substring);</a:t>
            </a:r>
          </a:p>
          <a:p>
            <a:r>
              <a:rPr lang="en-US" sz="2000" dirty="0">
                <a:latin typeface="Courier New"/>
                <a:cs typeface="Courier New"/>
              </a:rPr>
              <a:t>expect(mixed).</a:t>
            </a:r>
            <a:r>
              <a:rPr lang="en-US" sz="2000" dirty="0" err="1">
                <a:latin typeface="Courier New"/>
                <a:cs typeface="Courier New"/>
              </a:rPr>
              <a:t>toEqual</a:t>
            </a:r>
            <a:r>
              <a:rPr lang="en-US" sz="2000" dirty="0">
                <a:latin typeface="Courier New"/>
                <a:cs typeface="Courier New"/>
              </a:rPr>
              <a:t>(mixed);</a:t>
            </a:r>
          </a:p>
          <a:p>
            <a:r>
              <a:rPr lang="en-US" sz="2000" dirty="0">
                <a:latin typeface="Courier New"/>
                <a:cs typeface="Courier New"/>
              </a:rPr>
              <a:t>expect(mixed).</a:t>
            </a:r>
            <a:r>
              <a:rPr lang="en-US" sz="2000" dirty="0" err="1">
                <a:latin typeface="Courier New"/>
                <a:cs typeface="Courier New"/>
              </a:rPr>
              <a:t>toMatch</a:t>
            </a:r>
            <a:r>
              <a:rPr lang="en-US" sz="2000" dirty="0">
                <a:latin typeface="Courier New"/>
                <a:cs typeface="Courier New"/>
              </a:rPr>
              <a:t>(pattern);</a:t>
            </a:r>
          </a:p>
        </p:txBody>
      </p:sp>
      <p:sp>
        <p:nvSpPr>
          <p:cNvPr id="4" name="Slide Number Placeholder 3"/>
          <p:cNvSpPr>
            <a:spLocks noGrp="1"/>
          </p:cNvSpPr>
          <p:nvPr>
            <p:ph type="sldNum" sz="quarter" idx="12"/>
          </p:nvPr>
        </p:nvSpPr>
        <p:spPr/>
        <p:txBody>
          <a:bodyPr/>
          <a:lstStyle/>
          <a:p>
            <a:fld id="{A839F4A7-500C-EC42-AE23-BEE4487EA55E}" type="slidenum">
              <a:rPr lang="en-US" smtClean="0"/>
              <a:t>76</a:t>
            </a:fld>
            <a:endParaRPr lang="en-US"/>
          </a:p>
        </p:txBody>
      </p:sp>
    </p:spTree>
    <p:extLst>
      <p:ext uri="{BB962C8B-B14F-4D97-AF65-F5344CB8AC3E}">
        <p14:creationId xmlns:p14="http://schemas.microsoft.com/office/powerpoint/2010/main" val="2115690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TDD vs. BDD</a:t>
            </a:r>
          </a:p>
        </p:txBody>
      </p:sp>
      <p:sp>
        <p:nvSpPr>
          <p:cNvPr id="3" name="Text Placeholder 2"/>
          <p:cNvSpPr>
            <a:spLocks noGrp="1"/>
          </p:cNvSpPr>
          <p:nvPr>
            <p:ph type="body" idx="1"/>
          </p:nvPr>
        </p:nvSpPr>
        <p:spPr/>
        <p:txBody>
          <a:bodyPr/>
          <a:lstStyle/>
          <a:p>
            <a:pPr marL="0" lvl="0" indent="0" rtl="0">
              <a:buNone/>
            </a:pPr>
            <a:r>
              <a:rPr lang="en-US" dirty="0"/>
              <a:t>Test-Driven Development</a:t>
            </a:r>
          </a:p>
        </p:txBody>
      </p:sp>
      <p:sp>
        <p:nvSpPr>
          <p:cNvPr id="5" name="Content Placeholder 4"/>
          <p:cNvSpPr>
            <a:spLocks noGrp="1"/>
          </p:cNvSpPr>
          <p:nvPr>
            <p:ph sz="half" idx="2"/>
          </p:nvPr>
        </p:nvSpPr>
        <p:spPr/>
        <p:txBody>
          <a:bodyPr/>
          <a:lstStyle/>
          <a:p>
            <a:r>
              <a:rPr lang="en-US" dirty="0"/>
              <a:t>Focused on being useful for programmers</a:t>
            </a:r>
          </a:p>
          <a:p>
            <a:endParaRPr lang="en-US" dirty="0"/>
          </a:p>
          <a:p>
            <a:endParaRPr lang="en-US" dirty="0"/>
          </a:p>
        </p:txBody>
      </p:sp>
      <p:sp>
        <p:nvSpPr>
          <p:cNvPr id="6" name="Text Placeholder 5"/>
          <p:cNvSpPr>
            <a:spLocks noGrp="1"/>
          </p:cNvSpPr>
          <p:nvPr>
            <p:ph type="body" sz="quarter" idx="3"/>
          </p:nvPr>
        </p:nvSpPr>
        <p:spPr/>
        <p:txBody>
          <a:bodyPr/>
          <a:lstStyle/>
          <a:p>
            <a:r>
              <a:rPr lang="en-US" dirty="0"/>
              <a:t>Behavior-Driven Development</a:t>
            </a:r>
          </a:p>
        </p:txBody>
      </p:sp>
      <p:sp>
        <p:nvSpPr>
          <p:cNvPr id="7" name="Content Placeholder 6"/>
          <p:cNvSpPr>
            <a:spLocks noGrp="1"/>
          </p:cNvSpPr>
          <p:nvPr>
            <p:ph sz="quarter" idx="4"/>
          </p:nvPr>
        </p:nvSpPr>
        <p:spPr/>
        <p:txBody>
          <a:bodyPr/>
          <a:lstStyle/>
          <a:p>
            <a:r>
              <a:rPr lang="en-US" dirty="0"/>
              <a:t>Focused on documentation for non-programmers</a:t>
            </a:r>
          </a:p>
          <a:p>
            <a:pPr lvl="1"/>
            <a:r>
              <a:rPr lang="en-US" dirty="0"/>
              <a:t>Features, not results</a:t>
            </a:r>
          </a:p>
          <a:p>
            <a:pPr lvl="1"/>
            <a:r>
              <a:rPr lang="en-US" dirty="0"/>
              <a:t>More verbose</a:t>
            </a:r>
          </a:p>
          <a:p>
            <a:pPr lvl="1"/>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77</a:t>
            </a:fld>
            <a:endParaRPr lang="en-US"/>
          </a:p>
        </p:txBody>
      </p:sp>
    </p:spTree>
    <p:extLst>
      <p:ext uri="{BB962C8B-B14F-4D97-AF65-F5344CB8AC3E}">
        <p14:creationId xmlns:p14="http://schemas.microsoft.com/office/powerpoint/2010/main" val="15040192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FFFF67E-EC6A-B940-8DC7-BF9A5925C934}" type="slidenum">
              <a:rPr lang="en-US" smtClean="0"/>
              <a:t>78</a:t>
            </a:fld>
            <a:endParaRPr lang="en-US"/>
          </a:p>
        </p:txBody>
      </p:sp>
      <p:sp>
        <p:nvSpPr>
          <p:cNvPr id="8" name="Text Placeholder 7"/>
          <p:cNvSpPr>
            <a:spLocks noGrp="1"/>
          </p:cNvSpPr>
          <p:nvPr>
            <p:ph type="body" sz="quarter" idx="13"/>
          </p:nvPr>
        </p:nvSpPr>
        <p:spPr/>
        <p:txBody>
          <a:bodyPr>
            <a:normAutofit/>
          </a:bodyPr>
          <a:lstStyle/>
          <a:p>
            <a:pPr marL="57150"/>
            <a:r>
              <a:rPr lang="en-US" dirty="0"/>
              <a:t>suite('Counter', function() {</a:t>
            </a:r>
          </a:p>
          <a:p>
            <a:pPr marL="57150"/>
            <a:r>
              <a:rPr lang="en-US" dirty="0"/>
              <a:t>  test('tick increases count to 1', </a:t>
            </a:r>
          </a:p>
          <a:p>
            <a:pPr marL="57150"/>
            <a:endParaRPr lang="en-US" dirty="0"/>
          </a:p>
          <a:p>
            <a:pPr lvl="1"/>
            <a:r>
              <a:rPr lang="en-US" dirty="0"/>
              <a:t>function() {</a:t>
            </a:r>
          </a:p>
          <a:p>
            <a:pPr lvl="1"/>
            <a:r>
              <a:rPr lang="en-US" dirty="0"/>
              <a:t>    </a:t>
            </a:r>
            <a:r>
              <a:rPr lang="en-US" dirty="0" err="1"/>
              <a:t>var</a:t>
            </a:r>
            <a:r>
              <a:rPr lang="en-US" dirty="0"/>
              <a:t> counter = new Counter();</a:t>
            </a:r>
          </a:p>
          <a:p>
            <a:pPr lvl="1"/>
            <a:r>
              <a:rPr lang="en-US" dirty="0"/>
              <a:t>    </a:t>
            </a:r>
            <a:r>
              <a:rPr lang="en-US" dirty="0" err="1"/>
              <a:t>counter.tick</a:t>
            </a:r>
            <a:r>
              <a:rPr lang="en-US" dirty="0"/>
              <a:t>();</a:t>
            </a:r>
          </a:p>
          <a:p>
            <a:pPr lvl="1"/>
            <a:r>
              <a:rPr lang="en-US" dirty="0"/>
              <a:t>    </a:t>
            </a:r>
            <a:r>
              <a:rPr lang="en-US" dirty="0" err="1"/>
              <a:t>assert.equal</a:t>
            </a:r>
            <a:r>
              <a:rPr lang="en-US" dirty="0"/>
              <a:t>(</a:t>
            </a:r>
            <a:r>
              <a:rPr lang="en-US" dirty="0" err="1"/>
              <a:t>counter.count</a:t>
            </a:r>
            <a:r>
              <a:rPr lang="en-US" dirty="0"/>
              <a:t>, 1);</a:t>
            </a:r>
          </a:p>
          <a:p>
            <a:pPr lvl="1"/>
            <a:r>
              <a:rPr lang="en-US" dirty="0"/>
              <a:t>  });</a:t>
            </a:r>
          </a:p>
          <a:p>
            <a:pPr lvl="1"/>
            <a:endParaRPr lang="en-US" dirty="0"/>
          </a:p>
          <a:p>
            <a:pPr marL="57150"/>
            <a:r>
              <a:rPr lang="en-US" dirty="0"/>
              <a:t>});</a:t>
            </a:r>
          </a:p>
          <a:p>
            <a:endParaRPr lang="en-US" dirty="0"/>
          </a:p>
        </p:txBody>
      </p:sp>
      <p:sp>
        <p:nvSpPr>
          <p:cNvPr id="2" name="Title 1"/>
          <p:cNvSpPr>
            <a:spLocks noGrp="1"/>
          </p:cNvSpPr>
          <p:nvPr>
            <p:ph type="title"/>
          </p:nvPr>
        </p:nvSpPr>
        <p:spPr/>
        <p:txBody>
          <a:bodyPr/>
          <a:lstStyle/>
          <a:p>
            <a:r>
              <a:rPr lang="en-US" dirty="0"/>
              <a:t>TDD Example</a:t>
            </a:r>
          </a:p>
        </p:txBody>
      </p:sp>
    </p:spTree>
    <p:extLst>
      <p:ext uri="{BB962C8B-B14F-4D97-AF65-F5344CB8AC3E}">
        <p14:creationId xmlns:p14="http://schemas.microsoft.com/office/powerpoint/2010/main" val="6646286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79</a:t>
            </a:fld>
            <a:endParaRPr lang="en-US"/>
          </a:p>
        </p:txBody>
      </p:sp>
      <p:sp>
        <p:nvSpPr>
          <p:cNvPr id="3" name="Text Placeholder 2"/>
          <p:cNvSpPr>
            <a:spLocks noGrp="1"/>
          </p:cNvSpPr>
          <p:nvPr>
            <p:ph type="body" sz="quarter" idx="13"/>
          </p:nvPr>
        </p:nvSpPr>
        <p:spPr/>
        <p:txBody>
          <a:bodyPr/>
          <a:lstStyle/>
          <a:p>
            <a:r>
              <a:rPr lang="en-US" dirty="0"/>
              <a:t>describe('Counter', function() {</a:t>
            </a:r>
          </a:p>
          <a:p>
            <a:r>
              <a:rPr lang="en-US" dirty="0"/>
              <a:t>  it('should increase count by 1 after calling tick', </a:t>
            </a:r>
          </a:p>
          <a:p>
            <a:pPr marL="400050" lvl="1"/>
            <a:r>
              <a:rPr lang="en-US" dirty="0"/>
              <a:t>function() {</a:t>
            </a:r>
          </a:p>
          <a:p>
            <a:pPr marL="400050" lvl="1"/>
            <a:r>
              <a:rPr lang="en-US" dirty="0"/>
              <a:t>    </a:t>
            </a:r>
            <a:r>
              <a:rPr lang="en-US" dirty="0" err="1"/>
              <a:t>var</a:t>
            </a:r>
            <a:r>
              <a:rPr lang="en-US" dirty="0"/>
              <a:t> counter = new Counter();</a:t>
            </a:r>
          </a:p>
          <a:p>
            <a:pPr marL="400050" lvl="1"/>
            <a:r>
              <a:rPr lang="en-US" dirty="0"/>
              <a:t>    </a:t>
            </a:r>
            <a:r>
              <a:rPr lang="en-US" dirty="0" err="1"/>
              <a:t>var</a:t>
            </a:r>
            <a:r>
              <a:rPr lang="en-US" dirty="0"/>
              <a:t> </a:t>
            </a:r>
            <a:r>
              <a:rPr lang="en-US" dirty="0" err="1"/>
              <a:t>expectedCount</a:t>
            </a:r>
            <a:r>
              <a:rPr lang="en-US" dirty="0"/>
              <a:t> = </a:t>
            </a:r>
            <a:r>
              <a:rPr lang="en-US" dirty="0" err="1"/>
              <a:t>counter.count</a:t>
            </a:r>
            <a:r>
              <a:rPr lang="en-US" dirty="0"/>
              <a:t> + 1;</a:t>
            </a:r>
          </a:p>
          <a:p>
            <a:pPr marL="400050" lvl="1"/>
            <a:r>
              <a:rPr lang="en-US" dirty="0"/>
              <a:t>    </a:t>
            </a:r>
            <a:r>
              <a:rPr lang="en-US" dirty="0" err="1"/>
              <a:t>counter.tick</a:t>
            </a:r>
            <a:r>
              <a:rPr lang="en-US" dirty="0"/>
              <a:t>();</a:t>
            </a:r>
          </a:p>
          <a:p>
            <a:pPr marL="400050" lvl="1"/>
            <a:r>
              <a:rPr lang="en-US" dirty="0"/>
              <a:t>    </a:t>
            </a:r>
            <a:r>
              <a:rPr lang="en-US" dirty="0" err="1"/>
              <a:t>assert.equal</a:t>
            </a:r>
            <a:r>
              <a:rPr lang="en-US" dirty="0"/>
              <a:t>(</a:t>
            </a:r>
            <a:r>
              <a:rPr lang="en-US" dirty="0" err="1"/>
              <a:t>counter.count</a:t>
            </a:r>
            <a:r>
              <a:rPr lang="en-US" dirty="0"/>
              <a:t>, </a:t>
            </a:r>
            <a:r>
              <a:rPr lang="en-US" dirty="0" err="1"/>
              <a:t>expectedCount</a:t>
            </a:r>
            <a:r>
              <a:rPr lang="en-US" dirty="0"/>
              <a:t>);</a:t>
            </a:r>
          </a:p>
          <a:p>
            <a:pPr marL="400050" lvl="1"/>
            <a:r>
              <a:rPr lang="en-US" dirty="0"/>
              <a:t>  });</a:t>
            </a:r>
          </a:p>
          <a:p>
            <a:r>
              <a:rPr lang="en-US" dirty="0"/>
              <a:t>});</a:t>
            </a:r>
          </a:p>
          <a:p>
            <a:endParaRPr lang="en-US" dirty="0"/>
          </a:p>
        </p:txBody>
      </p:sp>
      <p:sp>
        <p:nvSpPr>
          <p:cNvPr id="4" name="Title 3"/>
          <p:cNvSpPr>
            <a:spLocks noGrp="1"/>
          </p:cNvSpPr>
          <p:nvPr>
            <p:ph type="title"/>
          </p:nvPr>
        </p:nvSpPr>
        <p:spPr/>
        <p:txBody>
          <a:bodyPr/>
          <a:lstStyle/>
          <a:p>
            <a:r>
              <a:rPr lang="en-US" dirty="0"/>
              <a:t>BDD Example</a:t>
            </a:r>
          </a:p>
        </p:txBody>
      </p:sp>
    </p:spTree>
    <p:extLst>
      <p:ext uri="{BB962C8B-B14F-4D97-AF65-F5344CB8AC3E}">
        <p14:creationId xmlns:p14="http://schemas.microsoft.com/office/powerpoint/2010/main" val="203058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Text Placeholder 2"/>
          <p:cNvSpPr>
            <a:spLocks noGrp="1"/>
          </p:cNvSpPr>
          <p:nvPr>
            <p:ph type="body" idx="1"/>
          </p:nvPr>
        </p:nvSpPr>
        <p:spPr/>
        <p:txBody>
          <a:bodyPr>
            <a:normAutofit/>
          </a:bodyPr>
          <a:lstStyle/>
          <a:p>
            <a:r>
              <a:rPr lang="en-US" sz="3200" dirty="0"/>
              <a:t>Topics Covered in this Course</a:t>
            </a:r>
          </a:p>
          <a:p>
            <a:pPr lvl="1"/>
            <a:r>
              <a:rPr lang="en-US" sz="2800" dirty="0"/>
              <a:t>Professional Front-End Development</a:t>
            </a:r>
          </a:p>
          <a:p>
            <a:pPr lvl="1"/>
            <a:r>
              <a:rPr lang="en-US" sz="2800" dirty="0"/>
              <a:t>Modern JavaScript</a:t>
            </a:r>
          </a:p>
          <a:p>
            <a:pPr lvl="1"/>
            <a:r>
              <a:rPr lang="en-US" sz="2800" dirty="0" err="1"/>
              <a:t>React.js</a:t>
            </a:r>
            <a:endParaRPr lang="en-US" sz="2800" dirty="0"/>
          </a:p>
        </p:txBody>
      </p:sp>
      <p:sp>
        <p:nvSpPr>
          <p:cNvPr id="4" name="Slide Number Placeholder 3"/>
          <p:cNvSpPr>
            <a:spLocks noGrp="1"/>
          </p:cNvSpPr>
          <p:nvPr>
            <p:ph type="sldNum" sz="quarter" idx="12"/>
          </p:nvPr>
        </p:nvSpPr>
        <p:spPr/>
        <p:txBody>
          <a:bodyPr/>
          <a:lstStyle/>
          <a:p>
            <a:fld id="{A839F4A7-500C-EC42-AE23-BEE4487EA55E}" type="slidenum">
              <a:rPr lang="en-US" smtClean="0"/>
              <a:t>8</a:t>
            </a:fld>
            <a:endParaRPr lang="en-US"/>
          </a:p>
        </p:txBody>
      </p:sp>
    </p:spTree>
    <p:extLst>
      <p:ext uri="{BB962C8B-B14F-4D97-AF65-F5344CB8AC3E}">
        <p14:creationId xmlns:p14="http://schemas.microsoft.com/office/powerpoint/2010/main" val="30152123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9 – Get Started with Jasmine</a:t>
            </a:r>
          </a:p>
        </p:txBody>
      </p:sp>
      <p:sp>
        <p:nvSpPr>
          <p:cNvPr id="3" name="Text Placeholder 2"/>
          <p:cNvSpPr>
            <a:spLocks noGrp="1"/>
          </p:cNvSpPr>
          <p:nvPr>
            <p:ph type="body" idx="1"/>
          </p:nvPr>
        </p:nvSpPr>
        <p:spPr/>
        <p:txBody>
          <a:bodyPr/>
          <a:lstStyle/>
          <a:p>
            <a:r>
              <a:rPr lang="en-US" dirty="0"/>
              <a:t>Install jasmine</a:t>
            </a:r>
          </a:p>
          <a:p>
            <a:r>
              <a:rPr lang="en-US" dirty="0"/>
              <a:t>Jasmine </a:t>
            </a:r>
            <a:r>
              <a:rPr lang="en-US" dirty="0" err="1"/>
              <a:t>init</a:t>
            </a:r>
            <a:endParaRPr lang="en-US" dirty="0"/>
          </a:p>
          <a:p>
            <a:r>
              <a:rPr lang="en-US" dirty="0"/>
              <a:t>Create a test suite</a:t>
            </a:r>
          </a:p>
        </p:txBody>
      </p:sp>
      <p:sp>
        <p:nvSpPr>
          <p:cNvPr id="4" name="Slide Number Placeholder 3"/>
          <p:cNvSpPr>
            <a:spLocks noGrp="1"/>
          </p:cNvSpPr>
          <p:nvPr>
            <p:ph type="sldNum" sz="quarter" idx="12"/>
          </p:nvPr>
        </p:nvSpPr>
        <p:spPr/>
        <p:txBody>
          <a:bodyPr/>
          <a:lstStyle/>
          <a:p>
            <a:fld id="{A839F4A7-500C-EC42-AE23-BEE4487EA55E}" type="slidenum">
              <a:rPr lang="en-US" smtClean="0"/>
              <a:t>80</a:t>
            </a:fld>
            <a:endParaRPr lang="en-US"/>
          </a:p>
        </p:txBody>
      </p:sp>
    </p:spTree>
    <p:extLst>
      <p:ext uri="{BB962C8B-B14F-4D97-AF65-F5344CB8AC3E}">
        <p14:creationId xmlns:p14="http://schemas.microsoft.com/office/powerpoint/2010/main" val="25952149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10 - TDD Practice</a:t>
            </a:r>
          </a:p>
        </p:txBody>
      </p:sp>
      <p:sp>
        <p:nvSpPr>
          <p:cNvPr id="3" name="Text Placeholder 2"/>
          <p:cNvSpPr>
            <a:spLocks noGrp="1"/>
          </p:cNvSpPr>
          <p:nvPr>
            <p:ph type="body" idx="1"/>
          </p:nvPr>
        </p:nvSpPr>
        <p:spPr/>
        <p:txBody>
          <a:bodyPr/>
          <a:lstStyle/>
          <a:p>
            <a:r>
              <a:rPr lang="en-US" dirty="0"/>
              <a:t>We need more features!!! Pick at least one feature from the following list and implement it using TDD. Break up the feature into smaller units as needed.</a:t>
            </a:r>
          </a:p>
          <a:p>
            <a:pPr lvl="1"/>
            <a:r>
              <a:rPr lang="en-US" dirty="0"/>
              <a:t>It gives an appropriate hello for the time of day</a:t>
            </a:r>
          </a:p>
          <a:p>
            <a:pPr lvl="2"/>
            <a:r>
              <a:rPr lang="en-US" dirty="0"/>
              <a:t>Good morning!</a:t>
            </a:r>
          </a:p>
          <a:p>
            <a:pPr lvl="2"/>
            <a:r>
              <a:rPr lang="en-US" dirty="0"/>
              <a:t>Good afternoon!</a:t>
            </a:r>
          </a:p>
          <a:p>
            <a:pPr lvl="2"/>
            <a:r>
              <a:rPr lang="en-US" dirty="0"/>
              <a:t>Good evening!</a:t>
            </a:r>
          </a:p>
          <a:p>
            <a:pPr lvl="1"/>
            <a:r>
              <a:rPr lang="en-US" dirty="0"/>
              <a:t>It displays a login message if no name is provided</a:t>
            </a:r>
          </a:p>
          <a:p>
            <a:pPr lvl="1"/>
            <a:r>
              <a:rPr lang="en-US" dirty="0"/>
              <a:t>It speaks German to Germans</a:t>
            </a:r>
          </a:p>
          <a:p>
            <a:pPr lvl="1"/>
            <a:r>
              <a:rPr lang="en-US" dirty="0"/>
              <a:t>It refuses to say hello after the 4</a:t>
            </a:r>
            <a:r>
              <a:rPr lang="en-US" baseline="30000" dirty="0"/>
              <a:t>th</a:t>
            </a:r>
            <a:r>
              <a:rPr lang="en-US" dirty="0"/>
              <a:t> time the function is called.</a:t>
            </a:r>
          </a:p>
        </p:txBody>
      </p:sp>
      <p:sp>
        <p:nvSpPr>
          <p:cNvPr id="4" name="Slide Number Placeholder 3"/>
          <p:cNvSpPr>
            <a:spLocks noGrp="1"/>
          </p:cNvSpPr>
          <p:nvPr>
            <p:ph type="sldNum" sz="quarter" idx="12"/>
          </p:nvPr>
        </p:nvSpPr>
        <p:spPr/>
        <p:txBody>
          <a:bodyPr/>
          <a:lstStyle/>
          <a:p>
            <a:fld id="{A839F4A7-500C-EC42-AE23-BEE4487EA55E}" type="slidenum">
              <a:rPr lang="en-US" smtClean="0"/>
              <a:t>81</a:t>
            </a:fld>
            <a:endParaRPr lang="en-US"/>
          </a:p>
        </p:txBody>
      </p:sp>
    </p:spTree>
    <p:extLst>
      <p:ext uri="{BB962C8B-B14F-4D97-AF65-F5344CB8AC3E}">
        <p14:creationId xmlns:p14="http://schemas.microsoft.com/office/powerpoint/2010/main" val="21554178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sz="4000" dirty="0"/>
              <a:t>Automated Cross-browser Testing</a:t>
            </a:r>
          </a:p>
        </p:txBody>
      </p:sp>
      <p:sp>
        <p:nvSpPr>
          <p:cNvPr id="5" name="Text Placeholder 4"/>
          <p:cNvSpPr>
            <a:spLocks noGrp="1"/>
          </p:cNvSpPr>
          <p:nvPr>
            <p:ph type="body" idx="1"/>
          </p:nvPr>
        </p:nvSpPr>
        <p:spPr/>
        <p:txBody>
          <a:bodyPr>
            <a:normAutofit/>
          </a:bodyPr>
          <a:lstStyle/>
          <a:p>
            <a:r>
              <a:rPr lang="en-US" sz="2800" dirty="0"/>
              <a:t>Front-end code runs in browsers</a:t>
            </a:r>
          </a:p>
          <a:p>
            <a:r>
              <a:rPr lang="en-US" sz="2800" dirty="0"/>
              <a:t>Browsers are all slightly different</a:t>
            </a:r>
          </a:p>
          <a:p>
            <a:r>
              <a:rPr lang="en-US" sz="2800" dirty="0"/>
              <a:t>Automated testing in Node isn't enough</a:t>
            </a:r>
          </a:p>
          <a:p>
            <a:r>
              <a:rPr lang="en-US" sz="2800" dirty="0"/>
              <a:t>Manual cross-browser testing is tedious</a:t>
            </a:r>
          </a:p>
          <a:p>
            <a:r>
              <a:rPr lang="en-US" sz="2800" dirty="0"/>
              <a:t>Karma can run tests in actual browsers</a:t>
            </a:r>
          </a:p>
        </p:txBody>
      </p:sp>
      <p:sp>
        <p:nvSpPr>
          <p:cNvPr id="4" name="Slide Number Placeholder 3"/>
          <p:cNvSpPr>
            <a:spLocks noGrp="1"/>
          </p:cNvSpPr>
          <p:nvPr>
            <p:ph type="sldNum" sz="quarter" idx="12"/>
          </p:nvPr>
        </p:nvSpPr>
        <p:spPr/>
        <p:txBody>
          <a:bodyPr/>
          <a:lstStyle/>
          <a:p>
            <a:fld id="{6FFFF67E-EC6A-B940-8DC7-BF9A5925C934}" type="slidenum">
              <a:rPr lang="en-US" smtClean="0"/>
              <a:t>82</a:t>
            </a:fld>
            <a:endParaRPr lang="en-US"/>
          </a:p>
        </p:txBody>
      </p:sp>
    </p:spTree>
    <p:extLst>
      <p:ext uri="{BB962C8B-B14F-4D97-AF65-F5344CB8AC3E}">
        <p14:creationId xmlns:p14="http://schemas.microsoft.com/office/powerpoint/2010/main" val="34582172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Karma</a:t>
            </a:r>
          </a:p>
        </p:txBody>
      </p:sp>
      <p:sp>
        <p:nvSpPr>
          <p:cNvPr id="3" name="Text Placeholder 2"/>
          <p:cNvSpPr>
            <a:spLocks noGrp="1"/>
          </p:cNvSpPr>
          <p:nvPr>
            <p:ph type="body" idx="1"/>
          </p:nvPr>
        </p:nvSpPr>
        <p:spPr/>
        <p:txBody>
          <a:bodyPr/>
          <a:lstStyle/>
          <a:p>
            <a:r>
              <a:rPr lang="en-US" dirty="0"/>
              <a:t>A test runner for JavaScript</a:t>
            </a:r>
          </a:p>
          <a:p>
            <a:r>
              <a:rPr lang="en-US" dirty="0"/>
              <a:t>Test on real devices</a:t>
            </a:r>
          </a:p>
          <a:p>
            <a:r>
              <a:rPr lang="en-US" dirty="0"/>
              <a:t>Testing Framework Agnostic</a:t>
            </a:r>
          </a:p>
          <a:p>
            <a:r>
              <a:rPr lang="en-US" dirty="0"/>
              <a:t>How it works</a:t>
            </a:r>
          </a:p>
          <a:p>
            <a:pPr lvl="1"/>
            <a:r>
              <a:rPr lang="en-US" dirty="0"/>
              <a:t>Spawns a web server</a:t>
            </a:r>
          </a:p>
          <a:p>
            <a:pPr lvl="1"/>
            <a:r>
              <a:rPr lang="en-US" dirty="0"/>
              <a:t>Executes source code against test code for each browser connected</a:t>
            </a:r>
          </a:p>
          <a:p>
            <a:pPr lvl="1"/>
            <a:r>
              <a:rPr lang="en-US" dirty="0"/>
              <a:t>Results are displayed on the command line</a:t>
            </a:r>
          </a:p>
          <a:p>
            <a:r>
              <a:rPr lang="en-US" dirty="0"/>
              <a:t>Preprocessors can be configured to do work to files before they get served to browsers.</a:t>
            </a:r>
          </a:p>
          <a:p>
            <a:r>
              <a:rPr lang="en-US" dirty="0"/>
              <a:t>Can launch browsers automatically, or you can do it manually</a:t>
            </a:r>
          </a:p>
        </p:txBody>
      </p:sp>
      <p:sp>
        <p:nvSpPr>
          <p:cNvPr id="4" name="Slide Number Placeholder 3"/>
          <p:cNvSpPr>
            <a:spLocks noGrp="1"/>
          </p:cNvSpPr>
          <p:nvPr>
            <p:ph type="sldNum" sz="quarter" idx="12"/>
          </p:nvPr>
        </p:nvSpPr>
        <p:spPr/>
        <p:txBody>
          <a:bodyPr/>
          <a:lstStyle/>
          <a:p>
            <a:fld id="{A839F4A7-500C-EC42-AE23-BEE4487EA55E}" type="slidenum">
              <a:rPr lang="en-US" smtClean="0"/>
              <a:t>83</a:t>
            </a:fld>
            <a:endParaRPr lang="en-US"/>
          </a:p>
        </p:txBody>
      </p:sp>
      <p:pic>
        <p:nvPicPr>
          <p:cNvPr id="5" name="Picture 4"/>
          <p:cNvPicPr>
            <a:picLocks noChangeAspect="1"/>
          </p:cNvPicPr>
          <p:nvPr/>
        </p:nvPicPr>
        <p:blipFill>
          <a:blip r:embed="rId3"/>
          <a:stretch>
            <a:fillRect/>
          </a:stretch>
        </p:blipFill>
        <p:spPr>
          <a:xfrm>
            <a:off x="4910666" y="1600200"/>
            <a:ext cx="3657600" cy="850900"/>
          </a:xfrm>
          <a:prstGeom prst="rect">
            <a:avLst/>
          </a:prstGeom>
        </p:spPr>
      </p:pic>
    </p:spTree>
    <p:extLst>
      <p:ext uri="{BB962C8B-B14F-4D97-AF65-F5344CB8AC3E}">
        <p14:creationId xmlns:p14="http://schemas.microsoft.com/office/powerpoint/2010/main" val="30706521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11 - In-browser Testing with Karma</a:t>
            </a:r>
          </a:p>
        </p:txBody>
      </p:sp>
      <p:sp>
        <p:nvSpPr>
          <p:cNvPr id="3" name="Text Placeholder 2"/>
          <p:cNvSpPr>
            <a:spLocks noGrp="1"/>
          </p:cNvSpPr>
          <p:nvPr>
            <p:ph type="body" idx="1"/>
          </p:nvPr>
        </p:nvSpPr>
        <p:spPr/>
        <p:txBody>
          <a:bodyPr/>
          <a:lstStyle/>
          <a:p>
            <a:r>
              <a:rPr lang="en-US" dirty="0"/>
              <a:t>Install karma</a:t>
            </a:r>
          </a:p>
          <a:p>
            <a:r>
              <a:rPr lang="en-US" dirty="0"/>
              <a:t>Run karma</a:t>
            </a:r>
          </a:p>
          <a:p>
            <a:r>
              <a:rPr lang="en-US" dirty="0"/>
              <a:t>Integrate karma into your build</a:t>
            </a:r>
          </a:p>
          <a:p>
            <a:r>
              <a:rPr lang="en-US" dirty="0"/>
              <a:t>Testing with multiple browsers / devices</a:t>
            </a:r>
          </a:p>
        </p:txBody>
      </p:sp>
      <p:sp>
        <p:nvSpPr>
          <p:cNvPr id="4" name="Slide Number Placeholder 3"/>
          <p:cNvSpPr>
            <a:spLocks noGrp="1"/>
          </p:cNvSpPr>
          <p:nvPr>
            <p:ph type="sldNum" sz="quarter" idx="12"/>
          </p:nvPr>
        </p:nvSpPr>
        <p:spPr/>
        <p:txBody>
          <a:bodyPr/>
          <a:lstStyle/>
          <a:p>
            <a:fld id="{A839F4A7-500C-EC42-AE23-BEE4487EA55E}" type="slidenum">
              <a:rPr lang="en-US" smtClean="0"/>
              <a:t>84</a:t>
            </a:fld>
            <a:endParaRPr lang="en-US"/>
          </a:p>
        </p:txBody>
      </p:sp>
    </p:spTree>
    <p:extLst>
      <p:ext uri="{BB962C8B-B14F-4D97-AF65-F5344CB8AC3E}">
        <p14:creationId xmlns:p14="http://schemas.microsoft.com/office/powerpoint/2010/main" val="29914437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Chapter 5:</a:t>
            </a:r>
            <a:br>
              <a:rPr lang="en-US" dirty="0"/>
            </a:br>
            <a:r>
              <a:rPr lang="en-US" dirty="0"/>
              <a:t>Modularity</a:t>
            </a:r>
          </a:p>
        </p:txBody>
      </p:sp>
      <p:sp>
        <p:nvSpPr>
          <p:cNvPr id="4" name="Subtitle 3"/>
          <p:cNvSpPr>
            <a:spLocks noGrp="1"/>
          </p:cNvSpPr>
          <p:nvPr>
            <p:ph type="subTitle" idx="1"/>
          </p:nvPr>
        </p:nvSpPr>
        <p:spPr/>
        <p:txBody>
          <a:bodyPr>
            <a:normAutofit fontScale="92500" lnSpcReduction="20000"/>
          </a:bodyPr>
          <a:lstStyle/>
          <a:p>
            <a:pPr algn="l"/>
            <a:r>
              <a:rPr lang="en-US" dirty="0"/>
              <a:t>Objectives</a:t>
            </a:r>
          </a:p>
          <a:p>
            <a:pPr marL="342900" indent="-342900" algn="l">
              <a:buFont typeface="Arial"/>
              <a:buChar char="•"/>
            </a:pPr>
            <a:r>
              <a:rPr lang="en-US" dirty="0"/>
              <a:t>Explain modularity</a:t>
            </a:r>
          </a:p>
          <a:p>
            <a:pPr marL="342900" indent="-342900" algn="l">
              <a:buFont typeface="Arial"/>
              <a:buChar char="•"/>
            </a:pPr>
            <a:r>
              <a:rPr lang="en-US" dirty="0"/>
              <a:t>Learn different methods of using modules in JS</a:t>
            </a:r>
          </a:p>
          <a:p>
            <a:pPr marL="342900" indent="-342900" algn="l">
              <a:buFont typeface="Arial"/>
              <a:buChar char="•"/>
            </a:pPr>
            <a:r>
              <a:rPr lang="en-US" dirty="0"/>
              <a:t>Understand methods of front-end module management</a:t>
            </a:r>
          </a:p>
        </p:txBody>
      </p:sp>
    </p:spTree>
    <p:extLst>
      <p:ext uri="{BB962C8B-B14F-4D97-AF65-F5344CB8AC3E}">
        <p14:creationId xmlns:p14="http://schemas.microsoft.com/office/powerpoint/2010/main" val="1969650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Modularity Important?</a:t>
            </a:r>
          </a:p>
        </p:txBody>
      </p:sp>
      <p:sp>
        <p:nvSpPr>
          <p:cNvPr id="3" name="Text Placeholder 2"/>
          <p:cNvSpPr>
            <a:spLocks noGrp="1"/>
          </p:cNvSpPr>
          <p:nvPr>
            <p:ph type="body" idx="1"/>
          </p:nvPr>
        </p:nvSpPr>
        <p:spPr/>
        <p:txBody>
          <a:bodyPr>
            <a:normAutofit/>
          </a:bodyPr>
          <a:lstStyle/>
          <a:p>
            <a:r>
              <a:rPr lang="en-US" sz="3200" dirty="0"/>
              <a:t>Individual modules can be tested</a:t>
            </a:r>
          </a:p>
          <a:p>
            <a:r>
              <a:rPr lang="en-US" sz="3200" dirty="0"/>
              <a:t>Allows distributed development</a:t>
            </a:r>
          </a:p>
          <a:p>
            <a:r>
              <a:rPr lang="en-US" sz="3200" dirty="0"/>
              <a:t>Enables code reuse</a:t>
            </a:r>
          </a:p>
          <a:p>
            <a:r>
              <a:rPr lang="en-US" sz="3200" dirty="0"/>
              <a:t>Reduce coupling</a:t>
            </a:r>
          </a:p>
          <a:p>
            <a:r>
              <a:rPr lang="en-US" sz="3200" dirty="0"/>
              <a:t>Increase cohesion</a:t>
            </a:r>
          </a:p>
        </p:txBody>
      </p:sp>
      <p:sp>
        <p:nvSpPr>
          <p:cNvPr id="4" name="Slide Number Placeholder 3"/>
          <p:cNvSpPr>
            <a:spLocks noGrp="1"/>
          </p:cNvSpPr>
          <p:nvPr>
            <p:ph type="sldNum" sz="quarter" idx="12"/>
          </p:nvPr>
        </p:nvSpPr>
        <p:spPr/>
        <p:txBody>
          <a:bodyPr/>
          <a:lstStyle/>
          <a:p>
            <a:fld id="{A839F4A7-500C-EC42-AE23-BEE4487EA55E}" type="slidenum">
              <a:rPr lang="en-US" smtClean="0"/>
              <a:t>86</a:t>
            </a:fld>
            <a:endParaRPr lang="en-US"/>
          </a:p>
        </p:txBody>
      </p:sp>
    </p:spTree>
    <p:extLst>
      <p:ext uri="{BB962C8B-B14F-4D97-AF65-F5344CB8AC3E}">
        <p14:creationId xmlns:p14="http://schemas.microsoft.com/office/powerpoint/2010/main" val="31963493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CommonJS</a:t>
            </a:r>
            <a:endParaRPr lang="en-US" dirty="0"/>
          </a:p>
        </p:txBody>
      </p:sp>
      <p:sp>
        <p:nvSpPr>
          <p:cNvPr id="3" name="Text Placeholder 2"/>
          <p:cNvSpPr>
            <a:spLocks noGrp="1"/>
          </p:cNvSpPr>
          <p:nvPr>
            <p:ph sz="half" idx="1"/>
          </p:nvPr>
        </p:nvSpPr>
        <p:spPr/>
        <p:txBody>
          <a:bodyPr/>
          <a:lstStyle/>
          <a:p>
            <a:r>
              <a:rPr lang="en-US" dirty="0"/>
              <a:t>Modularity for JavaScript outside of the browser</a:t>
            </a:r>
          </a:p>
          <a:p>
            <a:r>
              <a:rPr lang="en-US" dirty="0" err="1"/>
              <a:t>Node.js</a:t>
            </a:r>
            <a:r>
              <a:rPr lang="en-US" dirty="0"/>
              <a:t> is a </a:t>
            </a:r>
            <a:r>
              <a:rPr lang="en-US" dirty="0" err="1"/>
              <a:t>CommonJS</a:t>
            </a:r>
            <a:r>
              <a:rPr lang="en-US" dirty="0"/>
              <a:t> module implementation</a:t>
            </a:r>
          </a:p>
          <a:p>
            <a:r>
              <a:rPr lang="en-US" dirty="0"/>
              <a:t>uses </a:t>
            </a:r>
            <a:r>
              <a:rPr lang="en-US" dirty="0">
                <a:latin typeface="Courier New"/>
                <a:cs typeface="Courier New"/>
              </a:rPr>
              <a:t>require</a:t>
            </a:r>
            <a:r>
              <a:rPr lang="en-US" dirty="0"/>
              <a:t> to include modules</a:t>
            </a:r>
          </a:p>
        </p:txBody>
      </p:sp>
      <p:sp>
        <p:nvSpPr>
          <p:cNvPr id="5" name="Content Placeholder 4"/>
          <p:cNvSpPr>
            <a:spLocks noGrp="1"/>
          </p:cNvSpPr>
          <p:nvPr>
            <p:ph sz="half" idx="2"/>
          </p:nvPr>
        </p:nvSpPr>
        <p:spPr>
          <a:xfrm>
            <a:off x="4362339" y="1600200"/>
            <a:ext cx="4324461" cy="4525963"/>
          </a:xfrm>
        </p:spPr>
        <p:txBody>
          <a:bodyPr/>
          <a:lstStyle/>
          <a:p>
            <a:r>
              <a:rPr lang="en-US" sz="2000" dirty="0"/>
              <a:t>export an anonymous function</a:t>
            </a:r>
          </a:p>
          <a:p>
            <a:pPr marL="0" indent="0">
              <a:buNone/>
            </a:pPr>
            <a:r>
              <a:rPr lang="en-US" sz="1400" b="1" dirty="0" err="1">
                <a:latin typeface="Courier New"/>
                <a:cs typeface="Courier New"/>
              </a:rPr>
              <a:t>hello.js</a:t>
            </a:r>
            <a:endParaRPr lang="en-US" sz="1800" b="1" dirty="0">
              <a:latin typeface="Courier New"/>
              <a:cs typeface="Courier New"/>
            </a:endParaRPr>
          </a:p>
          <a:p>
            <a:pPr marL="0" indent="0">
              <a:buNone/>
            </a:pPr>
            <a:r>
              <a:rPr lang="en-US" sz="1400" dirty="0">
                <a:latin typeface="Courier New"/>
                <a:cs typeface="Courier New"/>
              </a:rPr>
              <a:t>	</a:t>
            </a:r>
            <a:r>
              <a:rPr lang="en-US" sz="1400" dirty="0" err="1">
                <a:latin typeface="Courier New"/>
                <a:cs typeface="Courier New"/>
              </a:rPr>
              <a:t>module.exports</a:t>
            </a:r>
            <a:r>
              <a:rPr lang="en-US" sz="1400" dirty="0">
                <a:latin typeface="Courier New"/>
                <a:cs typeface="Courier New"/>
              </a:rPr>
              <a:t> = function () {</a:t>
            </a:r>
          </a:p>
          <a:p>
            <a:pPr marL="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("hello!");</a:t>
            </a:r>
          </a:p>
          <a:p>
            <a:pPr marL="0" indent="0">
              <a:buNone/>
            </a:pPr>
            <a:r>
              <a:rPr lang="en-US" sz="1400" dirty="0">
                <a:latin typeface="Courier New"/>
                <a:cs typeface="Courier New"/>
              </a:rPr>
              <a:t>	}</a:t>
            </a:r>
          </a:p>
          <a:p>
            <a:pPr marL="0" indent="0">
              <a:buNone/>
            </a:pPr>
            <a:r>
              <a:rPr lang="en-US" sz="1400" b="1" dirty="0" err="1">
                <a:latin typeface="Courier New"/>
                <a:cs typeface="Courier New"/>
              </a:rPr>
              <a:t>app.js</a:t>
            </a:r>
            <a:endParaRPr lang="en-US" sz="1800" b="1" dirty="0">
              <a:latin typeface="Courier New"/>
              <a:cs typeface="Courier New"/>
            </a:endParaRPr>
          </a:p>
          <a:p>
            <a:pPr marL="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hello = require("./</a:t>
            </a:r>
            <a:r>
              <a:rPr lang="en-US" sz="1400" dirty="0" err="1">
                <a:latin typeface="Courier New"/>
                <a:cs typeface="Courier New"/>
              </a:rPr>
              <a:t>hello.js</a:t>
            </a:r>
            <a:r>
              <a:rPr lang="en-US" sz="1400" dirty="0">
                <a:latin typeface="Courier New"/>
                <a:cs typeface="Courier New"/>
              </a:rPr>
              <a:t>");</a:t>
            </a:r>
          </a:p>
          <a:p>
            <a:pPr marL="857250" lvl="2" indent="0">
              <a:buNone/>
            </a:pPr>
            <a:endParaRPr lang="en-US" sz="1200" dirty="0">
              <a:latin typeface="Courier New"/>
              <a:cs typeface="Courier New"/>
            </a:endParaRPr>
          </a:p>
          <a:p>
            <a:r>
              <a:rPr lang="en-US" sz="2000" dirty="0"/>
              <a:t>export a named function</a:t>
            </a:r>
          </a:p>
          <a:p>
            <a:pPr marL="0" indent="0">
              <a:buNone/>
            </a:pPr>
            <a:r>
              <a:rPr lang="en-US" sz="1400" b="1" dirty="0" err="1">
                <a:latin typeface="Courier New"/>
                <a:cs typeface="Courier New"/>
              </a:rPr>
              <a:t>hello.js</a:t>
            </a:r>
            <a:endParaRPr lang="en-US" sz="2000" dirty="0"/>
          </a:p>
          <a:p>
            <a:pPr marL="400050" lvl="1" indent="0">
              <a:buNone/>
            </a:pPr>
            <a:r>
              <a:rPr lang="en-US" sz="1400" dirty="0" err="1">
                <a:latin typeface="Courier New"/>
                <a:cs typeface="Courier New"/>
              </a:rPr>
              <a:t>exports.hello</a:t>
            </a:r>
            <a:r>
              <a:rPr lang="en-US" sz="1400" dirty="0">
                <a:latin typeface="Courier New"/>
                <a:cs typeface="Courier New"/>
              </a:rPr>
              <a:t> = function () {</a:t>
            </a:r>
          </a:p>
          <a:p>
            <a:pPr marL="400050" lvl="1"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("hello!");</a:t>
            </a:r>
          </a:p>
          <a:p>
            <a:pPr marL="400050" lvl="1" indent="0">
              <a:buNone/>
            </a:pPr>
            <a:r>
              <a:rPr lang="en-US" sz="1400" dirty="0">
                <a:latin typeface="Courier New"/>
                <a:cs typeface="Courier New"/>
              </a:rPr>
              <a:t>}</a:t>
            </a:r>
          </a:p>
          <a:p>
            <a:pPr marL="0" indent="0">
              <a:buNone/>
            </a:pPr>
            <a:r>
              <a:rPr lang="en-US" sz="1400" b="1" dirty="0" err="1">
                <a:latin typeface="Courier New"/>
                <a:cs typeface="Courier New"/>
              </a:rPr>
              <a:t>app.js</a:t>
            </a:r>
            <a:endParaRPr lang="en-US" sz="1400" dirty="0">
              <a:latin typeface="Courier New"/>
              <a:cs typeface="Courier New"/>
            </a:endParaRPr>
          </a:p>
          <a:p>
            <a:pPr marL="400050" lvl="1" indent="0">
              <a:buNone/>
            </a:pPr>
            <a:r>
              <a:rPr lang="en-US" sz="1400" dirty="0" err="1">
                <a:latin typeface="Courier New"/>
                <a:cs typeface="Courier New"/>
              </a:rPr>
              <a:t>var</a:t>
            </a:r>
            <a:r>
              <a:rPr lang="en-US" sz="1400" dirty="0">
                <a:latin typeface="Courier New"/>
                <a:cs typeface="Courier New"/>
              </a:rPr>
              <a:t> hello = require("./</a:t>
            </a:r>
            <a:r>
              <a:rPr lang="en-US" sz="1400" dirty="0" err="1">
                <a:latin typeface="Courier New"/>
                <a:cs typeface="Courier New"/>
              </a:rPr>
              <a:t>hello.js</a:t>
            </a:r>
            <a:r>
              <a:rPr lang="en-US" sz="1400" dirty="0">
                <a:latin typeface="Courier New"/>
                <a:cs typeface="Courier New"/>
              </a:rPr>
              <a:t>").hello;</a:t>
            </a:r>
          </a:p>
        </p:txBody>
      </p:sp>
      <p:sp>
        <p:nvSpPr>
          <p:cNvPr id="4" name="Slide Number Placeholder 3"/>
          <p:cNvSpPr>
            <a:spLocks noGrp="1"/>
          </p:cNvSpPr>
          <p:nvPr>
            <p:ph type="sldNum" sz="quarter" idx="12"/>
          </p:nvPr>
        </p:nvSpPr>
        <p:spPr/>
        <p:txBody>
          <a:bodyPr/>
          <a:lstStyle/>
          <a:p>
            <a:fld id="{A839F4A7-500C-EC42-AE23-BEE4487EA55E}" type="slidenum">
              <a:rPr lang="en-US" smtClean="0"/>
              <a:t>87</a:t>
            </a:fld>
            <a:endParaRPr lang="en-US"/>
          </a:p>
        </p:txBody>
      </p:sp>
    </p:spTree>
    <p:extLst>
      <p:ext uri="{BB962C8B-B14F-4D97-AF65-F5344CB8AC3E}">
        <p14:creationId xmlns:p14="http://schemas.microsoft.com/office/powerpoint/2010/main" val="11088340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RequireJS</a:t>
            </a:r>
            <a:endParaRPr lang="en-US" dirty="0"/>
          </a:p>
        </p:txBody>
      </p:sp>
      <p:sp>
        <p:nvSpPr>
          <p:cNvPr id="3" name="Text Placeholder 2"/>
          <p:cNvSpPr>
            <a:spLocks noGrp="1"/>
          </p:cNvSpPr>
          <p:nvPr>
            <p:ph sz="half" idx="1"/>
          </p:nvPr>
        </p:nvSpPr>
        <p:spPr/>
        <p:txBody>
          <a:bodyPr>
            <a:normAutofit lnSpcReduction="10000"/>
          </a:bodyPr>
          <a:lstStyle/>
          <a:p>
            <a:r>
              <a:rPr lang="en-US" dirty="0"/>
              <a:t>File and module loader for in-browser use</a:t>
            </a:r>
          </a:p>
          <a:p>
            <a:r>
              <a:rPr lang="en-US" dirty="0"/>
              <a:t>Can also be used in other environments (like Node)</a:t>
            </a:r>
          </a:p>
          <a:p>
            <a:r>
              <a:rPr lang="en-US" dirty="0"/>
              <a:t>Uses Asynchronous Module Loading (AMD)</a:t>
            </a:r>
          </a:p>
          <a:p>
            <a:endParaRPr lang="en-US" dirty="0"/>
          </a:p>
        </p:txBody>
      </p:sp>
      <p:sp>
        <p:nvSpPr>
          <p:cNvPr id="5" name="Content Placeholder 4"/>
          <p:cNvSpPr>
            <a:spLocks noGrp="1"/>
          </p:cNvSpPr>
          <p:nvPr>
            <p:ph sz="half" idx="2"/>
          </p:nvPr>
        </p:nvSpPr>
        <p:spPr/>
        <p:txBody>
          <a:bodyPr>
            <a:normAutofit lnSpcReduction="10000"/>
          </a:bodyPr>
          <a:lstStyle/>
          <a:p>
            <a:r>
              <a:rPr lang="en-US" sz="2000" dirty="0" err="1"/>
              <a:t>index.html</a:t>
            </a:r>
            <a:endParaRPr lang="en-US" dirty="0"/>
          </a:p>
          <a:p>
            <a:pPr marL="0" indent="0">
              <a:buNone/>
            </a:pPr>
            <a:r>
              <a:rPr lang="en-US" sz="1400" dirty="0">
                <a:latin typeface="Courier New"/>
                <a:cs typeface="Courier New"/>
              </a:rPr>
              <a:t>&lt;script data-main="scripts/main" </a:t>
            </a:r>
            <a:r>
              <a:rPr lang="en-US" sz="1400" dirty="0" err="1">
                <a:latin typeface="Courier New"/>
                <a:cs typeface="Courier New"/>
              </a:rPr>
              <a:t>src</a:t>
            </a:r>
            <a:r>
              <a:rPr lang="en-US" sz="1400" dirty="0">
                <a:latin typeface="Courier New"/>
                <a:cs typeface="Courier New"/>
              </a:rPr>
              <a:t>="scripts/</a:t>
            </a:r>
            <a:r>
              <a:rPr lang="en-US" sz="1400" dirty="0" err="1">
                <a:latin typeface="Courier New"/>
                <a:cs typeface="Courier New"/>
              </a:rPr>
              <a:t>require.js</a:t>
            </a:r>
            <a:r>
              <a:rPr lang="en-US" sz="1400" dirty="0">
                <a:latin typeface="Courier New"/>
                <a:cs typeface="Courier New"/>
              </a:rPr>
              <a:t>"&gt;</a:t>
            </a:r>
          </a:p>
          <a:p>
            <a:pPr marL="0" indent="0">
              <a:buNone/>
            </a:pPr>
            <a:r>
              <a:rPr lang="en-US" sz="1400" dirty="0">
                <a:latin typeface="Courier New"/>
                <a:cs typeface="Courier New"/>
              </a:rPr>
              <a:t>&lt;/script&gt;</a:t>
            </a:r>
          </a:p>
          <a:p>
            <a:pPr marL="0" indent="0">
              <a:buNone/>
            </a:pPr>
            <a:endParaRPr lang="en-US" sz="1400" dirty="0">
              <a:latin typeface="Courier New"/>
              <a:cs typeface="Courier New"/>
            </a:endParaRPr>
          </a:p>
          <a:p>
            <a:r>
              <a:rPr lang="en-US" sz="2000" dirty="0" err="1">
                <a:latin typeface="+mj-lt"/>
                <a:cs typeface="Courier New"/>
              </a:rPr>
              <a:t>main.js</a:t>
            </a:r>
            <a:endParaRPr lang="en-US" sz="2000" dirty="0">
              <a:latin typeface="+mj-lt"/>
              <a:cs typeface="Courier New"/>
            </a:endParaRPr>
          </a:p>
          <a:p>
            <a:pPr marL="0" indent="0">
              <a:buNone/>
            </a:pPr>
            <a:r>
              <a:rPr lang="en-US" sz="1400" dirty="0">
                <a:latin typeface="Courier New"/>
                <a:cs typeface="Courier New"/>
              </a:rPr>
              <a:t>require(["purchase"],</a:t>
            </a:r>
          </a:p>
          <a:p>
            <a:pPr marL="0" indent="0">
              <a:buNone/>
            </a:pPr>
            <a:r>
              <a:rPr lang="en-US" sz="1400" dirty="0">
                <a:latin typeface="Courier New"/>
                <a:cs typeface="Courier New"/>
              </a:rPr>
              <a:t>function(purchase){</a:t>
            </a:r>
          </a:p>
          <a:p>
            <a:pPr marL="0" indent="0">
              <a:buNone/>
            </a:pPr>
            <a:r>
              <a:rPr lang="en-US" sz="1400" dirty="0">
                <a:latin typeface="Courier New"/>
                <a:cs typeface="Courier New"/>
              </a:rPr>
              <a:t>  </a:t>
            </a:r>
            <a:r>
              <a:rPr lang="en-US" sz="1400" dirty="0" err="1">
                <a:latin typeface="Courier New"/>
                <a:cs typeface="Courier New"/>
              </a:rPr>
              <a:t>purchase.purchaseProduct</a:t>
            </a:r>
            <a:r>
              <a:rPr lang="en-US" sz="1400" dirty="0">
                <a:latin typeface="Courier New"/>
                <a:cs typeface="Courier New"/>
              </a:rPr>
              <a:t>();</a:t>
            </a:r>
          </a:p>
          <a:p>
            <a:pPr marL="0" indent="0">
              <a:buNone/>
            </a:pPr>
            <a:r>
              <a:rPr lang="en-US" sz="1400" dirty="0">
                <a:latin typeface="Courier New"/>
                <a:cs typeface="Courier New"/>
              </a:rPr>
              <a:t>});</a:t>
            </a:r>
          </a:p>
          <a:p>
            <a:pPr marL="0" indent="0">
              <a:buNone/>
            </a:pPr>
            <a:endParaRPr lang="en-US" sz="1400" dirty="0">
              <a:latin typeface="Courier New"/>
              <a:cs typeface="Courier New"/>
            </a:endParaRPr>
          </a:p>
          <a:p>
            <a:r>
              <a:rPr lang="en-US" sz="2000" dirty="0" err="1">
                <a:latin typeface="+mj-lt"/>
                <a:cs typeface="Courier New"/>
              </a:rPr>
              <a:t>purchase.js</a:t>
            </a:r>
            <a:endParaRPr lang="en-US" sz="2000" dirty="0">
              <a:latin typeface="+mj-lt"/>
              <a:cs typeface="Courier New"/>
            </a:endParaRPr>
          </a:p>
          <a:p>
            <a:pPr marL="0" indent="0">
              <a:buNone/>
            </a:pPr>
            <a:r>
              <a:rPr lang="en-US" sz="1400" dirty="0">
                <a:latin typeface="Courier New"/>
                <a:cs typeface="Courier New"/>
              </a:rPr>
              <a:t>define(["</a:t>
            </a:r>
            <a:r>
              <a:rPr lang="en-US" sz="1400" dirty="0" err="1">
                <a:latin typeface="Courier New"/>
                <a:cs typeface="Courier New"/>
              </a:rPr>
              <a:t>credits","products</a:t>
            </a:r>
            <a:r>
              <a:rPr lang="en-US" sz="1400" dirty="0">
                <a:latin typeface="Courier New"/>
                <a:cs typeface="Courier New"/>
              </a:rPr>
              <a:t>"], function(</a:t>
            </a:r>
            <a:r>
              <a:rPr lang="en-US" sz="1400" dirty="0" err="1">
                <a:latin typeface="Courier New"/>
                <a:cs typeface="Courier New"/>
              </a:rPr>
              <a:t>credits,products</a:t>
            </a:r>
            <a:r>
              <a:rPr lang="en-US" sz="1400" dirty="0">
                <a:latin typeface="Courier New"/>
                <a:cs typeface="Courier New"/>
              </a:rPr>
              <a:t>) {</a:t>
            </a:r>
          </a:p>
          <a:p>
            <a:pPr marL="0" indent="0">
              <a:buNone/>
            </a:pPr>
            <a:r>
              <a:rPr lang="en-US" sz="1400" dirty="0">
                <a:latin typeface="Courier New"/>
                <a:cs typeface="Courier New"/>
              </a:rPr>
              <a:t>  return {</a:t>
            </a:r>
          </a:p>
          <a:p>
            <a:pPr marL="0" indent="0">
              <a:buNone/>
            </a:pPr>
            <a:r>
              <a:rPr lang="en-US" sz="1400" dirty="0">
                <a:latin typeface="Courier New"/>
                <a:cs typeface="Courier New"/>
              </a:rPr>
              <a:t>    </a:t>
            </a:r>
            <a:r>
              <a:rPr lang="en-US" sz="1400" dirty="0" err="1">
                <a:latin typeface="Courier New"/>
                <a:cs typeface="Courier New"/>
              </a:rPr>
              <a:t>purchaseProduct</a:t>
            </a:r>
            <a:r>
              <a:rPr lang="en-US" sz="1400" dirty="0">
                <a:latin typeface="Courier New"/>
                <a:cs typeface="Courier New"/>
              </a:rPr>
              <a:t>: function() { </a:t>
            </a:r>
          </a:p>
          <a:p>
            <a:pPr marL="0" indent="0">
              <a:buNone/>
            </a:pPr>
            <a:r>
              <a:rPr lang="en-US" sz="1400" dirty="0">
                <a:latin typeface="Courier New"/>
                <a:cs typeface="Courier New"/>
              </a:rPr>
              <a:t>      …</a:t>
            </a:r>
            <a:endParaRPr lang="en-US" sz="1600" dirty="0">
              <a:latin typeface="Courier New"/>
              <a:cs typeface="Courier New"/>
            </a:endParaRPr>
          </a:p>
          <a:p>
            <a:pPr marL="0" indent="0">
              <a:buNone/>
            </a:pPr>
            <a:endParaRPr lang="en-US" sz="14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88</a:t>
            </a:fld>
            <a:endParaRPr lang="en-US"/>
          </a:p>
        </p:txBody>
      </p:sp>
      <p:pic>
        <p:nvPicPr>
          <p:cNvPr id="6" name="Picture 5"/>
          <p:cNvPicPr>
            <a:picLocks noChangeAspect="1"/>
          </p:cNvPicPr>
          <p:nvPr/>
        </p:nvPicPr>
        <p:blipFill>
          <a:blip r:embed="rId3"/>
          <a:stretch>
            <a:fillRect/>
          </a:stretch>
        </p:blipFill>
        <p:spPr>
          <a:xfrm>
            <a:off x="838200" y="4968875"/>
            <a:ext cx="2794000" cy="1752600"/>
          </a:xfrm>
          <a:prstGeom prst="rect">
            <a:avLst/>
          </a:prstGeom>
        </p:spPr>
      </p:pic>
    </p:spTree>
    <p:extLst>
      <p:ext uri="{BB962C8B-B14F-4D97-AF65-F5344CB8AC3E}">
        <p14:creationId xmlns:p14="http://schemas.microsoft.com/office/powerpoint/2010/main" val="8318446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ES6 Modules</a:t>
            </a:r>
          </a:p>
        </p:txBody>
      </p:sp>
      <p:sp>
        <p:nvSpPr>
          <p:cNvPr id="5" name="Content Placeholder 4"/>
          <p:cNvSpPr>
            <a:spLocks noGrp="1"/>
          </p:cNvSpPr>
          <p:nvPr>
            <p:ph sz="half" idx="1"/>
          </p:nvPr>
        </p:nvSpPr>
        <p:spPr/>
        <p:txBody>
          <a:bodyPr/>
          <a:lstStyle/>
          <a:p>
            <a:r>
              <a:rPr lang="en-US" dirty="0"/>
              <a:t>Compromise between AMD and </a:t>
            </a:r>
            <a:r>
              <a:rPr lang="en-US" dirty="0" err="1"/>
              <a:t>CommonJS</a:t>
            </a:r>
            <a:endParaRPr lang="en-US" dirty="0"/>
          </a:p>
          <a:p>
            <a:pPr lvl="1"/>
            <a:r>
              <a:rPr lang="en-US" dirty="0"/>
              <a:t>compact syntax</a:t>
            </a:r>
          </a:p>
          <a:p>
            <a:pPr lvl="1"/>
            <a:r>
              <a:rPr lang="en-US" dirty="0"/>
              <a:t>support for asynchronous loading</a:t>
            </a:r>
          </a:p>
          <a:p>
            <a:r>
              <a:rPr lang="en-US" dirty="0"/>
              <a:t>2 Types</a:t>
            </a:r>
          </a:p>
          <a:p>
            <a:pPr lvl="1"/>
            <a:r>
              <a:rPr lang="en-US" dirty="0"/>
              <a:t>named exports</a:t>
            </a:r>
          </a:p>
          <a:p>
            <a:pPr lvl="2"/>
            <a:r>
              <a:rPr lang="en-US" dirty="0"/>
              <a:t>multiple per module</a:t>
            </a:r>
          </a:p>
          <a:p>
            <a:pPr lvl="1"/>
            <a:r>
              <a:rPr lang="en-US" dirty="0"/>
              <a:t>default exports</a:t>
            </a:r>
          </a:p>
          <a:p>
            <a:pPr lvl="2"/>
            <a:r>
              <a:rPr lang="en-US" dirty="0"/>
              <a:t>1 per module</a:t>
            </a:r>
          </a:p>
        </p:txBody>
      </p:sp>
      <p:sp>
        <p:nvSpPr>
          <p:cNvPr id="6" name="Content Placeholder 5"/>
          <p:cNvSpPr>
            <a:spLocks noGrp="1"/>
          </p:cNvSpPr>
          <p:nvPr>
            <p:ph sz="half" idx="2"/>
          </p:nvPr>
        </p:nvSpPr>
        <p:spPr>
          <a:xfrm>
            <a:off x="4648200" y="1283934"/>
            <a:ext cx="4038600" cy="4842229"/>
          </a:xfrm>
        </p:spPr>
        <p:txBody>
          <a:bodyPr/>
          <a:lstStyle/>
          <a:p>
            <a:r>
              <a:rPr lang="en-US" sz="2000" dirty="0"/>
              <a:t>Named export</a:t>
            </a:r>
          </a:p>
          <a:p>
            <a:r>
              <a:rPr lang="en-US" sz="2000" dirty="0" err="1"/>
              <a:t>lib.js</a:t>
            </a:r>
            <a:endParaRPr lang="en-US" dirty="0"/>
          </a:p>
          <a:p>
            <a:pPr marL="0" indent="0">
              <a:buNone/>
            </a:pPr>
            <a:r>
              <a:rPr lang="en-US" sz="1600" dirty="0">
                <a:latin typeface="Courier New"/>
                <a:cs typeface="Courier New"/>
              </a:rPr>
              <a:t>export function square(x) {</a:t>
            </a:r>
          </a:p>
          <a:p>
            <a:pPr marL="0" indent="0">
              <a:buNone/>
            </a:pPr>
            <a:r>
              <a:rPr lang="en-US" sz="1600" dirty="0">
                <a:latin typeface="Courier New"/>
                <a:cs typeface="Courier New"/>
              </a:rPr>
              <a:t>  return x * x;</a:t>
            </a:r>
          </a:p>
          <a:p>
            <a:pPr marL="0" indent="0">
              <a:buNone/>
            </a:pPr>
            <a:r>
              <a:rPr lang="en-US" sz="1600" dirty="0">
                <a:latin typeface="Courier New"/>
                <a:cs typeface="Courier New"/>
              </a:rPr>
              <a:t>}</a:t>
            </a:r>
          </a:p>
          <a:p>
            <a:r>
              <a:rPr lang="en-US" sz="1800" dirty="0" err="1">
                <a:latin typeface="+mj-lt"/>
                <a:cs typeface="Courier New"/>
              </a:rPr>
              <a:t>main.js</a:t>
            </a:r>
            <a:endParaRPr lang="en-US" sz="1800" dirty="0">
              <a:latin typeface="+mj-lt"/>
              <a:cs typeface="Courier New"/>
            </a:endParaRPr>
          </a:p>
          <a:p>
            <a:pPr marL="0" indent="0">
              <a:buNone/>
            </a:pPr>
            <a:r>
              <a:rPr lang="en-US" sz="1600" dirty="0">
                <a:latin typeface="Courier New"/>
                <a:cs typeface="Courier New"/>
              </a:rPr>
              <a:t>import {square} from 'lib';</a:t>
            </a:r>
          </a:p>
          <a:p>
            <a:pPr marL="0" indent="0">
              <a:buNone/>
            </a:pPr>
            <a:endParaRPr lang="en-US" sz="1600" dirty="0">
              <a:latin typeface="Courier New"/>
              <a:cs typeface="Courier New"/>
            </a:endParaRPr>
          </a:p>
          <a:p>
            <a:r>
              <a:rPr lang="en-US" sz="2000" dirty="0"/>
              <a:t>Default export</a:t>
            </a:r>
          </a:p>
          <a:p>
            <a:r>
              <a:rPr lang="en-US" sz="1800" dirty="0" err="1"/>
              <a:t>myFunc.js</a:t>
            </a:r>
            <a:endParaRPr lang="en-US" sz="1800" dirty="0"/>
          </a:p>
          <a:p>
            <a:pPr marL="0" indent="0">
              <a:buNone/>
            </a:pPr>
            <a:r>
              <a:rPr lang="en-US" sz="1600" dirty="0">
                <a:latin typeface="Courier New"/>
                <a:cs typeface="Courier New"/>
              </a:rPr>
              <a:t>export default function() {</a:t>
            </a:r>
          </a:p>
          <a:p>
            <a:pPr marL="0" indent="0">
              <a:buNone/>
            </a:pPr>
            <a:r>
              <a:rPr lang="en-US" sz="1600" dirty="0">
                <a:latin typeface="Courier New"/>
                <a:cs typeface="Courier New"/>
              </a:rPr>
              <a:t>…</a:t>
            </a:r>
          </a:p>
          <a:p>
            <a:pPr marL="0" indent="0">
              <a:buNone/>
            </a:pPr>
            <a:r>
              <a:rPr lang="en-US" sz="1600" dirty="0">
                <a:latin typeface="Courier New"/>
                <a:cs typeface="Courier New"/>
              </a:rPr>
              <a:t>};</a:t>
            </a:r>
          </a:p>
          <a:p>
            <a:r>
              <a:rPr lang="en-US" sz="1800" dirty="0" err="1">
                <a:latin typeface="+mj-lt"/>
                <a:cs typeface="Courier New"/>
              </a:rPr>
              <a:t>main.js</a:t>
            </a:r>
            <a:endParaRPr lang="en-US" sz="1800" dirty="0">
              <a:latin typeface="+mj-lt"/>
              <a:cs typeface="Courier New"/>
            </a:endParaRPr>
          </a:p>
          <a:p>
            <a:pPr marL="0" indent="0">
              <a:buNone/>
            </a:pPr>
            <a:r>
              <a:rPr lang="en-US" sz="1600" dirty="0">
                <a:latin typeface="Courier New"/>
                <a:cs typeface="Courier New"/>
              </a:rPr>
              <a:t>import </a:t>
            </a:r>
            <a:r>
              <a:rPr lang="en-US" sz="1600" dirty="0" err="1">
                <a:latin typeface="Courier New"/>
                <a:cs typeface="Courier New"/>
              </a:rPr>
              <a:t>myFunc</a:t>
            </a:r>
            <a:r>
              <a:rPr lang="en-US" sz="1600" dirty="0">
                <a:latin typeface="Courier New"/>
                <a:cs typeface="Courier New"/>
              </a:rPr>
              <a:t> from '</a:t>
            </a:r>
            <a:r>
              <a:rPr lang="en-US" sz="1600" dirty="0" err="1">
                <a:latin typeface="Courier New"/>
                <a:cs typeface="Courier New"/>
              </a:rPr>
              <a:t>myFunc</a:t>
            </a:r>
            <a:r>
              <a:rPr lang="en-US" sz="1600" dirty="0">
                <a:latin typeface="Courier New"/>
                <a:cs typeface="Courier New"/>
              </a:rPr>
              <a:t>';</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89</a:t>
            </a:fld>
            <a:endParaRPr lang="en-US"/>
          </a:p>
        </p:txBody>
      </p:sp>
    </p:spTree>
    <p:extLst>
      <p:ext uri="{BB962C8B-B14F-4D97-AF65-F5344CB8AC3E}">
        <p14:creationId xmlns:p14="http://schemas.microsoft.com/office/powerpoint/2010/main" val="53312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 Course Homepage</a:t>
            </a:r>
          </a:p>
        </p:txBody>
      </p:sp>
      <p:sp>
        <p:nvSpPr>
          <p:cNvPr id="3" name="Text Placeholder 2"/>
          <p:cNvSpPr>
            <a:spLocks noGrp="1"/>
          </p:cNvSpPr>
          <p:nvPr>
            <p:ph type="body" idx="1"/>
          </p:nvPr>
        </p:nvSpPr>
        <p:spPr/>
        <p:txBody>
          <a:bodyPr/>
          <a:lstStyle/>
          <a:p>
            <a:r>
              <a:rPr lang="en-US" dirty="0"/>
              <a:t>https://</a:t>
            </a:r>
            <a:r>
              <a:rPr lang="en-US" dirty="0" err="1"/>
              <a:t>watzthisco.github.io</a:t>
            </a:r>
            <a:r>
              <a:rPr lang="en-US" dirty="0"/>
              <a:t>/tdd-react-labs-v3.x/</a:t>
            </a:r>
          </a:p>
          <a:p>
            <a:r>
              <a:rPr lang="en-US" dirty="0"/>
              <a:t>This is the homepage for the course, which contains links to further reading on topics covered in the course.</a:t>
            </a:r>
          </a:p>
          <a:p>
            <a:r>
              <a:rPr lang="en-US" dirty="0"/>
              <a:t>Please bookmark and check it out as you have time</a:t>
            </a:r>
          </a:p>
          <a:p>
            <a:r>
              <a:rPr lang="en-US" dirty="0"/>
              <a:t>If you find an article that should be there, post it to the course issues</a:t>
            </a:r>
          </a:p>
          <a:p>
            <a:pPr lvl="1"/>
            <a:r>
              <a:rPr lang="en-US" dirty="0"/>
              <a:t>https://</a:t>
            </a:r>
            <a:r>
              <a:rPr lang="en-US" dirty="0" err="1"/>
              <a:t>github.com</a:t>
            </a:r>
            <a:r>
              <a:rPr lang="en-US" dirty="0"/>
              <a:t>/</a:t>
            </a:r>
            <a:r>
              <a:rPr lang="en-US" dirty="0" err="1"/>
              <a:t>watzthisco</a:t>
            </a:r>
            <a:r>
              <a:rPr lang="en-US" dirty="0"/>
              <a:t>/tdd-react-labs-v3.x/issues</a:t>
            </a:r>
          </a:p>
        </p:txBody>
      </p:sp>
      <p:sp>
        <p:nvSpPr>
          <p:cNvPr id="4" name="Slide Number Placeholder 3"/>
          <p:cNvSpPr>
            <a:spLocks noGrp="1"/>
          </p:cNvSpPr>
          <p:nvPr>
            <p:ph type="sldNum" sz="quarter" idx="12"/>
          </p:nvPr>
        </p:nvSpPr>
        <p:spPr/>
        <p:txBody>
          <a:bodyPr/>
          <a:lstStyle/>
          <a:p>
            <a:fld id="{A839F4A7-500C-EC42-AE23-BEE4487EA55E}" type="slidenum">
              <a:rPr lang="en-US" smtClean="0"/>
              <a:t>9</a:t>
            </a:fld>
            <a:endParaRPr lang="en-US"/>
          </a:p>
        </p:txBody>
      </p:sp>
    </p:spTree>
    <p:extLst>
      <p:ext uri="{BB962C8B-B14F-4D97-AF65-F5344CB8AC3E}">
        <p14:creationId xmlns:p14="http://schemas.microsoft.com/office/powerpoint/2010/main" val="33990367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Modules</a:t>
            </a:r>
          </a:p>
        </p:txBody>
      </p:sp>
      <p:sp>
        <p:nvSpPr>
          <p:cNvPr id="3" name="Text Placeholder 2"/>
          <p:cNvSpPr>
            <a:spLocks noGrp="1"/>
          </p:cNvSpPr>
          <p:nvPr>
            <p:ph type="body" idx="1"/>
          </p:nvPr>
        </p:nvSpPr>
        <p:spPr/>
        <p:txBody>
          <a:bodyPr/>
          <a:lstStyle/>
          <a:p>
            <a:r>
              <a:rPr lang="en-US" dirty="0"/>
              <a:t>Modules that will be part of the deployed code</a:t>
            </a:r>
          </a:p>
          <a:p>
            <a:r>
              <a:rPr lang="en-US" dirty="0"/>
              <a:t>Examples include: </a:t>
            </a:r>
            <a:r>
              <a:rPr lang="en-US" dirty="0" err="1"/>
              <a:t>jQuery</a:t>
            </a:r>
            <a:r>
              <a:rPr lang="en-US" dirty="0"/>
              <a:t>, React, </a:t>
            </a:r>
            <a:r>
              <a:rPr lang="en-US" dirty="0" err="1"/>
              <a:t>Modernizr</a:t>
            </a:r>
            <a:r>
              <a:rPr lang="en-US" dirty="0"/>
              <a:t>, Backbone</a:t>
            </a:r>
          </a:p>
          <a:p>
            <a:r>
              <a:rPr lang="en-US" dirty="0"/>
              <a:t>Can be managed "manually" or using </a:t>
            </a:r>
            <a:r>
              <a:rPr lang="en-US" dirty="0" err="1"/>
              <a:t>npm</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90</a:t>
            </a:fld>
            <a:endParaRPr lang="en-US"/>
          </a:p>
        </p:txBody>
      </p:sp>
    </p:spTree>
    <p:extLst>
      <p:ext uri="{BB962C8B-B14F-4D97-AF65-F5344CB8AC3E}">
        <p14:creationId xmlns:p14="http://schemas.microsoft.com/office/powerpoint/2010/main" val="10743971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Modules Manually</a:t>
            </a:r>
          </a:p>
        </p:txBody>
      </p:sp>
      <p:sp>
        <p:nvSpPr>
          <p:cNvPr id="3" name="Text Placeholder 2"/>
          <p:cNvSpPr>
            <a:spLocks noGrp="1"/>
          </p:cNvSpPr>
          <p:nvPr>
            <p:ph type="body" idx="1"/>
          </p:nvPr>
        </p:nvSpPr>
        <p:spPr/>
        <p:txBody>
          <a:bodyPr/>
          <a:lstStyle/>
          <a:p>
            <a:r>
              <a:rPr lang="en-US" dirty="0"/>
              <a:t>To manage front-end modules manually, download them to your </a:t>
            </a:r>
            <a:r>
              <a:rPr lang="en-US" dirty="0" err="1">
                <a:latin typeface="Courier New"/>
                <a:cs typeface="Courier New"/>
              </a:rPr>
              <a:t>src</a:t>
            </a:r>
            <a:r>
              <a:rPr lang="en-US" b="1" dirty="0"/>
              <a:t> </a:t>
            </a:r>
            <a:r>
              <a:rPr lang="en-US" dirty="0"/>
              <a:t>directory.</a:t>
            </a:r>
          </a:p>
          <a:p>
            <a:r>
              <a:rPr lang="en-US" dirty="0"/>
              <a:t>Important to keep them separate from your source code</a:t>
            </a:r>
          </a:p>
          <a:p>
            <a:r>
              <a:rPr lang="en-US" dirty="0"/>
              <a:t>A common approach is to use a 'vendor' directory.</a:t>
            </a:r>
          </a:p>
        </p:txBody>
      </p:sp>
      <p:sp>
        <p:nvSpPr>
          <p:cNvPr id="4" name="Slide Number Placeholder 3"/>
          <p:cNvSpPr>
            <a:spLocks noGrp="1"/>
          </p:cNvSpPr>
          <p:nvPr>
            <p:ph type="sldNum" sz="quarter" idx="12"/>
          </p:nvPr>
        </p:nvSpPr>
        <p:spPr/>
        <p:txBody>
          <a:bodyPr/>
          <a:lstStyle/>
          <a:p>
            <a:fld id="{A839F4A7-500C-EC42-AE23-BEE4487EA55E}" type="slidenum">
              <a:rPr lang="en-US" smtClean="0"/>
              <a:t>91</a:t>
            </a:fld>
            <a:endParaRPr lang="en-US"/>
          </a:p>
        </p:txBody>
      </p:sp>
    </p:spTree>
    <p:extLst>
      <p:ext uri="{BB962C8B-B14F-4D97-AF65-F5344CB8AC3E}">
        <p14:creationId xmlns:p14="http://schemas.microsoft.com/office/powerpoint/2010/main" val="288786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 Package Management with npm</a:t>
            </a:r>
          </a:p>
        </p:txBody>
      </p:sp>
      <p:sp>
        <p:nvSpPr>
          <p:cNvPr id="3" name="Text Placeholder 2"/>
          <p:cNvSpPr>
            <a:spLocks noGrp="1"/>
          </p:cNvSpPr>
          <p:nvPr>
            <p:ph type="body" idx="1"/>
          </p:nvPr>
        </p:nvSpPr>
        <p:spPr/>
        <p:txBody>
          <a:bodyPr/>
          <a:lstStyle/>
          <a:p>
            <a:r>
              <a:rPr lang="en-US" dirty="0"/>
              <a:t>Manage packages with npm</a:t>
            </a:r>
          </a:p>
          <a:p>
            <a:r>
              <a:rPr lang="en-US" dirty="0"/>
              <a:t>Port to browser using </a:t>
            </a:r>
            <a:r>
              <a:rPr lang="en-US" dirty="0" err="1"/>
              <a:t>webpack</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92</a:t>
            </a:fld>
            <a:endParaRPr lang="en-US"/>
          </a:p>
        </p:txBody>
      </p:sp>
    </p:spTree>
    <p:extLst>
      <p:ext uri="{BB962C8B-B14F-4D97-AF65-F5344CB8AC3E}">
        <p14:creationId xmlns:p14="http://schemas.microsoft.com/office/powerpoint/2010/main" val="10453742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Chapter 6:</a:t>
            </a:r>
            <a:br>
              <a:rPr lang="en-US" dirty="0"/>
            </a:br>
            <a:r>
              <a:rPr lang="en-US" dirty="0"/>
              <a:t>Building and Refactoring</a:t>
            </a:r>
          </a:p>
        </p:txBody>
      </p:sp>
      <p:sp>
        <p:nvSpPr>
          <p:cNvPr id="5" name="Subtitle 4"/>
          <p:cNvSpPr>
            <a:spLocks noGrp="1"/>
          </p:cNvSpPr>
          <p:nvPr>
            <p:ph type="subTitle" idx="1"/>
          </p:nvPr>
        </p:nvSpPr>
        <p:spPr/>
        <p:txBody>
          <a:bodyPr/>
          <a:lstStyle/>
          <a:p>
            <a:pPr algn="l"/>
            <a:r>
              <a:rPr lang="en-US" dirty="0"/>
              <a:t>Objectives</a:t>
            </a:r>
          </a:p>
          <a:p>
            <a:pPr marL="342900" indent="-342900" algn="l">
              <a:buFont typeface="Arial"/>
              <a:buChar char="•"/>
            </a:pPr>
            <a:r>
              <a:rPr lang="en-US" dirty="0"/>
              <a:t>Use </a:t>
            </a:r>
            <a:r>
              <a:rPr lang="en-US" dirty="0" err="1"/>
              <a:t>Webpack</a:t>
            </a:r>
            <a:r>
              <a:rPr lang="en-US" dirty="0"/>
              <a:t> to build your production files</a:t>
            </a:r>
          </a:p>
          <a:p>
            <a:pPr marL="342900" indent="-342900" algn="l">
              <a:buFont typeface="Arial"/>
              <a:buChar char="•"/>
            </a:pPr>
            <a:r>
              <a:rPr lang="en-US" dirty="0"/>
              <a:t>Integrate </a:t>
            </a:r>
            <a:r>
              <a:rPr lang="en-US" dirty="0" err="1"/>
              <a:t>Webpack</a:t>
            </a:r>
            <a:r>
              <a:rPr lang="en-US" dirty="0"/>
              <a:t> into the automated build</a:t>
            </a:r>
          </a:p>
        </p:txBody>
      </p:sp>
      <p:sp>
        <p:nvSpPr>
          <p:cNvPr id="3" name="Slide Number Placeholder 2"/>
          <p:cNvSpPr>
            <a:spLocks noGrp="1"/>
          </p:cNvSpPr>
          <p:nvPr>
            <p:ph type="sldNum" sz="quarter" idx="12"/>
          </p:nvPr>
        </p:nvSpPr>
        <p:spPr/>
        <p:txBody>
          <a:bodyPr/>
          <a:lstStyle/>
          <a:p>
            <a:fld id="{6FFFF67E-EC6A-B940-8DC7-BF9A5925C934}" type="slidenum">
              <a:rPr lang="en-US" smtClean="0"/>
              <a:t>93</a:t>
            </a:fld>
            <a:endParaRPr lang="en-US"/>
          </a:p>
        </p:txBody>
      </p:sp>
      <p:pic>
        <p:nvPicPr>
          <p:cNvPr id="4" name="Picture 3"/>
          <p:cNvPicPr>
            <a:picLocks noChangeAspect="1"/>
          </p:cNvPicPr>
          <p:nvPr/>
        </p:nvPicPr>
        <p:blipFill>
          <a:blip r:embed="rId3"/>
          <a:stretch>
            <a:fillRect/>
          </a:stretch>
        </p:blipFill>
        <p:spPr>
          <a:xfrm>
            <a:off x="3484033" y="0"/>
            <a:ext cx="2188633" cy="2180586"/>
          </a:xfrm>
          <a:prstGeom prst="rect">
            <a:avLst/>
          </a:prstGeom>
        </p:spPr>
      </p:pic>
    </p:spTree>
    <p:extLst>
      <p:ext uri="{BB962C8B-B14F-4D97-AF65-F5344CB8AC3E}">
        <p14:creationId xmlns:p14="http://schemas.microsoft.com/office/powerpoint/2010/main" val="19029000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a:t>
            </a:r>
            <a:r>
              <a:rPr lang="en-US" dirty="0" err="1">
                <a:latin typeface="Courier New"/>
                <a:cs typeface="Courier New"/>
              </a:rPr>
              <a:t>dist</a:t>
            </a:r>
            <a:r>
              <a:rPr lang="en-US" dirty="0"/>
              <a:t> directory</a:t>
            </a:r>
          </a:p>
        </p:txBody>
      </p:sp>
      <p:sp>
        <p:nvSpPr>
          <p:cNvPr id="3" name="Text Placeholder 2"/>
          <p:cNvSpPr>
            <a:spLocks noGrp="1"/>
          </p:cNvSpPr>
          <p:nvPr>
            <p:ph type="body" idx="1"/>
          </p:nvPr>
        </p:nvSpPr>
        <p:spPr/>
        <p:txBody>
          <a:bodyPr/>
          <a:lstStyle/>
          <a:p>
            <a:r>
              <a:rPr lang="en-US" dirty="0"/>
              <a:t>Use </a:t>
            </a:r>
            <a:r>
              <a:rPr lang="en-US" dirty="0" err="1"/>
              <a:t>webpack</a:t>
            </a:r>
            <a:r>
              <a:rPr lang="en-US" dirty="0"/>
              <a:t> to bundle everything</a:t>
            </a:r>
          </a:p>
          <a:p>
            <a:r>
              <a:rPr lang="en-US" dirty="0"/>
              <a:t>Use babel to convert ES6 code to ES5</a:t>
            </a:r>
          </a:p>
          <a:p>
            <a:r>
              <a:rPr lang="en-US" dirty="0"/>
              <a:t>Use run </a:t>
            </a:r>
            <a:r>
              <a:rPr lang="en-US" dirty="0" err="1"/>
              <a:t>webpack</a:t>
            </a:r>
            <a:r>
              <a:rPr lang="en-US" dirty="0"/>
              <a:t> and create the </a:t>
            </a:r>
            <a:r>
              <a:rPr lang="en-US" dirty="0" err="1">
                <a:latin typeface="Courier New"/>
                <a:cs typeface="Courier New"/>
              </a:rPr>
              <a:t>dist</a:t>
            </a:r>
            <a:r>
              <a:rPr lang="en-US" dirty="0"/>
              <a:t> directory.</a:t>
            </a:r>
          </a:p>
        </p:txBody>
      </p:sp>
      <p:sp>
        <p:nvSpPr>
          <p:cNvPr id="4" name="Slide Number Placeholder 3"/>
          <p:cNvSpPr>
            <a:spLocks noGrp="1"/>
          </p:cNvSpPr>
          <p:nvPr>
            <p:ph type="sldNum" sz="quarter" idx="12"/>
          </p:nvPr>
        </p:nvSpPr>
        <p:spPr/>
        <p:txBody>
          <a:bodyPr/>
          <a:lstStyle/>
          <a:p>
            <a:fld id="{A839F4A7-500C-EC42-AE23-BEE4487EA55E}" type="slidenum">
              <a:rPr lang="en-US" smtClean="0"/>
              <a:t>94</a:t>
            </a:fld>
            <a:endParaRPr lang="en-US"/>
          </a:p>
        </p:txBody>
      </p:sp>
    </p:spTree>
    <p:extLst>
      <p:ext uri="{BB962C8B-B14F-4D97-AF65-F5344CB8AC3E}">
        <p14:creationId xmlns:p14="http://schemas.microsoft.com/office/powerpoint/2010/main" val="25583486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webpack</a:t>
            </a:r>
            <a:endParaRPr lang="en-US" dirty="0"/>
          </a:p>
        </p:txBody>
      </p:sp>
      <p:pic>
        <p:nvPicPr>
          <p:cNvPr id="7" name="Content Placeholder 6" descr="what-is-webpack.png"/>
          <p:cNvPicPr>
            <a:picLocks noGrp="1" noChangeAspect="1"/>
          </p:cNvPicPr>
          <p:nvPr>
            <p:ph idx="1"/>
          </p:nvPr>
        </p:nvPicPr>
        <p:blipFill>
          <a:blip r:embed="rId3">
            <a:extLst>
              <a:ext uri="{28A0092B-C50C-407E-A947-70E740481C1C}">
                <a14:useLocalDpi xmlns:a14="http://schemas.microsoft.com/office/drawing/2010/main" val="0"/>
              </a:ext>
            </a:extLst>
          </a:blip>
          <a:srcRect l="4542" r="4542"/>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95</a:t>
            </a:fld>
            <a:endParaRPr lang="en-US"/>
          </a:p>
        </p:txBody>
      </p:sp>
    </p:spTree>
    <p:extLst>
      <p:ext uri="{BB962C8B-B14F-4D97-AF65-F5344CB8AC3E}">
        <p14:creationId xmlns:p14="http://schemas.microsoft.com/office/powerpoint/2010/main" val="3848912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webpack</a:t>
            </a:r>
            <a:r>
              <a:rPr lang="en-US" dirty="0"/>
              <a:t> Works</a:t>
            </a:r>
          </a:p>
        </p:txBody>
      </p:sp>
      <p:sp>
        <p:nvSpPr>
          <p:cNvPr id="3" name="Content Placeholder 2"/>
          <p:cNvSpPr>
            <a:spLocks noGrp="1"/>
          </p:cNvSpPr>
          <p:nvPr>
            <p:ph idx="1"/>
          </p:nvPr>
        </p:nvSpPr>
        <p:spPr/>
        <p:txBody>
          <a:bodyPr/>
          <a:lstStyle/>
          <a:p>
            <a:r>
              <a:rPr lang="en-US" dirty="0"/>
              <a:t>Treats all assets as modules.</a:t>
            </a:r>
          </a:p>
          <a:p>
            <a:r>
              <a:rPr lang="en-US" dirty="0"/>
              <a:t>Loads modules using most module styles (</a:t>
            </a:r>
            <a:r>
              <a:rPr lang="en-US" dirty="0" err="1"/>
              <a:t>CommonJs</a:t>
            </a:r>
            <a:r>
              <a:rPr lang="en-US" dirty="0"/>
              <a:t>, AMD, ES6) and creates a 'bundle'.</a:t>
            </a:r>
          </a:p>
          <a:p>
            <a:r>
              <a:rPr lang="en-US" dirty="0"/>
              <a:t>Uses loaders to transform non-JS resources into JS</a:t>
            </a:r>
          </a:p>
          <a:p>
            <a:pPr lvl="1"/>
            <a:r>
              <a:rPr lang="en-US" dirty="0"/>
              <a:t>Loaders transform individual files</a:t>
            </a:r>
          </a:p>
          <a:p>
            <a:r>
              <a:rPr lang="en-US" dirty="0"/>
              <a:t>Plugins extend </a:t>
            </a:r>
            <a:r>
              <a:rPr lang="en-US" dirty="0" err="1"/>
              <a:t>webpack's</a:t>
            </a:r>
            <a:r>
              <a:rPr lang="en-US" dirty="0"/>
              <a:t> capabilities</a:t>
            </a:r>
          </a:p>
          <a:p>
            <a:pPr lvl="1"/>
            <a:r>
              <a:rPr lang="en-US" dirty="0"/>
              <a:t>Plugins work on the entire bundle</a:t>
            </a:r>
          </a:p>
          <a:p>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96</a:t>
            </a:fld>
            <a:endParaRPr lang="en-US"/>
          </a:p>
        </p:txBody>
      </p:sp>
    </p:spTree>
    <p:extLst>
      <p:ext uri="{BB962C8B-B14F-4D97-AF65-F5344CB8AC3E}">
        <p14:creationId xmlns:p14="http://schemas.microsoft.com/office/powerpoint/2010/main" val="35105486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12: Deploying with </a:t>
            </a:r>
            <a:r>
              <a:rPr lang="en-US" dirty="0" err="1"/>
              <a:t>Webpack</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97</a:t>
            </a:fld>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64854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13: README Update and Refactoring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839F4A7-500C-EC42-AE23-BEE4487EA55E}" type="slidenum">
              <a:rPr lang="en-US" smtClean="0"/>
              <a:t>98</a:t>
            </a:fld>
            <a:endParaRPr lang="en-US"/>
          </a:p>
        </p:txBody>
      </p:sp>
    </p:spTree>
    <p:extLst>
      <p:ext uri="{BB962C8B-B14F-4D97-AF65-F5344CB8AC3E}">
        <p14:creationId xmlns:p14="http://schemas.microsoft.com/office/powerpoint/2010/main" val="40674500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Chapter 7:</a:t>
            </a:r>
            <a:br>
              <a:rPr lang="en-US" dirty="0"/>
            </a:br>
            <a:r>
              <a:rPr lang="en-US" dirty="0"/>
              <a:t>ES2015 (ES6) and Beyond</a:t>
            </a:r>
          </a:p>
        </p:txBody>
      </p:sp>
      <p:sp>
        <p:nvSpPr>
          <p:cNvPr id="5" name="Subtitle 4"/>
          <p:cNvSpPr>
            <a:spLocks noGrp="1"/>
          </p:cNvSpPr>
          <p:nvPr>
            <p:ph type="subTitle" idx="1"/>
          </p:nvPr>
        </p:nvSpPr>
        <p:spPr/>
        <p:txBody>
          <a:bodyPr>
            <a:normAutofit fontScale="92500" lnSpcReduction="20000"/>
          </a:bodyPr>
          <a:lstStyle/>
          <a:p>
            <a:pPr algn="l"/>
            <a:r>
              <a:rPr lang="en-US" dirty="0"/>
              <a:t>Objectives</a:t>
            </a:r>
          </a:p>
          <a:p>
            <a:pPr marL="342900" indent="-342900" algn="l">
              <a:buFont typeface="Arial"/>
              <a:buChar char="•"/>
            </a:pPr>
            <a:r>
              <a:rPr lang="en-US" sz="1800" dirty="0"/>
              <a:t>Learn what's new</a:t>
            </a:r>
          </a:p>
          <a:p>
            <a:pPr marL="342900" indent="-342900" algn="l">
              <a:buFont typeface="Arial"/>
              <a:buChar char="•"/>
            </a:pPr>
            <a:r>
              <a:rPr lang="en-US" sz="1800" dirty="0"/>
              <a:t>Use arrow functions and block-scoped variables</a:t>
            </a:r>
          </a:p>
          <a:p>
            <a:pPr marL="342900" indent="-342900" algn="l">
              <a:buFont typeface="Arial"/>
              <a:buChar char="•"/>
            </a:pPr>
            <a:r>
              <a:rPr lang="en-US" sz="1800" dirty="0"/>
              <a:t>Create generator functions</a:t>
            </a:r>
          </a:p>
          <a:p>
            <a:pPr marL="342900" indent="-342900" algn="l">
              <a:buFont typeface="Arial"/>
              <a:buChar char="•"/>
            </a:pPr>
            <a:r>
              <a:rPr lang="en-US" sz="1800" dirty="0"/>
              <a:t>Use classes and modules</a:t>
            </a:r>
          </a:p>
          <a:p>
            <a:pPr marL="342900" indent="-342900" algn="l">
              <a:buFont typeface="Arial"/>
              <a:buChar char="•"/>
            </a:pPr>
            <a:r>
              <a:rPr lang="en-US" sz="1800" dirty="0" err="1"/>
              <a:t>Transpile</a:t>
            </a:r>
            <a:r>
              <a:rPr lang="en-US" sz="1800" dirty="0"/>
              <a:t> ES6 code to ES5 with Babel</a:t>
            </a:r>
          </a:p>
        </p:txBody>
      </p:sp>
    </p:spTree>
    <p:extLst>
      <p:ext uri="{BB962C8B-B14F-4D97-AF65-F5344CB8AC3E}">
        <p14:creationId xmlns:p14="http://schemas.microsoft.com/office/powerpoint/2010/main" val="3092199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50985</TotalTime>
  <Words>19046</Words>
  <Application>Microsoft Macintosh PowerPoint</Application>
  <PresentationFormat>On-screen Show (4:3)</PresentationFormat>
  <Paragraphs>3675</Paragraphs>
  <Slides>350</Slides>
  <Notes>319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350</vt:i4>
      </vt:variant>
    </vt:vector>
  </HeadingPairs>
  <TitlesOfParts>
    <vt:vector size="358" baseType="lpstr">
      <vt:lpstr>Arial</vt:lpstr>
      <vt:lpstr>Calibri</vt:lpstr>
      <vt:lpstr>Courier</vt:lpstr>
      <vt:lpstr>Courier New</vt:lpstr>
      <vt:lpstr>Lucida Grande</vt:lpstr>
      <vt:lpstr>Office Theme</vt:lpstr>
      <vt:lpstr>1_Office Theme</vt:lpstr>
      <vt:lpstr>2_Office Theme</vt:lpstr>
      <vt:lpstr>Test-Driven Development Using React.js and ES2018</vt:lpstr>
      <vt:lpstr>Contents</vt:lpstr>
      <vt:lpstr>Contents</vt:lpstr>
      <vt:lpstr>Introduction </vt:lpstr>
      <vt:lpstr>About Me</vt:lpstr>
      <vt:lpstr>Introductions</vt:lpstr>
      <vt:lpstr>Daily Schedule</vt:lpstr>
      <vt:lpstr>The Big Picture</vt:lpstr>
      <vt:lpstr>Lab 0: Course Homepage</vt:lpstr>
      <vt:lpstr>Professional Front-End Development</vt:lpstr>
      <vt:lpstr>What's New in JavaScript (aka ECMAScript)?</vt:lpstr>
      <vt:lpstr>What is React.js?</vt:lpstr>
      <vt:lpstr>What is React NOT?</vt:lpstr>
      <vt:lpstr>When can you use React?</vt:lpstr>
      <vt:lpstr>Who Uses React?</vt:lpstr>
      <vt:lpstr>React QuickStart</vt:lpstr>
      <vt:lpstr>What is CreateReactApp</vt:lpstr>
      <vt:lpstr>Getting Started with CreateReactApp</vt:lpstr>
      <vt:lpstr>Lab – Exploring CreateReactApp</vt:lpstr>
      <vt:lpstr>Lab – Exploring React</vt:lpstr>
      <vt:lpstr>Lab – Testing React</vt:lpstr>
      <vt:lpstr>Chapter 1: Development Ecosystem </vt:lpstr>
      <vt:lpstr>Code Editors and IDEs</vt:lpstr>
      <vt:lpstr>Lab 1: Installing WebStorm or Visual Studio Code</vt:lpstr>
      <vt:lpstr>Node.js</vt:lpstr>
      <vt:lpstr>What is Node.js?</vt:lpstr>
      <vt:lpstr>How is Node.js Different?</vt:lpstr>
      <vt:lpstr>A Simple Node.js Example</vt:lpstr>
      <vt:lpstr>EventEmitter</vt:lpstr>
      <vt:lpstr>Modules Overview</vt:lpstr>
      <vt:lpstr>CommonJS Example</vt:lpstr>
      <vt:lpstr>Front-end Node</vt:lpstr>
      <vt:lpstr>Lab 2 - Getting Started with Node.js</vt:lpstr>
      <vt:lpstr>Git</vt:lpstr>
      <vt:lpstr>What is Version Control?</vt:lpstr>
      <vt:lpstr>History of Git</vt:lpstr>
      <vt:lpstr>What is Git?</vt:lpstr>
      <vt:lpstr>3 States of Git</vt:lpstr>
      <vt:lpstr>Git Workflow</vt:lpstr>
      <vt:lpstr>Lab 3 - Version Control With Git</vt:lpstr>
      <vt:lpstr>Command Prompt</vt:lpstr>
      <vt:lpstr>Know Your Shell</vt:lpstr>
      <vt:lpstr>Chapter 2: Reproducible Builds</vt:lpstr>
      <vt:lpstr>Why Automate Your Build?</vt:lpstr>
      <vt:lpstr>Build Requirements</vt:lpstr>
      <vt:lpstr>npm</vt:lpstr>
      <vt:lpstr>Lab 4 – Initialize npm</vt:lpstr>
      <vt:lpstr>node_modules</vt:lpstr>
      <vt:lpstr>package.json</vt:lpstr>
      <vt:lpstr>Npm Install</vt:lpstr>
      <vt:lpstr>Lab 5 – Using npm as a Build Tool</vt:lpstr>
      <vt:lpstr>Lab 6 - Managing External Dependencies</vt:lpstr>
      <vt:lpstr>Chapter 3: Static Code Analysis</vt:lpstr>
      <vt:lpstr>Lint tools</vt:lpstr>
      <vt:lpstr>Configuring ESLint</vt:lpstr>
      <vt:lpstr>ESLint: What Can Be Configured?</vt:lpstr>
      <vt:lpstr>ESLint Rules</vt:lpstr>
      <vt:lpstr>Lab 7 - Automate Linting</vt:lpstr>
      <vt:lpstr>Lab 8 - Configure a Local Web Server</vt:lpstr>
      <vt:lpstr>Browser Development Tools</vt:lpstr>
      <vt:lpstr>Chapter 4: Test-Driven Development</vt:lpstr>
      <vt:lpstr>Goal of TDD</vt:lpstr>
      <vt:lpstr>The TDD Cycle</vt:lpstr>
      <vt:lpstr>TDD Steps</vt:lpstr>
      <vt:lpstr>Red</vt:lpstr>
      <vt:lpstr>Green</vt:lpstr>
      <vt:lpstr>Refactor</vt:lpstr>
      <vt:lpstr>Assertions</vt:lpstr>
      <vt:lpstr>JavaScript Testing Frameworks</vt:lpstr>
      <vt:lpstr>JS Exception Handling</vt:lpstr>
      <vt:lpstr>Jasmine Overview</vt:lpstr>
      <vt:lpstr>How Jasmine Works</vt:lpstr>
      <vt:lpstr>Test Suites</vt:lpstr>
      <vt:lpstr>Specs</vt:lpstr>
      <vt:lpstr>Expectations</vt:lpstr>
      <vt:lpstr>Matchers</vt:lpstr>
      <vt:lpstr>TDD vs. BDD</vt:lpstr>
      <vt:lpstr>TDD Example</vt:lpstr>
      <vt:lpstr>BDD Example</vt:lpstr>
      <vt:lpstr>Lab 9 – Get Started with Jasmine</vt:lpstr>
      <vt:lpstr>Lab 10 - TDD Practice</vt:lpstr>
      <vt:lpstr>Automated Cross-browser Testing</vt:lpstr>
      <vt:lpstr>Karma</vt:lpstr>
      <vt:lpstr>Lab 11 - In-browser Testing with Karma</vt:lpstr>
      <vt:lpstr>Chapter 5: Modularity</vt:lpstr>
      <vt:lpstr>Why is Modularity Important?</vt:lpstr>
      <vt:lpstr>CommonJS</vt:lpstr>
      <vt:lpstr>RequireJS</vt:lpstr>
      <vt:lpstr>ES6 Modules</vt:lpstr>
      <vt:lpstr>Front-end Modules</vt:lpstr>
      <vt:lpstr>Manage Modules Manually</vt:lpstr>
      <vt:lpstr>Front End Package Management with npm</vt:lpstr>
      <vt:lpstr>Chapter 6: Building and Refactoring</vt:lpstr>
      <vt:lpstr>Building the dist directory</vt:lpstr>
      <vt:lpstr>webpack</vt:lpstr>
      <vt:lpstr>How webpack Works</vt:lpstr>
      <vt:lpstr>Lab 12: Deploying with Webpack</vt:lpstr>
      <vt:lpstr>Lab 13: README Update and Refactoring</vt:lpstr>
      <vt:lpstr>Chapter 7: ES2015 (ES6) and Beyond</vt:lpstr>
      <vt:lpstr>Variable Scoping with const and let</vt:lpstr>
      <vt:lpstr>let vs. var</vt:lpstr>
      <vt:lpstr>Block-scoped Functions</vt:lpstr>
      <vt:lpstr>Arrow Functions</vt:lpstr>
      <vt:lpstr>Arrow Function Parameters</vt:lpstr>
      <vt:lpstr>Arrow Functions (cont.)</vt:lpstr>
      <vt:lpstr>Default Parameter Handling</vt:lpstr>
      <vt:lpstr>Rest Parameter</vt:lpstr>
      <vt:lpstr>Spread Operator</vt:lpstr>
      <vt:lpstr>Template Literals</vt:lpstr>
      <vt:lpstr>Template Literals (cont)</vt:lpstr>
      <vt:lpstr>Enhanced Object Properties</vt:lpstr>
      <vt:lpstr>Enhanced Object Properties</vt:lpstr>
      <vt:lpstr>Method notation in  object property definitions</vt:lpstr>
      <vt:lpstr>Array Matching</vt:lpstr>
      <vt:lpstr>Object Matching</vt:lpstr>
      <vt:lpstr>Symbol Primitive</vt:lpstr>
      <vt:lpstr>User-defined Iterators</vt:lpstr>
      <vt:lpstr>For-Of Operator</vt:lpstr>
      <vt:lpstr>Creating and Consuming Generator Functions</vt:lpstr>
      <vt:lpstr>Class Definition</vt:lpstr>
      <vt:lpstr>Class Declaration</vt:lpstr>
      <vt:lpstr>Class Expressions</vt:lpstr>
      <vt:lpstr>Class Inheritance</vt:lpstr>
      <vt:lpstr>Beyond ES2015</vt:lpstr>
      <vt:lpstr>Advanced JavaScript Topics</vt:lpstr>
      <vt:lpstr>"use strict"</vt:lpstr>
      <vt:lpstr>Understanding this</vt:lpstr>
      <vt:lpstr>4 Rules of this</vt:lpstr>
      <vt:lpstr>What is this?</vt:lpstr>
      <vt:lpstr>Implicit Binding</vt:lpstr>
      <vt:lpstr>Explicit Binding</vt:lpstr>
      <vt:lpstr>Explicit Binding with .call</vt:lpstr>
      <vt:lpstr>Explicit binding with .apply</vt:lpstr>
      <vt:lpstr>Explicit Binding with .bind</vt:lpstr>
      <vt:lpstr>new Binding</vt:lpstr>
      <vt:lpstr>window Binding</vt:lpstr>
      <vt:lpstr>Array.map()</vt:lpstr>
      <vt:lpstr>Promises</vt:lpstr>
      <vt:lpstr>What Are Promises?</vt:lpstr>
      <vt:lpstr>Promises vs. Event Listeners</vt:lpstr>
      <vt:lpstr>Why Use Promises?</vt:lpstr>
      <vt:lpstr>Demo: Callback vs. Promise</vt:lpstr>
      <vt:lpstr>Using Promises</vt:lpstr>
      <vt:lpstr>Async / Await</vt:lpstr>
      <vt:lpstr>Babel</vt:lpstr>
      <vt:lpstr>Lab 14: Transpiling with Babel</vt:lpstr>
      <vt:lpstr>Lab 15: Converting to ES6</vt:lpstr>
      <vt:lpstr>Chapter 8: The Document Object Model</vt:lpstr>
      <vt:lpstr>What is the DOM?</vt:lpstr>
      <vt:lpstr>Understanding Nodes</vt:lpstr>
      <vt:lpstr>EventTarget</vt:lpstr>
      <vt:lpstr>DOM Events</vt:lpstr>
      <vt:lpstr>Other Events</vt:lpstr>
      <vt:lpstr>Element</vt:lpstr>
      <vt:lpstr>Manipulating HTML with the DOM</vt:lpstr>
      <vt:lpstr>Manipulating HTML with the DOM</vt:lpstr>
      <vt:lpstr>Manipulating HTML with JQuery</vt:lpstr>
      <vt:lpstr>Manipulating HTML with React</vt:lpstr>
      <vt:lpstr>Chapter 9:  Introduction to React.js</vt:lpstr>
      <vt:lpstr>What is React.js?</vt:lpstr>
      <vt:lpstr>Imperative API vs. Declarative API</vt:lpstr>
      <vt:lpstr>Imperative vs. Declarative Screen Updates</vt:lpstr>
      <vt:lpstr>Key Points</vt:lpstr>
      <vt:lpstr>One-way Data Flow</vt:lpstr>
      <vt:lpstr>Virtual DOM</vt:lpstr>
      <vt:lpstr>Virtual DOM vs. HTML DOM</vt:lpstr>
      <vt:lpstr>State Machines</vt:lpstr>
      <vt:lpstr>Lab 16, Part 1: Hello React!</vt:lpstr>
      <vt:lpstr>Understanding Components</vt:lpstr>
      <vt:lpstr>React.render()</vt:lpstr>
      <vt:lpstr>ReactDOM</vt:lpstr>
      <vt:lpstr>ReactDOM.findDOMNode</vt:lpstr>
      <vt:lpstr>ReactDOM.unmountComponentAtNode</vt:lpstr>
      <vt:lpstr>ReactDOM.render</vt:lpstr>
      <vt:lpstr>React Development Process</vt:lpstr>
      <vt:lpstr>Step 1 - Break up the UI</vt:lpstr>
      <vt:lpstr>Step 2 - Static Version</vt:lpstr>
      <vt:lpstr>Step 3 - Minimal UI State</vt:lpstr>
      <vt:lpstr>Step 4 – Where Should Your State Live?</vt:lpstr>
      <vt:lpstr>Step 5 – Add Inverse Data Flow</vt:lpstr>
      <vt:lpstr>Props vs. State</vt:lpstr>
      <vt:lpstr>Setting Initial State</vt:lpstr>
      <vt:lpstr>super()</vt:lpstr>
      <vt:lpstr>Using super()</vt:lpstr>
      <vt:lpstr>Using super() (cont)</vt:lpstr>
      <vt:lpstr>Lab 16, Parts 2-3: Your first component</vt:lpstr>
      <vt:lpstr>Chapter 10: JSX </vt:lpstr>
      <vt:lpstr>What is JSX?</vt:lpstr>
      <vt:lpstr>JSX is not exactly HTML</vt:lpstr>
      <vt:lpstr>JSX is not exactly HTML (cont)</vt:lpstr>
      <vt:lpstr>Using React with JSX</vt:lpstr>
      <vt:lpstr>Using React without JSX</vt:lpstr>
      <vt:lpstr>Expressions in JSX</vt:lpstr>
      <vt:lpstr>Expressions in JSX</vt:lpstr>
      <vt:lpstr>Precompiled JSX</vt:lpstr>
      <vt:lpstr>Lab 17 - HTML to JSX</vt:lpstr>
      <vt:lpstr>Chapter 11: React Components </vt:lpstr>
      <vt:lpstr>Creating Components</vt:lpstr>
      <vt:lpstr>React.createClass</vt:lpstr>
      <vt:lpstr>React.Component</vt:lpstr>
      <vt:lpstr>React.createElement</vt:lpstr>
      <vt:lpstr>Communication Between Components</vt:lpstr>
      <vt:lpstr>props</vt:lpstr>
      <vt:lpstr>Communication Between Components (cont.)</vt:lpstr>
      <vt:lpstr>Communication Between Components (cont.)</vt:lpstr>
      <vt:lpstr>Using refs</vt:lpstr>
      <vt:lpstr>Ref Callback</vt:lpstr>
      <vt:lpstr>Communicating Parent &gt; Child with Ref</vt:lpstr>
      <vt:lpstr>React.createRef</vt:lpstr>
      <vt:lpstr>When to Use Refs</vt:lpstr>
      <vt:lpstr>Lab 18: Passing Props</vt:lpstr>
      <vt:lpstr>Styles in React</vt:lpstr>
      <vt:lpstr>Styled Components</vt:lpstr>
      <vt:lpstr>Styles in React</vt:lpstr>
      <vt:lpstr>Lab 19: Style in React</vt:lpstr>
      <vt:lpstr>Forms</vt:lpstr>
      <vt:lpstr>Forms Have State</vt:lpstr>
      <vt:lpstr>Form Events</vt:lpstr>
      <vt:lpstr>Controlled Components</vt:lpstr>
      <vt:lpstr>Uncontrolled Components</vt:lpstr>
      <vt:lpstr>Lab 20: Controlling the Form</vt:lpstr>
      <vt:lpstr>Component Design</vt:lpstr>
      <vt:lpstr>F.I.R.S.T.</vt:lpstr>
      <vt:lpstr>Single Responsibility</vt:lpstr>
      <vt:lpstr>PowerPoint Presentation</vt:lpstr>
      <vt:lpstr>Pure Functions</vt:lpstr>
      <vt:lpstr>Function Comparison</vt:lpstr>
      <vt:lpstr>Benefits of Pure Functions</vt:lpstr>
      <vt:lpstr>React.PureComponent</vt:lpstr>
      <vt:lpstr>Stateless Functional Components</vt:lpstr>
      <vt:lpstr>React.memo</vt:lpstr>
      <vt:lpstr>Lab 21: Refactoring the App</vt:lpstr>
      <vt:lpstr>Component Life-Cycle Events</vt:lpstr>
      <vt:lpstr>Life-Cycle Methods</vt:lpstr>
      <vt:lpstr>Mount/Unmount</vt:lpstr>
      <vt:lpstr>Mount/Unmount Life-Cycle Methods</vt:lpstr>
      <vt:lpstr>Data Life-Cycle Methods</vt:lpstr>
      <vt:lpstr>Component Life Cycle</vt:lpstr>
      <vt:lpstr>Events</vt:lpstr>
      <vt:lpstr>Lab 22: Life Cycle and Events</vt:lpstr>
      <vt:lpstr>Higher Order Functions</vt:lpstr>
      <vt:lpstr>Higher Order Components</vt:lpstr>
      <vt:lpstr>Context API</vt:lpstr>
      <vt:lpstr>Using Context with Provider</vt:lpstr>
      <vt:lpstr>Render Props</vt:lpstr>
      <vt:lpstr>Composition</vt:lpstr>
      <vt:lpstr>Reusable Components</vt:lpstr>
      <vt:lpstr>Presentational Components</vt:lpstr>
      <vt:lpstr>Container Components</vt:lpstr>
      <vt:lpstr>PropTypes</vt:lpstr>
      <vt:lpstr>Using PropTypes</vt:lpstr>
      <vt:lpstr>Lab 23: PropTypes</vt:lpstr>
      <vt:lpstr>Testing React Components</vt:lpstr>
      <vt:lpstr>What to Test in a React Component</vt:lpstr>
      <vt:lpstr>Jest</vt:lpstr>
      <vt:lpstr>Mocking</vt:lpstr>
      <vt:lpstr>Mock Function</vt:lpstr>
      <vt:lpstr>Manual Mock</vt:lpstr>
      <vt:lpstr>Manual Mocks (cont)</vt:lpstr>
      <vt:lpstr>Automocking</vt:lpstr>
      <vt:lpstr>Snapshot Testing</vt:lpstr>
      <vt:lpstr>Sample Snapshot Test</vt:lpstr>
      <vt:lpstr>TestUtils</vt:lpstr>
      <vt:lpstr>TestUtils Example</vt:lpstr>
      <vt:lpstr>Enzyme</vt:lpstr>
      <vt:lpstr>Shallow Rendering</vt:lpstr>
      <vt:lpstr>Lab 24: Testing React Components</vt:lpstr>
      <vt:lpstr>Lab 24.5: Testing with Jest and Enzyme</vt:lpstr>
      <vt:lpstr>Lab 25: Multiple Components</vt:lpstr>
      <vt:lpstr>React Router</vt:lpstr>
      <vt:lpstr>Using React Router</vt:lpstr>
      <vt:lpstr>Router Rendering Example</vt:lpstr>
      <vt:lpstr>Route Matching</vt:lpstr>
      <vt:lpstr>Navigation</vt:lpstr>
      <vt:lpstr>Lab 26: React Router 3.x</vt:lpstr>
      <vt:lpstr>Lab 27: React Router 4.x</vt:lpstr>
      <vt:lpstr>Chapter 12: Flux and Redux</vt:lpstr>
      <vt:lpstr>Flux</vt:lpstr>
      <vt:lpstr>Flux Flow</vt:lpstr>
      <vt:lpstr>Flux Action</vt:lpstr>
      <vt:lpstr>Flux Dispatcher</vt:lpstr>
      <vt:lpstr>Flux Stores</vt:lpstr>
      <vt:lpstr>EventEmitter</vt:lpstr>
      <vt:lpstr>Redux</vt:lpstr>
      <vt:lpstr>Stores &amp; Immutable State Tree</vt:lpstr>
      <vt:lpstr>Redux Actions</vt:lpstr>
      <vt:lpstr>PowerPoint Presentation</vt:lpstr>
      <vt:lpstr>Reducers</vt:lpstr>
      <vt:lpstr>Things You Should Never do in a Reducer</vt:lpstr>
      <vt:lpstr>Reducer Composition</vt:lpstr>
      <vt:lpstr>Reducer Composition Example</vt:lpstr>
      <vt:lpstr>Reducer Composition Example (cont)</vt:lpstr>
      <vt:lpstr>Redux Store</vt:lpstr>
      <vt:lpstr>Redux Store Design</vt:lpstr>
      <vt:lpstr>Redux Store Design</vt:lpstr>
      <vt:lpstr>Normalized Redux Store Example</vt:lpstr>
      <vt:lpstr>Benefits of Normalizing Store</vt:lpstr>
      <vt:lpstr>Redux Pros and Cons</vt:lpstr>
      <vt:lpstr>Lab 28: Redux Thermometer</vt:lpstr>
      <vt:lpstr>Lab 29: Implementing Redux</vt:lpstr>
      <vt:lpstr>React AJAX Best Practices</vt:lpstr>
      <vt:lpstr>What is Redux Middleware?</vt:lpstr>
      <vt:lpstr>What is Middleware Good For?</vt:lpstr>
      <vt:lpstr>Using Redux Form</vt:lpstr>
      <vt:lpstr>Redux Form, Step 2</vt:lpstr>
      <vt:lpstr>Redux Form, Step 3</vt:lpstr>
      <vt:lpstr>Redux Form, Step 4</vt:lpstr>
      <vt:lpstr>Thunk</vt:lpstr>
      <vt:lpstr>Thunk Example</vt:lpstr>
      <vt:lpstr>Thunk Example (cont)</vt:lpstr>
      <vt:lpstr>Redux Saga</vt:lpstr>
      <vt:lpstr>Using Sagas</vt:lpstr>
      <vt:lpstr>Using Sagas (cont)</vt:lpstr>
      <vt:lpstr>Using Saga (cont)</vt:lpstr>
      <vt:lpstr>Using Saga (cont)</vt:lpstr>
      <vt:lpstr>Demo: Authentication with React and JWT</vt:lpstr>
      <vt:lpstr>Lab 30: SwimCalc App</vt:lpstr>
      <vt:lpstr>Relay and GraphQL</vt:lpstr>
      <vt:lpstr>What is Relay?</vt:lpstr>
      <vt:lpstr>GraphQL</vt:lpstr>
      <vt:lpstr>GraphQL Example</vt:lpstr>
      <vt:lpstr>Relay Pros and Cons</vt:lpstr>
      <vt:lpstr>Chapter 13:  Advanced Topics</vt:lpstr>
      <vt:lpstr>Accessibility and REact</vt:lpstr>
      <vt:lpstr>Semantic HTML</vt:lpstr>
      <vt:lpstr>Accessible Forms</vt:lpstr>
      <vt:lpstr>Testing Accessibility</vt:lpstr>
      <vt:lpstr>Server-side React</vt:lpstr>
      <vt:lpstr>Using React with Other Libraries</vt:lpstr>
      <vt:lpstr>Performance Optimization</vt:lpstr>
      <vt:lpstr>Render Caching</vt:lpstr>
      <vt:lpstr>ReactDOM.hydrate</vt:lpstr>
      <vt:lpstr>Development vs. Production</vt:lpstr>
      <vt:lpstr>Perf Object</vt:lpstr>
      <vt:lpstr>Perf Object Methods</vt:lpstr>
      <vt:lpstr>Optimization Techniques</vt:lpstr>
      <vt:lpstr>Hooks</vt:lpstr>
      <vt:lpstr>Why Use Hooks?</vt:lpstr>
      <vt:lpstr>Stateful Components with Class</vt:lpstr>
      <vt:lpstr>What are Hooks?</vt:lpstr>
      <vt:lpstr>useState Hook</vt:lpstr>
      <vt:lpstr>useContext Hook</vt:lpstr>
      <vt:lpstr>useEffect Hook</vt:lpstr>
      <vt:lpstr>Custom Hooks</vt:lpstr>
      <vt:lpstr>Custom Hook Example</vt:lpstr>
      <vt:lpstr>Should you convert everything to Hooks?</vt:lpstr>
      <vt:lpstr>Using Pre-built Components</vt:lpstr>
      <vt:lpstr>Further Study</vt:lpstr>
      <vt:lpstr>Where to go for help?</vt:lpstr>
      <vt:lpstr>Disclaimer and Copyright</vt:lpstr>
    </vt:vector>
  </TitlesOfParts>
  <Company>WatzThis?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Minnick</dc:creator>
  <cp:lastModifiedBy>Chris Minnick</cp:lastModifiedBy>
  <cp:revision>893</cp:revision>
  <cp:lastPrinted>2017-08-04T17:55:59Z</cp:lastPrinted>
  <dcterms:created xsi:type="dcterms:W3CDTF">2016-03-26T15:06:35Z</dcterms:created>
  <dcterms:modified xsi:type="dcterms:W3CDTF">2019-04-27T08:13:47Z</dcterms:modified>
</cp:coreProperties>
</file>