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50" r:id="rId3"/>
    <p:sldId id="302" r:id="rId4"/>
    <p:sldId id="307" r:id="rId5"/>
    <p:sldId id="351" r:id="rId6"/>
    <p:sldId id="361" r:id="rId7"/>
    <p:sldId id="352" r:id="rId8"/>
    <p:sldId id="354" r:id="rId9"/>
    <p:sldId id="355" r:id="rId10"/>
    <p:sldId id="3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FFFFCC"/>
    <a:srgbClr val="808000"/>
    <a:srgbClr val="9966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99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B371F-13E9-4192-859C-B4B494BC8AE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54003-9325-4DA5-907E-6E72A04FEDA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6DF8B-913B-465C-A246-12BCE39CCCC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39254-4C5E-49DE-B9B6-8BDF2A227BE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5449"/>
            <a:ext cx="8686800" cy="531087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indent="-252095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algn="l"/>
            <a:r>
              <a:rPr lang="en-US" dirty="0" smtClean="0"/>
              <a:t>Signals and Systems by Xin Lou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30310"/>
            <a:ext cx="9144000" cy="72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9900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9919"/>
            <a:ext cx="8686800" cy="623640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rgbClr val="0033CC"/>
                </a:solidFill>
              </a:defRPr>
            </a:lvl1pPr>
            <a:lvl2pPr indent="-252095">
              <a:defRPr>
                <a:solidFill>
                  <a:srgbClr val="0033CC"/>
                </a:solidFill>
              </a:defRPr>
            </a:lvl2pPr>
            <a:lvl3pPr>
              <a:defRPr>
                <a:solidFill>
                  <a:srgbClr val="0033CC"/>
                </a:solidFill>
              </a:defRPr>
            </a:lvl3pPr>
            <a:lvl4pPr>
              <a:defRPr>
                <a:solidFill>
                  <a:srgbClr val="0033CC"/>
                </a:solidFill>
              </a:defRPr>
            </a:lvl4pPr>
            <a:lvl5pPr>
              <a:defRPr>
                <a:solidFill>
                  <a:srgbClr val="0033CC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44693"/>
            <a:ext cx="3886200" cy="483227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44693"/>
            <a:ext cx="3886200" cy="48322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Signals and Systems by Xin Lou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30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93808"/>
            <a:ext cx="8686800" cy="5376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algn="l"/>
            <a:r>
              <a:rPr lang="en-US" dirty="0" smtClean="0"/>
              <a:t>Signals and Systems by Xin Lou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49931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CBDEC89E-80AA-4277-88B3-DEC7F31DD604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095" y="6326095"/>
            <a:ext cx="519953" cy="5199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u="none" kern="1200">
          <a:solidFill>
            <a:schemeClr val="accent4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90204" pitchFamily="34" charset="0"/>
          <a:ea typeface="+mj-ea"/>
          <a:cs typeface="Arial" panose="020B0604020202090204" pitchFamily="34" charset="0"/>
        </a:defRPr>
      </a:lvl1pPr>
    </p:titleStyle>
    <p:bodyStyle>
      <a:lvl1pPr marL="396240" indent="-39624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100000"/>
        <a:buFont typeface="Wingdings" panose="05000000000000000000" pitchFamily="2" charset="2"/>
        <a:buChar char="q"/>
        <a:defRPr sz="3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20090" indent="-215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100000"/>
        <a:buFont typeface="Wingdings" panose="05000000000000000000" pitchFamily="2" charset="2"/>
        <a:buChar char="Ø"/>
        <a:defRPr sz="27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080135" indent="-144145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100000"/>
        <a:buFont typeface="Arial" panose="020B0604020202090204" pitchFamily="34" charset="0"/>
        <a:buChar char="•"/>
        <a:defRPr sz="24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100000"/>
        <a:buFont typeface="Wingdings" panose="05000000000000000000" pitchFamily="2" charset="2"/>
        <a:buChar char="ü"/>
        <a:defRPr sz="1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4" t="14788" r="12534" b="38649"/>
          <a:stretch>
            <a:fillRect/>
          </a:stretch>
        </p:blipFill>
        <p:spPr>
          <a:xfrm>
            <a:off x="517664" y="1105186"/>
            <a:ext cx="8001566" cy="3233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Chapter </a:t>
            </a:r>
            <a:r>
              <a:rPr lang="en-US" altLang="zh-CN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7</a:t>
            </a:r>
            <a:r>
              <a:rPr lang="en-US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:Sampling</a:t>
            </a:r>
            <a:endParaRPr lang="en-US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Signals and Systems .pdf - Adobe Acrobat Pro DC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80" t="73592" r="29502" b="4905"/>
          <a:stretch>
            <a:fillRect/>
          </a:stretch>
        </p:blipFill>
        <p:spPr>
          <a:xfrm>
            <a:off x="3509041" y="4404943"/>
            <a:ext cx="5010189" cy="2443995"/>
          </a:xfrm>
          <a:prstGeom prst="rect">
            <a:avLst/>
          </a:prstGeom>
        </p:spPr>
      </p:pic>
      <p:pic>
        <p:nvPicPr>
          <p:cNvPr id="10" name="Picture 9" descr="Signals and Systems .pdf - Adobe Acrobat Pro DC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89" t="53801" r="37514" b="44443"/>
          <a:stretch>
            <a:fillRect/>
          </a:stretch>
        </p:blipFill>
        <p:spPr>
          <a:xfrm>
            <a:off x="526080" y="5268686"/>
            <a:ext cx="2750420" cy="300222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956434" y="1381944"/>
            <a:ext cx="1730129" cy="142808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00"/>
                </a:solidFill>
              </a:rPr>
              <a:t>Contents</a:t>
            </a:r>
            <a:endParaRPr lang="en-US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algn="l"/>
            <a:r>
              <a:rPr lang="en-US" dirty="0" smtClean="0"/>
              <a:t>Signals and Systems by L</a:t>
            </a:r>
            <a:r>
              <a:rPr lang="en-US" altLang="zh-CN" dirty="0" smtClean="0"/>
              <a:t>in Xu</a:t>
            </a:r>
            <a:endParaRPr lang="en-US" dirty="0"/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304111" y="1212304"/>
            <a:ext cx="8740588" cy="452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s"/>
              <a:defRPr sz="2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90204" pitchFamily="34" charset="0"/>
              <a:buChar char="•"/>
            </a:pPr>
            <a:r>
              <a:rPr lang="en-US" altLang="zh-CN" sz="2800" b="1" dirty="0">
                <a:ea typeface="幼圆" pitchFamily="49" charset="-122"/>
              </a:rPr>
              <a:t>C/D conversion</a:t>
            </a:r>
            <a:endParaRPr lang="en-US" altLang="zh-CN" sz="2800" b="1" dirty="0">
              <a:ea typeface="幼圆" pitchFamily="49" charset="-122"/>
            </a:endParaRPr>
          </a:p>
          <a:p>
            <a:pPr>
              <a:buFont typeface="Arial" panose="020B0604020202090204" pitchFamily="34" charset="0"/>
              <a:buChar char="•"/>
            </a:pPr>
            <a:endParaRPr lang="en-US" altLang="zh-CN" sz="2800" b="1" dirty="0" smtClean="0">
              <a:ea typeface="幼圆" pitchFamily="49" charset="-122"/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en-US" altLang="zh-CN" sz="2800" b="1" dirty="0" smtClean="0">
                <a:ea typeface="幼圆" pitchFamily="49" charset="-122"/>
              </a:rPr>
              <a:t>D/C </a:t>
            </a:r>
            <a:r>
              <a:rPr lang="en-US" altLang="zh-CN" sz="2800" b="1" dirty="0">
                <a:ea typeface="幼圆" pitchFamily="49" charset="-122"/>
              </a:rPr>
              <a:t>conversion</a:t>
            </a:r>
            <a:endParaRPr lang="en-US" altLang="zh-CN" sz="2800" b="1" dirty="0">
              <a:ea typeface="幼圆" pitchFamily="49" charset="-122"/>
            </a:endParaRPr>
          </a:p>
          <a:p>
            <a:pPr>
              <a:buFont typeface="Arial" panose="020B0604020202090204" pitchFamily="34" charset="0"/>
              <a:buChar char="•"/>
            </a:pPr>
            <a:endParaRPr lang="en-US" sz="2800" b="1" dirty="0" smtClean="0">
              <a:ea typeface="幼圆" pitchFamily="49" charset="-122"/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en-US" sz="2800" b="1" dirty="0" smtClean="0">
                <a:ea typeface="幼圆" pitchFamily="49" charset="-122"/>
              </a:rPr>
              <a:t>Processing </a:t>
            </a:r>
            <a:r>
              <a:rPr lang="en-US" sz="2800" b="1" dirty="0">
                <a:ea typeface="幼圆" pitchFamily="49" charset="-122"/>
              </a:rPr>
              <a:t>analog signal with discrete-time filter</a:t>
            </a:r>
            <a:endParaRPr lang="en-US" sz="2800" b="1" dirty="0">
              <a:ea typeface="幼圆" pitchFamily="49" charset="-122"/>
            </a:endParaRPr>
          </a:p>
          <a:p>
            <a:pPr>
              <a:buFont typeface="Arial" panose="020B0604020202090204" pitchFamily="34" charset="0"/>
              <a:buChar char="•"/>
            </a:pPr>
            <a:endParaRPr lang="en-US" altLang="zh-CN" sz="2800" b="1" dirty="0">
              <a:ea typeface="幼圆" pitchFamily="49" charset="-122"/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en-US" sz="2800" b="1" dirty="0">
                <a:ea typeface="幼圆" pitchFamily="49" charset="-122"/>
              </a:rPr>
              <a:t>Sample rate </a:t>
            </a:r>
            <a:r>
              <a:rPr lang="en-US" sz="2800" b="1" dirty="0" smtClean="0">
                <a:ea typeface="幼圆" pitchFamily="49" charset="-122"/>
              </a:rPr>
              <a:t>conversion</a:t>
            </a:r>
            <a:endParaRPr kumimoji="1"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6145407" y="4277190"/>
            <a:ext cx="2709653" cy="13871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45407" y="2536579"/>
            <a:ext cx="2709653" cy="16258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FFFF00"/>
                </a:solidFill>
              </a:rPr>
              <a:t>C/D </a:t>
            </a:r>
            <a:r>
              <a:rPr lang="en-US" altLang="zh-CN" sz="3000" dirty="0">
                <a:solidFill>
                  <a:srgbClr val="FFFF00"/>
                </a:solidFill>
              </a:rPr>
              <a:t>conversion</a:t>
            </a:r>
            <a:endParaRPr lang="en-US" altLang="zh-CN" sz="30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6754" y="1232992"/>
            <a:ext cx="8530046" cy="347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96240" indent="-3962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q"/>
              <a:defRPr sz="30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20090" indent="-25209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  <a:defRPr sz="27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80135" indent="-14414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SzPct val="100000"/>
              <a:buFont typeface="Arial" panose="020B0604020202090204" pitchFamily="34" charset="0"/>
              <a:buChar char="•"/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ü"/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Tx/>
              <a:buFont typeface="Arial" panose="020B0604020202090204" pitchFamily="34" charset="0"/>
              <a:buChar char="•"/>
            </a:pPr>
            <a:r>
              <a:rPr kumimoji="1" lang="en-US" altLang="zh-CN" sz="2200" b="1" dirty="0" smtClean="0"/>
              <a:t>Impulse-train sampling</a:t>
            </a:r>
            <a:endParaRPr kumimoji="1" lang="en-US" altLang="zh-CN" sz="2200" b="1" dirty="0"/>
          </a:p>
        </p:txBody>
      </p:sp>
      <p:pic>
        <p:nvPicPr>
          <p:cNvPr id="3" name="Picture 2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88" t="62392" r="21846" b="11619"/>
          <a:stretch>
            <a:fillRect/>
          </a:stretch>
        </p:blipFill>
        <p:spPr>
          <a:xfrm>
            <a:off x="4589" y="1849488"/>
            <a:ext cx="9139412" cy="49890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98205" y="2510701"/>
            <a:ext cx="20393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sampling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function</a:t>
            </a:r>
            <a:endParaRPr lang="en-US" sz="2000" i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31432" y="1907515"/>
            <a:ext cx="18405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sampling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period</a:t>
            </a:r>
            <a:endParaRPr lang="en-US" sz="2000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467027" y="1901735"/>
                <a:ext cx="366363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sampling frequency</a:t>
                </a:r>
                <a:endParaRPr lang="en-US" sz="2000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027" y="1901735"/>
                <a:ext cx="3663632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9" t="-136" r="17" b="-48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3183178" y="2857929"/>
                <a:ext cx="16863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</a:rPr>
                  <a:t> in </a:t>
                </a:r>
                <a:r>
                  <a:rPr lang="en-US" i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the book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178" y="2857929"/>
                <a:ext cx="168635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3" t="-116" r="21" b="5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172290" y="4149640"/>
                <a:ext cx="1669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i="1" dirty="0">
                    <a:solidFill>
                      <a:srgbClr val="C00000"/>
                    </a:solidFill>
                  </a:rPr>
                  <a:t>in </a:t>
                </a:r>
                <a:r>
                  <a:rPr lang="en-US" i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the </a:t>
                </a:r>
                <a:r>
                  <a:rPr lang="en-US" i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book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90" y="4149640"/>
                <a:ext cx="166968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2" t="-149" r="29" b="8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2479044" y="3943558"/>
                <a:ext cx="177785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i="1" dirty="0">
                    <a:solidFill>
                      <a:srgbClr val="C00000"/>
                    </a:solidFill>
                  </a:rPr>
                  <a:t>in </a:t>
                </a:r>
                <a:r>
                  <a:rPr lang="en-US" i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the </a:t>
                </a:r>
                <a:r>
                  <a:rPr lang="en-US" i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book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044" y="3943558"/>
                <a:ext cx="1777859" cy="390748"/>
              </a:xfrm>
              <a:prstGeom prst="rect">
                <a:avLst/>
              </a:prstGeom>
              <a:blipFill rotWithShape="1">
                <a:blip r:embed="rId5"/>
                <a:stretch>
                  <a:fillRect t="-53" r="28" b="1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3968566" y="1266683"/>
                <a:ext cx="4001016" cy="313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1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566" y="1266683"/>
                <a:ext cx="4001016" cy="313932"/>
              </a:xfrm>
              <a:prstGeom prst="rect">
                <a:avLst/>
              </a:prstGeom>
              <a:blipFill rotWithShape="1">
                <a:blip r:embed="rId6"/>
                <a:stretch>
                  <a:fillRect l="-11" t="-157" r="8" b="3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46418" y="2471057"/>
            <a:ext cx="8451163" cy="40282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FFFF00"/>
                </a:solidFill>
              </a:rPr>
              <a:t>C/D </a:t>
            </a:r>
            <a:r>
              <a:rPr lang="en-US" altLang="zh-CN" sz="3000" dirty="0">
                <a:solidFill>
                  <a:srgbClr val="FFFF00"/>
                </a:solidFill>
              </a:rPr>
              <a:t>conversion</a:t>
            </a:r>
            <a:endParaRPr lang="en-US" altLang="zh-CN" sz="30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6" t="24464" r="16426" b="50216"/>
          <a:stretch>
            <a:fillRect/>
          </a:stretch>
        </p:blipFill>
        <p:spPr>
          <a:xfrm>
            <a:off x="346418" y="1179204"/>
            <a:ext cx="8451163" cy="20211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991625" y="3491407"/>
                <a:ext cx="6005746" cy="415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∵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periodical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𝑗𝑘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 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625" y="3491407"/>
                <a:ext cx="6005746" cy="415178"/>
              </a:xfrm>
              <a:prstGeom prst="rect">
                <a:avLst/>
              </a:prstGeom>
              <a:blipFill rotWithShape="1">
                <a:blip r:embed="rId2"/>
                <a:stretch>
                  <a:fillRect l="-4" t="-43" r="3" b="-8594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729907" y="4111824"/>
                <a:ext cx="850617" cy="4101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907" y="4111824"/>
                <a:ext cx="850617" cy="410112"/>
              </a:xfrm>
              <a:prstGeom prst="rect">
                <a:avLst/>
              </a:prstGeom>
              <a:blipFill rotWithShape="1">
                <a:blip r:embed="rId3"/>
                <a:stretch>
                  <a:fillRect l="-5" t="-49" r="-17273" b="2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8" t="42491" r="44447" b="54558"/>
          <a:stretch>
            <a:fillRect/>
          </a:stretch>
        </p:blipFill>
        <p:spPr>
          <a:xfrm>
            <a:off x="4064047" y="4155725"/>
            <a:ext cx="644434" cy="2264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4824911" y="4084271"/>
                <a:ext cx="181761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911" y="4084271"/>
                <a:ext cx="1817613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0" t="-146" r="23" b="-47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988395" y="4648730"/>
                <a:ext cx="6711324" cy="8346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95" y="4648730"/>
                <a:ext cx="6711324" cy="834652"/>
              </a:xfrm>
              <a:prstGeom prst="rect">
                <a:avLst/>
              </a:prstGeom>
              <a:blipFill rotWithShape="1">
                <a:blip r:embed="rId5"/>
                <a:stretch>
                  <a:fillRect l="-5" t="-63" r="5" b="1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912189" y="5560940"/>
                <a:ext cx="6447406" cy="9316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𝜋𝛿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89" y="5560940"/>
                <a:ext cx="6447406" cy="931602"/>
              </a:xfrm>
              <a:prstGeom prst="rect">
                <a:avLst/>
              </a:prstGeom>
              <a:blipFill rotWithShape="1">
                <a:blip r:embed="rId6"/>
                <a:stretch>
                  <a:fillRect l="-5" t="-26" r="9" b="3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680843" y="3466981"/>
            <a:ext cx="976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Proof: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46418" y="5630098"/>
            <a:ext cx="8451163" cy="10934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FFFF00"/>
                </a:solidFill>
              </a:rPr>
              <a:t>C/D </a:t>
            </a:r>
            <a:r>
              <a:rPr lang="en-US" altLang="zh-CN" sz="3000" dirty="0">
                <a:solidFill>
                  <a:srgbClr val="FFFF00"/>
                </a:solidFill>
              </a:rPr>
              <a:t>conversion</a:t>
            </a:r>
            <a:endParaRPr lang="en-US" altLang="zh-CN" sz="30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6" t="24464" r="16426" b="40088"/>
          <a:stretch>
            <a:fillRect/>
          </a:stretch>
        </p:blipFill>
        <p:spPr>
          <a:xfrm>
            <a:off x="346418" y="1074701"/>
            <a:ext cx="8451163" cy="28297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829904" y="5781324"/>
                <a:ext cx="7933582" cy="846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33CC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33CC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33CC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kumimoji="0" lang="el-G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33CC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l-G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33CC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33CC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33CC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33CC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33CC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33CC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33CC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33CC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33CC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33CC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kumimoji="0" lang="el-G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33CC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33CC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33CC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33CC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33CC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33CC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04" y="5781324"/>
                <a:ext cx="7933582" cy="846129"/>
              </a:xfrm>
              <a:prstGeom prst="rect">
                <a:avLst/>
              </a:prstGeom>
              <a:blipFill rotWithShape="1">
                <a:blip r:embed="rId2"/>
                <a:stretch>
                  <a:fillRect l="-7" t="-34" r="6" b="7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6" t="67094" r="16426" b="8460"/>
          <a:stretch>
            <a:fillRect/>
          </a:stretch>
        </p:blipFill>
        <p:spPr>
          <a:xfrm>
            <a:off x="346418" y="3852217"/>
            <a:ext cx="8451163" cy="1951464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872343" y="4019006"/>
            <a:ext cx="1619794" cy="65749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1245" y="4806326"/>
            <a:ext cx="3988525" cy="104583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FFFF00"/>
                </a:solidFill>
              </a:rPr>
              <a:t>C/D </a:t>
            </a:r>
            <a:r>
              <a:rPr lang="en-US" altLang="zh-CN" sz="3000" dirty="0">
                <a:solidFill>
                  <a:srgbClr val="FFFF00"/>
                </a:solidFill>
              </a:rPr>
              <a:t>conversion</a:t>
            </a:r>
            <a:endParaRPr lang="en-US" altLang="zh-CN" sz="30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4" t="22067" r="11673" b="8542"/>
          <a:stretch>
            <a:fillRect/>
          </a:stretch>
        </p:blipFill>
        <p:spPr>
          <a:xfrm>
            <a:off x="372379" y="1261954"/>
            <a:ext cx="8405011" cy="5047820"/>
          </a:xfrm>
          <a:prstGeom prst="rect">
            <a:avLst/>
          </a:prstGeom>
        </p:spPr>
      </p:pic>
      <p:pic>
        <p:nvPicPr>
          <p:cNvPr id="6" name="Picture 5" descr="handoutslides5ESC0 - Copy.pdf - Adobe Acrobat Pro DC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3" t="79251" r="31215" b="8459"/>
          <a:stretch>
            <a:fillRect/>
          </a:stretch>
        </p:blipFill>
        <p:spPr>
          <a:xfrm>
            <a:off x="3874304" y="1116878"/>
            <a:ext cx="2537036" cy="806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FFFF00"/>
                </a:solidFill>
              </a:rPr>
              <a:t>C/D </a:t>
            </a:r>
            <a:r>
              <a:rPr lang="en-US" altLang="zh-CN" sz="3000" dirty="0">
                <a:solidFill>
                  <a:srgbClr val="FFFF00"/>
                </a:solidFill>
              </a:rPr>
              <a:t>conversion</a:t>
            </a:r>
            <a:endParaRPr lang="en-US" altLang="zh-CN" sz="30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8" t="14096" r="45714" b="25847"/>
          <a:stretch>
            <a:fillRect/>
          </a:stretch>
        </p:blipFill>
        <p:spPr>
          <a:xfrm>
            <a:off x="280308" y="1127170"/>
            <a:ext cx="5913122" cy="5244284"/>
          </a:xfrm>
          <a:prstGeom prst="rect">
            <a:avLst/>
          </a:prstGeom>
        </p:spPr>
      </p:pic>
      <p:pic>
        <p:nvPicPr>
          <p:cNvPr id="6" name="Picture 5" descr="handoutslides5ESC0 - Copy.pdf - Adobe Acrobat Pro DC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3" t="79251" r="31215" b="8459"/>
          <a:stretch>
            <a:fillRect/>
          </a:stretch>
        </p:blipFill>
        <p:spPr>
          <a:xfrm>
            <a:off x="6408499" y="3629300"/>
            <a:ext cx="2537036" cy="806037"/>
          </a:xfrm>
          <a:prstGeom prst="rect">
            <a:avLst/>
          </a:prstGeom>
        </p:spPr>
      </p:pic>
      <p:pic>
        <p:nvPicPr>
          <p:cNvPr id="9" name="Picture 8" descr="handoutslides5ESC0 - Copy.pdf - Adobe Acrobat Pro DC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4" t="78822" r="48573" b="11721"/>
          <a:stretch>
            <a:fillRect/>
          </a:stretch>
        </p:blipFill>
        <p:spPr>
          <a:xfrm>
            <a:off x="6446931" y="5366411"/>
            <a:ext cx="2502303" cy="699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FFFF00"/>
                </a:solidFill>
              </a:rPr>
              <a:t>C/D </a:t>
            </a:r>
            <a:r>
              <a:rPr lang="en-US" altLang="zh-CN" sz="3000" dirty="0">
                <a:solidFill>
                  <a:srgbClr val="FFFF00"/>
                </a:solidFill>
              </a:rPr>
              <a:t>conversion</a:t>
            </a:r>
            <a:endParaRPr lang="en-US" altLang="zh-CN" sz="30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6" t="21061" r="6381" b="6285"/>
          <a:stretch>
            <a:fillRect/>
          </a:stretch>
        </p:blipFill>
        <p:spPr>
          <a:xfrm>
            <a:off x="1380308" y="1210490"/>
            <a:ext cx="6448698" cy="5323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30307" y="1106986"/>
            <a:ext cx="8163398" cy="53768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FFFF00"/>
                </a:solidFill>
              </a:rPr>
              <a:t>C/D </a:t>
            </a:r>
            <a:r>
              <a:rPr lang="en-US" altLang="zh-CN" sz="3000" dirty="0">
                <a:solidFill>
                  <a:srgbClr val="FFFF00"/>
                </a:solidFill>
              </a:rPr>
              <a:t>conversion</a:t>
            </a:r>
            <a:endParaRPr lang="en-US" altLang="zh-CN" sz="30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6" t="21061" r="6381" b="69879"/>
          <a:stretch>
            <a:fillRect/>
          </a:stretch>
        </p:blipFill>
        <p:spPr>
          <a:xfrm>
            <a:off x="1277686" y="1106986"/>
            <a:ext cx="6448698" cy="6638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068412" y="1847484"/>
                <a:ext cx="66449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𝑤𝑖𝑡ℎ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Hz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is sampled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Hz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12" y="1847484"/>
                <a:ext cx="664496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" t="-73" r="-1787" b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384986" y="2243293"/>
                <a:ext cx="3935436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𝑓𝑛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986" y="2243293"/>
                <a:ext cx="3935436" cy="714683"/>
              </a:xfrm>
              <a:prstGeom prst="rect">
                <a:avLst/>
              </a:prstGeom>
              <a:blipFill rotWithShape="1">
                <a:blip r:embed="rId3"/>
                <a:stretch>
                  <a:fillRect l="-14" t="-66" r="7" b="2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068412" y="2984453"/>
                <a:ext cx="46095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not the only CT signal resulting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!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12" y="2984453"/>
                <a:ext cx="460959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" t="-159" r="-5431" b="9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804402" y="3473012"/>
                <a:ext cx="7312515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02" y="3473012"/>
                <a:ext cx="7312515" cy="714683"/>
              </a:xfrm>
              <a:prstGeom prst="rect">
                <a:avLst/>
              </a:prstGeom>
              <a:blipFill rotWithShape="1">
                <a:blip r:embed="rId5"/>
                <a:stretch>
                  <a:fillRect l="-7" t="-28" r="5" b="7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940147" y="4246944"/>
                <a:ext cx="2795637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147" y="4246944"/>
                <a:ext cx="2795637" cy="714683"/>
              </a:xfrm>
              <a:prstGeom prst="rect">
                <a:avLst/>
              </a:prstGeom>
              <a:blipFill rotWithShape="1">
                <a:blip r:embed="rId6"/>
                <a:stretch>
                  <a:fillRect l="-12" t="-9" r="3" b="5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3591309" y="4384523"/>
                <a:ext cx="1778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for any integer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309" y="4384523"/>
                <a:ext cx="177882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2" t="-131" r="-539" b="6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878085" y="4937925"/>
                <a:ext cx="650864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7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.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85" y="4937925"/>
                <a:ext cx="6508640" cy="714683"/>
              </a:xfrm>
              <a:prstGeom prst="rect">
                <a:avLst/>
              </a:prstGeom>
              <a:blipFill rotWithShape="1">
                <a:blip r:embed="rId8"/>
                <a:stretch>
                  <a:fillRect l="-8" t="-23" r="6" b="6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804402" y="5732153"/>
                <a:ext cx="685489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.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02" y="5732153"/>
                <a:ext cx="6854890" cy="714683"/>
              </a:xfrm>
              <a:prstGeom prst="rect">
                <a:avLst/>
              </a:prstGeom>
              <a:blipFill rotWithShape="1">
                <a:blip r:embed="rId9"/>
                <a:stretch>
                  <a:fillRect l="-7" t="-1" r="8" b="4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5291384" y="1205792"/>
            <a:ext cx="14134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example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068412" y="2406218"/>
            <a:ext cx="1273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resulting in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919510" y="1718940"/>
            <a:ext cx="1063667" cy="607733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35689" y="5020135"/>
            <a:ext cx="1229860" cy="607733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281709" y="5795105"/>
            <a:ext cx="1229860" cy="607733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1741</Words>
  <Application>WPS Writer</Application>
  <PresentationFormat>On-screen Show (4:3)</PresentationFormat>
  <Paragraphs>112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SimSun</vt:lpstr>
      <vt:lpstr>Wingdings</vt:lpstr>
      <vt:lpstr>Times New Roman</vt:lpstr>
      <vt:lpstr>Calibri</vt:lpstr>
      <vt:lpstr>Helvetica Neue</vt:lpstr>
      <vt:lpstr>等线</vt:lpstr>
      <vt:lpstr>幼圆</vt:lpstr>
      <vt:lpstr>苹方-简</vt:lpstr>
      <vt:lpstr>Cambria Math</vt:lpstr>
      <vt:lpstr>微软雅黑</vt:lpstr>
      <vt:lpstr>汉仪旗黑</vt:lpstr>
      <vt:lpstr>Arial Unicode MS</vt:lpstr>
      <vt:lpstr>Kingsoft Math</vt:lpstr>
      <vt:lpstr>汉仪中等线KW</vt:lpstr>
      <vt:lpstr>汉仪书宋二KW</vt:lpstr>
      <vt:lpstr>Calibri</vt:lpstr>
      <vt:lpstr>Office Theme</vt:lpstr>
      <vt:lpstr>Chapter 7:Sampling</vt:lpstr>
      <vt:lpstr>Contents</vt:lpstr>
      <vt:lpstr>C/D conversion</vt:lpstr>
      <vt:lpstr>C/D conversion</vt:lpstr>
      <vt:lpstr>C/D conversion</vt:lpstr>
      <vt:lpstr>C/D conversion</vt:lpstr>
      <vt:lpstr>C/D conversion</vt:lpstr>
      <vt:lpstr>C/D conversion</vt:lpstr>
      <vt:lpstr>C/D conversion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VLSI Implementation of DSP</dc:title>
  <dc:creator>Xin Lou</dc:creator>
  <cp:lastModifiedBy>taou</cp:lastModifiedBy>
  <cp:revision>1025</cp:revision>
  <dcterms:created xsi:type="dcterms:W3CDTF">2020-06-30T13:49:49Z</dcterms:created>
  <dcterms:modified xsi:type="dcterms:W3CDTF">2020-06-30T13:49:49Z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1033-2.4.0.3944</vt:lpwstr>
  </property>
</Properties>
</file>