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5" r:id="rId3"/>
    <p:sldId id="357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CC"/>
    <a:srgbClr val="808000"/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B371F-13E9-4192-859C-B4B494BC8A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4003-9325-4DA5-907E-6E72A04FED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DF8B-913B-465C-A246-12BCE39CCC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9254-4C5E-49DE-B9B6-8BDF2A227B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5449"/>
            <a:ext cx="8686800" cy="53108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indent="-252095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algn="l"/>
            <a:r>
              <a:rPr lang="en-US" dirty="0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3031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99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919"/>
            <a:ext cx="8686800" cy="623640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33CC"/>
                </a:solidFill>
              </a:defRPr>
            </a:lvl1pPr>
            <a:lvl2pPr indent="-252095"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33CC"/>
                </a:solidFill>
              </a:defRPr>
            </a:lvl3pPr>
            <a:lvl4pPr>
              <a:defRPr>
                <a:solidFill>
                  <a:srgbClr val="0033CC"/>
                </a:solidFill>
              </a:defRPr>
            </a:lvl4pPr>
            <a:lvl5pPr>
              <a:defRPr>
                <a:solidFill>
                  <a:srgbClr val="0033CC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4693"/>
            <a:ext cx="3886200" cy="483227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4693"/>
            <a:ext cx="3886200" cy="48322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Signals and Systems by Xin Lou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93808"/>
            <a:ext cx="8686800" cy="5376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Signals and Systems by Xin Lou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9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BDEC89E-80AA-4277-88B3-DEC7F31DD60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95" y="6326095"/>
            <a:ext cx="519953" cy="519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u="none" kern="1200">
          <a:solidFill>
            <a:schemeClr val="accent4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396240" indent="-39624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q"/>
        <a:defRPr sz="3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9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Ø"/>
        <a:defRPr sz="27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80135" indent="-144145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ü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21061" r="6381" b="6285"/>
          <a:stretch>
            <a:fillRect/>
          </a:stretch>
        </p:blipFill>
        <p:spPr>
          <a:xfrm>
            <a:off x="1380308" y="1210490"/>
            <a:ext cx="6448698" cy="5323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8994" y="1381943"/>
            <a:ext cx="7866012" cy="504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0" t="37818" r="26018" b="29926"/>
          <a:stretch>
            <a:fillRect/>
          </a:stretch>
        </p:blipFill>
        <p:spPr>
          <a:xfrm>
            <a:off x="1479892" y="1579489"/>
            <a:ext cx="6454180" cy="3053443"/>
          </a:xfrm>
          <a:prstGeom prst="rect">
            <a:avLst/>
          </a:prstGeom>
        </p:spPr>
      </p:pic>
      <p:pic>
        <p:nvPicPr>
          <p:cNvPr id="12" name="Picture 11" descr="handoutslides5ESC0 - Copy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t="68596" r="18869" b="13258"/>
          <a:stretch>
            <a:fillRect/>
          </a:stretch>
        </p:blipFill>
        <p:spPr>
          <a:xfrm>
            <a:off x="757271" y="4808748"/>
            <a:ext cx="7716543" cy="1529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7423" y="1152651"/>
            <a:ext cx="8306662" cy="527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70275" r="13620" b="22115"/>
          <a:stretch>
            <a:fillRect/>
          </a:stretch>
        </p:blipFill>
        <p:spPr>
          <a:xfrm>
            <a:off x="602328" y="1147702"/>
            <a:ext cx="7603834" cy="5194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92685" y="2703159"/>
            <a:ext cx="1740600" cy="89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Signals and Systems 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8" t="18738" r="37103" b="39846"/>
          <a:stretch>
            <a:fillRect/>
          </a:stretch>
        </p:blipFill>
        <p:spPr>
          <a:xfrm>
            <a:off x="3815112" y="3141374"/>
            <a:ext cx="2731370" cy="30701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96791" y="2872756"/>
                <a:ext cx="8941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91" y="2872756"/>
                <a:ext cx="89415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37" t="-5" r="46" b="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696791" y="4519550"/>
                <a:ext cx="9149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∠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91" y="4519550"/>
                <a:ext cx="91499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36" t="-75" r="32" b="1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97490" y="5852143"/>
            <a:ext cx="313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again, cannot be realized!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00872" y="1788250"/>
                <a:ext cx="5459764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      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72" y="1788250"/>
                <a:ext cx="5459764" cy="1232004"/>
              </a:xfrm>
              <a:prstGeom prst="rect">
                <a:avLst/>
              </a:prstGeom>
              <a:blipFill rotWithShape="1">
                <a:blip r:embed="rId5"/>
                <a:stretch>
                  <a:fillRect l="-6" t="-7" r="7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37516" y="4300066"/>
                <a:ext cx="3279231" cy="1116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6" y="4300066"/>
                <a:ext cx="3279231" cy="1116075"/>
              </a:xfrm>
              <a:prstGeom prst="rect">
                <a:avLst/>
              </a:prstGeom>
              <a:blipFill rotWithShape="1">
                <a:blip r:embed="rId6"/>
                <a:stretch>
                  <a:fillRect l="-10" t="-43" r="13" b="-17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37516" y="3455185"/>
                <a:ext cx="407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|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|≤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6" y="3455185"/>
                <a:ext cx="40709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" t="-41" r="7" b="1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7422" y="1229374"/>
            <a:ext cx="8474691" cy="540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92685" y="2703159"/>
            <a:ext cx="1740600" cy="89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1418" y="1454691"/>
            <a:ext cx="2421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order hold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0" t="22232" r="44868" b="61654"/>
          <a:stretch>
            <a:fillRect/>
          </a:stretch>
        </p:blipFill>
        <p:spPr>
          <a:xfrm>
            <a:off x="1165293" y="1826950"/>
            <a:ext cx="3192621" cy="15254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15456" y="4313856"/>
            <a:ext cx="1378858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10245" y="3504252"/>
            <a:ext cx="0" cy="90718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05893" y="3931117"/>
            <a:ext cx="285203" cy="382738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46535" y="3921585"/>
            <a:ext cx="268064" cy="39227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490247" y="3474040"/>
                <a:ext cx="6251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ℎ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47" y="3474040"/>
                <a:ext cx="625108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66" t="-192" r="7" b="1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421786" y="4159967"/>
                <a:ext cx="2996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86" y="4159967"/>
                <a:ext cx="299634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35" t="-27" r="107" b="1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600180" y="4297591"/>
                <a:ext cx="3818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180" y="4297591"/>
                <a:ext cx="38183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28" t="-177" r="14" b="1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246535" y="3759985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35" y="3759985"/>
                <a:ext cx="324128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7" t="-49" r="56" b="1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348181" y="4377569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4377569"/>
                <a:ext cx="324128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1" t="-167" r="71" b="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294086" y="2981542"/>
            <a:ext cx="1378858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88875" y="2171938"/>
            <a:ext cx="0" cy="90718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686838" y="2086665"/>
                <a:ext cx="6339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38" y="2086665"/>
                <a:ext cx="633956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65" t="-18" r="1" b="1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6600416" y="2827653"/>
                <a:ext cx="2996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16" y="2827653"/>
                <a:ext cx="299634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75" t="-206" r="47" b="1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778810" y="2965277"/>
                <a:ext cx="3818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10" y="2965277"/>
                <a:ext cx="38183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81" t="-150" r="134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5526811" y="3045255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1" y="3045255"/>
                <a:ext cx="324128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25" t="-140" r="15" b="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5427488" y="2466746"/>
            <a:ext cx="261387" cy="185901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686838" y="2465768"/>
            <a:ext cx="290234" cy="209449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69728" y="2422675"/>
            <a:ext cx="266847" cy="259361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226907" y="2378176"/>
            <a:ext cx="276519" cy="52601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1961265" y="4283074"/>
                <a:ext cx="5164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65" y="4283074"/>
                <a:ext cx="516488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75" t="-206" r="120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4783488" y="3631282"/>
                <a:ext cx="372287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 −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    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88" y="3631282"/>
                <a:ext cx="3722878" cy="976614"/>
              </a:xfrm>
              <a:prstGeom prst="rect">
                <a:avLst/>
              </a:prstGeom>
              <a:blipFill rotWithShape="1">
                <a:blip r:embed="rId10"/>
                <a:stretch>
                  <a:fillRect l="-1" t="-36" r="15" b="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1453888" y="5365789"/>
                <a:ext cx="2782237" cy="763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888" y="5365789"/>
                <a:ext cx="2782237" cy="763414"/>
              </a:xfrm>
              <a:prstGeom prst="rect">
                <a:avLst/>
              </a:prstGeom>
              <a:blipFill rotWithShape="1">
                <a:blip r:embed="rId11"/>
                <a:stretch>
                  <a:fillRect l="-13" t="-5" r="1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 descr="Signals and Systems .pdf - Adobe Acrobat Pro DC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9" t="33316" r="38849" b="51958"/>
          <a:stretch>
            <a:fillRect/>
          </a:stretch>
        </p:blipFill>
        <p:spPr>
          <a:xfrm>
            <a:off x="4703979" y="4886146"/>
            <a:ext cx="4048134" cy="1647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3971369" y="1321431"/>
                <a:ext cx="4575675" cy="846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69" y="1321431"/>
                <a:ext cx="4575675" cy="846129"/>
              </a:xfrm>
              <a:prstGeom prst="rect">
                <a:avLst/>
              </a:prstGeom>
              <a:blipFill rotWithShape="1">
                <a:blip r:embed="rId13"/>
                <a:stretch>
                  <a:fillRect l="-2" t="-75" r="13" b="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Signals and Systems 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36726" r="9381" b="3652"/>
          <a:stretch>
            <a:fillRect/>
          </a:stretch>
        </p:blipFill>
        <p:spPr>
          <a:xfrm>
            <a:off x="469530" y="1681646"/>
            <a:ext cx="8204940" cy="44927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800" y="1125146"/>
            <a:ext cx="435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UEMeta-Medium"/>
              </a:rPr>
              <a:t>Shannon Sampling Theorem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800" y="1125146"/>
            <a:ext cx="435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UEMeta-Medium"/>
                <a:ea typeface="+mn-ea"/>
                <a:cs typeface="+mn-cs"/>
              </a:rPr>
              <a:t>Shannon Sampling Theorem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575" y="2031314"/>
            <a:ext cx="8163398" cy="446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85259" y="2587814"/>
                <a:ext cx="7570030" cy="3162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Questions:</a:t>
                </a:r>
                <a:endParaRPr lang="en-US" sz="2000" dirty="0" smtClean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square</m:t>
                    </m:r>
                    <m:r>
                      <m:rPr>
                        <m:nor/>
                      </m:rPr>
                      <a:rPr lang="en-US" altLang="zh-CN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wave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frequency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Hz</m:t>
                    </m:r>
                    <m:r>
                      <m:rPr>
                        <m:nor/>
                      </m:rPr>
                      <a:rPr lang="en-US" altLang="zh-CN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sampling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frequency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good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square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wave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reconstructed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samples</m:t>
                    </m:r>
                    <m:r>
                      <m:rPr>
                        <m:nor/>
                      </m:rPr>
                      <a:rPr lang="en-US" altLang="zh-CN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has a frequency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band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between 900 and 1100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Hz.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What is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9" y="2587814"/>
                <a:ext cx="7570030" cy="3162982"/>
              </a:xfrm>
              <a:prstGeom prst="rect">
                <a:avLst/>
              </a:prstGeom>
              <a:blipFill rotWithShape="1">
                <a:blip r:embed="rId1"/>
                <a:stretch>
                  <a:fillRect l="-1" t="-6" r="4" b="-60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C/D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7" t="26544" r="14857" b="10963"/>
          <a:stretch>
            <a:fillRect/>
          </a:stretch>
        </p:blipFill>
        <p:spPr>
          <a:xfrm>
            <a:off x="914400" y="1733005"/>
            <a:ext cx="7474891" cy="4476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802" y="1196992"/>
            <a:ext cx="5215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EMeta-Medium"/>
                <a:ea typeface="+mn-ea"/>
                <a:cs typeface="+mn-cs"/>
              </a:rPr>
              <a:t>Practice: Analog LPF needed in A/D Conversion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4149" y="1196992"/>
            <a:ext cx="3034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UEMeta-Medium"/>
                <a:ea typeface="+mn-ea"/>
                <a:cs typeface="+mn-cs"/>
              </a:rPr>
              <a:t>Theory : C/D; Practice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UEMeta-Medium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UEMeta-Medium"/>
                <a:ea typeface="+mn-ea"/>
                <a:cs typeface="+mn-cs"/>
              </a:rPr>
              <a:t>A/D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UEMeta-Medium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t="29013" r="18869" b="13258"/>
          <a:stretch>
            <a:fillRect/>
          </a:stretch>
        </p:blipFill>
        <p:spPr>
          <a:xfrm>
            <a:off x="901987" y="1386081"/>
            <a:ext cx="7716543" cy="486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21156" r="15431" b="9122"/>
          <a:stretch>
            <a:fillRect/>
          </a:stretch>
        </p:blipFill>
        <p:spPr>
          <a:xfrm>
            <a:off x="570983" y="1209023"/>
            <a:ext cx="8080648" cy="520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89729" y="1262536"/>
            <a:ext cx="1588821" cy="5586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22065" r="25973" b="4905"/>
          <a:stretch>
            <a:fillRect/>
          </a:stretch>
        </p:blipFill>
        <p:spPr>
          <a:xfrm>
            <a:off x="877930" y="1262536"/>
            <a:ext cx="6706210" cy="5586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6805" y="1285103"/>
            <a:ext cx="8824776" cy="5579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5" t="21322" r="11720" b="53375"/>
          <a:stretch>
            <a:fillRect/>
          </a:stretch>
        </p:blipFill>
        <p:spPr>
          <a:xfrm>
            <a:off x="1005005" y="1855058"/>
            <a:ext cx="7605595" cy="16514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726" y="1307803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UEMeta-Medium"/>
              </a:rPr>
              <a:t>Frequency domain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 descr="handoutslides5ESC0 - Copy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t="47225" r="18869" b="31378"/>
          <a:stretch>
            <a:fillRect/>
          </a:stretch>
        </p:blipFill>
        <p:spPr>
          <a:xfrm>
            <a:off x="1111033" y="4991995"/>
            <a:ext cx="7230804" cy="1689881"/>
          </a:xfrm>
          <a:prstGeom prst="rect">
            <a:avLst/>
          </a:prstGeom>
        </p:spPr>
      </p:pic>
      <p:pic>
        <p:nvPicPr>
          <p:cNvPr id="11" name="Picture 10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9" t="51809" r="11720" b="30941"/>
          <a:stretch>
            <a:fillRect/>
          </a:stretch>
        </p:blipFill>
        <p:spPr>
          <a:xfrm>
            <a:off x="1516449" y="3619903"/>
            <a:ext cx="6825388" cy="1126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8994" y="1381943"/>
            <a:ext cx="7866012" cy="504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D/C </a:t>
            </a:r>
            <a:r>
              <a:rPr lang="en-US" altLang="zh-CN" sz="3000" dirty="0">
                <a:solidFill>
                  <a:srgbClr val="FFFF00"/>
                </a:solidFill>
              </a:rPr>
              <a:t>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5" t="72718" r="11720" b="19864"/>
          <a:stretch>
            <a:fillRect/>
          </a:stretch>
        </p:blipFill>
        <p:spPr>
          <a:xfrm>
            <a:off x="638993" y="1426029"/>
            <a:ext cx="7866013" cy="500742"/>
          </a:xfrm>
          <a:prstGeom prst="rect">
            <a:avLst/>
          </a:prstGeom>
        </p:spPr>
      </p:pic>
      <p:pic>
        <p:nvPicPr>
          <p:cNvPr id="9" name="Picture 8" descr="handoutslides5ESC0 - Copy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0" t="22232" r="26018" b="61654"/>
          <a:stretch>
            <a:fillRect/>
          </a:stretch>
        </p:blipFill>
        <p:spPr>
          <a:xfrm>
            <a:off x="1165293" y="1825130"/>
            <a:ext cx="6454180" cy="1525417"/>
          </a:xfrm>
          <a:prstGeom prst="rect">
            <a:avLst/>
          </a:prstGeom>
        </p:spPr>
      </p:pic>
      <p:pic>
        <p:nvPicPr>
          <p:cNvPr id="10" name="Picture 9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5" t="81485" r="42883" b="7633"/>
          <a:stretch>
            <a:fillRect/>
          </a:stretch>
        </p:blipFill>
        <p:spPr>
          <a:xfrm>
            <a:off x="925767" y="5279624"/>
            <a:ext cx="3608134" cy="77261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150066" y="4530178"/>
            <a:ext cx="1378858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44855" y="3720574"/>
            <a:ext cx="0" cy="90718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01758" y="4123876"/>
            <a:ext cx="4354" cy="428073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44855" y="4137907"/>
            <a:ext cx="4354" cy="394699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9209" y="4137907"/>
            <a:ext cx="25255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2524857" y="3690362"/>
                <a:ext cx="629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ℎ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57" y="3690362"/>
                <a:ext cx="629275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5" t="-122" r="14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375252" y="4576461"/>
                <a:ext cx="3241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2" y="4576461"/>
                <a:ext cx="32412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09" t="-5" r="194" b="1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456396" y="4376289"/>
                <a:ext cx="2996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96" y="4376289"/>
                <a:ext cx="299634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0" t="-164" r="2" b="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634790" y="4513913"/>
                <a:ext cx="3818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0" y="4513913"/>
                <a:ext cx="38183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46" t="-108" r="98" b="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3876816" y="3088668"/>
                <a:ext cx="4698850" cy="846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16" y="3088668"/>
                <a:ext cx="4698850" cy="846129"/>
              </a:xfrm>
              <a:prstGeom prst="rect">
                <a:avLst/>
              </a:prstGeom>
              <a:blipFill rotWithShape="1">
                <a:blip r:embed="rId7"/>
                <a:stretch>
                  <a:fillRect l="-3" t="-3" r="13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310663" y="3998139"/>
                <a:ext cx="3241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663" y="3998139"/>
                <a:ext cx="324127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64" t="-58" r="54" b="2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571999" y="5107895"/>
                <a:ext cx="3279231" cy="1116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107895"/>
                <a:ext cx="3279231" cy="1116075"/>
              </a:xfrm>
              <a:prstGeom prst="rect">
                <a:avLst/>
              </a:prstGeom>
              <a:blipFill rotWithShape="1">
                <a:blip r:embed="rId9"/>
                <a:stretch>
                  <a:fillRect l="-19" t="-53" r="3" b="-17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04 CTFT.pdf - Adobe Acrobat Pro DC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9" t="37171" r="15675" b="44468"/>
          <a:stretch>
            <a:fillRect/>
          </a:stretch>
        </p:blipFill>
        <p:spPr>
          <a:xfrm>
            <a:off x="4150306" y="3901250"/>
            <a:ext cx="4151870" cy="963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1733</Words>
  <Application>WPS Writer</Application>
  <PresentationFormat>On-screen Show (4:3)</PresentationFormat>
  <Paragraphs>144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Calibri</vt:lpstr>
      <vt:lpstr>Helvetica Neue</vt:lpstr>
      <vt:lpstr>等线</vt:lpstr>
      <vt:lpstr>TUEMeta-Medium</vt:lpstr>
      <vt:lpstr>Cambria Math</vt:lpstr>
      <vt:lpstr>微软雅黑</vt:lpstr>
      <vt:lpstr>汉仪旗黑</vt:lpstr>
      <vt:lpstr>Arial Unicode MS</vt:lpstr>
      <vt:lpstr>Thonburi</vt:lpstr>
      <vt:lpstr>Kingsoft Math</vt:lpstr>
      <vt:lpstr>汉仪中等线KW</vt:lpstr>
      <vt:lpstr>汉仪书宋二KW</vt:lpstr>
      <vt:lpstr>Office Theme</vt:lpstr>
      <vt:lpstr>C/D conversion</vt:lpstr>
      <vt:lpstr>C/D conversion</vt:lpstr>
      <vt:lpstr>C/D conversion</vt:lpstr>
      <vt:lpstr>C/D conversion</vt:lpstr>
      <vt:lpstr>D/C conversion</vt:lpstr>
      <vt:lpstr>D/C conversion</vt:lpstr>
      <vt:lpstr>D/C conversion</vt:lpstr>
      <vt:lpstr>D/C conversion</vt:lpstr>
      <vt:lpstr>D/C conversion</vt:lpstr>
      <vt:lpstr>D/C conversion</vt:lpstr>
      <vt:lpstr>D/C conversion</vt:lpstr>
      <vt:lpstr>D/C conversion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Implementation of DSP</dc:title>
  <dc:creator>Xin Lou</dc:creator>
  <cp:lastModifiedBy>taou</cp:lastModifiedBy>
  <cp:revision>1039</cp:revision>
  <dcterms:created xsi:type="dcterms:W3CDTF">2020-06-30T13:49:45Z</dcterms:created>
  <dcterms:modified xsi:type="dcterms:W3CDTF">2020-06-30T13:49:45Z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1033-2.4.0.3944</vt:lpwstr>
  </property>
</Properties>
</file>