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8" r:id="rId3"/>
    <p:sldId id="324" r:id="rId4"/>
    <p:sldId id="338" r:id="rId5"/>
    <p:sldId id="343" r:id="rId6"/>
    <p:sldId id="345" r:id="rId7"/>
    <p:sldId id="344" r:id="rId8"/>
    <p:sldId id="340" r:id="rId9"/>
    <p:sldId id="32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CC"/>
    <a:srgbClr val="808000"/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B371F-13E9-4192-859C-B4B494BC8A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54003-9325-4DA5-907E-6E72A04FED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DF8B-913B-465C-A246-12BCE39CCC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39254-4C5E-49DE-B9B6-8BDF2A227B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5449"/>
            <a:ext cx="8686800" cy="53108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indent="-252095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algn="l"/>
            <a:r>
              <a:rPr lang="en-US" dirty="0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3031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99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919"/>
            <a:ext cx="8686800" cy="623640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33CC"/>
                </a:solidFill>
              </a:defRPr>
            </a:lvl1pPr>
            <a:lvl2pPr indent="-252095">
              <a:defRPr>
                <a:solidFill>
                  <a:srgbClr val="0033CC"/>
                </a:solidFill>
              </a:defRPr>
            </a:lvl2pPr>
            <a:lvl3pPr>
              <a:defRPr>
                <a:solidFill>
                  <a:srgbClr val="0033CC"/>
                </a:solidFill>
              </a:defRPr>
            </a:lvl3pPr>
            <a:lvl4pPr>
              <a:defRPr>
                <a:solidFill>
                  <a:srgbClr val="0033CC"/>
                </a:solidFill>
              </a:defRPr>
            </a:lvl4pPr>
            <a:lvl5pPr>
              <a:defRPr>
                <a:solidFill>
                  <a:srgbClr val="0033CC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44693"/>
            <a:ext cx="3886200" cy="483227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4693"/>
            <a:ext cx="3886200" cy="48322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Signals and Systems by Xin Lou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0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93808"/>
            <a:ext cx="8686800" cy="5376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Signals and Systems by Xin Lou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9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BDEC89E-80AA-4277-88B3-DEC7F31DD604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95" y="6326095"/>
            <a:ext cx="519953" cy="519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u="none" kern="1200">
          <a:solidFill>
            <a:schemeClr val="accent4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396240" indent="-39624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q"/>
        <a:defRPr sz="3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90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Ø"/>
        <a:defRPr sz="27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80135" indent="-144145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ü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7.png"/><Relationship Id="rId7" Type="http://schemas.openxmlformats.org/officeDocument/2006/relationships/image" Target="../media/image28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35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55322" y="1637956"/>
            <a:ext cx="4733114" cy="26161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5322" y="4384421"/>
            <a:ext cx="4733114" cy="1755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Char char="•"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First-order CT system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Picture 11" descr="Signals and Systems 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4" t="52112" r="39167" b="4901"/>
          <a:stretch>
            <a:fillRect/>
          </a:stretch>
        </p:blipFill>
        <p:spPr>
          <a:xfrm>
            <a:off x="5053386" y="1637956"/>
            <a:ext cx="3999173" cy="45024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33237" y="2979244"/>
            <a:ext cx="1664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20-dB-per-decade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524584" y="1608313"/>
                <a:ext cx="1730858" cy="598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𝜔𝜏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84" y="1608313"/>
                <a:ext cx="1730858" cy="598177"/>
              </a:xfrm>
              <a:prstGeom prst="rect">
                <a:avLst/>
              </a:prstGeom>
              <a:blipFill rotWithShape="1">
                <a:blip r:embed="rId2"/>
                <a:stretch>
                  <a:fillRect l="-34" t="-82" r="25" b="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4711" y="2183283"/>
                <a:ext cx="38223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𝒍𝒐𝒈</m:t>
                          </m:r>
                        </m:e>
                        <m: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𝟏𝟎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  <m:d>
                            <m:dPr>
                              <m:ctrlP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</m:d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log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𝜔𝜏</m:t>
                              </m:r>
                            </m:e>
                          </m:d>
                        </m:e>
                        <m:sup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" y="2183283"/>
                <a:ext cx="3822328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1" t="-45" r="1" b="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930757" y="2557458"/>
                <a:ext cx="3820598" cy="641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≃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        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         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≪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≫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6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57" y="2557458"/>
                <a:ext cx="3820598" cy="641586"/>
              </a:xfrm>
              <a:prstGeom prst="rect">
                <a:avLst/>
              </a:prstGeom>
              <a:blipFill rotWithShape="1">
                <a:blip r:embed="rId4"/>
                <a:stretch>
                  <a:fillRect l="-13" t="-49" r="7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4711" y="3281032"/>
                <a:ext cx="45887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/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m:rPr>
                          <m:nor/>
                        </m:rP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20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log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10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log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≃−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3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𝑑𝐵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" y="3281032"/>
                <a:ext cx="458875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9" t="-184" r="1" b="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59814" y="4395822"/>
                <a:ext cx="22692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∠</m:t>
                      </m:r>
                      <m:r>
                        <a:rPr kumimoji="0" lang="en-US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𝑯</m:t>
                      </m:r>
                      <m:d>
                        <m:dPr>
                          <m:ctrlP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  <m: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𝜔𝜏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4" y="4395822"/>
                <a:ext cx="2269275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5" t="-104" r="24" b="1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43882" y="4698509"/>
                <a:ext cx="4440062" cy="1014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≃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 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kumimoji="0" lang="en-US" altLang="zh-CN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F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F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F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F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B0F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𝜔𝜏</m:t>
                                        </m:r>
                                      </m:e>
                                    </m:d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B0F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 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≤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10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𝜋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𝜔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10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</m:e>
                            </m:mr>
                          </m:m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82" y="4698509"/>
                <a:ext cx="4440062" cy="1014637"/>
              </a:xfrm>
              <a:prstGeom prst="rect">
                <a:avLst/>
              </a:prstGeom>
              <a:blipFill rotWithShape="1">
                <a:blip r:embed="rId7"/>
                <a:stretch>
                  <a:fillRect l="-7" t="-14" r="10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20738" y="3663449"/>
                <a:ext cx="24762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𝜔</m:t>
                    </m:r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/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𝜏</m:t>
                    </m:r>
                    <m:r>
                      <a:rPr kumimoji="0" lang="zh-CN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：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break frequency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8" y="3663449"/>
                <a:ext cx="2476255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4" t="-40" r="-673" b="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9814" y="5671598"/>
                <a:ext cx="24987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/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m:rPr>
                          <m:nor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∠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/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4" y="5671598"/>
                <a:ext cx="2498761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5" t="-122" r="6" b="1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-26499" y="5021161"/>
                <a:ext cx="77296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𝑾𝒉𝒚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99" y="5021161"/>
                <a:ext cx="772969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60" t="-64" r="45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376644" y="2771769"/>
            <a:ext cx="3295674" cy="25983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92110" y="1810034"/>
            <a:ext cx="4534837" cy="44790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92111" y="2263022"/>
                <a:ext cx="4623060" cy="655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kumimoji="0" lang="en-US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kumimoji="0" lang="en-US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0" lang="en-US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" y="2263022"/>
                <a:ext cx="4623060" cy="655179"/>
              </a:xfrm>
              <a:prstGeom prst="rect">
                <a:avLst/>
              </a:prstGeom>
              <a:blipFill rotWithShape="1">
                <a:blip r:embed="rId1"/>
                <a:stretch>
                  <a:fillRect l="-7" t="-79" r="12" b="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39949" y="4534451"/>
                <a:ext cx="3769814" cy="655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0" lang="en-US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0" lang="en-US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9" y="4534451"/>
                <a:ext cx="3769814" cy="655179"/>
              </a:xfrm>
              <a:prstGeom prst="rect">
                <a:avLst/>
              </a:prstGeom>
              <a:blipFill rotWithShape="1">
                <a:blip r:embed="rId2"/>
                <a:stretch>
                  <a:fillRect l="-14" t="-84" r="9" b="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39949" y="5414596"/>
                <a:ext cx="4486998" cy="727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0" lang="en-US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9" y="5414596"/>
                <a:ext cx="4486998" cy="727379"/>
              </a:xfrm>
              <a:prstGeom prst="rect">
                <a:avLst/>
              </a:prstGeom>
              <a:blipFill rotWithShape="1">
                <a:blip r:embed="rId3"/>
                <a:stretch>
                  <a:fillRect l="-12" t="-81" r="14" b="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646954" y="3605760"/>
                <a:ext cx="123315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954" y="3605760"/>
                <a:ext cx="1233158" cy="910699"/>
              </a:xfrm>
              <a:prstGeom prst="rect">
                <a:avLst/>
              </a:prstGeom>
              <a:blipFill rotWithShape="1">
                <a:blip r:embed="rId4"/>
                <a:stretch>
                  <a:fillRect l="-43" t="-25" r="42" b="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264414" y="4126176"/>
                <a:ext cx="1283621" cy="670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14" y="4126176"/>
                <a:ext cx="1283621" cy="670312"/>
              </a:xfrm>
              <a:prstGeom prst="rect">
                <a:avLst/>
              </a:prstGeom>
              <a:blipFill rotWithShape="1">
                <a:blip r:embed="rId5"/>
                <a:stretch>
                  <a:fillRect l="-1" t="-87" r="23" b="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Char char="•"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Second-order CT system: differential equation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Picture 2" descr="Signals and Systems .pdf - Adobe Acrobat Pro DC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4" t="84014" r="41267" b="5400"/>
          <a:stretch>
            <a:fillRect/>
          </a:stretch>
        </p:blipFill>
        <p:spPr>
          <a:xfrm>
            <a:off x="616029" y="2958972"/>
            <a:ext cx="4229311" cy="142836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449313" y="1888650"/>
            <a:ext cx="1960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ifferential equation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5646954" y="2807077"/>
                <a:ext cx="112332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954" y="2807077"/>
                <a:ext cx="1123320" cy="618246"/>
              </a:xfrm>
              <a:prstGeom prst="rect">
                <a:avLst/>
              </a:prstGeom>
              <a:blipFill rotWithShape="1">
                <a:blip r:embed="rId7"/>
                <a:stretch>
                  <a:fillRect l="-48" t="-61" r="48" b="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6173234" y="3399869"/>
            <a:ext cx="161497" cy="22132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703596" y="4650588"/>
                <a:ext cx="126226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596" y="4650588"/>
                <a:ext cx="1262269" cy="618246"/>
              </a:xfrm>
              <a:prstGeom prst="rect">
                <a:avLst/>
              </a:prstGeom>
              <a:blipFill rotWithShape="1">
                <a:blip r:embed="rId8"/>
                <a:stretch>
                  <a:fillRect l="-2" t="-78" r="44"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6965866" y="3748233"/>
            <a:ext cx="212794" cy="1332293"/>
          </a:xfrm>
          <a:prstGeom prst="rightBrace">
            <a:avLst>
              <a:gd name="adj1" fmla="val 8333"/>
              <a:gd name="adj2" fmla="val 53106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48196" y="3792501"/>
            <a:ext cx="8088980" cy="31595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48195" y="1626746"/>
            <a:ext cx="8088981" cy="18079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282006" y="1626745"/>
                <a:ext cx="449571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𝜁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)=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06" y="1626745"/>
                <a:ext cx="4495718" cy="648126"/>
              </a:xfrm>
              <a:prstGeom prst="rect">
                <a:avLst/>
              </a:prstGeom>
              <a:blipFill rotWithShape="1">
                <a:blip r:embed="rId1"/>
                <a:stretch>
                  <a:fillRect l="-10" t="-79" r="8" b="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282006" y="2708913"/>
                <a:ext cx="3523722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06" y="2708913"/>
                <a:ext cx="3523722" cy="697307"/>
              </a:xfrm>
              <a:prstGeom prst="rect">
                <a:avLst/>
              </a:prstGeom>
              <a:blipFill rotWithShape="1">
                <a:blip r:embed="rId2"/>
                <a:stretch>
                  <a:fillRect l="-13" r="16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259914" y="4848561"/>
                <a:ext cx="5278112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14" y="4848561"/>
                <a:ext cx="5278112" cy="427746"/>
              </a:xfrm>
              <a:prstGeom prst="rect">
                <a:avLst/>
              </a:prstGeom>
              <a:blipFill rotWithShape="1">
                <a:blip r:embed="rId3"/>
                <a:stretch>
                  <a:fillRect l="-11" t="-79" r="11" b="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2228548" y="5853000"/>
                <a:ext cx="2850139" cy="68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548" y="5853000"/>
                <a:ext cx="2850139" cy="683007"/>
              </a:xfrm>
              <a:prstGeom prst="rect">
                <a:avLst/>
              </a:prstGeom>
              <a:blipFill rotWithShape="1">
                <a:blip r:embed="rId4"/>
                <a:stretch>
                  <a:fillRect l="-12" t="-30" r="21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5449860" y="5949300"/>
                <a:ext cx="279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ℎ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]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860" y="5949300"/>
                <a:ext cx="279397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" t="-168" r="9" b="1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Char char="•"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Second-order CT system: impulse response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249015" y="2351152"/>
                <a:ext cx="5771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15" y="2351152"/>
                <a:ext cx="57710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" t="-103" r="10"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26080" y="1620594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Frequency response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7925" y="3859831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Impulse response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3323" y="3423264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partial-fraction expansion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259914" y="3737361"/>
                <a:ext cx="3016788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14" y="3737361"/>
                <a:ext cx="3016788" cy="697307"/>
              </a:xfrm>
              <a:prstGeom prst="rect">
                <a:avLst/>
              </a:prstGeom>
              <a:blipFill rotWithShape="1">
                <a:blip r:embed="rId7"/>
                <a:stretch>
                  <a:fillRect l="-19" t="-55" r="16" b="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234813" y="5353044"/>
                <a:ext cx="36338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813" y="5353044"/>
                <a:ext cx="36338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" t="-170" r="16" b="1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05453" y="4906975"/>
                <a:ext cx="785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3" y="4906975"/>
                <a:ext cx="78521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74" t="-89" r="38" b="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Down Arrow 36"/>
          <p:cNvSpPr/>
          <p:nvPr/>
        </p:nvSpPr>
        <p:spPr>
          <a:xfrm>
            <a:off x="4131187" y="3534926"/>
            <a:ext cx="161497" cy="22132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054907" y="4470468"/>
                <a:ext cx="4540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roots</m:t>
                          </m:r>
                          <m: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07" y="4470468"/>
                <a:ext cx="454034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" t="-18" b="1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>
            <a:off x="5885374" y="5483881"/>
            <a:ext cx="434444" cy="1076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336564" y="5340547"/>
                <a:ext cx="2000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564" y="5340547"/>
                <a:ext cx="2000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7" t="-53" r="13" b="1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078687" y="3773488"/>
                <a:ext cx="2606611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87" y="3773488"/>
                <a:ext cx="2606611" cy="660052"/>
              </a:xfrm>
              <a:prstGeom prst="rect">
                <a:avLst/>
              </a:prstGeom>
              <a:blipFill rotWithShape="1">
                <a:blip r:embed="rId12"/>
                <a:stretch>
                  <a:fillRect l="-23" t="-48" r="20" b="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0"/>
          <p:cNvSpPr/>
          <p:nvPr/>
        </p:nvSpPr>
        <p:spPr>
          <a:xfrm>
            <a:off x="5047052" y="6115713"/>
            <a:ext cx="434444" cy="1076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48196" y="3763981"/>
            <a:ext cx="8088980" cy="31595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48195" y="1626746"/>
            <a:ext cx="8088981" cy="18079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282006" y="1626745"/>
                <a:ext cx="449571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𝜁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06" y="1626745"/>
                <a:ext cx="4495718" cy="648126"/>
              </a:xfrm>
              <a:prstGeom prst="rect">
                <a:avLst/>
              </a:prstGeom>
              <a:blipFill rotWithShape="1">
                <a:blip r:embed="rId1"/>
                <a:stretch>
                  <a:fillRect l="-10" t="-79" r="8" b="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282006" y="2708913"/>
                <a:ext cx="3523722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𝜁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)+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06" y="2708913"/>
                <a:ext cx="3523722" cy="697307"/>
              </a:xfrm>
              <a:prstGeom prst="rect">
                <a:avLst/>
              </a:prstGeom>
              <a:blipFill rotWithShape="1">
                <a:blip r:embed="rId2"/>
                <a:stretch>
                  <a:fillRect l="-13" r="16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white"/>
              </a:buClr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Second-order CT </a:t>
            </a:r>
            <a:r>
              <a:rPr kumimoji="1" lang="en-US" altLang="zh-CN" sz="2800" b="1" dirty="0" smtClean="0">
                <a:solidFill>
                  <a:prstClr val="white"/>
                </a:solidFill>
              </a:rPr>
              <a:t>system: </a:t>
            </a:r>
            <a:r>
              <a:rPr kumimoji="1" lang="en-US" altLang="zh-CN" sz="2800" b="1" dirty="0">
                <a:solidFill>
                  <a:prstClr val="white"/>
                </a:solidFill>
              </a:rPr>
              <a:t>impulse response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249015" y="2351152"/>
                <a:ext cx="5771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𝜁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)+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15" y="2351152"/>
                <a:ext cx="577100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" t="-103" r="10"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26080" y="1620594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7925" y="3859831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Impulse response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3323" y="3423264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partial-fraction expansion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4131187" y="3534926"/>
            <a:ext cx="161497" cy="22132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719878" y="4349529"/>
                <a:ext cx="785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𝜁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78" y="4349529"/>
                <a:ext cx="78521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4" t="-112" r="18" b="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2249015" y="4371005"/>
                <a:ext cx="1696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15" y="4371005"/>
                <a:ext cx="169687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" t="-81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4576480" y="4209596"/>
                <a:ext cx="2270365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80" y="4209596"/>
                <a:ext cx="2270365" cy="697307"/>
              </a:xfrm>
              <a:prstGeom prst="rect">
                <a:avLst/>
              </a:prstGeom>
              <a:blipFill rotWithShape="1">
                <a:blip r:embed="rId6"/>
                <a:stretch>
                  <a:fillRect l="-2" t="-26" r="12" b="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2835874" y="6176624"/>
                <a:ext cx="2442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ℎ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74" y="6176624"/>
                <a:ext cx="244265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5" t="-166" r="17" b="1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4576480" y="5506478"/>
                <a:ext cx="2125134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80" y="5506478"/>
                <a:ext cx="2125134" cy="661912"/>
              </a:xfrm>
              <a:prstGeom prst="rect">
                <a:avLst/>
              </a:prstGeom>
              <a:blipFill rotWithShape="1">
                <a:blip r:embed="rId8"/>
                <a:stretch>
                  <a:fillRect l="-2" t="-59" r="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29035" y="5651936"/>
                <a:ext cx="1198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35" y="5651936"/>
                <a:ext cx="119879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1" t="-118" r="33" b="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678076" y="5836602"/>
            <a:ext cx="910046" cy="13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852948" y="5416663"/>
                <a:ext cx="408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48" y="5416663"/>
                <a:ext cx="40850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9" t="-31" r="149" b="1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562496" y="4846894"/>
                <a:ext cx="1825436" cy="661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96" y="4846894"/>
                <a:ext cx="1825436" cy="661271"/>
              </a:xfrm>
              <a:prstGeom prst="rect">
                <a:avLst/>
              </a:prstGeom>
              <a:blipFill rotWithShape="1">
                <a:blip r:embed="rId11"/>
                <a:stretch>
                  <a:fillRect l="-1" t="-87" r="26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315051" y="4992352"/>
                <a:ext cx="1107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51" y="4992352"/>
                <a:ext cx="11074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3" t="-167" r="41" b="1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3664092" y="5177018"/>
            <a:ext cx="910046" cy="13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838964" y="4757079"/>
                <a:ext cx="408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64" y="4757079"/>
                <a:ext cx="40850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5" t="-80" r="145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88814" y="2528464"/>
            <a:ext cx="8141231" cy="39003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8814" y="1665968"/>
            <a:ext cx="8088981" cy="723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086100" y="1974476"/>
                <a:ext cx="279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ℎ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]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1974476"/>
                <a:ext cx="2793970" cy="369332"/>
              </a:xfrm>
              <a:prstGeom prst="rect">
                <a:avLst/>
              </a:prstGeom>
              <a:blipFill rotWithShape="1">
                <a:blip r:embed="rId1"/>
                <a:stretch>
                  <a:fillRect t="-71" r="22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Char char="•"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Second-order CT system: impulse response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68421" y="2948432"/>
                <a:ext cx="121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𝜁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1" y="2948432"/>
                <a:ext cx="121482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5" t="-34" r="40" b="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683241" y="2801250"/>
                <a:ext cx="6378669" cy="703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ℎ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rad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rad>
                            </m:e>
                          </m:d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</m:rad>
                            </m:e>
                          </m:d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] 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241" y="2801250"/>
                <a:ext cx="6378669" cy="703526"/>
              </a:xfrm>
              <a:prstGeom prst="rect">
                <a:avLst/>
              </a:prstGeom>
              <a:blipFill rotWithShape="1">
                <a:blip r:embed="rId3"/>
                <a:stretch>
                  <a:fillRect l="-8" t="-38" r="9" b="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87187" y="3512580"/>
                <a:ext cx="6191795" cy="775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  <m:sup>
                                      <m:r>
                                        <a:rPr kumimoji="0" lang="en-US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87" y="3512580"/>
                <a:ext cx="6191795" cy="775212"/>
              </a:xfrm>
              <a:prstGeom prst="rect">
                <a:avLst/>
              </a:prstGeom>
              <a:blipFill rotWithShape="1">
                <a:blip r:embed="rId4"/>
                <a:stretch>
                  <a:fillRect l="-6" t="-51" r="4" b="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075831" y="4312588"/>
                <a:ext cx="6191795" cy="775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rad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𝑗</m:t>
                      </m:r>
                      <m:func>
                        <m:func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)]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31" y="4312588"/>
                <a:ext cx="6191795" cy="775212"/>
              </a:xfrm>
              <a:prstGeom prst="rect">
                <a:avLst/>
              </a:prstGeom>
              <a:blipFill rotWithShape="1">
                <a:blip r:embed="rId5"/>
                <a:stretch>
                  <a:fillRect l="-2" t="-39" r="1" b="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709746" y="5179129"/>
                <a:ext cx="6191795" cy="775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func>
                        <m:func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)]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6" y="5179129"/>
                <a:ext cx="6191795" cy="775212"/>
              </a:xfrm>
              <a:prstGeom prst="rect">
                <a:avLst/>
              </a:prstGeom>
              <a:blipFill rotWithShape="1">
                <a:blip r:embed="rId6"/>
                <a:stretch>
                  <a:fillRect l="-7" t="-9" r="6" b="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07054" y="1683541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Impulse response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952242" y="1965582"/>
                <a:ext cx="785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𝜁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42" y="1965582"/>
                <a:ext cx="78521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8" t="-70" r="12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18879" y="5973654"/>
                <a:ext cx="882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𝜁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?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79" y="5973654"/>
                <a:ext cx="88299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4" t="-57" r="12" b="1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Signals and Systems 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2" t="46881" r="44702" b="31504"/>
          <a:stretch>
            <a:fillRect/>
          </a:stretch>
        </p:blipFill>
        <p:spPr>
          <a:xfrm>
            <a:off x="49624" y="1632517"/>
            <a:ext cx="9044749" cy="5188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020133" y="2709515"/>
                <a:ext cx="210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𝜁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: damped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33" y="2709515"/>
                <a:ext cx="210608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8" t="-164" r="18" b="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020130" y="5656970"/>
                <a:ext cx="2453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𝜁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: critically damped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30" y="5656970"/>
                <a:ext cx="245362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" t="-106" r="-3911" b="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020130" y="6100018"/>
                <a:ext cx="2038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𝜁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&gt;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: overdamped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30" y="6100018"/>
                <a:ext cx="203876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8" t="-56" r="-2910" b="1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821838" y="1754432"/>
                <a:ext cx="35549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: un-damped</a:t>
                </a:r>
                <a:r>
                  <a:rPr kumimoji="0" lang="en-US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</a:t>
                </a: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natural</a:t>
                </a:r>
                <a:r>
                  <a:rPr kumimoji="0" lang="en-US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frequency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38" y="1754432"/>
                <a:ext cx="355491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" t="-152" r="17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588440" y="2988678"/>
                <a:ext cx="4881152" cy="775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func>
                        <m:func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sin</m:t>
                          </m:r>
                          <m: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)]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40" y="2988678"/>
                <a:ext cx="4881152" cy="775212"/>
              </a:xfrm>
              <a:prstGeom prst="rect">
                <a:avLst/>
              </a:prstGeom>
              <a:blipFill rotWithShape="1">
                <a:blip r:embed="rId6"/>
                <a:stretch>
                  <a:fillRect l="-12" t="-47" r="10" b="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020130" y="2235586"/>
                <a:ext cx="1728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: damping ratio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30" y="2235586"/>
                <a:ext cx="17289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" t="-105" r="-3906" b="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387453" y="5656970"/>
                <a:ext cx="2442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ℎ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53" y="5656970"/>
                <a:ext cx="244265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6" t="-106" r="18" b="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Second-order CT system</a:t>
            </a:r>
            <a:r>
              <a:rPr kumimoji="1" lang="en-US" altLang="zh-CN" sz="28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: impulse</a:t>
            </a:r>
            <a:r>
              <a:rPr kumimoji="1" lang="en-US" sz="28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response</a:t>
            </a:r>
            <a:endParaRPr kumimoji="1" lang="en-US" sz="2800" b="1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Char char="•"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374741" y="6100018"/>
                <a:ext cx="279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ℎ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]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741" y="6100018"/>
                <a:ext cx="279397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2" t="-56" r="21" b="1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07789" y="4065020"/>
            <a:ext cx="8539006" cy="27702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48195" y="1622416"/>
            <a:ext cx="8498600" cy="2141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224459" y="1667034"/>
                <a:ext cx="279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ℎ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]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59" y="1667034"/>
                <a:ext cx="279397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0" t="-43" r="19" b="1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26080" y="1672205"/>
                <a:ext cx="79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𝜻</m:t>
                      </m:r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≠</m:t>
                      </m:r>
                      <m:r>
                        <a:rPr kumimoji="0" lang="en-US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0" y="1672205"/>
                <a:ext cx="7954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" t="-68" r="49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582393" y="4078895"/>
                <a:ext cx="792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3" y="4078895"/>
                <a:ext cx="7922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79" r="58" b="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086100" y="4072297"/>
                <a:ext cx="2442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ℎ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4072297"/>
                <a:ext cx="24426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" r="18" b="1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769210" y="2675702"/>
                <a:ext cx="8120749" cy="12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0" y="2675702"/>
                <a:ext cx="8120749" cy="1253613"/>
              </a:xfrm>
              <a:prstGeom prst="rect">
                <a:avLst/>
              </a:prstGeom>
              <a:blipFill rotWithShape="1">
                <a:blip r:embed="rId5"/>
                <a:stretch>
                  <a:fillRect l="-3" t="-36" r="7" b="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853228" y="5202994"/>
                <a:ext cx="7288534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28" y="5202994"/>
                <a:ext cx="7288534" cy="976614"/>
              </a:xfrm>
              <a:prstGeom prst="rect">
                <a:avLst/>
              </a:prstGeom>
              <a:blipFill rotWithShape="1">
                <a:blip r:embed="rId6"/>
                <a:stretch>
                  <a:fillRect l="-6" t="-45" r="6" b="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43751" y="1965577"/>
                <a:ext cx="4214102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ℎ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nary>
                        <m:nary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1" y="1965577"/>
                <a:ext cx="4214102" cy="711733"/>
              </a:xfrm>
              <a:prstGeom prst="rect">
                <a:avLst/>
              </a:prstGeom>
              <a:blipFill rotWithShape="1">
                <a:blip r:embed="rId7"/>
                <a:stretch>
                  <a:fillRect l="-5" t="-35" r="11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26080" y="6185147"/>
                <a:ext cx="3724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0" y="6185147"/>
                <a:ext cx="372493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" t="-67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26080" y="4507919"/>
                <a:ext cx="7087260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0" y="4507919"/>
                <a:ext cx="7087260" cy="711733"/>
              </a:xfrm>
              <a:prstGeom prst="rect">
                <a:avLst/>
              </a:prstGeom>
              <a:blipFill rotWithShape="1">
                <a:blip r:embed="rId9"/>
                <a:stretch>
                  <a:fillRect l="-9" t="-8" b="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Second-order CT system</a:t>
            </a:r>
            <a:r>
              <a:rPr kumimoji="1" lang="en-US" altLang="zh-CN" sz="28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: </a:t>
            </a:r>
            <a:r>
              <a:rPr kumimoji="1" lang="en-US" sz="28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Step response</a:t>
            </a:r>
            <a:endParaRPr kumimoji="1" lang="en-US" sz="2800" b="1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Signals and Systems 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2" t="70924" r="44702" b="6783"/>
          <a:stretch>
            <a:fillRect/>
          </a:stretch>
        </p:blipFill>
        <p:spPr>
          <a:xfrm>
            <a:off x="476506" y="1642611"/>
            <a:ext cx="8210293" cy="485739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264804" y="2558"/>
            <a:ext cx="9673607" cy="1030311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srgbClr val="FFFF00"/>
                </a:solidFill>
              </a:rPr>
              <a:t>6.5 First- and second-order systems</a:t>
            </a: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248195" y="1101025"/>
            <a:ext cx="822960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s"/>
              <a:defRPr sz="2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Second-order CT system</a:t>
            </a:r>
            <a:r>
              <a:rPr kumimoji="1" lang="en-US" altLang="zh-CN" sz="28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: </a:t>
            </a:r>
            <a:r>
              <a:rPr kumimoji="1" lang="en-US" sz="28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Step response</a:t>
            </a:r>
            <a:endParaRPr kumimoji="1" lang="en-US" sz="2800" b="1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225135" y="1642611"/>
                <a:ext cx="208753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kumimoji="1" lang="en-US" sz="1600" dirty="0" smtClean="0">
                    <a:solidFill>
                      <a:srgbClr val="FF0000"/>
                    </a:solidFill>
                  </a:rPr>
                  <a:t>Rise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kumimoji="1" lang="en-US" sz="1600" dirty="0" smtClean="0">
                    <a:solidFill>
                      <a:srgbClr val="FF0000"/>
                    </a:solidFill>
                  </a:rPr>
                  <a:t>Overshoot: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sz="16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kumimoji="1" lang="en-US" sz="1600" dirty="0" smtClean="0">
                    <a:solidFill>
                      <a:srgbClr val="FF0000"/>
                    </a:solidFill>
                  </a:rPr>
                  <a:t>Ringing frequency</a:t>
                </a:r>
                <a:endParaRPr lang="en-US" sz="16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kumimoji="1" lang="en-US" sz="1600" dirty="0" smtClean="0">
                    <a:solidFill>
                      <a:srgbClr val="FF0000"/>
                    </a:solidFill>
                  </a:rPr>
                  <a:t>Settling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35" y="1642611"/>
                <a:ext cx="2087536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11" t="-47" r="24" b="-290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347680" y="2528948"/>
                <a:ext cx="33391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80" y="2528948"/>
                <a:ext cx="3339119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0" t="-112" r="19" b="1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347680" y="1807176"/>
                <a:ext cx="3133230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80" y="1807176"/>
                <a:ext cx="3133230" cy="645561"/>
              </a:xfrm>
              <a:prstGeom prst="rect">
                <a:avLst/>
              </a:prstGeom>
              <a:blipFill rotWithShape="1">
                <a:blip r:embed="rId4"/>
                <a:stretch>
                  <a:fillRect l="-11" t="-93" r="15" b="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579411" y="1995353"/>
                <a:ext cx="7282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𝜻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≠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11" y="1995353"/>
                <a:ext cx="72827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58" t="-54" r="49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579411" y="2525370"/>
                <a:ext cx="7282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𝜻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11" y="2525370"/>
                <a:ext cx="72827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58" t="-180" r="49" b="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597218" y="5198276"/>
                <a:ext cx="4089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𝜻</m:t>
                    </m:r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&gt;</m:t>
                    </m:r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↑, 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𝐬𝐭𝐞𝐩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𝐫𝐞𝐬𝐩𝐨𝐧𝐬𝐞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𝐬𝐥𝐨𝐰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𝐝𝐨𝐰𝐧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0" lang="en-US" sz="1600" b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</a:rPr>
                  <a:t> Why?</a:t>
                </a:r>
                <a:endParaRPr kumimoji="0" lang="en-US" sz="1600" b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218" y="5198276"/>
                <a:ext cx="4089581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11" t="-49" r="16" b="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4308</Words>
  <Application>WPS Writer</Application>
  <PresentationFormat>On-screen Show (4:3)</PresentationFormat>
  <Paragraphs>231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Helvetica Neue</vt:lpstr>
      <vt:lpstr>等线</vt:lpstr>
      <vt:lpstr>Cambria Math</vt:lpstr>
      <vt:lpstr>Kingsoft Math</vt:lpstr>
      <vt:lpstr>汉仪书宋二KW</vt:lpstr>
      <vt:lpstr>微软雅黑</vt:lpstr>
      <vt:lpstr>汉仪旗黑</vt:lpstr>
      <vt:lpstr>Arial Unicode MS</vt:lpstr>
      <vt:lpstr>汉仪中等线KW</vt:lpstr>
      <vt:lpstr>Office Theme</vt:lpstr>
      <vt:lpstr>6.5 First- and second-order systems</vt:lpstr>
      <vt:lpstr>6.5 First- and second-order systems</vt:lpstr>
      <vt:lpstr>6.5 First- and second-order systems</vt:lpstr>
      <vt:lpstr>6.5 First- and second-order systems</vt:lpstr>
      <vt:lpstr>6.5 First- and second-order systems</vt:lpstr>
      <vt:lpstr>6.5 First- and second-order systems</vt:lpstr>
      <vt:lpstr>6.5 First- and second-order systems</vt:lpstr>
      <vt:lpstr>6.5 First- and second-order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Implementation of DSP</dc:title>
  <dc:creator>Xin Lou</dc:creator>
  <cp:lastModifiedBy>taou</cp:lastModifiedBy>
  <cp:revision>1008</cp:revision>
  <dcterms:created xsi:type="dcterms:W3CDTF">2020-06-30T13:49:50Z</dcterms:created>
  <dcterms:modified xsi:type="dcterms:W3CDTF">2020-06-30T13:49:50Z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1033-2.4.0.3944</vt:lpwstr>
  </property>
</Properties>
</file>