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9" r:id="rId3"/>
    <p:sldId id="350" r:id="rId4"/>
    <p:sldId id="351" r:id="rId5"/>
    <p:sldId id="352" r:id="rId6"/>
    <p:sldId id="353" r:id="rId7"/>
    <p:sldId id="354" r:id="rId8"/>
    <p:sldId id="35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FFCC"/>
    <a:srgbClr val="808000"/>
    <a:srgbClr val="99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B371F-13E9-4192-859C-B4B494BC8A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54003-9325-4DA5-907E-6E72A04FEDA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6DF8B-913B-465C-A246-12BCE39CCC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39254-4C5E-49DE-B9B6-8BDF2A227B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5449"/>
            <a:ext cx="8686800" cy="531087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indent="-252095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algn="l"/>
            <a:r>
              <a:rPr lang="en-US" dirty="0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3031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99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919"/>
            <a:ext cx="8686800" cy="623640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33CC"/>
                </a:solidFill>
              </a:defRPr>
            </a:lvl1pPr>
            <a:lvl2pPr indent="-252095">
              <a:defRPr>
                <a:solidFill>
                  <a:srgbClr val="0033CC"/>
                </a:solidFill>
              </a:defRPr>
            </a:lvl2pPr>
            <a:lvl3pPr>
              <a:defRPr>
                <a:solidFill>
                  <a:srgbClr val="0033CC"/>
                </a:solidFill>
              </a:defRPr>
            </a:lvl3pPr>
            <a:lvl4pPr>
              <a:defRPr>
                <a:solidFill>
                  <a:srgbClr val="0033CC"/>
                </a:solidFill>
              </a:defRPr>
            </a:lvl4pPr>
            <a:lvl5pPr>
              <a:defRPr>
                <a:solidFill>
                  <a:srgbClr val="0033CC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44693"/>
            <a:ext cx="3886200" cy="483227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4693"/>
            <a:ext cx="3886200" cy="48322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Signals and Systems by Xin Lou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30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93808"/>
            <a:ext cx="8686800" cy="5376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Signals and Systems by Xin Lou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93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CBDEC89E-80AA-4277-88B3-DEC7F31DD604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95" y="6326095"/>
            <a:ext cx="519953" cy="519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u="none" kern="1200">
          <a:solidFill>
            <a:schemeClr val="accent4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90204" pitchFamily="34" charset="0"/>
          <a:ea typeface="+mj-ea"/>
          <a:cs typeface="Arial" panose="020B0604020202090204" pitchFamily="34" charset="0"/>
        </a:defRPr>
      </a:lvl1pPr>
    </p:titleStyle>
    <p:bodyStyle>
      <a:lvl1pPr marL="396240" indent="-39624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q"/>
        <a:defRPr sz="3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90" indent="-215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Ø"/>
        <a:defRPr sz="27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80135" indent="-144145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ü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47.png"/><Relationship Id="rId24" Type="http://schemas.openxmlformats.org/officeDocument/2006/relationships/image" Target="../media/image46.png"/><Relationship Id="rId23" Type="http://schemas.openxmlformats.org/officeDocument/2006/relationships/image" Target="../media/image45.png"/><Relationship Id="rId22" Type="http://schemas.openxmlformats.org/officeDocument/2006/relationships/image" Target="../media/image44.png"/><Relationship Id="rId21" Type="http://schemas.openxmlformats.org/officeDocument/2006/relationships/image" Target="../media/image43.png"/><Relationship Id="rId20" Type="http://schemas.openxmlformats.org/officeDocument/2006/relationships/image" Target="../media/image42.png"/><Relationship Id="rId2" Type="http://schemas.openxmlformats.org/officeDocument/2006/relationships/image" Target="../media/image24.png"/><Relationship Id="rId19" Type="http://schemas.openxmlformats.org/officeDocument/2006/relationships/image" Target="../media/image41.png"/><Relationship Id="rId18" Type="http://schemas.openxmlformats.org/officeDocument/2006/relationships/image" Target="../media/image40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342068" y="3850104"/>
            <a:ext cx="2641294" cy="30143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8976" y="1642611"/>
            <a:ext cx="8844386" cy="20841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45871" y="1611432"/>
                <a:ext cx="6436634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1" y="1611432"/>
                <a:ext cx="6436634" cy="697307"/>
              </a:xfrm>
              <a:prstGeom prst="rect">
                <a:avLst/>
              </a:prstGeom>
              <a:blipFill rotWithShape="1">
                <a:blip r:embed="rId1"/>
                <a:stretch>
                  <a:fillRect l="-7" t="-63" r="1" b="7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38976" y="2357763"/>
                <a:ext cx="5888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6" y="2357763"/>
                <a:ext cx="588821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" t="-2" r="7" b="1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5871" y="2750119"/>
                <a:ext cx="8527334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≪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≫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1" y="2750119"/>
                <a:ext cx="8527334" cy="976614"/>
              </a:xfrm>
              <a:prstGeom prst="rect">
                <a:avLst/>
              </a:prstGeom>
              <a:blipFill rotWithShape="1">
                <a:blip r:embed="rId3"/>
                <a:stretch>
                  <a:fillRect l="-5" t="-58" r="4" b="5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Second-order CT system</a:t>
            </a:r>
            <a:r>
              <a:rPr kumimoji="1" lang="en-US" altLang="zh-CN" sz="2800" b="1" dirty="0" smtClean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: bode plot</a:t>
            </a:r>
            <a:endParaRPr kumimoji="1" lang="en-US" sz="2800" b="1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4" name="Picture 13" descr="Signals and Systems .pdf - Adobe Acrobat Pro DC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19831" r="37427" b="59025"/>
          <a:stretch>
            <a:fillRect/>
          </a:stretch>
        </p:blipFill>
        <p:spPr>
          <a:xfrm>
            <a:off x="138976" y="3820951"/>
            <a:ext cx="6080883" cy="30434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324249" y="4261783"/>
                <a:ext cx="2338782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249" y="4261783"/>
                <a:ext cx="2338782" cy="427746"/>
              </a:xfrm>
              <a:prstGeom prst="rect">
                <a:avLst/>
              </a:prstGeom>
              <a:blipFill rotWithShape="1">
                <a:blip r:embed="rId5"/>
                <a:stretch>
                  <a:fillRect l="-12" t="-70" r="15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317354" y="5021791"/>
                <a:ext cx="2822439" cy="729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354" y="5021791"/>
                <a:ext cx="2822439" cy="729046"/>
              </a:xfrm>
              <a:prstGeom prst="rect">
                <a:avLst/>
              </a:prstGeom>
              <a:blipFill rotWithShape="1">
                <a:blip r:embed="rId6"/>
                <a:stretch>
                  <a:fillRect l="-13" t="-29" r="8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393306" y="5882912"/>
                <a:ext cx="1311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Quality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6" y="5882912"/>
                <a:ext cx="131189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" t="-74" r="9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559318" y="5754767"/>
                <a:ext cx="527709" cy="65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318" y="5754767"/>
                <a:ext cx="527709" cy="658514"/>
              </a:xfrm>
              <a:prstGeom prst="rect">
                <a:avLst/>
              </a:prstGeom>
              <a:blipFill rotWithShape="1">
                <a:blip r:embed="rId8"/>
                <a:stretch>
                  <a:fillRect l="-53" t="-60" r="57" b="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744595" y="5882912"/>
            <a:ext cx="1664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40-dB-per-decade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087027" y="4649575"/>
                <a:ext cx="943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0.707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027" y="4649575"/>
                <a:ext cx="94391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2" t="-28" r="-2223" b="1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782632" y="3652040"/>
            <a:ext cx="2188372" cy="3174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3567" y="1614368"/>
            <a:ext cx="8797437" cy="19443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Tx/>
              <a:buFontTx/>
              <a:buChar char="•"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Second-order CT system: bode plot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72998" y="1552715"/>
                <a:ext cx="6436634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𝜁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)+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𝜁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/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)+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98" y="1552715"/>
                <a:ext cx="6436634" cy="697307"/>
              </a:xfrm>
              <a:prstGeom prst="rect">
                <a:avLst/>
              </a:prstGeom>
              <a:blipFill rotWithShape="1">
                <a:blip r:embed="rId1"/>
                <a:stretch>
                  <a:fillRect l="-4" t="-20" r="9" b="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0" y="2235958"/>
                <a:ext cx="8083431" cy="16192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35958"/>
                <a:ext cx="8083431" cy="1619289"/>
              </a:xfrm>
              <a:prstGeom prst="rect">
                <a:avLst/>
              </a:prstGeom>
              <a:blipFill rotWithShape="1">
                <a:blip r:embed="rId2"/>
                <a:stretch>
                  <a:fillRect t="-8" r="6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Signals and Systems .pdf - Adobe Acrobat Pro DC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0" t="45968" r="36878" b="32197"/>
          <a:stretch>
            <a:fillRect/>
          </a:stretch>
        </p:blipFill>
        <p:spPr>
          <a:xfrm>
            <a:off x="172999" y="3620399"/>
            <a:ext cx="6436634" cy="32061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988610" y="5038819"/>
                <a:ext cx="1782732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10" y="5038819"/>
                <a:ext cx="1782732" cy="562975"/>
              </a:xfrm>
              <a:prstGeom prst="rect">
                <a:avLst/>
              </a:prstGeom>
              <a:blipFill rotWithShape="1">
                <a:blip r:embed="rId4"/>
                <a:stretch>
                  <a:fillRect l="-24" t="-17" r="5" b="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543050" y="5767868"/>
                <a:ext cx="1617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𝑊ℎ𝑦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~−</m:t>
                      </m:r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5767868"/>
                <a:ext cx="161787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44" r="33" b="1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  <p:pic>
        <p:nvPicPr>
          <p:cNvPr id="10" name="Picture 9" descr="Signals and Systems 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0" t="19718" r="36878" b="32198"/>
          <a:stretch>
            <a:fillRect/>
          </a:stretch>
        </p:blipFill>
        <p:spPr>
          <a:xfrm>
            <a:off x="149339" y="1710767"/>
            <a:ext cx="4396659" cy="4822876"/>
          </a:xfrm>
          <a:prstGeom prst="rect">
            <a:avLst/>
          </a:prstGeom>
        </p:spPr>
      </p:pic>
      <p:pic>
        <p:nvPicPr>
          <p:cNvPr id="17" name="Picture 16" descr="Signals and Systems 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4" t="52112" r="39167" b="4901"/>
          <a:stretch>
            <a:fillRect/>
          </a:stretch>
        </p:blipFill>
        <p:spPr>
          <a:xfrm>
            <a:off x="4695038" y="1710767"/>
            <a:ext cx="4283815" cy="4822876"/>
          </a:xfrm>
          <a:prstGeom prst="rect">
            <a:avLst/>
          </a:prstGeom>
        </p:spPr>
      </p:pic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Tx/>
              <a:buFontTx/>
              <a:buChar char="•"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First and second-order system: comparison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784" y="3904874"/>
            <a:ext cx="1520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FF"/>
                </a:solidFill>
              </a:rPr>
              <a:t>Second-order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6691" y="3904874"/>
            <a:ext cx="1240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FF"/>
                </a:solidFill>
              </a:rPr>
              <a:t>First-order 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041186" y="3455771"/>
            <a:ext cx="4791203" cy="6469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Signals and Systems 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0" t="19718" r="36878" b="58593"/>
          <a:stretch>
            <a:fillRect/>
          </a:stretch>
        </p:blipFill>
        <p:spPr>
          <a:xfrm>
            <a:off x="248195" y="4409606"/>
            <a:ext cx="4396659" cy="2175433"/>
          </a:xfrm>
          <a:prstGeom prst="rect">
            <a:avLst/>
          </a:prstGeom>
        </p:spPr>
      </p:pic>
      <p:pic>
        <p:nvPicPr>
          <p:cNvPr id="12" name="Picture 11" descr="Signals and Systems 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3" t="15620" r="39167" b="71345"/>
          <a:stretch>
            <a:fillRect/>
          </a:stretch>
        </p:blipFill>
        <p:spPr>
          <a:xfrm>
            <a:off x="4824294" y="1657429"/>
            <a:ext cx="4141346" cy="169537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Tx/>
              <a:buFontTx/>
              <a:buChar char="•"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First and second-order system: comparison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793086" y="5632147"/>
                <a:ext cx="3375539" cy="598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𝜁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/</m:t>
                          </m:r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)+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86" y="5632147"/>
                <a:ext cx="3375539" cy="598625"/>
              </a:xfrm>
              <a:prstGeom prst="rect">
                <a:avLst/>
              </a:prstGeom>
              <a:blipFill rotWithShape="1">
                <a:blip r:embed="rId3"/>
                <a:stretch>
                  <a:fillRect l="-18" t="-55" r="14" b="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Signals and Systems .pdf - Adobe Acrobat Pro DC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2" t="46881" r="44702" b="31952"/>
          <a:stretch>
            <a:fillRect/>
          </a:stretch>
        </p:blipFill>
        <p:spPr>
          <a:xfrm>
            <a:off x="248195" y="1632387"/>
            <a:ext cx="4396659" cy="2469714"/>
          </a:xfrm>
          <a:prstGeom prst="rect">
            <a:avLst/>
          </a:prstGeom>
        </p:spPr>
      </p:pic>
      <p:pic>
        <p:nvPicPr>
          <p:cNvPr id="17" name="Picture 16" descr="Signals and Systems .pdf - Adobe Acrobat Pro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4" t="52112" r="39167" b="27696"/>
          <a:stretch>
            <a:fillRect/>
          </a:stretch>
        </p:blipFill>
        <p:spPr>
          <a:xfrm>
            <a:off x="4824294" y="4431368"/>
            <a:ext cx="4139977" cy="21893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10805" y="4065513"/>
                <a:ext cx="2753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FF00"/>
                    </a:solidFill>
                  </a:rPr>
                  <a:t>: time frequency scaling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05" y="4065513"/>
                <a:ext cx="275351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" t="-66" r="-7310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523740" y="3414575"/>
                <a:ext cx="4881152" cy="699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kumimoji="0" lang="en-US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40" y="3414575"/>
                <a:ext cx="4881152" cy="699359"/>
              </a:xfrm>
              <a:prstGeom prst="rect">
                <a:avLst/>
              </a:prstGeom>
              <a:blipFill rotWithShape="1">
                <a:blip r:embed="rId6"/>
                <a:stretch>
                  <a:fillRect l="-8" t="-26" r="6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624274" y="2439776"/>
                <a:ext cx="1853521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ℎ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den>
                      </m:f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/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sup>
                      </m:sSup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74" y="2439776"/>
                <a:ext cx="1853521" cy="554960"/>
              </a:xfrm>
              <a:prstGeom prst="rect">
                <a:avLst/>
              </a:prstGeom>
              <a:blipFill rotWithShape="1">
                <a:blip r:embed="rId7"/>
                <a:stretch>
                  <a:fillRect l="-32" t="-19" r="29" b="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600700" y="5726875"/>
                <a:ext cx="1730858" cy="598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𝜔𝜏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5726875"/>
                <a:ext cx="1730858" cy="598177"/>
              </a:xfrm>
              <a:prstGeom prst="rect">
                <a:avLst/>
              </a:prstGeom>
              <a:blipFill rotWithShape="1">
                <a:blip r:embed="rId8"/>
                <a:stretch>
                  <a:fillRect t="-74" r="28" b="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5439905" y="4102101"/>
                <a:ext cx="2549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: </a:t>
                </a:r>
                <a:r>
                  <a:rPr lang="en-US" b="1" dirty="0" smtClean="0">
                    <a:solidFill>
                      <a:srgbClr val="FFFF00"/>
                    </a:solidFill>
                  </a:rPr>
                  <a:t>time frequency scaling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905" y="4102101"/>
                <a:ext cx="254960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9" r="-12306" b="10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337508" y="1846873"/>
            <a:ext cx="1520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FF"/>
                </a:solidFill>
              </a:rPr>
              <a:t>Second-order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32389" y="1846873"/>
            <a:ext cx="1240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FF"/>
                </a:solidFill>
              </a:rPr>
              <a:t>First-order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7508" y="1859229"/>
            <a:ext cx="1520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FF"/>
                </a:solidFill>
              </a:rPr>
              <a:t>Second-order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2389" y="1859229"/>
            <a:ext cx="1240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FF"/>
                </a:solidFill>
              </a:rPr>
              <a:t>First-order 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298412" y="5107542"/>
            <a:ext cx="5279810" cy="17413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48196" y="3414258"/>
            <a:ext cx="5279810" cy="16243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8196" y="1845831"/>
            <a:ext cx="5328205" cy="14784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Tx/>
              <a:buFontTx/>
              <a:buChar char="•"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Bode plots for rational</a:t>
            </a:r>
            <a:r>
              <a:rPr kumimoji="1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frequency responses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81213" y="3518484"/>
                <a:ext cx="3859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13" y="3518484"/>
                <a:ext cx="385932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3" t="-158" r="8" b="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36331" y="1800064"/>
                <a:ext cx="2007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0" lang="en-US" b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0" lang="en-US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kumimoji="0" lang="en-US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0" lang="en-US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1" y="1800064"/>
                <a:ext cx="200721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9" t="-128" r="19" b="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81213" y="3835805"/>
                <a:ext cx="4054508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13" y="3835805"/>
                <a:ext cx="4054508" cy="708592"/>
              </a:xfrm>
              <a:prstGeom prst="rect">
                <a:avLst/>
              </a:prstGeom>
              <a:blipFill rotWithShape="1">
                <a:blip r:embed="rId3"/>
                <a:stretch>
                  <a:fillRect l="-13" t="-57" r="14" b="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04893" y="2566750"/>
                <a:ext cx="2762808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93" y="2566750"/>
                <a:ext cx="2762808" cy="708720"/>
              </a:xfrm>
              <a:prstGeom prst="rect">
                <a:avLst/>
              </a:prstGeom>
              <a:blipFill rotWithShape="1">
                <a:blip r:embed="rId4"/>
                <a:stretch>
                  <a:fillRect l="-2" t="-11" r="23" b="2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08132" y="5170372"/>
                <a:ext cx="1415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0" lang="en-US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32" y="5170372"/>
                <a:ext cx="14150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" t="-55" r="30" b="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581121" y="5541095"/>
                <a:ext cx="4277966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sSup>
                      <m:s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1" y="5541095"/>
                <a:ext cx="4277966" cy="378245"/>
              </a:xfrm>
              <a:prstGeom prst="rect">
                <a:avLst/>
              </a:prstGeom>
              <a:blipFill rotWithShape="1">
                <a:blip r:embed="rId6"/>
                <a:stretch>
                  <a:fillRect l="-2" t="-22" r="2" b="13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81213" y="6003389"/>
                <a:ext cx="3235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13" y="6003389"/>
                <a:ext cx="323575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" t="-27" r="10" b="13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2938317" y="6172527"/>
                <a:ext cx="2341282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317" y="6172527"/>
                <a:ext cx="2341282" cy="710194"/>
              </a:xfrm>
              <a:prstGeom prst="rect">
                <a:avLst/>
              </a:prstGeom>
              <a:blipFill rotWithShape="1">
                <a:blip r:embed="rId8"/>
                <a:stretch>
                  <a:fillRect l="-7" t="-46" r="9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first order.vsd  [Compatibility Mode] - Visio Professional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2" t="43998" r="28378" b="30815"/>
          <a:stretch>
            <a:fillRect/>
          </a:stretch>
        </p:blipFill>
        <p:spPr>
          <a:xfrm>
            <a:off x="5791200" y="1845830"/>
            <a:ext cx="3330731" cy="16572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480147" y="3278228"/>
                <a:ext cx="3355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147" y="3278228"/>
                <a:ext cx="335540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144" t="-129" r="32" b="1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037139" y="3226170"/>
                <a:ext cx="4540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39" y="3226170"/>
                <a:ext cx="454099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15" t="-134" r="31" b="1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341022" y="3224622"/>
                <a:ext cx="5198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 smtClean="0"/>
                  <a:t>/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22" y="3224622"/>
                <a:ext cx="519822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105" t="-33" r="58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7719652" y="3236952"/>
                <a:ext cx="4749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10/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652" y="3236952"/>
                <a:ext cx="474938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125" t="-129" r="116" b="1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8353647" y="3229940"/>
                <a:ext cx="5534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100/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647" y="3229940"/>
                <a:ext cx="553485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40" t="-119" r="112" b="1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423032" y="2033824"/>
                <a:ext cx="16818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32" y="2033824"/>
                <a:ext cx="1681807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164" r="20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706989" y="2803222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</a:rPr>
              <a:t>0 dB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838364" y="24733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</a:rPr>
              <a:t>20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834436" y="213159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</a:rPr>
              <a:t>40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834436" y="182642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</a:rPr>
              <a:t>60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5808788" y="3102665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</a:rPr>
              <a:t>-20</a:t>
            </a:r>
            <a:endParaRPr lang="en-US" sz="1200" dirty="0"/>
          </a:p>
        </p:txBody>
      </p:sp>
      <p:pic>
        <p:nvPicPr>
          <p:cNvPr id="13" name="Picture 12" descr="first order -phase.vsd  [Compatibility Mode] - Visio Professional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1" t="41290" r="23542" b="20097"/>
          <a:stretch>
            <a:fillRect/>
          </a:stretch>
        </p:blipFill>
        <p:spPr>
          <a:xfrm>
            <a:off x="5787942" y="5102811"/>
            <a:ext cx="3336372" cy="1702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7467599" y="6593708"/>
                <a:ext cx="3355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6593708"/>
                <a:ext cx="335540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189" t="-182" r="77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826914" y="6063996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</a:rPr>
              <a:t>0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5687214" y="5060696"/>
                <a:ext cx="4941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200" dirty="0" smtClean="0"/>
                  <a:t>/4</a:t>
                </a:r>
                <a:endParaRPr lang="en-US" sz="12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14" y="5060696"/>
                <a:ext cx="494174" cy="276999"/>
              </a:xfrm>
              <a:prstGeom prst="rect">
                <a:avLst/>
              </a:prstGeom>
              <a:blipFill rotWithShape="1">
                <a:blip r:embed="rId17"/>
                <a:stretch>
                  <a:fillRect l="-31" t="-138" r="60" b="1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5738014" y="5378885"/>
                <a:ext cx="41723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200" dirty="0" smtClean="0"/>
                  <a:t>/2</a:t>
                </a:r>
                <a:endParaRPr lang="en-US" sz="120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014" y="5378885"/>
                <a:ext cx="417230" cy="276999"/>
              </a:xfrm>
              <a:prstGeom prst="rect">
                <a:avLst/>
              </a:prstGeom>
              <a:blipFill rotWithShape="1">
                <a:blip r:embed="rId18"/>
                <a:stretch>
                  <a:fillRect l="-37" t="-157" r="45" b="20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5724570" y="5721499"/>
                <a:ext cx="41723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200" dirty="0" smtClean="0"/>
                  <a:t>/4</a:t>
                </a:r>
                <a:endParaRPr lang="en-US" sz="12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70" y="5721499"/>
                <a:ext cx="417230" cy="276999"/>
              </a:xfrm>
              <a:prstGeom prst="rect">
                <a:avLst/>
              </a:prstGeom>
              <a:blipFill rotWithShape="1">
                <a:blip r:embed="rId19"/>
                <a:stretch>
                  <a:fillRect l="-11" t="-54" r="19" b="10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687214" y="6406493"/>
                <a:ext cx="5326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200" dirty="0" smtClean="0"/>
                  <a:t>/4</a:t>
                </a:r>
                <a:endParaRPr lang="en-US" sz="12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14" y="6406493"/>
                <a:ext cx="532646" cy="276999"/>
              </a:xfrm>
              <a:prstGeom prst="rect">
                <a:avLst/>
              </a:prstGeom>
              <a:blipFill rotWithShape="1">
                <a:blip r:embed="rId20"/>
                <a:stretch>
                  <a:fillRect l="-29" t="-221" r="7" b="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7011891" y="6488281"/>
                <a:ext cx="4540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91" y="6488281"/>
                <a:ext cx="454099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49" t="-175" r="65" b="2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6315774" y="6486733"/>
                <a:ext cx="5198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 smtClean="0"/>
                  <a:t>/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74" y="6486733"/>
                <a:ext cx="519822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12" t="-75" r="88" b="1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7694404" y="6499063"/>
                <a:ext cx="4749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10/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04" y="6499063"/>
                <a:ext cx="474938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23" t="-171" r="14" b="2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8328399" y="6492051"/>
                <a:ext cx="5534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100/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99" y="6492051"/>
                <a:ext cx="553485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68" t="-161" r="25" b="2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481213" y="2085721"/>
                <a:ext cx="3912032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13" y="2085721"/>
                <a:ext cx="3912032" cy="708592"/>
              </a:xfrm>
              <a:prstGeom prst="rect">
                <a:avLst/>
              </a:prstGeom>
              <a:blipFill rotWithShape="1">
                <a:blip r:embed="rId21"/>
                <a:stretch>
                  <a:fillRect l="-13" t="-54" r="8" b="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521841" y="4329892"/>
                <a:ext cx="2741391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1" y="4329892"/>
                <a:ext cx="2741391" cy="708720"/>
              </a:xfrm>
              <a:prstGeom prst="rect">
                <a:avLst/>
              </a:prstGeom>
              <a:blipFill rotWithShape="1">
                <a:blip r:embed="rId22"/>
                <a:stretch>
                  <a:fillRect l="-18" t="-65" r="22" b="7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257468" y="5286552"/>
                <a:ext cx="99084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68" y="5286552"/>
                <a:ext cx="990849" cy="338554"/>
              </a:xfrm>
              <a:prstGeom prst="rect">
                <a:avLst/>
              </a:prstGeom>
              <a:blipFill rotWithShape="1">
                <a:blip r:embed="rId23"/>
                <a:stretch>
                  <a:fillRect l="-18" t="-52" r="43" b="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362916" y="225720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16" y="2257207"/>
                <a:ext cx="410690" cy="369332"/>
              </a:xfrm>
              <a:prstGeom prst="rect">
                <a:avLst/>
              </a:prstGeom>
              <a:blipFill rotWithShape="1">
                <a:blip r:embed="rId24"/>
                <a:stretch>
                  <a:fillRect l="-20" t="-113" r="-7130" b="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1680704" y="274387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04" y="2743873"/>
                <a:ext cx="410690" cy="369332"/>
              </a:xfrm>
              <a:prstGeom prst="rect">
                <a:avLst/>
              </a:prstGeom>
              <a:blipFill rotWithShape="1">
                <a:blip r:embed="rId25"/>
                <a:stretch>
                  <a:fillRect l="-120" t="-10" r="83" b="1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ignals and Systems .pdf - Adobe Acrobat Pro DC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9" t="43291" r="27838" b="10806"/>
          <a:stretch>
            <a:fillRect/>
          </a:stretch>
        </p:blipFill>
        <p:spPr>
          <a:xfrm>
            <a:off x="4646140" y="1691445"/>
            <a:ext cx="4485503" cy="514513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23568" y="1642611"/>
            <a:ext cx="4457380" cy="5193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48194" y="1101025"/>
            <a:ext cx="8895805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white"/>
              </a:buClr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Bode plots for rational frequency responses: </a:t>
            </a:r>
            <a:r>
              <a:rPr lang="en-US" sz="2800" b="1" dirty="0" smtClean="0">
                <a:ea typeface="Cambria Math" panose="02040503050406030204" pitchFamily="18" charset="0"/>
              </a:rPr>
              <a:t>example </a:t>
            </a:r>
            <a:r>
              <a:rPr lang="en-US" sz="2800" b="1" dirty="0">
                <a:ea typeface="Cambria Math" panose="02040503050406030204" pitchFamily="18" charset="0"/>
              </a:rPr>
              <a:t>1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6418" y="4760262"/>
                <a:ext cx="3005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kumimoji="0" lang="en-US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kumimoji="0" lang="en-US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kumimoji="0" lang="en-US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0" lang="en-US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kumimoji="0" lang="en-US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kumimoji="0" lang="en-US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8" y="4760262"/>
                <a:ext cx="300505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7" t="-82" r="4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32535" y="3261974"/>
                <a:ext cx="4137095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35" y="3261974"/>
                <a:ext cx="4137095" cy="661912"/>
              </a:xfrm>
              <a:prstGeom prst="rect">
                <a:avLst/>
              </a:prstGeom>
              <a:blipFill rotWithShape="1">
                <a:blip r:embed="rId3"/>
                <a:stretch>
                  <a:fillRect l="-3" t="-93" r="5" b="3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48194" y="1706657"/>
                <a:ext cx="3168047" cy="696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4" y="1706657"/>
                <a:ext cx="3168047" cy="696153"/>
              </a:xfrm>
              <a:prstGeom prst="rect">
                <a:avLst/>
              </a:prstGeom>
              <a:blipFill rotWithShape="1">
                <a:blip r:embed="rId4"/>
                <a:stretch>
                  <a:fillRect l="-17" t="-59" r="18" b="8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12825" y="2498077"/>
                <a:ext cx="3772251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25" y="2498077"/>
                <a:ext cx="3772251" cy="661912"/>
              </a:xfrm>
              <a:prstGeom prst="rect">
                <a:avLst/>
              </a:prstGeom>
              <a:blipFill rotWithShape="1">
                <a:blip r:embed="rId5"/>
                <a:stretch>
                  <a:fillRect l="-1" t="-94" r="11" b="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14036" y="5858997"/>
                <a:ext cx="2087046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=∠</m:t>
                      </m:r>
                      <m:acc>
                        <m:ac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6" y="5858997"/>
                <a:ext cx="2087046" cy="376770"/>
              </a:xfrm>
              <a:prstGeom prst="rect">
                <a:avLst/>
              </a:prstGeom>
              <a:blipFill rotWithShape="1">
                <a:blip r:embed="rId6"/>
                <a:stretch>
                  <a:fillRect l="-2" t="-129" r="23" b="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24142" y="4124985"/>
                <a:ext cx="2526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42" y="4124985"/>
                <a:ext cx="252626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" t="-7" r="6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98950" y="5161042"/>
                <a:ext cx="196355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950" y="5161042"/>
                <a:ext cx="1963551" cy="404983"/>
              </a:xfrm>
              <a:prstGeom prst="rect">
                <a:avLst/>
              </a:prstGeom>
              <a:blipFill rotWithShape="1">
                <a:blip r:embed="rId8"/>
                <a:stretch>
                  <a:fillRect l="-11" t="-98" r="18" b="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48196" y="1710767"/>
            <a:ext cx="4570940" cy="2483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32260" y="1908701"/>
                <a:ext cx="3359446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0" y="1908701"/>
                <a:ext cx="3359446" cy="669094"/>
              </a:xfrm>
              <a:prstGeom prst="rect">
                <a:avLst/>
              </a:prstGeom>
              <a:blipFill rotWithShape="1">
                <a:blip r:embed="rId1"/>
                <a:stretch>
                  <a:fillRect l="-5" t="-79" r="14" b="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ignals and Systems .pdf - Adobe Acrobat Pro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4" t="26342" r="28243" b="25872"/>
          <a:stretch>
            <a:fillRect/>
          </a:stretch>
        </p:blipFill>
        <p:spPr>
          <a:xfrm>
            <a:off x="4992966" y="1710767"/>
            <a:ext cx="4151034" cy="5138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8121" y="2843886"/>
                <a:ext cx="4871651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1" y="2843886"/>
                <a:ext cx="4871651" cy="714683"/>
              </a:xfrm>
              <a:prstGeom prst="rect">
                <a:avLst/>
              </a:prstGeom>
              <a:blipFill rotWithShape="1">
                <a:blip r:embed="rId3"/>
                <a:stretch>
                  <a:fillRect l="-4" t="-50" r="2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248194" y="1101025"/>
            <a:ext cx="8895805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white"/>
              </a:buClr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Bode plots for rational frequency responses: </a:t>
            </a:r>
            <a:r>
              <a:rPr lang="en-US" sz="2800" b="1" dirty="0" smtClean="0">
                <a:ea typeface="Cambria Math" panose="02040503050406030204" pitchFamily="18" charset="0"/>
              </a:rPr>
              <a:t>example 2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48194" y="3626725"/>
                <a:ext cx="1163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4" y="3626725"/>
                <a:ext cx="116365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" t="-65" r="21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672672" y="3639994"/>
                <a:ext cx="494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672" y="3639994"/>
                <a:ext cx="4940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" t="-47" r="2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122338" y="3626725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38" y="3626725"/>
                <a:ext cx="62228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" t="-65" r="5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098977" y="363634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977" y="3636343"/>
                <a:ext cx="36580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4" t="-90" r="27" b="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2658</Words>
  <Application>WPS Writer</Application>
  <PresentationFormat>On-screen Show (4:3)</PresentationFormat>
  <Paragraphs>201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Helvetica Neue</vt:lpstr>
      <vt:lpstr>等线</vt:lpstr>
      <vt:lpstr>Cambria Math</vt:lpstr>
      <vt:lpstr>Kingsoft Math</vt:lpstr>
      <vt:lpstr>微软雅黑</vt:lpstr>
      <vt:lpstr>汉仪旗黑</vt:lpstr>
      <vt:lpstr>Arial Unicode MS</vt:lpstr>
      <vt:lpstr>汉仪中等线KW</vt:lpstr>
      <vt:lpstr>汉仪书宋二KW</vt:lpstr>
      <vt:lpstr>Office Theme</vt:lpstr>
      <vt:lpstr>6.5 First- and second-order systems</vt:lpstr>
      <vt:lpstr>6.5 First- and second-order systems</vt:lpstr>
      <vt:lpstr>6.5 First- and second-order systems</vt:lpstr>
      <vt:lpstr>6.5 First- and second-order systems</vt:lpstr>
      <vt:lpstr>6.5 First- and second-order systems</vt:lpstr>
      <vt:lpstr>6.5 First- and second-order systems</vt:lpstr>
      <vt:lpstr>6.5 First- and second-order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Implementation of DSP</dc:title>
  <dc:creator>Xin Lou</dc:creator>
  <cp:lastModifiedBy>taou</cp:lastModifiedBy>
  <cp:revision>1031</cp:revision>
  <dcterms:created xsi:type="dcterms:W3CDTF">2020-06-30T13:49:47Z</dcterms:created>
  <dcterms:modified xsi:type="dcterms:W3CDTF">2020-06-30T13:49:47Z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1033-2.4.0.3944</vt:lpwstr>
  </property>
</Properties>
</file>