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366" r:id="rId3"/>
    <p:sldId id="378" r:id="rId4"/>
    <p:sldId id="370" r:id="rId5"/>
    <p:sldId id="379" r:id="rId6"/>
    <p:sldId id="371" r:id="rId7"/>
    <p:sldId id="372" r:id="rId8"/>
    <p:sldId id="377" r:id="rId9"/>
    <p:sldId id="373" r:id="rId10"/>
    <p:sldId id="374" r:id="rId11"/>
    <p:sldId id="375" r:id="rId12"/>
    <p:sldId id="376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33CC"/>
    <a:srgbClr val="FFFFCC"/>
    <a:srgbClr val="808000"/>
    <a:srgbClr val="996600"/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9" autoAdjust="0"/>
    <p:restoredTop sz="94660"/>
  </p:normalViewPr>
  <p:slideViewPr>
    <p:cSldViewPr snapToGrid="0">
      <p:cViewPr>
        <p:scale>
          <a:sx n="125" d="100"/>
          <a:sy n="125" d="100"/>
        </p:scale>
        <p:origin x="1646" y="3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6" d="100"/>
          <a:sy n="56" d="100"/>
        </p:scale>
        <p:origin x="199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handoutMaster" Target="handoutMasters/handoutMaster1.xml"/><Relationship Id="rId14" Type="http://schemas.openxmlformats.org/officeDocument/2006/relationships/notesMaster" Target="notesMasters/notesMaster1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BB371F-13E9-4192-859C-B4B494BC8AE0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954003-9325-4DA5-907E-6E72A04FEDA1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36DF8B-913B-465C-A246-12BCE39CCCCA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239254-4C5E-49DE-B9B6-8BDF2A227BEA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mtClean="0"/>
              <a:t>Signals and Systems by Xin Lou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EC89E-80AA-4277-88B3-DEC7F31DD604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mtClean="0"/>
              <a:t>Signals and Systems by Xin Lou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EC89E-80AA-4277-88B3-DEC7F31DD60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mtClean="0"/>
              <a:t>Signals and Systems by Xin Lou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EC89E-80AA-4277-88B3-DEC7F31DD60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mtClean="0"/>
              <a:t>Signals and Systems by Xin Lou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EC89E-80AA-4277-88B3-DEC7F31DD60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5449"/>
            <a:ext cx="8686800" cy="5310872"/>
          </a:xfrm>
        </p:spPr>
        <p:txBody>
          <a:bodyPr/>
          <a:lstStyle>
            <a:lvl1pPr>
              <a:lnSpc>
                <a:spcPct val="100000"/>
              </a:lnSpc>
              <a:defRPr>
                <a:solidFill>
                  <a:schemeClr val="bg1"/>
                </a:solidFill>
              </a:defRPr>
            </a:lvl1pPr>
            <a:lvl2pPr indent="-252095">
              <a:lnSpc>
                <a:spcPct val="100000"/>
              </a:lnSpc>
              <a:defRPr>
                <a:solidFill>
                  <a:schemeClr val="bg1"/>
                </a:solidFill>
              </a:defRPr>
            </a:lvl2pPr>
            <a:lvl3pPr>
              <a:lnSpc>
                <a:spcPct val="100000"/>
              </a:lnSpc>
              <a:defRPr>
                <a:solidFill>
                  <a:schemeClr val="bg1"/>
                </a:solidFill>
              </a:defRPr>
            </a:lvl3pPr>
            <a:lvl4pPr>
              <a:lnSpc>
                <a:spcPct val="100000"/>
              </a:lnSpc>
              <a:defRPr>
                <a:solidFill>
                  <a:schemeClr val="bg1"/>
                </a:solidFill>
              </a:defRPr>
            </a:lvl4pPr>
            <a:lvl5pPr>
              <a:lnSpc>
                <a:spcPct val="100000"/>
              </a:lnSpc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483813"/>
            <a:ext cx="3086100" cy="365125"/>
          </a:xfrm>
        </p:spPr>
        <p:txBody>
          <a:bodyPr/>
          <a:lstStyle/>
          <a:p>
            <a:pPr algn="l"/>
            <a:r>
              <a:rPr lang="en-US" dirty="0" smtClean="0"/>
              <a:t>Signals and Systems by Xin Lou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EC89E-80AA-4277-88B3-DEC7F31DD604}" type="slidenum">
              <a:rPr lang="en-US" smtClean="0"/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1030310"/>
            <a:ext cx="9144000" cy="7200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</a:schemeClr>
              </a:gs>
              <a:gs pos="99000">
                <a:schemeClr val="bg2">
                  <a:lumMod val="2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19919"/>
            <a:ext cx="8686800" cy="6236402"/>
          </a:xfrm>
        </p:spPr>
        <p:txBody>
          <a:bodyPr/>
          <a:lstStyle>
            <a:lvl1pPr>
              <a:lnSpc>
                <a:spcPct val="90000"/>
              </a:lnSpc>
              <a:defRPr>
                <a:solidFill>
                  <a:srgbClr val="0033CC"/>
                </a:solidFill>
              </a:defRPr>
            </a:lvl1pPr>
            <a:lvl2pPr indent="-252095">
              <a:defRPr>
                <a:solidFill>
                  <a:srgbClr val="0033CC"/>
                </a:solidFill>
              </a:defRPr>
            </a:lvl2pPr>
            <a:lvl3pPr>
              <a:defRPr>
                <a:solidFill>
                  <a:srgbClr val="0033CC"/>
                </a:solidFill>
              </a:defRPr>
            </a:lvl3pPr>
            <a:lvl4pPr>
              <a:defRPr>
                <a:solidFill>
                  <a:srgbClr val="0033CC"/>
                </a:solidFill>
              </a:defRPr>
            </a:lvl4pPr>
            <a:lvl5pPr>
              <a:defRPr>
                <a:solidFill>
                  <a:srgbClr val="0033CC"/>
                </a:solidFill>
              </a:defRPr>
            </a:lvl5pPr>
          </a:lstStyle>
          <a:p>
            <a:pPr lvl="0"/>
            <a:r>
              <a:rPr lang="en-US" dirty="0" smtClean="0"/>
              <a:t>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mtClean="0"/>
              <a:t>Signals and Systems by Xin Lou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EC89E-80AA-4277-88B3-DEC7F31DD604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mtClean="0"/>
              <a:t>Signals and Systems by Xin Lou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EC89E-80AA-4277-88B3-DEC7F31DD604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44693"/>
            <a:ext cx="3886200" cy="4832270"/>
          </a:xfrm>
        </p:spPr>
        <p:txBody>
          <a:bodyPr/>
          <a:lstStyle/>
          <a:p>
            <a:pPr lvl="0"/>
            <a:r>
              <a:rPr lang="en-US" dirty="0" smtClean="0"/>
              <a:t>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44693"/>
            <a:ext cx="3886200" cy="483227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Signals and Systems by Xin Lou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EC89E-80AA-4277-88B3-DEC7F31DD604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mtClean="0"/>
              <a:t>Signals and Systems by Xin Lou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EC89E-80AA-4277-88B3-DEC7F31DD604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mtClean="0"/>
              <a:t>Signals and Systems by Xin Lou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EC89E-80AA-4277-88B3-DEC7F31DD60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mtClean="0"/>
              <a:t>Signals and Systems by Xin Lou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EC89E-80AA-4277-88B3-DEC7F31DD60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mtClean="0"/>
              <a:t>Signals and Systems by Xin Lou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EC89E-80AA-4277-88B3-DEC7F31DD60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1.pn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303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1093808"/>
            <a:ext cx="8686800" cy="53768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 smtClean="0"/>
              <a:t>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8600" y="6492875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pPr algn="l"/>
            <a:r>
              <a:rPr lang="en-US" dirty="0" smtClean="0"/>
              <a:t>Signals and Systems by Xin Lou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43300" y="6499314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fld id="{CBDEC89E-80AA-4277-88B3-DEC7F31DD604}" type="slidenum">
              <a:rPr lang="en-US" smtClean="0"/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2095" y="6326095"/>
            <a:ext cx="519953" cy="51995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000" b="1" u="none" kern="1200">
          <a:solidFill>
            <a:schemeClr val="accent4">
              <a:lumMod val="75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panose="020B0604020202090204" pitchFamily="34" charset="0"/>
          <a:ea typeface="+mj-ea"/>
          <a:cs typeface="Arial" panose="020B0604020202090204" pitchFamily="34" charset="0"/>
        </a:defRPr>
      </a:lvl1pPr>
    </p:titleStyle>
    <p:bodyStyle>
      <a:lvl1pPr marL="396240" indent="-396240" algn="l" defTabSz="914400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Clr>
          <a:schemeClr val="bg1"/>
        </a:buClr>
        <a:buSzPct val="100000"/>
        <a:buFont typeface="Wingdings" panose="05000000000000000000" pitchFamily="2" charset="2"/>
        <a:buChar char="q"/>
        <a:defRPr sz="3000" kern="1200">
          <a:solidFill>
            <a:schemeClr val="bg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720090" indent="-215900" algn="l" defTabSz="914400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Clr>
          <a:schemeClr val="bg1"/>
        </a:buClr>
        <a:buSzPct val="100000"/>
        <a:buFont typeface="Wingdings" panose="05000000000000000000" pitchFamily="2" charset="2"/>
        <a:buChar char="Ø"/>
        <a:defRPr sz="2700" kern="1200">
          <a:solidFill>
            <a:schemeClr val="bg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080135" indent="-144145" algn="l" defTabSz="914400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Clr>
          <a:schemeClr val="bg1"/>
        </a:buClr>
        <a:buSzPct val="100000"/>
        <a:buFont typeface="Arial" panose="020B0604020202090204" pitchFamily="34" charset="0"/>
        <a:buChar char="•"/>
        <a:defRPr sz="2400" kern="1200">
          <a:solidFill>
            <a:schemeClr val="bg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Clr>
          <a:schemeClr val="bg1"/>
        </a:buClr>
        <a:buSzPct val="100000"/>
        <a:buFont typeface="Wingdings" panose="05000000000000000000" pitchFamily="2" charset="2"/>
        <a:buChar char="§"/>
        <a:defRPr sz="2000" kern="1200">
          <a:solidFill>
            <a:schemeClr val="bg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Clr>
          <a:schemeClr val="bg1"/>
        </a:buClr>
        <a:buSzPct val="100000"/>
        <a:buFont typeface="Wingdings" panose="05000000000000000000" pitchFamily="2" charset="2"/>
        <a:buChar char="ü"/>
        <a:defRPr sz="1800" kern="1200">
          <a:solidFill>
            <a:schemeClr val="bg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3.png"/><Relationship Id="rId4" Type="http://schemas.openxmlformats.org/officeDocument/2006/relationships/image" Target="../media/image17.png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77915" y="1378828"/>
            <a:ext cx="8908159" cy="53705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000" dirty="0" smtClean="0">
                <a:solidFill>
                  <a:srgbClr val="FFFF00"/>
                </a:solidFill>
              </a:rPr>
              <a:t>Processing analog signal with discrete-time filter</a:t>
            </a:r>
            <a:endParaRPr lang="en-US" altLang="zh-CN" sz="3000" dirty="0">
              <a:solidFill>
                <a:srgbClr val="FFFF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BDEC89E-80AA-4277-88B3-DEC7F31DD60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E7E6E6">
                    <a:lumMod val="9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E7E6E6">
                  <a:lumMod val="9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0" y="6483813"/>
            <a:ext cx="30861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E7E6E6">
                    <a:lumMod val="9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Signals and Systems by L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E7E6E6">
                    <a:lumMod val="90000"/>
                  </a:srgb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in Xu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9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 descr="handoutslides5ESC0 - Copy.pdf - Adobe Acrobat Pro DC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07" t="21653" r="22816" b="42866"/>
          <a:stretch>
            <a:fillRect/>
          </a:stretch>
        </p:blipFill>
        <p:spPr>
          <a:xfrm>
            <a:off x="813013" y="2165947"/>
            <a:ext cx="7637961" cy="351524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000" dirty="0" smtClean="0">
                <a:solidFill>
                  <a:srgbClr val="FFFF00"/>
                </a:solidFill>
              </a:rPr>
              <a:t>Sample Rate Increase</a:t>
            </a:r>
            <a:endParaRPr lang="en-US" altLang="zh-CN" sz="3000" dirty="0">
              <a:solidFill>
                <a:srgbClr val="FFFF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BDEC89E-80AA-4277-88B3-DEC7F31DD60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E7E6E6">
                    <a:lumMod val="9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E7E6E6">
                  <a:lumMod val="9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0" y="6483813"/>
            <a:ext cx="30861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E7E6E6">
                    <a:lumMod val="9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Signals and Systems by L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E7E6E6">
                    <a:lumMod val="90000"/>
                  </a:srgb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in Xu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9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handoutslides5ESC0 - Copy.pdf - Adobe Acrobat Pro DC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87" t="22479" r="12082" b="8626"/>
          <a:stretch>
            <a:fillRect/>
          </a:stretch>
        </p:blipFill>
        <p:spPr>
          <a:xfrm>
            <a:off x="432579" y="1352316"/>
            <a:ext cx="8297121" cy="49615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000" dirty="0" smtClean="0">
                <a:solidFill>
                  <a:srgbClr val="FFFF00"/>
                </a:solidFill>
              </a:rPr>
              <a:t>Sample Rate Increase</a:t>
            </a:r>
            <a:endParaRPr lang="en-US" altLang="zh-CN" sz="3000" dirty="0">
              <a:solidFill>
                <a:srgbClr val="FFFF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BDEC89E-80AA-4277-88B3-DEC7F31DD60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E7E6E6">
                    <a:lumMod val="9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E7E6E6">
                  <a:lumMod val="9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0" y="6483813"/>
            <a:ext cx="30861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E7E6E6">
                    <a:lumMod val="9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Signals and Systems by L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E7E6E6">
                    <a:lumMod val="90000"/>
                  </a:srgb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in Xu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9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Picture 2" descr="handoutslides5ESC0 - Copy.pdf - Adobe Acrobat Pro DC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56" t="23637" r="13077" b="7633"/>
          <a:stretch>
            <a:fillRect/>
          </a:stretch>
        </p:blipFill>
        <p:spPr>
          <a:xfrm>
            <a:off x="529607" y="1266329"/>
            <a:ext cx="8224339" cy="5047581"/>
          </a:xfrm>
          <a:prstGeom prst="rect">
            <a:avLst/>
          </a:prstGeom>
        </p:spPr>
      </p:pic>
      <p:pic>
        <p:nvPicPr>
          <p:cNvPr id="6" name="Picture 5" descr="handoutslides5ESC0 - Copy.pdf - Adobe Acrobat Pro DC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398" t="67380" r="42669" b="29894"/>
          <a:stretch>
            <a:fillRect/>
          </a:stretch>
        </p:blipFill>
        <p:spPr>
          <a:xfrm>
            <a:off x="6490240" y="4483644"/>
            <a:ext cx="527957" cy="20023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77915" y="1378828"/>
            <a:ext cx="8908159" cy="53705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000" dirty="0" smtClean="0">
                <a:solidFill>
                  <a:srgbClr val="FFFF00"/>
                </a:solidFill>
              </a:rPr>
              <a:t>Processing analog signal with discrete-time filter</a:t>
            </a:r>
            <a:endParaRPr lang="en-US" altLang="zh-CN" sz="3000" dirty="0">
              <a:solidFill>
                <a:srgbClr val="FFFF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BDEC89E-80AA-4277-88B3-DEC7F31DD60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E7E6E6">
                    <a:lumMod val="9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E7E6E6">
                  <a:lumMod val="9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0" y="6483813"/>
            <a:ext cx="30861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E7E6E6">
                    <a:lumMod val="9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Signals and Systems by L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E7E6E6">
                    <a:lumMod val="90000"/>
                  </a:srgb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in Xu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9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 descr="handoutslides5ESC0 - Copy.pdf - Adobe Acrobat Pro DC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07" t="21653" r="22816" b="42866"/>
          <a:stretch>
            <a:fillRect/>
          </a:stretch>
        </p:blipFill>
        <p:spPr>
          <a:xfrm>
            <a:off x="177914" y="1400988"/>
            <a:ext cx="5100683" cy="234750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/>
              <p:cNvSpPr/>
              <p:nvPr/>
            </p:nvSpPr>
            <p:spPr>
              <a:xfrm>
                <a:off x="5464614" y="3182863"/>
                <a:ext cx="2880147" cy="4049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𝑌</m:t>
                      </m:r>
                      <m:d>
                        <m:dPr>
                          <m:ctrlP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𝜃</m:t>
                              </m:r>
                            </m:sup>
                          </m:sSup>
                        </m:e>
                      </m:d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𝐻</m:t>
                          </m:r>
                        </m:e>
                        <m:sub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</m:sub>
                      </m:sSub>
                      <m:d>
                        <m:dPr>
                          <m:ctrlP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𝜃</m:t>
                              </m:r>
                            </m:sup>
                          </m:sSup>
                        </m:e>
                      </m:d>
                      <m:r>
                        <a:rPr kumimoji="0" 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∙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𝑋</m:t>
                      </m:r>
                      <m:d>
                        <m:dPr>
                          <m:ctrlP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𝜃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4614" y="3182863"/>
                <a:ext cx="2880147" cy="404983"/>
              </a:xfrm>
              <a:prstGeom prst="rect">
                <a:avLst/>
              </a:prstGeom>
              <a:blipFill rotWithShape="1">
                <a:blip r:embed="rId2"/>
                <a:stretch>
                  <a:fillRect l="-15" t="-60" r="8" b="24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/>
              <p:cNvSpPr/>
              <p:nvPr/>
            </p:nvSpPr>
            <p:spPr>
              <a:xfrm>
                <a:off x="358427" y="4342627"/>
                <a:ext cx="3997120" cy="97661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𝑌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𝜔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)=</m:t>
                      </m:r>
                      <m:d>
                        <m:dPr>
                          <m:begChr m:val="{"/>
                          <m:endChr m:val=""/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kumimoji="0" lang="en-US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kumimoji="0" lang="en-US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  <m:r>
                                  <a:rPr kumimoji="0" lang="en-US" sz="1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∙</m:t>
                                </m:r>
                                <m:r>
                                  <a:rPr kumimoji="0" lang="en-US" sz="1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𝑌</m:t>
                                </m:r>
                                <m:d>
                                  <m:dPr>
                                    <m:ctrlPr>
                                      <a:rPr kumimoji="0" lang="en-US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kumimoji="0" lang="en-US" sz="18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kumimoji="0" lang="en-US" sz="18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r>
                                          <a:rPr kumimoji="0" lang="en-US" sz="18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𝑗</m:t>
                                        </m:r>
                                        <m:r>
                                          <a:rPr kumimoji="0" lang="en-US" sz="18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𝜃</m:t>
                                        </m:r>
                                      </m:sup>
                                    </m:sSup>
                                  </m:e>
                                </m:d>
                                <m:sSub>
                                  <m:sSubPr>
                                    <m:ctrlP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|</m:t>
                                    </m:r>
                                  </m:e>
                                  <m:sub>
                                    <m:r>
                                      <a:rPr kumimoji="0" lang="en-US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𝜃</m:t>
                                    </m:r>
                                    <m: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=</m:t>
                                    </m:r>
                                    <m:r>
                                      <a:rPr kumimoji="0" lang="en-US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𝜔</m:t>
                                    </m:r>
                                    <m:sSub>
                                      <m:sSubPr>
                                        <m:ctrlPr>
                                          <a:rPr kumimoji="0" lang="en-US" sz="18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en-US" sz="18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𝑇</m:t>
                                        </m:r>
                                      </m:e>
                                      <m:sub>
                                        <m:r>
                                          <a:rPr kumimoji="0" lang="en-US" sz="18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𝑠</m:t>
                                        </m:r>
                                      </m:sub>
                                    </m:sSub>
                                  </m:sub>
                                </m:sSub>
                                <m:r>
                                  <a:rPr kumimoji="0" lang="en-U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    |</m:t>
                                </m:r>
                                <m:r>
                                  <a:rPr kumimoji="0" lang="en-U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𝜔</m:t>
                                </m:r>
                                <m:r>
                                  <a:rPr kumimoji="0" lang="en-U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|≤</m:t>
                                </m:r>
                                <m:f>
                                  <m:fPr>
                                    <m:ctrlPr>
                                      <a:rPr kumimoji="0" lang="en-US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𝜋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kumimoji="0" lang="en-US" sz="18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en-US" sz="18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𝑇</m:t>
                                        </m:r>
                                      </m:e>
                                      <m:sub>
                                        <m:r>
                                          <a:rPr kumimoji="0" lang="en-US" sz="18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𝑠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kumimoji="0" lang="en-US" altLang="zh-CN" sz="1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  <m:r>
                                  <a:rPr kumimoji="0" lang="en-US" altLang="zh-CN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                                </m:t>
                                </m:r>
                                <m:r>
                                  <m:rPr>
                                    <m:sty m:val="p"/>
                                  </m:rPr>
                                  <a:rPr kumimoji="0" lang="en-US" altLang="zh-CN" sz="1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o</m:t>
                                </m:r>
                                <m:r>
                                  <m:rPr>
                                    <m:sty m:val="p"/>
                                  </m:rPr>
                                  <a:rPr kumimoji="0" lang="en-US" altLang="zh-CN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th</m:t>
                                </m:r>
                                <m:r>
                                  <m:rPr>
                                    <m:sty m:val="p"/>
                                  </m:rPr>
                                  <a:rPr kumimoji="0" lang="en-US" altLang="zh-CN" sz="1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erwise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427" y="4342627"/>
                <a:ext cx="3997120" cy="976614"/>
              </a:xfrm>
              <a:prstGeom prst="rect">
                <a:avLst/>
              </a:prstGeom>
              <a:blipFill rotWithShape="1">
                <a:blip r:embed="rId3"/>
                <a:stretch>
                  <a:fillRect l="-7" t="-51" r="2" b="49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 descr="handoutslides5ESC0 - Copy.pdf - Adobe Acrobat Pro DC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14" t="57795" r="12488" b="35913"/>
          <a:stretch>
            <a:fillRect/>
          </a:stretch>
        </p:blipFill>
        <p:spPr>
          <a:xfrm>
            <a:off x="250322" y="3917241"/>
            <a:ext cx="6628862" cy="365654"/>
          </a:xfrm>
          <a:prstGeom prst="rect">
            <a:avLst/>
          </a:prstGeom>
        </p:spPr>
      </p:pic>
      <p:pic>
        <p:nvPicPr>
          <p:cNvPr id="13" name="Picture 12" descr="handoutslides5ESC0 - Copy.pdf - Adobe Acrobat Pro DC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93" t="78763" r="24864" b="6596"/>
          <a:stretch>
            <a:fillRect/>
          </a:stretch>
        </p:blipFill>
        <p:spPr>
          <a:xfrm>
            <a:off x="2192903" y="5547721"/>
            <a:ext cx="4650234" cy="96380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ctangle 13"/>
              <p:cNvSpPr/>
              <p:nvPr/>
            </p:nvSpPr>
            <p:spPr>
              <a:xfrm>
                <a:off x="5464614" y="1831133"/>
                <a:ext cx="3328412" cy="8476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𝑋</m:t>
                      </m:r>
                      <m:d>
                        <m:dPr>
                          <m:ctrlP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𝜃</m:t>
                              </m:r>
                            </m:sup>
                          </m:sSup>
                        </m:e>
                      </m:d>
                      <m:r>
                        <a:rPr kumimoji="0" lang="en-US" altLang="zh-CN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ctrlP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𝜃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kumimoji="0" lang="en-US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kumimoji="0" lang="en-US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den>
                          </m:f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f>
                            <m:fPr>
                              <m:ctrlP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𝜋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kumimoji="0" lang="en-US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kumimoji="0" lang="en-US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den>
                          </m:f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kumimoji="0" lang="en-US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4614" y="1831133"/>
                <a:ext cx="3328412" cy="847604"/>
              </a:xfrm>
              <a:prstGeom prst="rect">
                <a:avLst/>
              </a:prstGeom>
              <a:blipFill rotWithShape="1">
                <a:blip r:embed="rId4"/>
                <a:stretch>
                  <a:fillRect l="-13" t="-50" r="5" b="36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/>
              <p:cNvSpPr/>
              <p:nvPr/>
            </p:nvSpPr>
            <p:spPr>
              <a:xfrm>
                <a:off x="4218103" y="4342627"/>
                <a:ext cx="3800271" cy="97661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𝑋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(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𝜔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)∙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𝑗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𝜃</m:t>
                                        </m:r>
                                      </m:sup>
                                    </m:sSup>
                                  </m:e>
                                </m:d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|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𝜃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=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𝜔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𝑇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𝑠</m:t>
                                        </m:r>
                                      </m:sub>
                                    </m:sSub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    |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𝜔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|≤</m:t>
                                </m:r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𝜋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𝑇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𝑠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                         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otherwise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8103" y="4342627"/>
                <a:ext cx="3800271" cy="976614"/>
              </a:xfrm>
              <a:prstGeom prst="rect">
                <a:avLst/>
              </a:prstGeom>
              <a:blipFill rotWithShape="1">
                <a:blip r:embed="rId5"/>
                <a:stretch>
                  <a:fillRect l="-11" t="-51" r="6" b="49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17920" y="1184091"/>
            <a:ext cx="8908159" cy="53705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000" dirty="0" smtClean="0">
                <a:solidFill>
                  <a:srgbClr val="FFFF00"/>
                </a:solidFill>
              </a:rPr>
              <a:t>Processing discrete-time signal with </a:t>
            </a:r>
            <a:r>
              <a:rPr lang="en-US" altLang="zh-CN" sz="3000" dirty="0">
                <a:solidFill>
                  <a:srgbClr val="FFFF00"/>
                </a:solidFill>
              </a:rPr>
              <a:t>analog</a:t>
            </a:r>
            <a:r>
              <a:rPr lang="en-US" altLang="zh-CN" sz="3000" dirty="0" smtClean="0">
                <a:solidFill>
                  <a:srgbClr val="FFFF00"/>
                </a:solidFill>
              </a:rPr>
              <a:t> filter</a:t>
            </a:r>
            <a:endParaRPr lang="en-US" altLang="zh-CN" sz="3000" dirty="0">
              <a:solidFill>
                <a:srgbClr val="FFFF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BDEC89E-80AA-4277-88B3-DEC7F31DD60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E7E6E6">
                    <a:lumMod val="9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E7E6E6">
                  <a:lumMod val="9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0" y="6483813"/>
            <a:ext cx="30861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E7E6E6">
                    <a:lumMod val="9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Signals and Systems by L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E7E6E6">
                    <a:lumMod val="90000"/>
                  </a:srgb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in Xu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9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Picture 2" descr="handoutslides5ESC0 - Copy.pdf - Adobe Acrobat Pro DC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26" t="24216" r="23478" b="34265"/>
          <a:stretch>
            <a:fillRect/>
          </a:stretch>
        </p:blipFill>
        <p:spPr>
          <a:xfrm>
            <a:off x="793407" y="1527778"/>
            <a:ext cx="7470359" cy="41392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17920" y="1184091"/>
            <a:ext cx="8908159" cy="56287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000" dirty="0" smtClean="0">
                <a:solidFill>
                  <a:srgbClr val="FFFF00"/>
                </a:solidFill>
              </a:rPr>
              <a:t>Processing discrete-time signal with </a:t>
            </a:r>
            <a:r>
              <a:rPr lang="en-US" altLang="zh-CN" sz="3000" dirty="0">
                <a:solidFill>
                  <a:srgbClr val="FFFF00"/>
                </a:solidFill>
              </a:rPr>
              <a:t>analog</a:t>
            </a:r>
            <a:r>
              <a:rPr lang="en-US" altLang="zh-CN" sz="3000" dirty="0" smtClean="0">
                <a:solidFill>
                  <a:srgbClr val="FFFF00"/>
                </a:solidFill>
              </a:rPr>
              <a:t> filter</a:t>
            </a:r>
            <a:endParaRPr lang="en-US" altLang="zh-CN" sz="3000" dirty="0">
              <a:solidFill>
                <a:srgbClr val="FFFF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BDEC89E-80AA-4277-88B3-DEC7F31DD60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E7E6E6">
                    <a:lumMod val="9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E7E6E6">
                  <a:lumMod val="9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0" y="6483813"/>
            <a:ext cx="30861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E7E6E6">
                    <a:lumMod val="9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Signals and Systems by L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E7E6E6">
                    <a:lumMod val="90000"/>
                  </a:srgb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in Xu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9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Picture 2" descr="handoutslides5ESC0 - Copy.pdf - Adobe Acrobat Pro DC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26" t="24216" r="23478" b="34265"/>
          <a:stretch>
            <a:fillRect/>
          </a:stretch>
        </p:blipFill>
        <p:spPr>
          <a:xfrm>
            <a:off x="117920" y="1185807"/>
            <a:ext cx="4851286" cy="2688019"/>
          </a:xfrm>
          <a:prstGeom prst="rect">
            <a:avLst/>
          </a:prstGeom>
        </p:spPr>
      </p:pic>
      <p:pic>
        <p:nvPicPr>
          <p:cNvPr id="6" name="Picture 5" descr="handoutslides5ESC0 - Copy.pdf - Adobe Acrobat Pro DC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13" t="70119" r="15158" b="11107"/>
          <a:stretch>
            <a:fillRect/>
          </a:stretch>
        </p:blipFill>
        <p:spPr>
          <a:xfrm>
            <a:off x="1707718" y="5529736"/>
            <a:ext cx="6369642" cy="109538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/>
              <p:cNvSpPr/>
              <p:nvPr/>
            </p:nvSpPr>
            <p:spPr>
              <a:xfrm>
                <a:off x="5395817" y="2801752"/>
                <a:ext cx="243053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𝑌</m:t>
                      </m:r>
                      <m:d>
                        <m:dPr>
                          <m:ctrlP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𝜔</m:t>
                          </m:r>
                        </m:e>
                      </m:d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𝐻</m:t>
                          </m:r>
                        </m:e>
                        <m:sub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sub>
                      </m:sSub>
                      <m:d>
                        <m:dPr>
                          <m:ctrlP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𝜔</m:t>
                          </m:r>
                        </m:e>
                      </m:d>
                      <m:r>
                        <a:rPr kumimoji="0" 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∙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𝑋</m:t>
                      </m:r>
                      <m:d>
                        <m:dPr>
                          <m:ctrlP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𝜔</m:t>
                          </m:r>
                        </m:e>
                      </m:d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817" y="2801752"/>
                <a:ext cx="2430537" cy="369332"/>
              </a:xfrm>
              <a:prstGeom prst="rect">
                <a:avLst/>
              </a:prstGeom>
              <a:blipFill rotWithShape="1">
                <a:blip r:embed="rId2"/>
                <a:stretch>
                  <a:fillRect l="-9" t="-36" r="25" b="143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1"/>
              <p:cNvSpPr/>
              <p:nvPr/>
            </p:nvSpPr>
            <p:spPr>
              <a:xfrm>
                <a:off x="117920" y="3869174"/>
                <a:ext cx="4073487" cy="8476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𝑌</m:t>
                      </m:r>
                      <m:d>
                        <m:dPr>
                          <m:ctrlP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𝜃</m:t>
                              </m:r>
                            </m:sup>
                          </m:sSup>
                        </m:e>
                      </m:d>
                      <m:r>
                        <a:rPr kumimoji="0" lang="en-US" altLang="zh-CN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ctrlP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  <m:d>
                            <m:dPr>
                              <m:ctrlP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f>
                                <m:fPr>
                                  <m:ctrlPr>
                                    <a:rPr kumimoji="0" lang="en-US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0" lang="en-US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  <m:r>
                                    <a:rPr kumimoji="0" lang="en-US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kumimoji="0" lang="en-US" sz="18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sz="18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kumimoji="0" lang="en-US" sz="18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  <m:sSub>
                            <m:sSubPr>
                              <m:ctrlP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|</m:t>
                              </m:r>
                            </m:e>
                            <m:sub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𝜃</m:t>
                              </m:r>
                              <m:sSub>
                                <m:sSubPr>
                                  <m:ctrlPr>
                                    <a:rPr kumimoji="0" lang="en-US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/</m:t>
                                  </m:r>
                                  <m:r>
                                    <a:rPr kumimoji="0" lang="en-US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kumimoji="0" lang="en-US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sub>
                          </m:sSub>
                        </m:e>
                      </m:nary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920" y="3869174"/>
                <a:ext cx="4073487" cy="847604"/>
              </a:xfrm>
              <a:prstGeom prst="rect">
                <a:avLst/>
              </a:prstGeom>
              <a:blipFill rotWithShape="1">
                <a:blip r:embed="rId3"/>
                <a:stretch>
                  <a:fillRect l="-11" t="-14" r="10" b="75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4063784" y="4744118"/>
                <a:ext cx="3848939" cy="8476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kumimoji="0" 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𝑋</m:t>
                      </m:r>
                      <m:d>
                        <m:dPr>
                          <m:ctrlP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𝜃</m:t>
                              </m:r>
                            </m:sup>
                          </m:sSup>
                        </m:e>
                      </m:d>
                      <m:nary>
                        <m:naryPr>
                          <m:chr m:val="∑"/>
                          <m:ctrlP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𝜔</m:t>
                          </m:r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f>
                            <m:fPr>
                              <m:ctrlP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𝜋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den>
                          </m:f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|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𝜃</m:t>
                              </m:r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/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3784" y="4744118"/>
                <a:ext cx="3848939" cy="847604"/>
              </a:xfrm>
              <a:prstGeom prst="rect">
                <a:avLst/>
              </a:prstGeom>
              <a:blipFill rotWithShape="1">
                <a:blip r:embed="rId4"/>
                <a:stretch>
                  <a:fillRect l="-11" t="-4" r="16" b="65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4063784" y="3890972"/>
                <a:ext cx="4918462" cy="8476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𝜔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𝜋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|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𝜃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/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sub>
                          </m:sSub>
                          <m:r>
                            <m:rPr>
                              <m:nor/>
                            </m:rPr>
                            <a:rPr lang="en-US" dirty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3784" y="3890972"/>
                <a:ext cx="4918462" cy="847604"/>
              </a:xfrm>
              <a:prstGeom prst="rect">
                <a:avLst/>
              </a:prstGeom>
              <a:blipFill rotWithShape="1">
                <a:blip r:embed="rId5"/>
                <a:stretch>
                  <a:fillRect l="-9" t="-39" r="3" b="24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5" grpId="0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000" dirty="0" smtClean="0">
                <a:solidFill>
                  <a:srgbClr val="FFFF00"/>
                </a:solidFill>
              </a:rPr>
              <a:t>Sample rate conversion</a:t>
            </a:r>
            <a:endParaRPr lang="en-US" altLang="zh-CN" sz="3000" dirty="0">
              <a:solidFill>
                <a:srgbClr val="FFFF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BDEC89E-80AA-4277-88B3-DEC7F31DD60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E7E6E6">
                    <a:lumMod val="9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E7E6E6">
                  <a:lumMod val="9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0" y="6483813"/>
            <a:ext cx="30861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E7E6E6">
                    <a:lumMod val="9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Signals and Systems by L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E7E6E6">
                    <a:lumMod val="90000"/>
                  </a:srgb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in Xu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9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 descr="handoutslides5ESC0 - Copy.pdf - Adobe Acrobat Pro DC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13" t="21983" r="19955" b="8213"/>
          <a:stretch>
            <a:fillRect/>
          </a:stretch>
        </p:blipFill>
        <p:spPr>
          <a:xfrm>
            <a:off x="810962" y="1193891"/>
            <a:ext cx="7608966" cy="528992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000" dirty="0" smtClean="0">
                <a:solidFill>
                  <a:srgbClr val="FFFF00"/>
                </a:solidFill>
              </a:rPr>
              <a:t>Sample Rate Decrease</a:t>
            </a:r>
            <a:endParaRPr lang="en-US" altLang="zh-CN" sz="3000" dirty="0">
              <a:solidFill>
                <a:srgbClr val="FFFF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BDEC89E-80AA-4277-88B3-DEC7F31DD60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E7E6E6">
                    <a:lumMod val="9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E7E6E6">
                  <a:lumMod val="9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0" y="6483813"/>
            <a:ext cx="30861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E7E6E6">
                    <a:lumMod val="9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Signals and Systems by L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E7E6E6">
                    <a:lumMod val="90000"/>
                  </a:srgb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in Xu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9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Picture 2" descr="handoutslides5ESC0 - Copy.pdf - Adobe Acrobat Pro DC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47" t="21818" r="12760" b="7468"/>
          <a:stretch>
            <a:fillRect/>
          </a:stretch>
        </p:blipFill>
        <p:spPr>
          <a:xfrm>
            <a:off x="384793" y="1179203"/>
            <a:ext cx="8374414" cy="52686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49465" y="1378824"/>
            <a:ext cx="8874546" cy="53705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000" dirty="0" smtClean="0">
                <a:solidFill>
                  <a:srgbClr val="FFFF00"/>
                </a:solidFill>
              </a:rPr>
              <a:t>Sample Rate Decrease</a:t>
            </a:r>
            <a:endParaRPr lang="en-US" altLang="zh-CN" sz="3000" dirty="0">
              <a:solidFill>
                <a:srgbClr val="FFFF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BDEC89E-80AA-4277-88B3-DEC7F31DD60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E7E6E6">
                    <a:lumMod val="9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E7E6E6">
                  <a:lumMod val="9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0" y="6483813"/>
            <a:ext cx="30861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E7E6E6">
                    <a:lumMod val="9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Signals and Systems by L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E7E6E6">
                    <a:lumMod val="90000"/>
                  </a:srgb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in Xu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9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/>
              <p:cNvSpPr/>
              <p:nvPr/>
            </p:nvSpPr>
            <p:spPr>
              <a:xfrm>
                <a:off x="585331" y="1627192"/>
                <a:ext cx="6328656" cy="90165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𝑀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𝑀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p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en-US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f>
                                <m:fPr>
                                  <m:ctrlPr>
                                    <a:rPr lang="en-US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𝜃</m:t>
                                  </m:r>
                                </m:num>
                                <m:den>
                                  <m:r>
                                    <a:rPr 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𝑀</m:t>
                                  </m:r>
                                </m:den>
                              </m:f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  <m:f>
                                <m:fPr>
                                  <m:ctrlPr>
                                    <a:rPr lang="en-US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𝑀</m:t>
                                  </m:r>
                                </m:den>
                              </m:f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𝑀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𝑀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p>
                            <m:e>
                              <m:r>
                                <a:rPr lang="en-US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  <m:r>
                                <a:rPr lang="en-US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l-GR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Ω</m:t>
                                  </m:r>
                                </m:sup>
                              </m:sSup>
                              <m:r>
                                <a:rPr 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𝑀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𝑝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=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𝑀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p>
                                <m:e>
                                  <m:nary>
                                    <m:naryPr>
                                      <m:chr m:val="∑"/>
                                      <m:ctrlPr>
                                        <a:rPr lang="en-US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𝑘</m:t>
                                      </m:r>
                                      <m:r>
                                        <m:rPr>
                                          <m:brk m:alnAt="23"/>
                                        </m:rPr>
                                        <a:rPr lang="en-US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=</m:t>
                                      </m:r>
                                      <m:r>
                                        <a:rPr lang="en-US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−∞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∞</m:t>
                                      </m:r>
                                    </m:sup>
                                    <m:e>
                                      <m:r>
                                        <a:rPr lang="en-US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[</m:t>
                                      </m:r>
                                      <m:r>
                                        <a:rPr lang="en-US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]</m:t>
                                      </m:r>
                                      <m:sSup>
                                        <m:sSupPr>
                                          <m:ctrlPr>
                                            <a:rPr lang="en-US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p>
                                          <m:r>
                                            <a:rPr lang="en-US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𝑗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a:rPr lang="el-GR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Ω</m:t>
                                          </m:r>
                                          <m:r>
                                            <a:rPr lang="en-US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𝑘</m:t>
                                          </m:r>
                                        </m:sup>
                                      </m:sSup>
                                    </m:e>
                                  </m:nary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331" y="1627192"/>
                <a:ext cx="6328656" cy="901657"/>
              </a:xfrm>
              <a:prstGeom prst="rect">
                <a:avLst/>
              </a:prstGeom>
              <a:blipFill rotWithShape="1">
                <a:blip r:embed="rId1"/>
                <a:stretch>
                  <a:fillRect l="-8" t="-36" r="2" b="31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339236" y="2543057"/>
                <a:ext cx="7893892" cy="9840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𝑀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𝑀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=−∞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∞</m:t>
                              </m:r>
                            </m:sup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[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]</m:t>
                              </m:r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  <m:r>
                                    <a:rPr lang="en-US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(</m:t>
                                  </m:r>
                                  <m:r>
                                    <a:rPr lang="en-US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𝜃</m:t>
                                  </m:r>
                                  <m:r>
                                    <a:rPr lang="en-US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  <m:r>
                                    <a:rPr lang="en-US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/</m:t>
                                  </m:r>
                                  <m:r>
                                    <a:rPr lang="en-US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𝑀</m:t>
                                  </m:r>
                                  <m:r>
                                    <a:rPr lang="en-US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) 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𝑝</m:t>
                                  </m:r>
                                  <m:r>
                                    <a:rPr lang="en-US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  <m:r>
                                    <a:rPr lang="en-US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𝜋</m:t>
                                  </m:r>
                                  <m:r>
                                    <a:rPr lang="en-US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  <m:r>
                                    <a:rPr lang="en-US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/</m:t>
                                  </m:r>
                                  <m:r>
                                    <a:rPr lang="en-US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𝑀</m:t>
                                  </m:r>
                                </m:sup>
                              </m:sSup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𝑀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=−∞</m:t>
                                  </m:r>
                                </m:sub>
                                <m:sup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∞</m:t>
                                  </m:r>
                                </m:sup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[</m:t>
                                  </m:r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]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𝜃</m:t>
                                      </m:r>
                                      <m:r>
                                        <a:rPr lang="en-US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/</m:t>
                                      </m:r>
                                      <m:r>
                                        <a:rPr lang="en-US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𝑀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) 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nary>
                                        <m:naryPr>
                                          <m:chr m:val="∑"/>
                                          <m:ctrlP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𝑝</m:t>
                                          </m:r>
                                          <m: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=</m:t>
                                          </m:r>
                                          <m: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  <m:sup>
                                          <m: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𝑀</m:t>
                                          </m:r>
                                          <m: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1</m:t>
                                          </m:r>
                                        </m:sup>
                                        <m:e>
                                          <m:sSup>
                                            <m:sSupPr>
                                              <m:ctrlPr>
                                                <a:rPr lang="en-US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𝑒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i="1" smtClean="0">
                                                  <a:solidFill>
                                                    <a:srgbClr val="00B05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𝑝</m:t>
                                              </m:r>
                                              <m:r>
                                                <a:rPr lang="en-US" i="1" smtClean="0">
                                                  <a:solidFill>
                                                    <a:srgbClr val="00B05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2</m:t>
                                              </m:r>
                                              <m:r>
                                                <a:rPr lang="en-US" i="1" smtClean="0">
                                                  <a:solidFill>
                                                    <a:srgbClr val="00B05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𝜋</m:t>
                                              </m:r>
                                              <m:r>
                                                <a:rPr lang="en-US" i="1" smtClean="0">
                                                  <a:solidFill>
                                                    <a:srgbClr val="00B05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𝑘</m:t>
                                              </m:r>
                                              <m:r>
                                                <a:rPr lang="en-US" i="1" smtClean="0">
                                                  <a:solidFill>
                                                    <a:srgbClr val="00B05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/</m:t>
                                              </m:r>
                                              <m:r>
                                                <a:rPr lang="en-US" i="1" smtClean="0">
                                                  <a:solidFill>
                                                    <a:srgbClr val="00B05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𝑀</m:t>
                                              </m:r>
                                            </m:sup>
                                          </m:sSup>
                                        </m:e>
                                      </m:nary>
                                    </m:e>
                                  </m:d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236" y="2543057"/>
                <a:ext cx="7893892" cy="984052"/>
              </a:xfrm>
              <a:prstGeom prst="rect">
                <a:avLst/>
              </a:prstGeom>
              <a:blipFill rotWithShape="1">
                <a:blip r:embed="rId2"/>
                <a:stretch>
                  <a:fillRect l="-2" t="-53" r="4" b="32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/>
              <p:cNvSpPr/>
              <p:nvPr/>
            </p:nvSpPr>
            <p:spPr>
              <a:xfrm>
                <a:off x="327065" y="4474484"/>
                <a:ext cx="8908529" cy="8688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∙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𝑀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   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 ±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±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⋯</m:t>
                          </m:r>
                        </m:sub>
                        <m:sup/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[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]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𝜃</m:t>
                              </m:r>
                              <m:r>
                                <a:rPr lang="en-US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r>
                                <a:rPr lang="en-US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/</m:t>
                              </m:r>
                              <m:r>
                                <a:rPr lang="en-US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𝑀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 </m:t>
                              </m:r>
                            </m:sup>
                          </m:s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nary>
                            <m:naryPr>
                              <m:chr m:val="∑"/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=−∞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∞</m:t>
                              </m:r>
                            </m:sup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[</m:t>
                              </m:r>
                              <m:r>
                                <a:rPr lang="en-US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𝑀𝑛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]</m:t>
                              </m:r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(</m:t>
                                  </m:r>
                                  <m:r>
                                    <a:rPr lang="en-US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𝜃</m:t>
                                  </m:r>
                                  <m:r>
                                    <a:rPr lang="en-US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) </m:t>
                                  </m:r>
                                </m:sup>
                              </m:sSup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=−∞</m:t>
                                  </m:r>
                                </m:sub>
                                <m:sup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∞</m:t>
                                  </m:r>
                                </m:sup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  <m:sSup>
                                    <m:sSup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𝑗</m:t>
                                      </m:r>
                                      <m:d>
                                        <m:dPr>
                                          <m:ctrlP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𝜃</m:t>
                                          </m:r>
                                          <m: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</m:d>
                                    </m:sup>
                                  </m:sSup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=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𝑌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𝜃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)</m:t>
                                  </m:r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065" y="4474484"/>
                <a:ext cx="8908529" cy="868828"/>
              </a:xfrm>
              <a:prstGeom prst="rect">
                <a:avLst/>
              </a:prstGeom>
              <a:blipFill rotWithShape="1">
                <a:blip r:embed="rId3"/>
                <a:stretch>
                  <a:fillRect t="-32" r="2" b="49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 12"/>
              <p:cNvSpPr/>
              <p:nvPr/>
            </p:nvSpPr>
            <p:spPr>
              <a:xfrm>
                <a:off x="3139592" y="3572827"/>
                <a:ext cx="5539657" cy="90165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𝑀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p>
                        <m:e>
                          <m:sSup>
                            <m:sSup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𝜋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/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𝑀</m:t>
                              </m:r>
                            </m:sup>
                          </m:sSup>
                        </m:e>
                      </m:nary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𝑀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       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∙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𝑀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n-US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w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ith</m:t>
                                </m:r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, ±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,±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, ⋯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                                                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otherwise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9592" y="3572827"/>
                <a:ext cx="5539657" cy="901657"/>
              </a:xfrm>
              <a:prstGeom prst="rect">
                <a:avLst/>
              </a:prstGeom>
              <a:blipFill rotWithShape="1">
                <a:blip r:embed="rId4"/>
                <a:stretch>
                  <a:fillRect l="-3" t="-35" r="1" b="30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Picture 14" descr="handoutslides5ESC0 - Copy.pdf - Adobe Acrobat Pro DC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47" t="77469" r="12760" b="7468"/>
          <a:stretch>
            <a:fillRect/>
          </a:stretch>
        </p:blipFill>
        <p:spPr>
          <a:xfrm>
            <a:off x="594122" y="5485172"/>
            <a:ext cx="8374414" cy="112234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7157110" y="1702744"/>
                <a:ext cx="1623778" cy="5554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160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Ω</m:t>
                      </m:r>
                      <m:r>
                        <a:rPr lang="en-US" sz="16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16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f>
                        <m:fPr>
                          <m:ctrlPr>
                            <a:rPr lang="en-US" sz="16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𝜃</m:t>
                          </m:r>
                        </m:num>
                        <m:den>
                          <m:r>
                            <a:rPr lang="en-US" sz="16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𝑀</m:t>
                          </m:r>
                        </m:den>
                      </m:f>
                      <m:r>
                        <a:rPr lang="en-US" sz="16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sz="16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𝑝</m:t>
                      </m:r>
                      <m:f>
                        <m:fPr>
                          <m:ctrlPr>
                            <a:rPr lang="en-US" sz="16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sz="16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sz="16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𝑀</m:t>
                          </m:r>
                        </m:den>
                      </m:f>
                      <m:r>
                        <a:rPr lang="en-US" sz="16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7110" y="1702744"/>
                <a:ext cx="1623778" cy="555473"/>
              </a:xfrm>
              <a:prstGeom prst="rect">
                <a:avLst/>
              </a:prstGeom>
              <a:blipFill rotWithShape="1">
                <a:blip r:embed="rId6"/>
                <a:stretch>
                  <a:fillRect l="-2" t="-56" r="7" b="28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000" dirty="0" smtClean="0">
                <a:solidFill>
                  <a:srgbClr val="FFFF00"/>
                </a:solidFill>
              </a:rPr>
              <a:t>Sample Rate Decrease</a:t>
            </a:r>
            <a:endParaRPr lang="en-US" altLang="zh-CN" sz="3000" dirty="0">
              <a:solidFill>
                <a:srgbClr val="FFFF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BDEC89E-80AA-4277-88B3-DEC7F31DD60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E7E6E6">
                    <a:lumMod val="9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E7E6E6">
                  <a:lumMod val="9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0" y="6483813"/>
            <a:ext cx="30861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E7E6E6">
                    <a:lumMod val="9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Signals and Systems by L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E7E6E6">
                    <a:lumMod val="90000"/>
                  </a:srgb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in Xu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9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92389" y="1183831"/>
            <a:ext cx="25827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  <a:latin typeface="TUEMeta-Medium"/>
              </a:rPr>
              <a:t>Example factor 2 SRD</a:t>
            </a:r>
            <a:endParaRPr lang="en-US" b="1" dirty="0"/>
          </a:p>
        </p:txBody>
      </p:sp>
      <p:pic>
        <p:nvPicPr>
          <p:cNvPr id="5" name="Picture 4" descr="handoutslides5ESC0 - Copy.pdf - Adobe Acrobat Pro DC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82" t="24217" r="14389" b="7799"/>
          <a:stretch>
            <a:fillRect/>
          </a:stretch>
        </p:blipFill>
        <p:spPr>
          <a:xfrm>
            <a:off x="485786" y="1514346"/>
            <a:ext cx="8091369" cy="50387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000" dirty="0" smtClean="0">
                <a:solidFill>
                  <a:srgbClr val="FFFF00"/>
                </a:solidFill>
              </a:rPr>
              <a:t>Sample Rate Decrease</a:t>
            </a:r>
            <a:endParaRPr lang="en-US" altLang="zh-CN" sz="3000" dirty="0">
              <a:solidFill>
                <a:srgbClr val="FFFF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BDEC89E-80AA-4277-88B3-DEC7F31DD60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E7E6E6">
                    <a:lumMod val="9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E7E6E6">
                  <a:lumMod val="9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0" y="6483813"/>
            <a:ext cx="30861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E7E6E6">
                    <a:lumMod val="9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Signals and Systems by L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E7E6E6">
                    <a:lumMod val="90000"/>
                  </a:srgb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in Xu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9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44031" y="1130042"/>
            <a:ext cx="23519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b="1" dirty="0" smtClean="0">
                <a:solidFill>
                  <a:srgbClr val="FFFFFF"/>
                </a:solidFill>
                <a:latin typeface="TUEMeta-Medium"/>
              </a:rPr>
              <a:t>Practice: Decimator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</p:txBody>
      </p:sp>
      <p:pic>
        <p:nvPicPr>
          <p:cNvPr id="3" name="Picture 2" descr="handoutslides5ESC0 - Copy.pdf - Adobe Acrobat Pro DC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11" t="22892" r="15973" b="7717"/>
          <a:stretch>
            <a:fillRect/>
          </a:stretch>
        </p:blipFill>
        <p:spPr>
          <a:xfrm>
            <a:off x="678559" y="1461309"/>
            <a:ext cx="7863426" cy="511031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1858</Words>
  <Application>WPS Writer</Application>
  <PresentationFormat>On-screen Show (4:3)</PresentationFormat>
  <Paragraphs>96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8" baseType="lpstr">
      <vt:lpstr>Arial</vt:lpstr>
      <vt:lpstr>SimSun</vt:lpstr>
      <vt:lpstr>Wingdings</vt:lpstr>
      <vt:lpstr>Times New Roman</vt:lpstr>
      <vt:lpstr>Calibri</vt:lpstr>
      <vt:lpstr>Helvetica Neue</vt:lpstr>
      <vt:lpstr>等线</vt:lpstr>
      <vt:lpstr>Cambria Math</vt:lpstr>
      <vt:lpstr>TUEMeta-Medium</vt:lpstr>
      <vt:lpstr>微软雅黑</vt:lpstr>
      <vt:lpstr>汉仪旗黑</vt:lpstr>
      <vt:lpstr>Arial Unicode MS</vt:lpstr>
      <vt:lpstr>Kingsoft Math</vt:lpstr>
      <vt:lpstr>Thonburi</vt:lpstr>
      <vt:lpstr>汉仪中等线KW</vt:lpstr>
      <vt:lpstr>汉仪书宋二KW</vt:lpstr>
      <vt:lpstr>Office Theme</vt:lpstr>
      <vt:lpstr>Processing analog signal with discrete-time filter</vt:lpstr>
      <vt:lpstr>Processing analog signal with discrete-time filter</vt:lpstr>
      <vt:lpstr>Processing discrete-time signal with analog filter</vt:lpstr>
      <vt:lpstr>Processing discrete-time signal with analog filter</vt:lpstr>
      <vt:lpstr>Sample rate conversion</vt:lpstr>
      <vt:lpstr>Sample Rate Decrease</vt:lpstr>
      <vt:lpstr>Sample Rate Decrease</vt:lpstr>
      <vt:lpstr>Sample Rate Decrease</vt:lpstr>
      <vt:lpstr>Sample Rate Decrease</vt:lpstr>
      <vt:lpstr>Sample Rate Increase</vt:lpstr>
      <vt:lpstr>Sample Rate Increase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VLSI Implementation of DSP</dc:title>
  <dc:creator>Xin Lou</dc:creator>
  <cp:lastModifiedBy>taou</cp:lastModifiedBy>
  <cp:revision>1062</cp:revision>
  <dcterms:created xsi:type="dcterms:W3CDTF">2020-06-30T13:49:46Z</dcterms:created>
  <dcterms:modified xsi:type="dcterms:W3CDTF">2020-06-30T13:49:46Z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1033-2.4.0.3944</vt:lpwstr>
  </property>
</Properties>
</file>