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257" r:id="rId14"/>
    <p:sldId id="340" r:id="rId15"/>
    <p:sldId id="311" r:id="rId16"/>
    <p:sldId id="321" r:id="rId17"/>
    <p:sldId id="314" r:id="rId18"/>
    <p:sldId id="349" r:id="rId19"/>
    <p:sldId id="350" r:id="rId20"/>
    <p:sldId id="365" r:id="rId21"/>
    <p:sldId id="351" r:id="rId22"/>
    <p:sldId id="367" r:id="rId23"/>
    <p:sldId id="353" r:id="rId24"/>
    <p:sldId id="354" r:id="rId25"/>
    <p:sldId id="355" r:id="rId26"/>
    <p:sldId id="299" r:id="rId27"/>
    <p:sldId id="333" r:id="rId28"/>
    <p:sldId id="315" r:id="rId29"/>
    <p:sldId id="265" r:id="rId30"/>
    <p:sldId id="348" r:id="rId31"/>
    <p:sldId id="308" r:id="rId32"/>
    <p:sldId id="341" r:id="rId33"/>
    <p:sldId id="368" r:id="rId34"/>
    <p:sldId id="325" r:id="rId35"/>
    <p:sldId id="267" r:id="rId36"/>
    <p:sldId id="268" r:id="rId37"/>
    <p:sldId id="300" r:id="rId38"/>
    <p:sldId id="342" r:id="rId39"/>
    <p:sldId id="301" r:id="rId40"/>
    <p:sldId id="310" r:id="rId41"/>
    <p:sldId id="269" r:id="rId42"/>
    <p:sldId id="270" r:id="rId43"/>
    <p:sldId id="343" r:id="rId44"/>
    <p:sldId id="366" r:id="rId45"/>
    <p:sldId id="274" r:id="rId46"/>
    <p:sldId id="307" r:id="rId47"/>
    <p:sldId id="275" r:id="rId48"/>
    <p:sldId id="276" r:id="rId49"/>
    <p:sldId id="277" r:id="rId50"/>
    <p:sldId id="344" r:id="rId51"/>
    <p:sldId id="278" r:id="rId52"/>
    <p:sldId id="280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009900"/>
    <a:srgbClr val="FF3399"/>
    <a:srgbClr val="00CC00"/>
    <a:srgbClr val="33CC33"/>
    <a:srgbClr val="1B416F"/>
    <a:srgbClr val="163374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587" autoAdjust="0"/>
    <p:restoredTop sz="94660" autoAdjust="0"/>
  </p:normalViewPr>
  <p:slideViewPr>
    <p:cSldViewPr>
      <p:cViewPr>
        <p:scale>
          <a:sx n="70" d="100"/>
          <a:sy n="70" d="100"/>
        </p:scale>
        <p:origin x="-1584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image" Target="../media/image161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0.wmf"/><Relationship Id="rId16" Type="http://schemas.openxmlformats.org/officeDocument/2006/relationships/image" Target="../media/image164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5" Type="http://schemas.openxmlformats.org/officeDocument/2006/relationships/image" Target="../media/image16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Relationship Id="rId14" Type="http://schemas.openxmlformats.org/officeDocument/2006/relationships/image" Target="../media/image1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31.wmf"/><Relationship Id="rId2" Type="http://schemas.openxmlformats.org/officeDocument/2006/relationships/image" Target="../media/image42.wmf"/><Relationship Id="rId1" Type="http://schemas.openxmlformats.org/officeDocument/2006/relationships/image" Target="../media/image35.wmf"/><Relationship Id="rId6" Type="http://schemas.openxmlformats.org/officeDocument/2006/relationships/image" Target="../media/image44.wmf"/><Relationship Id="rId5" Type="http://schemas.openxmlformats.org/officeDocument/2006/relationships/image" Target="../media/image41.wmf"/><Relationship Id="rId4" Type="http://schemas.openxmlformats.org/officeDocument/2006/relationships/image" Target="../media/image43.wmf"/><Relationship Id="rId9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0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50.wmf"/><Relationship Id="rId7" Type="http://schemas.openxmlformats.org/officeDocument/2006/relationships/image" Target="../media/image65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F7A7E-5DC7-4AC9-913A-14BDB4BA3F5D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5767F-4726-465B-836A-7C1AD85773C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46B3-22CA-4765-A7E3-F1B6C396503A}" type="datetimeFigureOut">
              <a:rPr lang="zh-CN" altLang="en-US" smtClean="0"/>
              <a:pPr/>
              <a:t>2014-9-18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CC134-8044-43DD-BFA9-8B41D4D192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8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.jpeg"/><Relationship Id="rId10" Type="http://schemas.openxmlformats.org/officeDocument/2006/relationships/image" Target="../media/image57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56.png"/><Relationship Id="rId1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61.png"/><Relationship Id="rId7" Type="http://schemas.openxmlformats.org/officeDocument/2006/relationships/image" Target="../media/image56.png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63.wmf"/><Relationship Id="rId10" Type="http://schemas.openxmlformats.org/officeDocument/2006/relationships/image" Target="../media/image2.jpeg"/><Relationship Id="rId4" Type="http://schemas.openxmlformats.org/officeDocument/2006/relationships/image" Target="../media/image62.png"/><Relationship Id="rId9" Type="http://schemas.openxmlformats.org/officeDocument/2006/relationships/image" Target="../media/image47.png"/><Relationship Id="rId14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oleObject" Target="../embeddings/oleObject49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51.bin"/><Relationship Id="rId10" Type="http://schemas.openxmlformats.org/officeDocument/2006/relationships/oleObject" Target="../embeddings/oleObject48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57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74.png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73.png"/><Relationship Id="rId4" Type="http://schemas.openxmlformats.org/officeDocument/2006/relationships/image" Target="../media/image2.jpeg"/><Relationship Id="rId9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2.jpeg"/><Relationship Id="rId7" Type="http://schemas.openxmlformats.org/officeDocument/2006/relationships/image" Target="../media/image79.png"/><Relationship Id="rId12" Type="http://schemas.openxmlformats.org/officeDocument/2006/relationships/image" Target="../media/image7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2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47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57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2.jpe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eg"/><Relationship Id="rId11" Type="http://schemas.openxmlformats.org/officeDocument/2006/relationships/image" Target="../media/image101.png"/><Relationship Id="rId5" Type="http://schemas.openxmlformats.org/officeDocument/2006/relationships/image" Target="../media/image57.png"/><Relationship Id="rId10" Type="http://schemas.openxmlformats.org/officeDocument/2006/relationships/image" Target="../media/image100.png"/><Relationship Id="rId4" Type="http://schemas.openxmlformats.org/officeDocument/2006/relationships/image" Target="../media/image96.png"/><Relationship Id="rId9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oleObject" Target="../embeddings/oleObject58.bin"/><Relationship Id="rId7" Type="http://schemas.openxmlformats.org/officeDocument/2006/relationships/image" Target="../media/image10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61.bin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47.png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115.png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68.bin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47.png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png"/><Relationship Id="rId11" Type="http://schemas.openxmlformats.org/officeDocument/2006/relationships/image" Target="../media/image129.png"/><Relationship Id="rId5" Type="http://schemas.openxmlformats.org/officeDocument/2006/relationships/image" Target="../media/image124.png"/><Relationship Id="rId10" Type="http://schemas.openxmlformats.org/officeDocument/2006/relationships/image" Target="../media/image128.png"/><Relationship Id="rId4" Type="http://schemas.openxmlformats.org/officeDocument/2006/relationships/image" Target="../media/image2.jpeg"/><Relationship Id="rId9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2.jpeg"/><Relationship Id="rId7" Type="http://schemas.openxmlformats.org/officeDocument/2006/relationships/image" Target="../media/image14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07.png"/><Relationship Id="rId9" Type="http://schemas.openxmlformats.org/officeDocument/2006/relationships/image" Target="../media/image1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jpeg"/><Relationship Id="rId4" Type="http://schemas.openxmlformats.org/officeDocument/2006/relationships/image" Target="../media/image1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9.bin"/><Relationship Id="rId3" Type="http://schemas.openxmlformats.org/officeDocument/2006/relationships/image" Target="../media/image47.png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1.bin"/><Relationship Id="rId12" Type="http://schemas.openxmlformats.org/officeDocument/2006/relationships/oleObject" Target="../embeddings/oleObject76.bin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5.png"/><Relationship Id="rId11" Type="http://schemas.openxmlformats.org/officeDocument/2006/relationships/oleObject" Target="../embeddings/oleObject75.bin"/><Relationship Id="rId24" Type="http://schemas.openxmlformats.org/officeDocument/2006/relationships/oleObject" Target="../embeddings/oleObject87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166.png"/><Relationship Id="rId23" Type="http://schemas.openxmlformats.org/officeDocument/2006/relationships/oleObject" Target="../embeddings/oleObject86.bin"/><Relationship Id="rId10" Type="http://schemas.openxmlformats.org/officeDocument/2006/relationships/oleObject" Target="../embeddings/oleObject74.bin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3.bin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5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e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7158" y="1785926"/>
            <a:ext cx="8572560" cy="1470025"/>
          </a:xfrm>
        </p:spPr>
        <p:txBody>
          <a:bodyPr/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基于弱测量理论的量子高精密测量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573016"/>
            <a:ext cx="7488832" cy="17133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李传锋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中国科学技术大学中科院量子信息重点实验室</a:t>
            </a:r>
            <a:endParaRPr lang="en-US" altLang="zh-CN" sz="2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5500702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6600"/>
                </a:solidFill>
              </a:rPr>
              <a:t>Collaborators:</a:t>
            </a:r>
          </a:p>
          <a:p>
            <a:r>
              <a:rPr lang="en-US" altLang="zh-CN" sz="2400" dirty="0" err="1" smtClean="0">
                <a:solidFill>
                  <a:srgbClr val="006600"/>
                </a:solidFill>
              </a:rPr>
              <a:t>Yaron</a:t>
            </a:r>
            <a:r>
              <a:rPr lang="en-US" altLang="zh-CN" sz="2400" dirty="0" smtClean="0">
                <a:solidFill>
                  <a:srgbClr val="0066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Kedem</a:t>
            </a:r>
            <a:r>
              <a:rPr lang="en-US" altLang="zh-CN" sz="2400" dirty="0" smtClean="0">
                <a:solidFill>
                  <a:srgbClr val="006600"/>
                </a:solidFill>
              </a:rPr>
              <a:t>, Lev </a:t>
            </a:r>
            <a:r>
              <a:rPr lang="en-US" altLang="zh-CN" sz="2400" dirty="0" err="1" smtClean="0">
                <a:solidFill>
                  <a:srgbClr val="006600"/>
                </a:solidFill>
              </a:rPr>
              <a:t>Vaidman</a:t>
            </a:r>
            <a:r>
              <a:rPr lang="en-US" altLang="zh-CN" sz="2400" dirty="0" smtClean="0">
                <a:solidFill>
                  <a:srgbClr val="006600"/>
                </a:solidFill>
              </a:rPr>
              <a:t> (Israel)</a:t>
            </a:r>
            <a:endParaRPr lang="zh-CN" altLang="en-US" sz="2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4348" y="928670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期望的结果什么样？例如物质波的双缝干涉图样：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71670" y="6488668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O. Romero-</a:t>
            </a:r>
            <a:r>
              <a:rPr lang="en-US" altLang="zh-CN" dirty="0" err="1" smtClean="0">
                <a:solidFill>
                  <a:srgbClr val="006600"/>
                </a:solidFill>
              </a:rPr>
              <a:t>Isart</a:t>
            </a:r>
            <a:r>
              <a:rPr lang="en-US" altLang="zh-CN" dirty="0" smtClean="0">
                <a:solidFill>
                  <a:srgbClr val="006600"/>
                </a:solidFill>
              </a:rPr>
              <a:t>, et al., Phys. Rev. </a:t>
            </a:r>
            <a:r>
              <a:rPr lang="en-US" altLang="zh-CN" dirty="0" err="1" smtClean="0">
                <a:solidFill>
                  <a:srgbClr val="006600"/>
                </a:solidFill>
              </a:rPr>
              <a:t>Lett</a:t>
            </a:r>
            <a:r>
              <a:rPr lang="en-US" altLang="zh-CN" dirty="0" smtClean="0">
                <a:solidFill>
                  <a:srgbClr val="006600"/>
                </a:solidFill>
              </a:rPr>
              <a:t>.  107, 020405 (2011).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4714876" y="1928802"/>
            <a:ext cx="3843339" cy="2533651"/>
            <a:chOff x="4643438" y="3214686"/>
            <a:chExt cx="3700463" cy="2390775"/>
          </a:xfrm>
        </p:grpSpPr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714876" y="3214686"/>
              <a:ext cx="3629025" cy="2390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矩形 11"/>
            <p:cNvSpPr/>
            <p:nvPr/>
          </p:nvSpPr>
          <p:spPr>
            <a:xfrm>
              <a:off x="4643438" y="3286124"/>
              <a:ext cx="35719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38" y="1571612"/>
            <a:ext cx="3019422" cy="208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5344" y="4023001"/>
            <a:ext cx="3036104" cy="224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5000628" y="4500570"/>
            <a:ext cx="38576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干涉图样。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）黑线理想情况。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）蓝线考虑环境消相干。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）红线考虑随机坍缩。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29190" y="5786454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最好能在地球上和太空做同样的实验比较结果。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92867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）多重宇宙解释（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Many Universes Interpretation</a:t>
            </a:r>
            <a:r>
              <a:rPr lang="zh-CN" altLang="en-US" sz="24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）</a:t>
            </a:r>
            <a:endParaRPr lang="zh-CN" altLang="en-US" sz="2400" dirty="0">
              <a:solidFill>
                <a:srgbClr val="0000CC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628652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6600"/>
                </a:solidFill>
              </a:rPr>
              <a:t>Everett, 1957</a:t>
            </a:r>
            <a:endParaRPr lang="zh-CN" altLang="en-US" sz="2000" dirty="0">
              <a:solidFill>
                <a:srgbClr val="006600"/>
              </a:solidFill>
            </a:endParaRPr>
          </a:p>
        </p:txBody>
      </p:sp>
      <p:graphicFrame>
        <p:nvGraphicFramePr>
          <p:cNvPr id="61442" name="Object 8"/>
          <p:cNvGraphicFramePr>
            <a:graphicFrameLocks noChangeAspect="1"/>
          </p:cNvGraphicFramePr>
          <p:nvPr/>
        </p:nvGraphicFramePr>
        <p:xfrm>
          <a:off x="1571604" y="3143248"/>
          <a:ext cx="584200" cy="522287"/>
        </p:xfrm>
        <a:graphic>
          <a:graphicData uri="http://schemas.openxmlformats.org/presentationml/2006/ole">
            <p:oleObj spid="_x0000_s162818" name="Equation" r:id="rId3" imgW="266400" imgH="25380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00100" y="1643050"/>
            <a:ext cx="7000924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整个宇宙用一个波函数描述，演化过程用薛定谔方程描述，每一次测量都会分叉，不同的测量结果进入不同的分支中。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714480" y="3786190"/>
            <a:ext cx="1643074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3357554" y="3143248"/>
            <a:ext cx="1071570" cy="642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357554" y="3786190"/>
            <a:ext cx="1143008" cy="3571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500562" y="3643314"/>
            <a:ext cx="1214446" cy="5000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00562" y="4143380"/>
            <a:ext cx="1214446" cy="5715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5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3903094"/>
            <a:ext cx="3824282" cy="2434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7753" y="1285860"/>
            <a:ext cx="3846308" cy="234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1571612"/>
            <a:ext cx="2956390" cy="421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三、小结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三、小结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3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标题 13"/>
          <p:cNvSpPr>
            <a:spLocks noGrp="1"/>
          </p:cNvSpPr>
          <p:nvPr>
            <p:ph type="title" idx="4294967295"/>
          </p:nvPr>
        </p:nvSpPr>
        <p:spPr>
          <a:xfrm>
            <a:off x="628396" y="685328"/>
            <a:ext cx="3571900" cy="78581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量子弱测量发展简史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14348" y="1357298"/>
            <a:ext cx="74295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1964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Aharonov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等人提出“量子力学的双态矢量表述”，这是弱测量的理论基础；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/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1988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Aharonov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, Albert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Vaidman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提出量子弱测量的概念，引起广泛争论；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24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1991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Ritchie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等人首次实验实现量子弱测量，但是关于弱测量仍然争议不断，主要是对“弱测量测量到的是什么？”众说纷纭；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AutoNum type="arabicPeriod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1200"/>
              </a:spcBef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2008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Hosten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Kwiat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利用弱测量观测到了光的自旋霍尔效应，从此弱测量走向广泛应用。</a:t>
            </a:r>
          </a:p>
          <a:p>
            <a:endParaRPr lang="zh-CN" altLang="en-US" sz="2400" dirty="0"/>
          </a:p>
        </p:txBody>
      </p: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1649253" y="3430132"/>
            <a:ext cx="663752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D. Z. Albert, and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L.Vaidman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60, 1351 (1988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/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A. J. Leggett, Comment on AAV's paper, Phys. Rev.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62, 2325 (1989)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14480" y="527424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N. W. M. Ritchie, et al., Phys. Rev. 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66, 1107 (1991)</a:t>
            </a:r>
            <a:endParaRPr lang="zh-CN" alt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4480" y="6457292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Hosten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Kwiat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Science 319, 787 (2008)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1571604" y="2233190"/>
            <a:ext cx="695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P. G. Bergmann, and J. L.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Lebowitz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B 134, 1410 (1964)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1000100" y="6357958"/>
            <a:ext cx="695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P. G. Bergmann, and J. L.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Lebowitz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B 134, 1410 (1964)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Object 2"/>
          <p:cNvGraphicFramePr>
            <a:graphicFrameLocks noChangeAspect="1"/>
          </p:cNvGraphicFramePr>
          <p:nvPr/>
        </p:nvGraphicFramePr>
        <p:xfrm>
          <a:off x="2014535" y="4113229"/>
          <a:ext cx="268287" cy="430212"/>
        </p:xfrm>
        <a:graphic>
          <a:graphicData uri="http://schemas.openxmlformats.org/presentationml/2006/ole">
            <p:oleObj spid="_x0000_s52226" name="Equation" r:id="rId5" imgW="88560" imgH="152280" progId="">
              <p:embed/>
            </p:oleObj>
          </a:graphicData>
        </a:graphic>
      </p:graphicFrame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2349497" y="4306904"/>
            <a:ext cx="762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2414585" y="2797191"/>
            <a:ext cx="7937" cy="2944813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V="1">
            <a:off x="2425697" y="4308491"/>
            <a:ext cx="1595438" cy="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36" name="Object 3"/>
          <p:cNvGraphicFramePr>
            <a:graphicFrameLocks noChangeAspect="1"/>
          </p:cNvGraphicFramePr>
          <p:nvPr/>
        </p:nvGraphicFramePr>
        <p:xfrm>
          <a:off x="4359673" y="4071942"/>
          <a:ext cx="688574" cy="652474"/>
        </p:xfrm>
        <a:graphic>
          <a:graphicData uri="http://schemas.openxmlformats.org/presentationml/2006/ole">
            <p:oleObj spid="_x0000_s52227" name="Equation" r:id="rId6" imgW="253800" imgH="253800" progId="">
              <p:embed/>
            </p:oleObj>
          </a:graphicData>
        </a:graphic>
      </p:graphicFrame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3428997" y="3195654"/>
            <a:ext cx="11113" cy="10429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 flipV="1">
            <a:off x="3435347" y="4332304"/>
            <a:ext cx="9525" cy="1063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/>
        </p:nvGraphicFramePr>
        <p:xfrm>
          <a:off x="5000628" y="4100970"/>
          <a:ext cx="681535" cy="608024"/>
        </p:xfrm>
        <a:graphic>
          <a:graphicData uri="http://schemas.openxmlformats.org/presentationml/2006/ole">
            <p:oleObj spid="_x0000_s52228" name="Equation" r:id="rId7" imgW="266400" imgH="253800" progId="">
              <p:embed/>
            </p:oleObj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001835" y="2876566"/>
            <a:ext cx="3049587" cy="2909888"/>
            <a:chOff x="631" y="1203"/>
            <a:chExt cx="1921" cy="1833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1343" y="1386"/>
              <a:ext cx="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631" y="1203"/>
              <a:ext cx="1921" cy="1833"/>
              <a:chOff x="631" y="1203"/>
              <a:chExt cx="1921" cy="1833"/>
            </a:xfrm>
          </p:grpSpPr>
          <p:graphicFrame>
            <p:nvGraphicFramePr>
              <p:cNvPr id="43" name="Object 5"/>
              <p:cNvGraphicFramePr>
                <a:graphicFrameLocks noChangeAspect="1"/>
              </p:cNvGraphicFramePr>
              <p:nvPr/>
            </p:nvGraphicFramePr>
            <p:xfrm>
              <a:off x="631" y="1203"/>
              <a:ext cx="228" cy="347"/>
            </p:xfrm>
            <a:graphic>
              <a:graphicData uri="http://schemas.openxmlformats.org/presentationml/2006/ole">
                <p:oleObj spid="_x0000_s52229" name="Equation" r:id="rId8" imgW="139680" imgH="228600" progId="">
                  <p:embed/>
                </p:oleObj>
              </a:graphicData>
            </a:graphic>
          </p:graphicFrame>
          <p:grpSp>
            <p:nvGrpSpPr>
              <p:cNvPr id="7" name="Group 39"/>
              <p:cNvGrpSpPr>
                <a:grpSpLocks/>
              </p:cNvGrpSpPr>
              <p:nvPr/>
            </p:nvGrpSpPr>
            <p:grpSpPr bwMode="auto">
              <a:xfrm>
                <a:off x="854" y="1236"/>
                <a:ext cx="1698" cy="378"/>
                <a:chOff x="854" y="1236"/>
                <a:chExt cx="1698" cy="378"/>
              </a:xfrm>
            </p:grpSpPr>
            <p:graphicFrame>
              <p:nvGraphicFramePr>
                <p:cNvPr id="49" name="Object 8"/>
                <p:cNvGraphicFramePr>
                  <a:graphicFrameLocks noChangeAspect="1"/>
                </p:cNvGraphicFramePr>
                <p:nvPr/>
              </p:nvGraphicFramePr>
              <p:xfrm>
                <a:off x="1811" y="1236"/>
                <a:ext cx="741" cy="378"/>
              </p:xfrm>
              <a:graphic>
                <a:graphicData uri="http://schemas.openxmlformats.org/presentationml/2006/ole">
                  <p:oleObj spid="_x0000_s52230" name="Equation" r:id="rId9" imgW="419040" imgH="228600" progId="">
                    <p:embed/>
                  </p:oleObj>
                </a:graphicData>
              </a:graphic>
            </p:graphicFrame>
            <p:sp>
              <p:nvSpPr>
                <p:cNvPr id="5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854" y="1380"/>
                  <a:ext cx="94" cy="1"/>
                </a:xfrm>
                <a:prstGeom prst="line">
                  <a:avLst/>
                </a:prstGeom>
                <a:noFill/>
                <a:ln w="1905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he-IL"/>
                </a:p>
              </p:txBody>
            </p:sp>
          </p:grp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1343" y="2808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  <p:graphicFrame>
            <p:nvGraphicFramePr>
              <p:cNvPr id="46" name="Object 6"/>
              <p:cNvGraphicFramePr>
                <a:graphicFrameLocks noChangeAspect="1"/>
              </p:cNvGraphicFramePr>
              <p:nvPr/>
            </p:nvGraphicFramePr>
            <p:xfrm>
              <a:off x="641" y="2625"/>
              <a:ext cx="207" cy="347"/>
            </p:xfrm>
            <a:graphic>
              <a:graphicData uri="http://schemas.openxmlformats.org/presentationml/2006/ole">
                <p:oleObj spid="_x0000_s52231" name="Equation" r:id="rId10" imgW="126720" imgH="228600" progId="">
                  <p:embed/>
                </p:oleObj>
              </a:graphicData>
            </a:graphic>
          </p:graphicFrame>
          <p:graphicFrame>
            <p:nvGraphicFramePr>
              <p:cNvPr id="47" name="Object 7"/>
              <p:cNvGraphicFramePr>
                <a:graphicFrameLocks noChangeAspect="1"/>
              </p:cNvGraphicFramePr>
              <p:nvPr/>
            </p:nvGraphicFramePr>
            <p:xfrm>
              <a:off x="1811" y="2658"/>
              <a:ext cx="741" cy="378"/>
            </p:xfrm>
            <a:graphic>
              <a:graphicData uri="http://schemas.openxmlformats.org/presentationml/2006/ole">
                <p:oleObj spid="_x0000_s52232" name="Equation" r:id="rId11" imgW="419040" imgH="228600" progId="">
                  <p:embed/>
                </p:oleObj>
              </a:graphicData>
            </a:graphic>
          </p:graphicFrame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854" y="2802"/>
                <a:ext cx="94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he-IL"/>
              </a:p>
            </p:txBody>
          </p:sp>
        </p:grpSp>
      </p:grpSp>
      <p:sp>
        <p:nvSpPr>
          <p:cNvPr id="54" name="TextBox 53"/>
          <p:cNvSpPr txBox="1"/>
          <p:nvPr/>
        </p:nvSpPr>
        <p:spPr>
          <a:xfrm>
            <a:off x="357158" y="857233"/>
            <a:ext cx="8001056" cy="1429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双态矢量描述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(The two-state vector formalism)</a:t>
            </a:r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一种对量子力学的时间对称描述。系统当前的态由历史</a:t>
            </a:r>
            <a:r>
              <a:rPr lang="en-US" altLang="zh-CN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(preselected)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和未来</a:t>
            </a:r>
            <a:r>
              <a:rPr lang="en-US" altLang="zh-CN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2000" dirty="0" err="1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postselected</a:t>
            </a:r>
            <a:r>
              <a:rPr lang="en-US" altLang="zh-CN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的态共同决定，可写成一个双态矢量。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0751" name="Object 3"/>
          <p:cNvGraphicFramePr>
            <a:graphicFrameLocks noChangeAspect="1"/>
          </p:cNvGraphicFramePr>
          <p:nvPr/>
        </p:nvGraphicFramePr>
        <p:xfrm>
          <a:off x="2611429" y="2928934"/>
          <a:ext cx="531811" cy="503929"/>
        </p:xfrm>
        <a:graphic>
          <a:graphicData uri="http://schemas.openxmlformats.org/presentationml/2006/ole">
            <p:oleObj spid="_x0000_s52233" name="Equation" r:id="rId12" imgW="253800" imgH="253800" progId="">
              <p:embed/>
            </p:oleObj>
          </a:graphicData>
        </a:graphic>
      </p:graphicFrame>
      <p:graphicFrame>
        <p:nvGraphicFramePr>
          <p:cNvPr id="30754" name="Object 4"/>
          <p:cNvGraphicFramePr>
            <a:graphicFrameLocks noChangeAspect="1"/>
          </p:cNvGraphicFramePr>
          <p:nvPr/>
        </p:nvGraphicFramePr>
        <p:xfrm>
          <a:off x="2629792" y="5214950"/>
          <a:ext cx="511173" cy="456037"/>
        </p:xfrm>
        <a:graphic>
          <a:graphicData uri="http://schemas.openxmlformats.org/presentationml/2006/ole">
            <p:oleObj spid="_x0000_s52234" name="Equation" r:id="rId13" imgW="266400" imgH="253800" progId="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2285984" y="578645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Preselected state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43174" y="2571744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00CC00"/>
                </a:solidFill>
              </a:rPr>
              <a:t>Postselected</a:t>
            </a:r>
            <a:r>
              <a:rPr lang="en-US" altLang="zh-CN" dirty="0" smtClean="0">
                <a:solidFill>
                  <a:srgbClr val="00CC00"/>
                </a:solidFill>
              </a:rPr>
              <a:t> state</a:t>
            </a:r>
            <a:endParaRPr lang="zh-CN" altLang="en-US" dirty="0">
              <a:solidFill>
                <a:srgbClr val="00CC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929322" y="4000504"/>
            <a:ext cx="250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The two-state vector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系统当前的态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/>
      <p:bldP spid="42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0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2" name="TextBox 21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7158" y="857232"/>
            <a:ext cx="771530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双态矢量描述 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(The two-state vector formalism)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对当前测量的描述：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4" name="Object 2"/>
          <p:cNvGraphicFramePr>
            <a:graphicFrameLocks noChangeAspect="1"/>
          </p:cNvGraphicFramePr>
          <p:nvPr/>
        </p:nvGraphicFramePr>
        <p:xfrm>
          <a:off x="419070" y="3365511"/>
          <a:ext cx="187325" cy="300038"/>
        </p:xfrm>
        <a:graphic>
          <a:graphicData uri="http://schemas.openxmlformats.org/presentationml/2006/ole">
            <p:oleObj spid="_x0000_s37908" name="Equation" r:id="rId5" imgW="88560" imgH="152280" progId="">
              <p:embed/>
            </p:oleObj>
          </a:graphicData>
        </a:graphic>
      </p:graphicFrame>
      <p:sp>
        <p:nvSpPr>
          <p:cNvPr id="45" name="Line 3"/>
          <p:cNvSpPr>
            <a:spLocks noChangeShapeType="1"/>
          </p:cNvSpPr>
          <p:nvPr/>
        </p:nvSpPr>
        <p:spPr bwMode="auto">
          <a:xfrm>
            <a:off x="673070" y="3521086"/>
            <a:ext cx="762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>
            <a:off x="1468408" y="2482861"/>
            <a:ext cx="576262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>
            <a:off x="1455708" y="4638686"/>
            <a:ext cx="576262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2139920" y="2262199"/>
          <a:ext cx="1065213" cy="542925"/>
        </p:xfrm>
        <a:graphic>
          <a:graphicData uri="http://schemas.openxmlformats.org/presentationml/2006/ole">
            <p:oleObj spid="_x0000_s37909" name="Equation" r:id="rId6" imgW="419040" imgH="228600" progId="">
              <p:embed/>
            </p:oleObj>
          </a:graphicData>
        </a:graphic>
      </p:graphicFrame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1758920" y="3546486"/>
            <a:ext cx="9525" cy="1063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1739870" y="2481274"/>
            <a:ext cx="11113" cy="9921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 flipV="1">
            <a:off x="734983" y="2316174"/>
            <a:ext cx="3175" cy="264001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e-IL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V="1">
            <a:off x="749270" y="3513149"/>
            <a:ext cx="1595438" cy="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53" name="Object 4"/>
          <p:cNvGraphicFramePr>
            <a:graphicFrameLocks noChangeAspect="1"/>
          </p:cNvGraphicFramePr>
          <p:nvPr/>
        </p:nvGraphicFramePr>
        <p:xfrm>
          <a:off x="401608" y="4348174"/>
          <a:ext cx="268287" cy="449262"/>
        </p:xfrm>
        <a:graphic>
          <a:graphicData uri="http://schemas.openxmlformats.org/presentationml/2006/ole">
            <p:oleObj spid="_x0000_s37910" name="Equation" r:id="rId7" imgW="126720" imgH="228600" progId="">
              <p:embed/>
            </p:oleObj>
          </a:graphicData>
        </a:graphic>
      </p:graphicFrame>
      <p:graphicFrame>
        <p:nvGraphicFramePr>
          <p:cNvPr id="54" name="Object 5"/>
          <p:cNvGraphicFramePr>
            <a:graphicFrameLocks noChangeAspect="1"/>
          </p:cNvGraphicFramePr>
          <p:nvPr/>
        </p:nvGraphicFramePr>
        <p:xfrm>
          <a:off x="357158" y="2479686"/>
          <a:ext cx="293687" cy="449263"/>
        </p:xfrm>
        <a:graphic>
          <a:graphicData uri="http://schemas.openxmlformats.org/presentationml/2006/ole">
            <p:oleObj spid="_x0000_s37911" name="Equation" r:id="rId8" imgW="139680" imgH="228600" progId="">
              <p:embed/>
            </p:oleObj>
          </a:graphicData>
        </a:graphic>
      </p:graphicFrame>
      <p:graphicFrame>
        <p:nvGraphicFramePr>
          <p:cNvPr id="55" name="Object 6"/>
          <p:cNvGraphicFramePr>
            <a:graphicFrameLocks noChangeAspect="1"/>
          </p:cNvGraphicFramePr>
          <p:nvPr/>
        </p:nvGraphicFramePr>
        <p:xfrm>
          <a:off x="2198658" y="4457711"/>
          <a:ext cx="1065212" cy="542925"/>
        </p:xfrm>
        <a:graphic>
          <a:graphicData uri="http://schemas.openxmlformats.org/presentationml/2006/ole">
            <p:oleObj spid="_x0000_s37912" name="Equation" r:id="rId9" imgW="419040" imgH="228600" progId="">
              <p:embed/>
            </p:oleObj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1060420" y="2743211"/>
          <a:ext cx="612775" cy="573088"/>
        </p:xfrm>
        <a:graphic>
          <a:graphicData uri="http://schemas.openxmlformats.org/presentationml/2006/ole">
            <p:oleObj spid="_x0000_s37913" name="Equation" r:id="rId10" imgW="253800" imgH="253800" progId="">
              <p:embed/>
            </p:oleObj>
          </a:graphicData>
        </a:graphic>
      </p:graphicFrame>
      <p:graphicFrame>
        <p:nvGraphicFramePr>
          <p:cNvPr id="57" name="Object 8"/>
          <p:cNvGraphicFramePr>
            <a:graphicFrameLocks noChangeAspect="1"/>
          </p:cNvGraphicFramePr>
          <p:nvPr/>
        </p:nvGraphicFramePr>
        <p:xfrm>
          <a:off x="1989108" y="3748099"/>
          <a:ext cx="584200" cy="522287"/>
        </p:xfrm>
        <a:graphic>
          <a:graphicData uri="http://schemas.openxmlformats.org/presentationml/2006/ole">
            <p:oleObj spid="_x0000_s37914" name="Equation" r:id="rId11" imgW="266400" imgH="253800" progId="">
              <p:embed/>
            </p:oleObj>
          </a:graphicData>
        </a:graphic>
      </p:graphicFrame>
      <p:sp>
        <p:nvSpPr>
          <p:cNvPr id="58" name="Rectangle 16"/>
          <p:cNvSpPr>
            <a:spLocks noChangeArrowheads="1"/>
          </p:cNvSpPr>
          <p:nvPr/>
        </p:nvSpPr>
        <p:spPr bwMode="auto">
          <a:xfrm>
            <a:off x="4143372" y="1857364"/>
            <a:ext cx="43577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Strong measurement: The </a:t>
            </a:r>
            <a:r>
              <a:rPr lang="en-US" sz="2000" b="1" dirty="0" err="1">
                <a:solidFill>
                  <a:srgbClr val="0000CC"/>
                </a:solidFill>
              </a:rPr>
              <a:t>Aharonov</a:t>
            </a:r>
            <a:r>
              <a:rPr lang="en-US" sz="2000" b="1" dirty="0">
                <a:solidFill>
                  <a:srgbClr val="0000CC"/>
                </a:solidFill>
              </a:rPr>
              <a:t>-Bergmann-</a:t>
            </a:r>
            <a:r>
              <a:rPr lang="en-US" sz="2000" b="1" dirty="0" err="1">
                <a:solidFill>
                  <a:srgbClr val="0000CC"/>
                </a:solidFill>
              </a:rPr>
              <a:t>Lebowitz</a:t>
            </a:r>
            <a:r>
              <a:rPr lang="en-US" sz="2000" b="1" dirty="0">
                <a:solidFill>
                  <a:srgbClr val="0000CC"/>
                </a:solidFill>
              </a:rPr>
              <a:t> (ABL) formula:</a:t>
            </a:r>
          </a:p>
        </p:txBody>
      </p:sp>
      <p:sp>
        <p:nvSpPr>
          <p:cNvPr id="61" name="Rectangle 24"/>
          <p:cNvSpPr>
            <a:spLocks noChangeArrowheads="1"/>
          </p:cNvSpPr>
          <p:nvPr/>
        </p:nvSpPr>
        <p:spPr bwMode="auto">
          <a:xfrm>
            <a:off x="4214810" y="4143380"/>
            <a:ext cx="44291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Weak measurement: The </a:t>
            </a:r>
            <a:r>
              <a:rPr lang="en-US" sz="2000" b="1" dirty="0" err="1">
                <a:solidFill>
                  <a:srgbClr val="0000CC"/>
                </a:solidFill>
              </a:rPr>
              <a:t>Aharonov</a:t>
            </a:r>
            <a:r>
              <a:rPr lang="en-US" sz="2000" b="1" dirty="0">
                <a:solidFill>
                  <a:srgbClr val="0000CC"/>
                </a:solidFill>
              </a:rPr>
              <a:t>-Albert-</a:t>
            </a:r>
            <a:r>
              <a:rPr lang="en-US" sz="2000" b="1" dirty="0" err="1">
                <a:solidFill>
                  <a:srgbClr val="0000CC"/>
                </a:solidFill>
              </a:rPr>
              <a:t>Vaidman</a:t>
            </a:r>
            <a:r>
              <a:rPr lang="en-US" sz="2000" b="1" dirty="0">
                <a:solidFill>
                  <a:srgbClr val="0000CC"/>
                </a:solidFill>
              </a:rPr>
              <a:t> effect: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4214810" y="5143512"/>
            <a:ext cx="1626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Weak value</a:t>
            </a:r>
          </a:p>
        </p:txBody>
      </p:sp>
      <p:sp>
        <p:nvSpPr>
          <p:cNvPr id="64" name="TextBox 19"/>
          <p:cNvSpPr txBox="1">
            <a:spLocks noChangeArrowheads="1"/>
          </p:cNvSpPr>
          <p:nvPr/>
        </p:nvSpPr>
        <p:spPr bwMode="auto">
          <a:xfrm>
            <a:off x="2143108" y="6519446"/>
            <a:ext cx="64323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D. Z. Albert, and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L.Vaidman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60, 1351 (1988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5" name="TextBox 19"/>
          <p:cNvSpPr txBox="1">
            <a:spLocks noChangeArrowheads="1"/>
          </p:cNvSpPr>
          <p:nvPr/>
        </p:nvSpPr>
        <p:spPr bwMode="auto">
          <a:xfrm>
            <a:off x="2187865" y="6215082"/>
            <a:ext cx="69561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P. G. Bergmann, and J. L.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Lebowitz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B 134, 1410 (1964)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00298" y="3214686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FF3399"/>
                </a:solidFill>
                <a:latin typeface="Times New Roman" pitchFamily="18" charset="0"/>
                <a:cs typeface="Times New Roman" pitchFamily="18" charset="0"/>
              </a:rPr>
              <a:t>=?</a:t>
            </a:r>
            <a:endParaRPr lang="zh-CN" altLang="en-US" sz="2800" dirty="0">
              <a:solidFill>
                <a:srgbClr val="FF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286248" y="2786058"/>
          <a:ext cx="3429024" cy="1172505"/>
        </p:xfrm>
        <a:graphic>
          <a:graphicData uri="http://schemas.openxmlformats.org/presentationml/2006/ole">
            <p:oleObj spid="_x0000_s37918" name="公式" r:id="rId12" imgW="1968480" imgH="672840" progId="Equation.3">
              <p:embed/>
            </p:oleObj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000760" y="4929197"/>
          <a:ext cx="1785950" cy="905207"/>
        </p:xfrm>
        <a:graphic>
          <a:graphicData uri="http://schemas.openxmlformats.org/presentationml/2006/ole">
            <p:oleObj spid="_x0000_s37919" name="公式" r:id="rId13" imgW="927000" imgH="469800" progId="Equation.3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14810" y="5857892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注：有的文献用</a:t>
            </a:r>
            <a:r>
              <a:rPr lang="en-US" altLang="zh-CN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，有的文献用</a:t>
            </a:r>
            <a:r>
              <a:rPr lang="en-US" altLang="zh-CN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9"/>
          <p:cNvSpPr txBox="1">
            <a:spLocks noChangeArrowheads="1"/>
          </p:cNvSpPr>
          <p:nvPr/>
        </p:nvSpPr>
        <p:spPr bwMode="auto">
          <a:xfrm>
            <a:off x="525492" y="1727180"/>
            <a:ext cx="1931988" cy="46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System</a:t>
            </a:r>
            <a:endParaRPr lang="he-IL" altLang="zh-CN" sz="2400">
              <a:solidFill>
                <a:srgbClr val="FF0000"/>
              </a:solidFill>
            </a:endParaRPr>
          </a:p>
        </p:txBody>
      </p:sp>
      <p:sp>
        <p:nvSpPr>
          <p:cNvPr id="5" name="Freeform 2"/>
          <p:cNvSpPr>
            <a:spLocks/>
          </p:cNvSpPr>
          <p:nvPr/>
        </p:nvSpPr>
        <p:spPr bwMode="auto">
          <a:xfrm>
            <a:off x="3117880" y="2449493"/>
            <a:ext cx="238125" cy="3298825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3108355" y="2468543"/>
            <a:ext cx="238125" cy="3298825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3097242" y="2457430"/>
            <a:ext cx="238125" cy="3298825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05167" y="1835130"/>
            <a:ext cx="342900" cy="444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205192" y="2044680"/>
            <a:ext cx="46038" cy="371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862042" y="575308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8170892" y="5841980"/>
          <a:ext cx="304800" cy="379413"/>
        </p:xfrm>
        <a:graphic>
          <a:graphicData uri="http://schemas.openxmlformats.org/presentationml/2006/ole">
            <p:oleObj spid="_x0000_s94210" name="Equation" r:id="rId3" imgW="152268" imgH="203024" progId="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144867" y="5870555"/>
          <a:ext cx="228600" cy="333375"/>
        </p:xfrm>
        <a:graphic>
          <a:graphicData uri="http://schemas.openxmlformats.org/presentationml/2006/ole">
            <p:oleObj spid="_x0000_s94211" name="Equation" r:id="rId4" imgW="114102" imgH="177492" progId="">
              <p:embed/>
            </p:oleObj>
          </a:graphicData>
        </a:graphic>
      </p:graphicFrame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976842" y="56768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849842" y="5818168"/>
          <a:ext cx="279400" cy="427037"/>
        </p:xfrm>
        <a:graphic>
          <a:graphicData uri="http://schemas.openxmlformats.org/presentationml/2006/ole">
            <p:oleObj spid="_x0000_s94212" name="Equation" r:id="rId5" imgW="139700" imgH="228600" progId="">
              <p:embed/>
            </p:oleObj>
          </a:graphicData>
        </a:graphic>
      </p:graphicFrame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824567" y="568640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5710267" y="5827693"/>
          <a:ext cx="330200" cy="427037"/>
        </p:xfrm>
        <a:graphic>
          <a:graphicData uri="http://schemas.openxmlformats.org/presentationml/2006/ole">
            <p:oleObj spid="_x0000_s94213" name="Equation" r:id="rId6" imgW="165028" imgH="228501" progId="">
              <p:embed/>
            </p:oleObj>
          </a:graphicData>
        </a:graphic>
      </p:graphicFrame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148417" y="56673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6046817" y="5808643"/>
          <a:ext cx="304800" cy="427037"/>
        </p:xfrm>
        <a:graphic>
          <a:graphicData uri="http://schemas.openxmlformats.org/presentationml/2006/ole">
            <p:oleObj spid="_x0000_s94214" name="Equation" r:id="rId7" imgW="152334" imgH="228501" progId="">
              <p:embed/>
            </p:oleObj>
          </a:graphicData>
        </a:graphic>
      </p:graphicFrame>
      <p:sp>
        <p:nvSpPr>
          <p:cNvPr id="19" name="Freeform 16"/>
          <p:cNvSpPr>
            <a:spLocks/>
          </p:cNvSpPr>
          <p:nvPr/>
        </p:nvSpPr>
        <p:spPr bwMode="auto">
          <a:xfrm>
            <a:off x="3006755" y="2465368"/>
            <a:ext cx="457200" cy="3298825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/>
        </p:nvGraphicFramePr>
        <p:xfrm>
          <a:off x="3313142" y="6235680"/>
          <a:ext cx="1130300" cy="461963"/>
        </p:xfrm>
        <a:graphic>
          <a:graphicData uri="http://schemas.openxmlformats.org/presentationml/2006/ole">
            <p:oleObj spid="_x0000_s94215" name="Equation" r:id="rId8" imgW="558800" imgH="228600" progId="">
              <p:embed/>
            </p:oleObj>
          </a:graphicData>
        </a:graphic>
      </p:graphicFrame>
      <p:sp>
        <p:nvSpPr>
          <p:cNvPr id="21" name="Rectangle 2"/>
          <p:cNvSpPr txBox="1">
            <a:spLocks/>
          </p:cNvSpPr>
          <p:nvPr/>
        </p:nvSpPr>
        <p:spPr>
          <a:xfrm>
            <a:off x="557242" y="857232"/>
            <a:ext cx="8229600" cy="92868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sv-SE" sz="4400" dirty="0">
                <a:latin typeface="+mj-lt"/>
                <a:ea typeface="+mj-ea"/>
                <a:cs typeface="Times New Roman" pitchFamily="18" charset="0"/>
              </a:rPr>
              <a:t>The Von Neumann Scheme</a:t>
            </a:r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03230" y="2466955"/>
            <a:ext cx="2590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2442" y="3094018"/>
            <a:ext cx="23542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8642" y="5092680"/>
            <a:ext cx="13239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52442" y="4025880"/>
            <a:ext cx="22098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altLang="zh-CN" sz="2400">
                <a:solidFill>
                  <a:srgbClr val="FF0000"/>
                </a:solidFill>
                <a:cs typeface="Times New Roman" pitchFamily="18" charset="0"/>
              </a:rPr>
              <a:t>Measurment Device (meter)</a:t>
            </a:r>
            <a:endParaRPr lang="he-IL" altLang="zh-CN" sz="2400">
              <a:solidFill>
                <a:srgbClr val="FF0000"/>
              </a:solidFill>
            </a:endParaRPr>
          </a:p>
        </p:txBody>
      </p:sp>
      <p:cxnSp>
        <p:nvCxnSpPr>
          <p:cNvPr id="26" name="Straight Arrow Connector 24"/>
          <p:cNvCxnSpPr>
            <a:stCxn id="25" idx="0"/>
          </p:cNvCxnSpPr>
          <p:nvPr/>
        </p:nvCxnSpPr>
        <p:spPr>
          <a:xfrm rot="5400000" flipH="1" flipV="1">
            <a:off x="1380361" y="2899549"/>
            <a:ext cx="1103312" cy="11493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5" idx="3"/>
          </p:cNvCxnSpPr>
          <p:nvPr/>
        </p:nvCxnSpPr>
        <p:spPr>
          <a:xfrm flipV="1">
            <a:off x="2462242" y="4406880"/>
            <a:ext cx="457200" cy="34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1"/>
          <p:cNvCxnSpPr>
            <a:stCxn id="25" idx="2"/>
          </p:cNvCxnSpPr>
          <p:nvPr/>
        </p:nvCxnSpPr>
        <p:spPr>
          <a:xfrm rot="16200000" flipH="1">
            <a:off x="1486723" y="4726762"/>
            <a:ext cx="1531937" cy="17907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1712942" y="1752580"/>
          <a:ext cx="652463" cy="431800"/>
        </p:xfrm>
        <a:graphic>
          <a:graphicData uri="http://schemas.openxmlformats.org/presentationml/2006/ole">
            <p:oleObj spid="_x0000_s94216" name="Equation" r:id="rId12" imgW="457200" imgH="253800" progId="Equation.3">
              <p:embed/>
            </p:oleObj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7056467" y="2895580"/>
          <a:ext cx="995363" cy="579438"/>
        </p:xfrm>
        <a:graphic>
          <a:graphicData uri="http://schemas.openxmlformats.org/presentationml/2006/ole">
            <p:oleObj spid="_x0000_s94217" name="Equation" r:id="rId13" imgW="520560" imgH="253800" progId="Equation.3">
              <p:embed/>
            </p:oleObj>
          </a:graphicData>
        </a:graphic>
      </p:graphicFrame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3" name="Picture 20"/>
          <p:cNvPicPr>
            <a:picLocks noChangeAspect="1" noChangeArrowheads="1"/>
          </p:cNvPicPr>
          <p:nvPr/>
        </p:nvPicPr>
        <p:blipFill>
          <a:blip r:embed="rId15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0.28333 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" y="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11111E-6 L 0.32187 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8855 7.40741E-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-1425605" y="3427393"/>
            <a:ext cx="9126538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-1417667" y="3433743"/>
            <a:ext cx="9124950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103533" y="2044680"/>
            <a:ext cx="46038" cy="371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60383" y="575308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8069233" y="5841980"/>
          <a:ext cx="304800" cy="379413"/>
        </p:xfrm>
        <a:graphic>
          <a:graphicData uri="http://schemas.openxmlformats.org/presentationml/2006/ole">
            <p:oleObj spid="_x0000_s95234" name="Equation" r:id="rId5" imgW="152268" imgH="203024" progId="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043208" y="5870555"/>
          <a:ext cx="228600" cy="333375"/>
        </p:xfrm>
        <a:graphic>
          <a:graphicData uri="http://schemas.openxmlformats.org/presentationml/2006/ole">
            <p:oleObj spid="_x0000_s95235" name="Equation" r:id="rId6" imgW="114102" imgH="177492" progId="">
              <p:embed/>
            </p:oleObj>
          </a:graphicData>
        </a:graphic>
      </p:graphicFrame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875183" y="567688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748183" y="5818168"/>
          <a:ext cx="279400" cy="427037"/>
        </p:xfrm>
        <a:graphic>
          <a:graphicData uri="http://schemas.openxmlformats.org/presentationml/2006/ole">
            <p:oleObj spid="_x0000_s95236" name="Equation" r:id="rId7" imgW="139700" imgH="228600" progId="">
              <p:embed/>
            </p:oleObj>
          </a:graphicData>
        </a:graphic>
      </p:graphicFrame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722908" y="568640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608608" y="5827693"/>
          <a:ext cx="330200" cy="427037"/>
        </p:xfrm>
        <a:graphic>
          <a:graphicData uri="http://schemas.openxmlformats.org/presentationml/2006/ole">
            <p:oleObj spid="_x0000_s95237" name="Equation" r:id="rId8" imgW="165028" imgH="228501" progId="">
              <p:embed/>
            </p:oleObj>
          </a:graphicData>
        </a:graphic>
      </p:graphicFrame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046758" y="566735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5945158" y="5808643"/>
          <a:ext cx="304800" cy="427037"/>
        </p:xfrm>
        <a:graphic>
          <a:graphicData uri="http://schemas.openxmlformats.org/presentationml/2006/ole">
            <p:oleObj spid="_x0000_s95238" name="Equation" r:id="rId9" imgW="152334" imgH="228501" progId="">
              <p:embed/>
            </p:oleObj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/>
        </p:nvGraphicFramePr>
        <p:xfrm>
          <a:off x="3211483" y="6235680"/>
          <a:ext cx="1130300" cy="461963"/>
        </p:xfrm>
        <a:graphic>
          <a:graphicData uri="http://schemas.openxmlformats.org/presentationml/2006/ole">
            <p:oleObj spid="_x0000_s95239" name="Equation" r:id="rId10" imgW="558800" imgH="228600" progId="">
              <p:embed/>
            </p:oleObj>
          </a:graphicData>
        </a:graphic>
      </p:graphicFrame>
      <p:sp>
        <p:nvSpPr>
          <p:cNvPr id="21" name="Rectangle 2"/>
          <p:cNvSpPr txBox="1">
            <a:spLocks/>
          </p:cNvSpPr>
          <p:nvPr/>
        </p:nvSpPr>
        <p:spPr>
          <a:xfrm>
            <a:off x="455583" y="857232"/>
            <a:ext cx="8229600" cy="928686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sv-SE" sz="4400" dirty="0">
                <a:latin typeface="+mj-lt"/>
                <a:ea typeface="+mj-ea"/>
                <a:cs typeface="Times New Roman" pitchFamily="18" charset="0"/>
              </a:rPr>
              <a:t>The Von Neumann Scheme</a:t>
            </a:r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4583" y="2305030"/>
            <a:ext cx="2590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0783" y="2838430"/>
            <a:ext cx="23542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Freeform 4"/>
          <p:cNvSpPr>
            <a:spLocks/>
          </p:cNvSpPr>
          <p:nvPr/>
        </p:nvSpPr>
        <p:spPr bwMode="auto">
          <a:xfrm>
            <a:off x="-1425605" y="3440093"/>
            <a:ext cx="9126538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-1417667" y="3433743"/>
            <a:ext cx="9124950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428596" y="3448030"/>
            <a:ext cx="9426575" cy="2433638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2540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5097433" y="3502005"/>
            <a:ext cx="11113" cy="27273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37"/>
          <p:cNvSpPr txBox="1">
            <a:spLocks noChangeArrowheads="1"/>
          </p:cNvSpPr>
          <p:nvPr/>
        </p:nvSpPr>
        <p:spPr bwMode="auto">
          <a:xfrm>
            <a:off x="423833" y="1727180"/>
            <a:ext cx="2022475" cy="46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System</a:t>
            </a:r>
            <a:endParaRPr lang="he-IL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1570008" y="1752580"/>
          <a:ext cx="815975" cy="431800"/>
        </p:xfrm>
        <a:graphic>
          <a:graphicData uri="http://schemas.openxmlformats.org/presentationml/2006/ole">
            <p:oleObj spid="_x0000_s95240" name="Equation" r:id="rId13" imgW="571320" imgH="253800" progId="Equation.3">
              <p:embed/>
            </p:oleObj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4919633" y="6369030"/>
          <a:ext cx="1360488" cy="431800"/>
        </p:xfrm>
        <a:graphic>
          <a:graphicData uri="http://schemas.openxmlformats.org/presentationml/2006/ole">
            <p:oleObj spid="_x0000_s95241" name="Equation" r:id="rId14" imgW="9522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8819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275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32205 0.002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586707" cy="500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348" y="857232"/>
            <a:ext cx="271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从量子到经典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前言：从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3578207"/>
            <a:ext cx="356552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0632" y="4521182"/>
            <a:ext cx="6710363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/>
          </p:cNvSpPr>
          <p:nvPr>
            <p:ph type="title"/>
          </p:nvPr>
        </p:nvSpPr>
        <p:spPr>
          <a:xfrm>
            <a:off x="371457" y="928670"/>
            <a:ext cx="6792831" cy="1060170"/>
          </a:xfrm>
        </p:spPr>
        <p:txBody>
          <a:bodyPr/>
          <a:lstStyle/>
          <a:p>
            <a:r>
              <a:rPr lang="sv-SE" dirty="0" smtClean="0">
                <a:cs typeface="Times New Roman" pitchFamily="18" charset="0"/>
              </a:rPr>
              <a:t>Weak Measurments</a:t>
            </a: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49407" y="6099157"/>
            <a:ext cx="4897438" cy="649288"/>
          </a:xfrm>
          <a:prstGeom prst="rect">
            <a:avLst/>
          </a:prstGeom>
          <a:noFill/>
          <a:ln w="38100" cmpd="dbl">
            <a:solidFill>
              <a:srgbClr val="00FF00"/>
            </a:solidFill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57920" y="3506770"/>
            <a:ext cx="1800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173145" y="3651232"/>
            <a:ext cx="2449512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2039920" y="3506770"/>
            <a:ext cx="2159000" cy="792162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r" rtl="1"/>
            <a:endParaRPr lang="en-US"/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6286482" y="3219432"/>
            <a:ext cx="1944688" cy="1296988"/>
          </a:xfrm>
          <a:prstGeom prst="wedgeEllipseCallout">
            <a:avLst>
              <a:gd name="adj1" fmla="val -78245"/>
              <a:gd name="adj2" fmla="val 43269"/>
            </a:avLst>
          </a:prstGeom>
          <a:solidFill>
            <a:srgbClr val="00FFFF">
              <a:alpha val="1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endParaRPr lang="sv-SE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773595" y="5091095"/>
            <a:ext cx="3384550" cy="504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V="1">
            <a:off x="4630720" y="5019657"/>
            <a:ext cx="3455987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8557" y="2220895"/>
            <a:ext cx="2971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5807" y="2784457"/>
            <a:ext cx="23542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7" name="Picture 2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8" name="Picture 20"/>
          <p:cNvPicPr>
            <a:picLocks noChangeAspect="1" noChangeArrowheads="1"/>
          </p:cNvPicPr>
          <p:nvPr/>
        </p:nvPicPr>
        <p:blipFill>
          <a:blip r:embed="rId10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7120160" y="1864618"/>
            <a:ext cx="76200" cy="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>
            <a:off x="7915498" y="826393"/>
            <a:ext cx="576262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7902798" y="2982218"/>
            <a:ext cx="576262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 flipH="1" flipV="1">
            <a:off x="8206010" y="1890018"/>
            <a:ext cx="9525" cy="1063625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8186960" y="824806"/>
            <a:ext cx="11113" cy="99218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he-IL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7164287" y="659706"/>
            <a:ext cx="17785" cy="2448272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he-IL"/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V="1">
            <a:off x="7196360" y="1870329"/>
            <a:ext cx="1595438" cy="0"/>
          </a:xfrm>
          <a:prstGeom prst="line">
            <a:avLst/>
          </a:prstGeom>
          <a:noFill/>
          <a:ln w="9525">
            <a:solidFill>
              <a:srgbClr val="0099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/>
        </p:nvGraphicFramePr>
        <p:xfrm>
          <a:off x="6848698" y="2691706"/>
          <a:ext cx="268287" cy="449262"/>
        </p:xfrm>
        <a:graphic>
          <a:graphicData uri="http://schemas.openxmlformats.org/presentationml/2006/ole">
            <p:oleObj spid="_x0000_s97282" name="Equation" r:id="rId11" imgW="126720" imgH="228600" progId="">
              <p:embed/>
            </p:oleObj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6804248" y="823218"/>
          <a:ext cx="293687" cy="449263"/>
        </p:xfrm>
        <a:graphic>
          <a:graphicData uri="http://schemas.openxmlformats.org/presentationml/2006/ole">
            <p:oleObj spid="_x0000_s97283" name="Equation" r:id="rId12" imgW="139680" imgH="228600" progId="">
              <p:embed/>
            </p:oleObj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7507510" y="1086743"/>
          <a:ext cx="612775" cy="573088"/>
        </p:xfrm>
        <a:graphic>
          <a:graphicData uri="http://schemas.openxmlformats.org/presentationml/2006/ole">
            <p:oleObj spid="_x0000_s97284" name="Equation" r:id="rId13" imgW="253800" imgH="253800" progId="">
              <p:embed/>
            </p:oleObj>
          </a:graphicData>
        </a:graphic>
      </p:graphicFrame>
      <p:graphicFrame>
        <p:nvGraphicFramePr>
          <p:cNvPr id="31" name="Object 8"/>
          <p:cNvGraphicFramePr>
            <a:graphicFrameLocks noChangeAspect="1"/>
          </p:cNvGraphicFramePr>
          <p:nvPr/>
        </p:nvGraphicFramePr>
        <p:xfrm>
          <a:off x="8436198" y="2091631"/>
          <a:ext cx="584200" cy="522287"/>
        </p:xfrm>
        <a:graphic>
          <a:graphicData uri="http://schemas.openxmlformats.org/presentationml/2006/ole">
            <p:oleObj spid="_x0000_s97285" name="Equation" r:id="rId14" imgW="266400" imgH="253800" progId="">
              <p:embed/>
            </p:oleObj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773184" y="162880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12587 0.0053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7 0.00532 L -0.30695 0.010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-1436730" y="3284517"/>
            <a:ext cx="9126538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4"/>
          <p:cNvSpPr>
            <a:spLocks/>
          </p:cNvSpPr>
          <p:nvPr/>
        </p:nvSpPr>
        <p:spPr bwMode="auto">
          <a:xfrm>
            <a:off x="-1428792" y="3290867"/>
            <a:ext cx="9124950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3092408" y="2282804"/>
            <a:ext cx="41275" cy="333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49258" y="5610204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8058108" y="5664179"/>
          <a:ext cx="304800" cy="379413"/>
        </p:xfrm>
        <a:graphic>
          <a:graphicData uri="http://schemas.openxmlformats.org/presentationml/2006/ole">
            <p:oleObj spid="_x0000_s96258" name="Equation" r:id="rId5" imgW="152268" imgH="203024" progId="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3032083" y="5727679"/>
          <a:ext cx="228600" cy="333375"/>
        </p:xfrm>
        <a:graphic>
          <a:graphicData uri="http://schemas.openxmlformats.org/presentationml/2006/ole">
            <p:oleObj spid="_x0000_s96259" name="Equation" r:id="rId6" imgW="114102" imgH="177492" progId="">
              <p:embed/>
            </p:oleObj>
          </a:graphicData>
        </a:graphic>
      </p:graphicFrame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864058" y="55340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4737058" y="5675292"/>
          <a:ext cx="279400" cy="427037"/>
        </p:xfrm>
        <a:graphic>
          <a:graphicData uri="http://schemas.openxmlformats.org/presentationml/2006/ole">
            <p:oleObj spid="_x0000_s96260" name="Equation" r:id="rId7" imgW="139700" imgH="228600" progId="">
              <p:embed/>
            </p:oleObj>
          </a:graphicData>
        </a:graphic>
      </p:graphicFrame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5711783" y="554352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5597483" y="5684817"/>
          <a:ext cx="330200" cy="427037"/>
        </p:xfrm>
        <a:graphic>
          <a:graphicData uri="http://schemas.openxmlformats.org/presentationml/2006/ole">
            <p:oleObj spid="_x0000_s96261" name="Equation" r:id="rId8" imgW="165028" imgH="228501" progId="">
              <p:embed/>
            </p:oleObj>
          </a:graphicData>
        </a:graphic>
      </p:graphicFrame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035633" y="552447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5934033" y="5665767"/>
          <a:ext cx="304800" cy="427037"/>
        </p:xfrm>
        <a:graphic>
          <a:graphicData uri="http://schemas.openxmlformats.org/presentationml/2006/ole">
            <p:oleObj spid="_x0000_s96262" name="Equation" r:id="rId9" imgW="152334" imgH="228501" progId="">
              <p:embed/>
            </p:oleObj>
          </a:graphicData>
        </a:graphic>
      </p:graphicFrame>
      <p:graphicFrame>
        <p:nvGraphicFramePr>
          <p:cNvPr id="20" name="Object 28"/>
          <p:cNvGraphicFramePr>
            <a:graphicFrameLocks noChangeAspect="1"/>
          </p:cNvGraphicFramePr>
          <p:nvPr/>
        </p:nvGraphicFramePr>
        <p:xfrm>
          <a:off x="3200358" y="6092804"/>
          <a:ext cx="1130300" cy="461963"/>
        </p:xfrm>
        <a:graphic>
          <a:graphicData uri="http://schemas.openxmlformats.org/presentationml/2006/ole">
            <p:oleObj spid="_x0000_s96263" name="Equation" r:id="rId10" imgW="558800" imgH="228600" progId="">
              <p:embed/>
            </p:oleObj>
          </a:graphicData>
        </a:graphic>
      </p:graphicFrame>
      <p:sp>
        <p:nvSpPr>
          <p:cNvPr id="21" name="Rectangle 2"/>
          <p:cNvSpPr txBox="1">
            <a:spLocks/>
          </p:cNvSpPr>
          <p:nvPr/>
        </p:nvSpPr>
        <p:spPr>
          <a:xfrm>
            <a:off x="500034" y="642918"/>
            <a:ext cx="7572428" cy="857248"/>
          </a:xfrm>
          <a:prstGeom prst="rect">
            <a:avLst/>
          </a:prstGeom>
        </p:spPr>
        <p:txBody>
          <a:bodyPr/>
          <a:lstStyle/>
          <a:p>
            <a:pPr eaLnBrk="0" hangingPunct="0">
              <a:defRPr/>
            </a:pPr>
            <a:r>
              <a:rPr lang="sv-SE" sz="4400" dirty="0">
                <a:latin typeface="+mj-lt"/>
                <a:ea typeface="+mj-ea"/>
                <a:cs typeface="Times New Roman" pitchFamily="18" charset="0"/>
              </a:rPr>
              <a:t>Weak Measurements</a:t>
            </a:r>
          </a:p>
        </p:txBody>
      </p:sp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458" y="2162154"/>
            <a:ext cx="2590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39658" y="2695554"/>
            <a:ext cx="2354263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Freeform 4"/>
          <p:cNvSpPr>
            <a:spLocks/>
          </p:cNvSpPr>
          <p:nvPr/>
        </p:nvSpPr>
        <p:spPr bwMode="auto">
          <a:xfrm>
            <a:off x="-1436730" y="3297217"/>
            <a:ext cx="9126538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4"/>
          <p:cNvSpPr>
            <a:spLocks/>
          </p:cNvSpPr>
          <p:nvPr/>
        </p:nvSpPr>
        <p:spPr bwMode="auto">
          <a:xfrm>
            <a:off x="-1428792" y="3290867"/>
            <a:ext cx="9124950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>
            <a:off x="3419433" y="4310042"/>
            <a:ext cx="6496050" cy="1320800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2540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flipV="1">
            <a:off x="6673808" y="4357667"/>
            <a:ext cx="0" cy="18176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810083" y="2484417"/>
            <a:ext cx="2559050" cy="4619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Postselection</a:t>
            </a:r>
            <a:endParaRPr lang="he-IL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6853196" y="2511404"/>
          <a:ext cx="363537" cy="431800"/>
        </p:xfrm>
        <a:graphic>
          <a:graphicData uri="http://schemas.openxmlformats.org/presentationml/2006/ole">
            <p:oleObj spid="_x0000_s96264" name="Equation" r:id="rId13" imgW="253800" imgH="253800" progId="Equation.3">
              <p:embed/>
            </p:oleObj>
          </a:graphicData>
        </a:graphic>
      </p:graphicFrame>
      <p:graphicFrame>
        <p:nvGraphicFramePr>
          <p:cNvPr id="30" name="Object 10"/>
          <p:cNvGraphicFramePr>
            <a:graphicFrameLocks noChangeAspect="1"/>
          </p:cNvGraphicFramePr>
          <p:nvPr/>
        </p:nvGraphicFramePr>
        <p:xfrm>
          <a:off x="6449971" y="6032479"/>
          <a:ext cx="1905000" cy="798513"/>
        </p:xfrm>
        <a:graphic>
          <a:graphicData uri="http://schemas.openxmlformats.org/presentationml/2006/ole">
            <p:oleObj spid="_x0000_s96265" name="Equation" r:id="rId14" imgW="1333440" imgH="469800" progId="Equation.3">
              <p:embed/>
            </p:oleObj>
          </a:graphicData>
        </a:graphic>
      </p:graphicFrame>
      <p:sp>
        <p:nvSpPr>
          <p:cNvPr id="31" name="TextBox 25"/>
          <p:cNvSpPr txBox="1">
            <a:spLocks noChangeArrowheads="1"/>
          </p:cNvSpPr>
          <p:nvPr/>
        </p:nvSpPr>
        <p:spPr bwMode="auto">
          <a:xfrm>
            <a:off x="3040021" y="1368404"/>
            <a:ext cx="5902325" cy="76993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/>
              <a:t>small ∆Q  →  large ∆P  →  large H → “strong”</a:t>
            </a:r>
          </a:p>
          <a:p>
            <a:r>
              <a:rPr lang="en-US" altLang="zh-CN" sz="2200"/>
              <a:t>large ∆Q  →  small ∆P  →  small H → “weak”</a:t>
            </a:r>
            <a:endParaRPr lang="he-IL" altLang="zh-CN" sz="2200"/>
          </a:p>
        </p:txBody>
      </p:sp>
      <p:sp>
        <p:nvSpPr>
          <p:cNvPr id="32" name="TextBox 26"/>
          <p:cNvSpPr txBox="1">
            <a:spLocks noChangeArrowheads="1"/>
          </p:cNvSpPr>
          <p:nvPr/>
        </p:nvSpPr>
        <p:spPr bwMode="auto">
          <a:xfrm>
            <a:off x="412708" y="1584304"/>
            <a:ext cx="1806575" cy="460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System</a:t>
            </a:r>
            <a:endParaRPr lang="he-IL" altLang="zh-CN" sz="2400">
              <a:solidFill>
                <a:srgbClr val="FF0000"/>
              </a:solidFill>
            </a:endParaRPr>
          </a:p>
        </p:txBody>
      </p:sp>
      <p:graphicFrame>
        <p:nvGraphicFramePr>
          <p:cNvPr id="33" name="Object 10"/>
          <p:cNvGraphicFramePr>
            <a:graphicFrameLocks noChangeAspect="1"/>
          </p:cNvGraphicFramePr>
          <p:nvPr/>
        </p:nvGraphicFramePr>
        <p:xfrm>
          <a:off x="1682708" y="1609704"/>
          <a:ext cx="381000" cy="431800"/>
        </p:xfrm>
        <a:graphic>
          <a:graphicData uri="http://schemas.openxmlformats.org/presentationml/2006/ole">
            <p:oleObj spid="_x0000_s96266" name="Equation" r:id="rId15" imgW="2664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18819 -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6 L 0.275 -3.703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32205 0.0020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457449" y="3350543"/>
            <a:ext cx="9126537" cy="2322512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"/>
          <p:cNvSpPr txBox="1">
            <a:spLocks/>
          </p:cNvSpPr>
          <p:nvPr/>
        </p:nvSpPr>
        <p:spPr>
          <a:xfrm>
            <a:off x="395536" y="134076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sv-SE" sz="4400" dirty="0">
                <a:latin typeface="+mj-lt"/>
                <a:ea typeface="+mj-ea"/>
                <a:cs typeface="Times New Roman" pitchFamily="18" charset="0"/>
              </a:rPr>
              <a:t>How does it happen?</a:t>
            </a:r>
          </a:p>
        </p:txBody>
      </p:sp>
      <p:sp>
        <p:nvSpPr>
          <p:cNvPr id="10" name="Freeform 4"/>
          <p:cNvSpPr>
            <a:spLocks/>
          </p:cNvSpPr>
          <p:nvPr/>
        </p:nvSpPr>
        <p:spPr bwMode="auto">
          <a:xfrm>
            <a:off x="678111" y="3345780"/>
            <a:ext cx="9124950" cy="2322513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952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"/>
          <p:cNvSpPr>
            <a:spLocks/>
          </p:cNvSpPr>
          <p:nvPr/>
        </p:nvSpPr>
        <p:spPr bwMode="auto">
          <a:xfrm>
            <a:off x="2943474" y="4485605"/>
            <a:ext cx="6267450" cy="1119188"/>
          </a:xfrm>
          <a:custGeom>
            <a:avLst/>
            <a:gdLst>
              <a:gd name="T0" fmla="*/ 0 w 4524"/>
              <a:gd name="T1" fmla="*/ 2147483647 h 2600"/>
              <a:gd name="T2" fmla="*/ 2147483647 w 4524"/>
              <a:gd name="T3" fmla="*/ 2147483647 h 2600"/>
              <a:gd name="T4" fmla="*/ 2147483647 w 4524"/>
              <a:gd name="T5" fmla="*/ 2147483647 h 2600"/>
              <a:gd name="T6" fmla="*/ 2147483647 w 4524"/>
              <a:gd name="T7" fmla="*/ 2147483647 h 2600"/>
              <a:gd name="T8" fmla="*/ 2147483647 w 4524"/>
              <a:gd name="T9" fmla="*/ 2147483647 h 2600"/>
              <a:gd name="T10" fmla="*/ 2147483647 w 4524"/>
              <a:gd name="T11" fmla="*/ 2147483647 h 2600"/>
              <a:gd name="T12" fmla="*/ 2147483647 w 4524"/>
              <a:gd name="T13" fmla="*/ 2147483647 h 2600"/>
              <a:gd name="T14" fmla="*/ 2147483647 w 4524"/>
              <a:gd name="T15" fmla="*/ 2147483647 h 2600"/>
              <a:gd name="T16" fmla="*/ 2147483647 w 4524"/>
              <a:gd name="T17" fmla="*/ 2147483647 h 2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524"/>
              <a:gd name="T28" fmla="*/ 0 h 2600"/>
              <a:gd name="T29" fmla="*/ 4524 w 4524"/>
              <a:gd name="T30" fmla="*/ 2600 h 2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524" h="2600">
                <a:moveTo>
                  <a:pt x="0" y="2582"/>
                </a:moveTo>
                <a:cubicBezTo>
                  <a:pt x="345" y="2527"/>
                  <a:pt x="690" y="2472"/>
                  <a:pt x="918" y="2354"/>
                </a:cubicBezTo>
                <a:cubicBezTo>
                  <a:pt x="1146" y="2236"/>
                  <a:pt x="1218" y="2214"/>
                  <a:pt x="1368" y="1874"/>
                </a:cubicBezTo>
                <a:cubicBezTo>
                  <a:pt x="1518" y="1534"/>
                  <a:pt x="1667" y="626"/>
                  <a:pt x="1818" y="314"/>
                </a:cubicBezTo>
                <a:cubicBezTo>
                  <a:pt x="1969" y="2"/>
                  <a:pt x="2121" y="0"/>
                  <a:pt x="2274" y="2"/>
                </a:cubicBezTo>
                <a:cubicBezTo>
                  <a:pt x="2427" y="4"/>
                  <a:pt x="2586" y="5"/>
                  <a:pt x="2736" y="326"/>
                </a:cubicBezTo>
                <a:cubicBezTo>
                  <a:pt x="2886" y="647"/>
                  <a:pt x="3022" y="1590"/>
                  <a:pt x="3174" y="1928"/>
                </a:cubicBezTo>
                <a:cubicBezTo>
                  <a:pt x="3326" y="2266"/>
                  <a:pt x="3423" y="2242"/>
                  <a:pt x="3648" y="2354"/>
                </a:cubicBezTo>
                <a:cubicBezTo>
                  <a:pt x="3873" y="2466"/>
                  <a:pt x="4383" y="2559"/>
                  <a:pt x="4524" y="2600"/>
                </a:cubicBezTo>
              </a:path>
            </a:pathLst>
          </a:custGeom>
          <a:noFill/>
          <a:ln w="25400">
            <a:solidFill>
              <a:srgbClr val="33CC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446961" y="2955255"/>
          <a:ext cx="228600" cy="279400"/>
        </p:xfrm>
        <a:graphic>
          <a:graphicData uri="http://schemas.openxmlformats.org/presentationml/2006/ole">
            <p:oleObj spid="_x0000_s136194" name="Equation" r:id="rId5" imgW="228600" imgH="27936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735761" y="2945730"/>
          <a:ext cx="228600" cy="279400"/>
        </p:xfrm>
        <a:graphic>
          <a:graphicData uri="http://schemas.openxmlformats.org/presentationml/2006/ole">
            <p:oleObj spid="_x0000_s136195" name="Equation" r:id="rId6" imgW="228600" imgH="279360" progId="Equation.3">
              <p:embed/>
            </p:oleObj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162424" y="4196680"/>
          <a:ext cx="434975" cy="301625"/>
        </p:xfrm>
        <a:graphic>
          <a:graphicData uri="http://schemas.openxmlformats.org/presentationml/2006/ole">
            <p:oleObj spid="_x0000_s136196" name="Equation" r:id="rId7" imgW="304560" imgH="177480" progId="Equation.3">
              <p:embed/>
            </p:oleObj>
          </a:graphicData>
        </a:graphic>
      </p:graphicFrame>
      <p:cxnSp>
        <p:nvCxnSpPr>
          <p:cNvPr id="15" name="Straight Arrow Connector 35"/>
          <p:cNvCxnSpPr/>
          <p:nvPr/>
        </p:nvCxnSpPr>
        <p:spPr>
          <a:xfrm>
            <a:off x="5127874" y="4403055"/>
            <a:ext cx="985837" cy="1588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5134224" y="2696493"/>
            <a:ext cx="41275" cy="3336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673474" y="6023893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5073899" y="6141368"/>
          <a:ext cx="228600" cy="333375"/>
        </p:xfrm>
        <a:graphic>
          <a:graphicData uri="http://schemas.openxmlformats.org/presentationml/2006/ole">
            <p:oleObj spid="_x0000_s136197" name="Equation" r:id="rId8" imgW="114102" imgH="177492" progId="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5553324" y="4180805"/>
          <a:ext cx="177800" cy="177800"/>
        </p:xfrm>
        <a:graphic>
          <a:graphicData uri="http://schemas.openxmlformats.org/presentationml/2006/ole">
            <p:oleObj spid="_x0000_s136198" name="Equation" r:id="rId9" imgW="177480" imgH="177480" progId="Equation.3">
              <p:embed/>
            </p:oleObj>
          </a:graphicData>
        </a:graphic>
      </p:graphicFrame>
      <p:cxnSp>
        <p:nvCxnSpPr>
          <p:cNvPr id="20" name="Straight Arrow Connector 43"/>
          <p:cNvCxnSpPr/>
          <p:nvPr/>
        </p:nvCxnSpPr>
        <p:spPr>
          <a:xfrm>
            <a:off x="5175499" y="3702968"/>
            <a:ext cx="249237" cy="1587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7911" y="3966493"/>
            <a:ext cx="1765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4449" y="2232943"/>
            <a:ext cx="1833562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5561" y="3034630"/>
            <a:ext cx="20843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5" name="Object 19"/>
          <p:cNvGraphicFramePr>
            <a:graphicFrameLocks noChangeAspect="1"/>
          </p:cNvGraphicFramePr>
          <p:nvPr/>
        </p:nvGraphicFramePr>
        <p:xfrm>
          <a:off x="6710611" y="2799680"/>
          <a:ext cx="1935163" cy="461963"/>
        </p:xfrm>
        <a:graphic>
          <a:graphicData uri="http://schemas.openxmlformats.org/presentationml/2006/ole">
            <p:oleObj spid="_x0000_s136200" name="公式" r:id="rId13" imgW="116820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46 L 8.33333E-7 0.0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8" name="Rectangle 2"/>
          <p:cNvSpPr>
            <a:spLocks noGrp="1"/>
          </p:cNvSpPr>
          <p:nvPr>
            <p:ph type="title"/>
          </p:nvPr>
        </p:nvSpPr>
        <p:spPr>
          <a:xfrm>
            <a:off x="600075" y="642918"/>
            <a:ext cx="8229600" cy="947750"/>
          </a:xfrm>
        </p:spPr>
        <p:txBody>
          <a:bodyPr/>
          <a:lstStyle/>
          <a:p>
            <a:pPr eaLnBrk="1" hangingPunct="1"/>
            <a:r>
              <a:rPr lang="sv-SE" altLang="zh-CN" dirty="0" smtClean="0">
                <a:cs typeface="Times New Roman" pitchFamily="18" charset="0"/>
              </a:rPr>
              <a:t>Slightly more rigorous derivation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475" y="1589080"/>
            <a:ext cx="8075613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4363" y="3057518"/>
            <a:ext cx="4371975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4083043"/>
            <a:ext cx="215423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13100" y="4005255"/>
            <a:ext cx="28479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29263" y="4414830"/>
            <a:ext cx="361473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9738" y="5486393"/>
            <a:ext cx="21431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71825" y="5472105"/>
            <a:ext cx="31353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002213" y="6075355"/>
            <a:ext cx="399415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0850" y="3605205"/>
            <a:ext cx="444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4717F7"/>
                </a:solidFill>
              </a:rPr>
              <a:t>For example, a Gaussian meter:</a:t>
            </a:r>
            <a:endParaRPr lang="he-IL" altLang="zh-CN" sz="2000">
              <a:solidFill>
                <a:srgbClr val="4717F7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4813" y="2428868"/>
            <a:ext cx="5343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4717F7"/>
                </a:solidFill>
              </a:rPr>
              <a:t>The meter’s final state is its initial state after it was operated on by the evolution operator:</a:t>
            </a:r>
            <a:endParaRPr lang="he-IL" altLang="zh-CN" sz="2000">
              <a:solidFill>
                <a:srgbClr val="4717F7"/>
              </a:solidFill>
            </a:endParaRPr>
          </a:p>
        </p:txBody>
      </p:sp>
      <p:sp>
        <p:nvSpPr>
          <p:cNvPr id="19" name="Right Arrow 32"/>
          <p:cNvSpPr/>
          <p:nvPr/>
        </p:nvSpPr>
        <p:spPr>
          <a:xfrm>
            <a:off x="2827338" y="4294180"/>
            <a:ext cx="307975" cy="225425"/>
          </a:xfrm>
          <a:prstGeom prst="rightArrow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0" name="Right Arrow 33"/>
          <p:cNvSpPr/>
          <p:nvPr/>
        </p:nvSpPr>
        <p:spPr>
          <a:xfrm>
            <a:off x="2765425" y="5621330"/>
            <a:ext cx="307975" cy="225425"/>
          </a:xfrm>
          <a:prstGeom prst="rightArrow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1" name="Right Arrow 34"/>
          <p:cNvSpPr/>
          <p:nvPr/>
        </p:nvSpPr>
        <p:spPr>
          <a:xfrm>
            <a:off x="5078413" y="4670418"/>
            <a:ext cx="309562" cy="227012"/>
          </a:xfrm>
          <a:prstGeom prst="rightArrow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2" name="Right Arrow 35"/>
          <p:cNvSpPr/>
          <p:nvPr/>
        </p:nvSpPr>
        <p:spPr>
          <a:xfrm>
            <a:off x="4498975" y="6275380"/>
            <a:ext cx="309563" cy="225425"/>
          </a:xfrm>
          <a:prstGeom prst="rightArrow">
            <a:avLst/>
          </a:prstGeom>
          <a:noFill/>
          <a:ln w="444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cxnSp>
        <p:nvCxnSpPr>
          <p:cNvPr id="23" name="Straight Arrow Connector 37"/>
          <p:cNvCxnSpPr/>
          <p:nvPr/>
        </p:nvCxnSpPr>
        <p:spPr>
          <a:xfrm rot="16200000" flipH="1">
            <a:off x="1781176" y="5038717"/>
            <a:ext cx="665162" cy="23813"/>
          </a:xfrm>
          <a:prstGeom prst="straightConnector1">
            <a:avLst/>
          </a:prstGeom>
          <a:ln w="60325" cmpd="tri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41"/>
          <p:cNvSpPr/>
          <p:nvPr/>
        </p:nvSpPr>
        <p:spPr>
          <a:xfrm>
            <a:off x="361950" y="1538280"/>
            <a:ext cx="3560763" cy="790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25" name="Rectangle 42"/>
          <p:cNvSpPr/>
          <p:nvPr/>
        </p:nvSpPr>
        <p:spPr>
          <a:xfrm>
            <a:off x="5848350" y="1565268"/>
            <a:ext cx="2714625" cy="831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 l="52493"/>
          <a:stretch>
            <a:fillRect/>
          </a:stretch>
        </p:blipFill>
        <p:spPr bwMode="auto">
          <a:xfrm>
            <a:off x="6718300" y="3057518"/>
            <a:ext cx="207645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240588" y="3836980"/>
            <a:ext cx="17653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-2.96296E-6 L -0.11216 -2.96296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16 -2.96296E-6 L -0.16858 -0.0032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-0.00608 -0.03935 0.00087 -0.17477 -0.03611 -0.23588 C -0.07309 -0.29699 -0.15764 -0.34954 -0.22222 -0.3669 C -0.28681 -0.38426 -0.38229 -0.3662 -0.42396 -0.33935 C -0.46563 -0.3125 -0.46215 -0.2338 -0.47222 -0.20602 " pathEditMode="relative" rAng="0" ptsTypes="aaaaa">
                                      <p:cBhvr>
                                        <p:cTn id="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" y="-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4" grpId="0" animBg="1"/>
      <p:bldP spid="24" grpId="1" animBg="1"/>
      <p:bldP spid="24" grpId="2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4" cstate="print"/>
          <a:srcRect l="48926"/>
          <a:stretch>
            <a:fillRect/>
          </a:stretch>
        </p:blipFill>
        <p:spPr bwMode="auto">
          <a:xfrm>
            <a:off x="1447795" y="2019300"/>
            <a:ext cx="19034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45" y="4932363"/>
            <a:ext cx="3175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81183" y="2844800"/>
            <a:ext cx="14668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תמונה 25" descr="gaussian1.png"/>
          <p:cNvPicPr>
            <a:picLocks noChangeAspect="1"/>
          </p:cNvPicPr>
          <p:nvPr/>
        </p:nvPicPr>
        <p:blipFill>
          <a:blip r:embed="rId7" cstate="print"/>
          <a:srcRect l="37674" t="22980" r="31779" b="8080"/>
          <a:stretch>
            <a:fillRect/>
          </a:stretch>
        </p:blipFill>
        <p:spPr bwMode="auto">
          <a:xfrm>
            <a:off x="928683" y="3781425"/>
            <a:ext cx="20716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483" y="3276600"/>
            <a:ext cx="962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43583" y="2484438"/>
            <a:ext cx="290512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תמונה 27" descr="gaussian2.png"/>
          <p:cNvPicPr>
            <a:picLocks noChangeAspect="1"/>
          </p:cNvPicPr>
          <p:nvPr/>
        </p:nvPicPr>
        <p:blipFill>
          <a:blip r:embed="rId10" cstate="print"/>
          <a:srcRect l="20021" t="33974" r="15337" b="5925"/>
          <a:stretch>
            <a:fillRect/>
          </a:stretch>
        </p:blipFill>
        <p:spPr bwMode="auto">
          <a:xfrm>
            <a:off x="3857620" y="4281488"/>
            <a:ext cx="492918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כותרת 1"/>
          <p:cNvSpPr>
            <a:spLocks noGrp="1"/>
          </p:cNvSpPr>
          <p:nvPr>
            <p:ph type="title" idx="4294967295"/>
          </p:nvPr>
        </p:nvSpPr>
        <p:spPr>
          <a:xfrm>
            <a:off x="457195" y="769938"/>
            <a:ext cx="8229600" cy="1143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Gaussian Meter</a:t>
            </a:r>
          </a:p>
        </p:txBody>
      </p:sp>
      <p:grpSp>
        <p:nvGrpSpPr>
          <p:cNvPr id="16" name="קבוצה 7"/>
          <p:cNvGrpSpPr>
            <a:grpSpLocks/>
          </p:cNvGrpSpPr>
          <p:nvPr/>
        </p:nvGrpSpPr>
        <p:grpSpPr bwMode="auto">
          <a:xfrm>
            <a:off x="3929058" y="3852863"/>
            <a:ext cx="4857750" cy="2430462"/>
            <a:chOff x="2143108" y="1858158"/>
            <a:chExt cx="4857784" cy="2786876"/>
          </a:xfrm>
        </p:grpSpPr>
        <p:cxnSp>
          <p:nvCxnSpPr>
            <p:cNvPr id="17" name="מחבר ישר 8"/>
            <p:cNvCxnSpPr/>
            <p:nvPr/>
          </p:nvCxnSpPr>
          <p:spPr>
            <a:xfrm rot="5400000">
              <a:off x="3179356" y="3250802"/>
              <a:ext cx="2786876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מחבר ישר 9"/>
            <p:cNvCxnSpPr/>
            <p:nvPr/>
          </p:nvCxnSpPr>
          <p:spPr>
            <a:xfrm>
              <a:off x="2143108" y="4643214"/>
              <a:ext cx="4857784" cy="1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מחבר חץ ישר 14"/>
          <p:cNvCxnSpPr/>
          <p:nvPr/>
        </p:nvCxnSpPr>
        <p:spPr>
          <a:xfrm>
            <a:off x="6357933" y="3995738"/>
            <a:ext cx="285750" cy="1587"/>
          </a:xfrm>
          <a:prstGeom prst="straightConnector1">
            <a:avLst/>
          </a:prstGeom>
          <a:ln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קבוצה 29"/>
          <p:cNvGrpSpPr>
            <a:grpSpLocks/>
          </p:cNvGrpSpPr>
          <p:nvPr/>
        </p:nvGrpSpPr>
        <p:grpSpPr bwMode="auto">
          <a:xfrm>
            <a:off x="5572120" y="3852863"/>
            <a:ext cx="787400" cy="2428875"/>
            <a:chOff x="5572132" y="3144042"/>
            <a:chExt cx="786612" cy="2714644"/>
          </a:xfrm>
        </p:grpSpPr>
        <p:cxnSp>
          <p:nvCxnSpPr>
            <p:cNvPr id="21" name="מחבר חץ ישר 11"/>
            <p:cNvCxnSpPr/>
            <p:nvPr/>
          </p:nvCxnSpPr>
          <p:spPr>
            <a:xfrm>
              <a:off x="5572132" y="4999936"/>
              <a:ext cx="785027" cy="1774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 ישר 18"/>
            <p:cNvCxnSpPr/>
            <p:nvPr/>
          </p:nvCxnSpPr>
          <p:spPr>
            <a:xfrm rot="5400000">
              <a:off x="5000629" y="4500571"/>
              <a:ext cx="2714644" cy="15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קבוצה 7"/>
          <p:cNvGrpSpPr>
            <a:grpSpLocks/>
          </p:cNvGrpSpPr>
          <p:nvPr/>
        </p:nvGrpSpPr>
        <p:grpSpPr bwMode="auto">
          <a:xfrm>
            <a:off x="285745" y="3494088"/>
            <a:ext cx="3286125" cy="2787650"/>
            <a:chOff x="2143108" y="1858158"/>
            <a:chExt cx="4857784" cy="2786876"/>
          </a:xfrm>
        </p:grpSpPr>
        <p:cxnSp>
          <p:nvCxnSpPr>
            <p:cNvPr id="24" name="מחבר ישר 31"/>
            <p:cNvCxnSpPr/>
            <p:nvPr/>
          </p:nvCxnSpPr>
          <p:spPr>
            <a:xfrm rot="5400000">
              <a:off x="3180530" y="3249629"/>
              <a:ext cx="2785288" cy="2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מחבר ישר 32"/>
            <p:cNvCxnSpPr/>
            <p:nvPr/>
          </p:nvCxnSpPr>
          <p:spPr>
            <a:xfrm>
              <a:off x="2143108" y="4643446"/>
              <a:ext cx="4857784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קבוצה 33"/>
          <p:cNvGrpSpPr>
            <a:grpSpLocks/>
          </p:cNvGrpSpPr>
          <p:nvPr/>
        </p:nvGrpSpPr>
        <p:grpSpPr bwMode="auto">
          <a:xfrm>
            <a:off x="1571620" y="3563938"/>
            <a:ext cx="357188" cy="2714625"/>
            <a:chOff x="5572132" y="3144042"/>
            <a:chExt cx="786612" cy="2714644"/>
          </a:xfrm>
        </p:grpSpPr>
        <p:cxnSp>
          <p:nvCxnSpPr>
            <p:cNvPr id="27" name="מחבר חץ ישר 34"/>
            <p:cNvCxnSpPr/>
            <p:nvPr/>
          </p:nvCxnSpPr>
          <p:spPr>
            <a:xfrm>
              <a:off x="5572132" y="4999842"/>
              <a:ext cx="786612" cy="3175"/>
            </a:xfrm>
            <a:prstGeom prst="straightConnector1">
              <a:avLst/>
            </a:prstGeom>
            <a:ln>
              <a:solidFill>
                <a:srgbClr val="C0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מחבר ישר 35"/>
            <p:cNvCxnSpPr/>
            <p:nvPr/>
          </p:nvCxnSpPr>
          <p:spPr>
            <a:xfrm rot="5400000">
              <a:off x="5001421" y="4501365"/>
              <a:ext cx="271464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מחבר חץ ישר 36"/>
          <p:cNvCxnSpPr/>
          <p:nvPr/>
        </p:nvCxnSpPr>
        <p:spPr>
          <a:xfrm rot="5400000">
            <a:off x="2047870" y="3109913"/>
            <a:ext cx="338137" cy="4333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57870" y="5281613"/>
            <a:ext cx="228600" cy="19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919783" y="1985963"/>
            <a:ext cx="2152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14745" y="2781300"/>
            <a:ext cx="12668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מחבר חץ ישר 56"/>
          <p:cNvCxnSpPr/>
          <p:nvPr/>
        </p:nvCxnSpPr>
        <p:spPr>
          <a:xfrm rot="10800000" flipV="1">
            <a:off x="6500808" y="3576638"/>
            <a:ext cx="642937" cy="342900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58" y="2690813"/>
            <a:ext cx="4000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867395" y="6372225"/>
            <a:ext cx="1085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0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403345" y="6445250"/>
            <a:ext cx="101917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3386E-6 L -0.15156 -0.0860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6.2963E-6 L 0.03142 6.2963E-6 " pathEditMode="relative" ptsTypes="AA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778E-6 -4.07407E-6 L 0.0316 -4.07407E-6 " pathEditMode="relative" ptsTypes="AA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6.66667E-6 L 0.0158 -6.66667E-6 " pathEditMode="relative" ptsTypes="AA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0781 2.96296E-6 " pathEditMode="relative" ptsTypes="AA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23675E-6 L 0.00781 7.23675E-6 " pathEditMode="relative" ptsTypes="AA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l="63316"/>
          <a:stretch>
            <a:fillRect/>
          </a:stretch>
        </p:blipFill>
        <p:spPr bwMode="auto">
          <a:xfrm>
            <a:off x="2297102" y="1601766"/>
            <a:ext cx="1084263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/>
          <p:cNvPicPr>
            <a:picLocks noChangeAspect="1" noChangeArrowheads="1"/>
          </p:cNvPicPr>
          <p:nvPr/>
        </p:nvPicPr>
        <p:blipFill>
          <a:blip r:embed="rId5" cstate="print"/>
          <a:srcRect l="48926" r="19569"/>
          <a:stretch>
            <a:fillRect/>
          </a:stretch>
        </p:blipFill>
        <p:spPr bwMode="auto">
          <a:xfrm>
            <a:off x="1674802" y="1601766"/>
            <a:ext cx="10795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http://4.bp.blogspot.com/_fy5UpNcBlKs/SxdLr11_l-I/AAAAAAAAAEk/Iw1RWJMi-w0/s320/Bloch_Sphere-For_Polar_Form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14452" y="3870304"/>
            <a:ext cx="2552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46477" y="4671991"/>
            <a:ext cx="16208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9" descr="http://4.bp.blogspot.com/_fy5UpNcBlKs/SxdLr11_l-I/AAAAAAAAAEk/Iw1RWJMi-w0/s320/Bloch_Sphere-For_Polar_Form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6702" y="3856016"/>
            <a:ext cx="25527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50152" y="4502129"/>
            <a:ext cx="11811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כותרת 1"/>
          <p:cNvSpPr>
            <a:spLocks noGrp="1"/>
          </p:cNvSpPr>
          <p:nvPr>
            <p:ph type="title" idx="4294967295"/>
          </p:nvPr>
        </p:nvSpPr>
        <p:spPr>
          <a:xfrm>
            <a:off x="468302" y="571480"/>
            <a:ext cx="8229600" cy="1000124"/>
          </a:xfrm>
        </p:spPr>
        <p:txBody>
          <a:bodyPr/>
          <a:lstStyle/>
          <a:p>
            <a:r>
              <a:rPr lang="en-US" dirty="0" err="1" smtClean="0">
                <a:cs typeface="Times New Roman" pitchFamily="18" charset="0"/>
              </a:rPr>
              <a:t>Qubit</a:t>
            </a:r>
            <a:r>
              <a:rPr lang="en-US" dirty="0" smtClean="0">
                <a:cs typeface="Times New Roman" pitchFamily="18" charset="0"/>
              </a:rPr>
              <a:t> Meter</a:t>
            </a:r>
          </a:p>
        </p:txBody>
      </p:sp>
      <p:pic>
        <p:nvPicPr>
          <p:cNvPr id="15" name="Picture 1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54090" y="2790804"/>
            <a:ext cx="381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222740" y="1711304"/>
            <a:ext cx="41529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143240" y="2530454"/>
            <a:ext cx="570865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39"/>
          <p:cNvCxnSpPr/>
          <p:nvPr/>
        </p:nvCxnSpPr>
        <p:spPr>
          <a:xfrm>
            <a:off x="6670665" y="5295879"/>
            <a:ext cx="10080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חץ ישר 56"/>
          <p:cNvCxnSpPr/>
          <p:nvPr/>
        </p:nvCxnSpPr>
        <p:spPr>
          <a:xfrm flipH="1">
            <a:off x="7104052" y="4791054"/>
            <a:ext cx="1008063" cy="5603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6"/>
          <p:cNvCxnSpPr/>
          <p:nvPr/>
        </p:nvCxnSpPr>
        <p:spPr>
          <a:xfrm>
            <a:off x="2638415" y="5311754"/>
            <a:ext cx="1008062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56"/>
          <p:cNvCxnSpPr/>
          <p:nvPr/>
        </p:nvCxnSpPr>
        <p:spPr>
          <a:xfrm flipH="1">
            <a:off x="3070215" y="4951391"/>
            <a:ext cx="936625" cy="26987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6752" y="2851129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303827" y="3409929"/>
            <a:ext cx="30241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Real weak value</a:t>
            </a:r>
            <a:endParaRPr lang="he-IL" altLang="zh-CN" sz="240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054090" y="3438504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Imaginary weak value</a:t>
            </a:r>
            <a:endParaRPr lang="he-IL" altLang="zh-CN" sz="2400"/>
          </a:p>
        </p:txBody>
      </p:sp>
      <p:sp>
        <p:nvSpPr>
          <p:cNvPr id="25" name="TextBox 24"/>
          <p:cNvSpPr txBox="1"/>
          <p:nvPr/>
        </p:nvSpPr>
        <p:spPr>
          <a:xfrm>
            <a:off x="3279624" y="1862240"/>
            <a:ext cx="1440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z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7.40741E-7 L 0.17899 -0.1569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600000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2716E-6 L -0.01563 0.010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-0.00781 -0.0314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0" y="-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5"/>
          <p:cNvSpPr>
            <a:spLocks noChangeArrowheads="1"/>
          </p:cNvSpPr>
          <p:nvPr/>
        </p:nvSpPr>
        <p:spPr bwMode="auto">
          <a:xfrm>
            <a:off x="766763" y="1431938"/>
            <a:ext cx="7448576" cy="3640136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/>
          <a:lstStyle/>
          <a:p>
            <a:pPr marL="0" lvl="1">
              <a:buFont typeface="Wingdings" pitchFamily="2" charset="2"/>
              <a:buChar char="Ø"/>
            </a:pPr>
            <a:endParaRPr lang="en-US" altLang="zh-CN" sz="2000" dirty="0"/>
          </a:p>
          <a:p>
            <a:pPr marL="0" lvl="1" indent="355600"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前选择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7200" lvl="2" indent="-101600"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rgbClr val="0000CC"/>
                </a:solidFill>
              </a:rPr>
              <a:t>Initial </a:t>
            </a:r>
            <a:r>
              <a:rPr lang="en-US" altLang="zh-CN" sz="2000" dirty="0">
                <a:solidFill>
                  <a:srgbClr val="0000CC"/>
                </a:solidFill>
              </a:rPr>
              <a:t>state preparation</a:t>
            </a:r>
          </a:p>
          <a:p>
            <a:pPr marL="0" lvl="1" indent="3556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弱耦合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457200" lvl="2" indent="-10160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0000CC"/>
                </a:solidFill>
              </a:rPr>
              <a:t>Weak coupling of </a:t>
            </a:r>
            <a:r>
              <a:rPr lang="en-US" altLang="zh-CN" sz="2000" dirty="0" smtClean="0">
                <a:solidFill>
                  <a:srgbClr val="0000CC"/>
                </a:solidFill>
              </a:rPr>
              <a:t>quantum </a:t>
            </a:r>
            <a:r>
              <a:rPr lang="en-US" altLang="zh-CN" sz="2000" dirty="0">
                <a:solidFill>
                  <a:srgbClr val="0000CC"/>
                </a:solidFill>
              </a:rPr>
              <a:t>system </a:t>
            </a:r>
            <a:r>
              <a:rPr lang="en-US" altLang="zh-CN" sz="2000" dirty="0" smtClean="0">
                <a:solidFill>
                  <a:srgbClr val="0000CC"/>
                </a:solidFill>
              </a:rPr>
              <a:t>and </a:t>
            </a:r>
            <a:r>
              <a:rPr lang="en-US" altLang="zh-CN" sz="2000" dirty="0">
                <a:solidFill>
                  <a:srgbClr val="0000CC"/>
                </a:solidFill>
              </a:rPr>
              <a:t>measurement apparatus</a:t>
            </a:r>
          </a:p>
          <a:p>
            <a:pPr marL="0" lvl="1" indent="355600">
              <a:spcBef>
                <a:spcPts val="12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后选择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lvl="2" indent="-184150">
              <a:buFont typeface="Wingdings" pitchFamily="2" charset="2"/>
              <a:buChar char="ü"/>
            </a:pPr>
            <a:r>
              <a:rPr lang="en-US" altLang="zh-CN" sz="2000" dirty="0">
                <a:solidFill>
                  <a:srgbClr val="0000CC"/>
                </a:solidFill>
              </a:rPr>
              <a:t>Selection of the interested states assemble</a:t>
            </a:r>
          </a:p>
          <a:p>
            <a:pPr marL="0" lvl="1"/>
            <a:endParaRPr lang="en-US" altLang="zh-CN" sz="2000" dirty="0"/>
          </a:p>
        </p:txBody>
      </p:sp>
      <p:sp>
        <p:nvSpPr>
          <p:cNvPr id="7" name="AutoShape 46"/>
          <p:cNvSpPr>
            <a:spLocks noChangeArrowheads="1"/>
          </p:cNvSpPr>
          <p:nvPr/>
        </p:nvSpPr>
        <p:spPr bwMode="auto">
          <a:xfrm>
            <a:off x="1111250" y="1189051"/>
            <a:ext cx="310356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261754" y="1187126"/>
            <a:ext cx="33816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量子弱测量三步骤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3409952" y="4249049"/>
          <a:ext cx="1519238" cy="791269"/>
        </p:xfrm>
        <a:graphic>
          <a:graphicData uri="http://schemas.openxmlformats.org/presentationml/2006/ole">
            <p:oleObj spid="_x0000_s6146" name="Equation" r:id="rId3" imgW="901440" imgH="469800" progId="">
              <p:embed/>
            </p:oleObj>
          </a:graphicData>
        </a:graphic>
      </p:graphicFrame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714480" y="4357694"/>
            <a:ext cx="16260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Weak </a:t>
            </a:r>
            <a:r>
              <a:rPr lang="en-US" altLang="zh-CN" sz="2400" dirty="0" smtClean="0">
                <a:solidFill>
                  <a:srgbClr val="C00000"/>
                </a:solidFill>
              </a:rPr>
              <a:t>value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7" name="Picture 20"/>
          <p:cNvPicPr>
            <a:picLocks noChangeAspect="1" noChangeArrowheads="1"/>
          </p:cNvPicPr>
          <p:nvPr/>
        </p:nvPicPr>
        <p:blipFill>
          <a:blip r:embed="rId5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785786" y="6286520"/>
            <a:ext cx="64836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Aharonov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D. Z. Albert, and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L.Vaidman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1351 (1988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5357818" y="5214950"/>
            <a:ext cx="1928826" cy="357190"/>
          </a:xfrm>
          <a:prstGeom prst="borderCallout2">
            <a:avLst>
              <a:gd name="adj1" fmla="val -73488"/>
              <a:gd name="adj2" fmla="val -30061"/>
              <a:gd name="adj3" fmla="val 6390"/>
              <a:gd name="adj4" fmla="val -21076"/>
              <a:gd name="adj5" fmla="val 50868"/>
              <a:gd name="adj6" fmla="val -1924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Preselected state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线形标注 2 20"/>
          <p:cNvSpPr/>
          <p:nvPr/>
        </p:nvSpPr>
        <p:spPr>
          <a:xfrm>
            <a:off x="1428728" y="5214950"/>
            <a:ext cx="2062178" cy="357190"/>
          </a:xfrm>
          <a:prstGeom prst="borderCallout2">
            <a:avLst>
              <a:gd name="adj1" fmla="val -65362"/>
              <a:gd name="adj2" fmla="val 129829"/>
              <a:gd name="adj3" fmla="val 14517"/>
              <a:gd name="adj4" fmla="val 118987"/>
              <a:gd name="adj5" fmla="val 54931"/>
              <a:gd name="adj6" fmla="val 100132"/>
            </a:avLst>
          </a:prstGeom>
          <a:solidFill>
            <a:schemeClr val="bg1"/>
          </a:solidFill>
          <a:ln w="12700">
            <a:solidFill>
              <a:schemeClr val="tx1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Postselected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state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 cstate="print"/>
          <a:srcRect r="2235"/>
          <a:stretch>
            <a:fillRect/>
          </a:stretch>
        </p:blipFill>
        <p:spPr bwMode="auto">
          <a:xfrm>
            <a:off x="6429388" y="2708590"/>
            <a:ext cx="1573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9058" y="2044382"/>
            <a:ext cx="609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29322" y="3758894"/>
            <a:ext cx="5651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2555776" y="580526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注：有的文献用</a:t>
            </a:r>
            <a:r>
              <a:rPr lang="en-US" altLang="zh-CN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，有的文献用</a:t>
            </a:r>
            <a:r>
              <a:rPr lang="en-US" altLang="zh-CN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85786" y="2423504"/>
            <a:ext cx="5572164" cy="1588"/>
          </a:xfrm>
          <a:prstGeom prst="straightConnector1">
            <a:avLst/>
          </a:prstGeom>
          <a:ln w="31750">
            <a:solidFill>
              <a:srgbClr val="0066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1538" y="1857364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2066" y="1857364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364" y="1857364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8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4754" name="Object 7"/>
          <p:cNvGraphicFramePr>
            <a:graphicFrameLocks noChangeAspect="1"/>
          </p:cNvGraphicFramePr>
          <p:nvPr/>
        </p:nvGraphicFramePr>
        <p:xfrm>
          <a:off x="4814210" y="2865514"/>
          <a:ext cx="612775" cy="573088"/>
        </p:xfrm>
        <a:graphic>
          <a:graphicData uri="http://schemas.openxmlformats.org/presentationml/2006/ole">
            <p:oleObj spid="_x0000_s74754" name="Equation" r:id="rId5" imgW="253800" imgH="253800" progId="">
              <p:embed/>
            </p:oleObj>
          </a:graphicData>
        </a:graphic>
      </p:graphicFrame>
      <p:graphicFrame>
        <p:nvGraphicFramePr>
          <p:cNvPr id="74755" name="Object 8"/>
          <p:cNvGraphicFramePr>
            <a:graphicFrameLocks noChangeAspect="1"/>
          </p:cNvGraphicFramePr>
          <p:nvPr/>
        </p:nvGraphicFramePr>
        <p:xfrm>
          <a:off x="928662" y="2895052"/>
          <a:ext cx="584200" cy="522287"/>
        </p:xfrm>
        <a:graphic>
          <a:graphicData uri="http://schemas.openxmlformats.org/presentationml/2006/ole">
            <p:oleObj spid="_x0000_s74755" name="Equation" r:id="rId6" imgW="266400" imgH="253800" progId="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71736" y="4257738"/>
            <a:ext cx="1143008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Probe</a:t>
            </a:r>
            <a:endParaRPr lang="zh-CN" altLang="en-US" sz="24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71736" y="2900416"/>
            <a:ext cx="114300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 smtClean="0"/>
              <a:t>System</a:t>
            </a:r>
            <a:endParaRPr lang="zh-CN" altLang="en-US" sz="2400" i="1" dirty="0"/>
          </a:p>
        </p:txBody>
      </p:sp>
      <p:sp>
        <p:nvSpPr>
          <p:cNvPr id="24" name="上下箭头 23"/>
          <p:cNvSpPr/>
          <p:nvPr/>
        </p:nvSpPr>
        <p:spPr>
          <a:xfrm>
            <a:off x="3128726" y="3444024"/>
            <a:ext cx="45719" cy="7858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143108" y="36094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1529194" y="3166290"/>
            <a:ext cx="9711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2910" y="1571612"/>
            <a:ext cx="135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preselect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429124" y="1571612"/>
            <a:ext cx="1643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Post select</a:t>
            </a:r>
            <a:endParaRPr lang="zh-CN" alt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00958" y="4214818"/>
            <a:ext cx="1143008" cy="523220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 smtClean="0"/>
              <a:t>E</a:t>
            </a:r>
            <a:endParaRPr lang="zh-CN" altLang="en-US" sz="28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571472" y="928670"/>
            <a:ext cx="2928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弱测量过程示意图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929058" y="4423768"/>
            <a:ext cx="3500462" cy="148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71472" y="928670"/>
            <a:ext cx="6000792" cy="4000528"/>
          </a:xfrm>
          <a:prstGeom prst="rect">
            <a:avLst/>
          </a:prstGeom>
          <a:noFill/>
          <a:ln w="19050">
            <a:solidFill>
              <a:srgbClr val="0099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00166" y="5877626"/>
            <a:ext cx="1785950" cy="48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3428992" y="5787442"/>
            <a:ext cx="350046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A: System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的物理量算符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P: Probe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的物理量算符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71472" y="5930318"/>
            <a:ext cx="1000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3800696" y="3152398"/>
            <a:ext cx="971104" cy="15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7215206" y="4857760"/>
            <a:ext cx="1643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分析仪器，分析弱测量后的探针状态。</a:t>
            </a:r>
            <a:endParaRPr lang="zh-CN" altLang="en-US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13"/>
          <p:cNvSpPr>
            <a:spLocks noGrp="1"/>
          </p:cNvSpPr>
          <p:nvPr>
            <p:ph type="title" idx="4294967295"/>
          </p:nvPr>
        </p:nvSpPr>
        <p:spPr>
          <a:xfrm>
            <a:off x="642910" y="1285860"/>
            <a:ext cx="5357850" cy="3500462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量子弱测量的奇异特性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、弱值可以大于测量算符本征值的范围。如弱测量电子自旋，得到的弱值可能会大于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、弱值甚至可以是复数。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这些特性可以用来做精密测量等。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6500826" y="2571744"/>
          <a:ext cx="1785950" cy="929366"/>
        </p:xfrm>
        <a:graphic>
          <a:graphicData uri="http://schemas.openxmlformats.org/presentationml/2006/ole">
            <p:oleObj spid="_x0000_s38914" name="Equation" r:id="rId5" imgW="901440" imgH="46980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27584" y="5301208"/>
            <a:ext cx="7200800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von Neumann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测量不同的是，弱测量用系统状态作为辅助来探测耦合过程引入的微小的效应。</a:t>
            </a:r>
            <a:endParaRPr lang="zh-CN" altLang="en-US" sz="24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73224" y="649716"/>
            <a:ext cx="4978896" cy="835068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量子弱测量的首次实验实现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844824"/>
            <a:ext cx="361293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6017" y="1628800"/>
            <a:ext cx="3175451" cy="402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699792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N. W. M. Ritchie, et al., Phys. Rev. </a:t>
            </a:r>
            <a:r>
              <a:rPr lang="en-US" altLang="zh-CN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66, 1107 (1991)</a:t>
            </a:r>
            <a:endParaRPr lang="zh-CN" altLang="en-US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4830251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测量双折射晶体引入的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光对</a:t>
            </a:r>
            <a:r>
              <a:rPr lang="en-US" altLang="zh-CN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o</a:t>
            </a: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光的横向偏移量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80312" y="1916832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直接测量，难以分辨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80312" y="314096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利用弱测量放大</a:t>
            </a:r>
            <a:r>
              <a:rPr lang="en-US" altLang="zh-CN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0312" y="4293096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利用弱测量放大</a:t>
            </a:r>
            <a:r>
              <a:rPr lang="en-US" altLang="zh-CN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120</a:t>
            </a:r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倍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569318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系统为偏振；探针为动量；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13"/>
          <p:cNvSpPr>
            <a:spLocks noGrp="1"/>
          </p:cNvSpPr>
          <p:nvPr>
            <p:ph type="title" idx="4294967295"/>
          </p:nvPr>
        </p:nvSpPr>
        <p:spPr>
          <a:xfrm>
            <a:off x="642910" y="706425"/>
            <a:ext cx="4643470" cy="65087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）量子测量的哥本哈根解释</a:t>
            </a:r>
          </a:p>
        </p:txBody>
      </p:sp>
      <p:sp>
        <p:nvSpPr>
          <p:cNvPr id="8" name="AutoShape 45"/>
          <p:cNvSpPr>
            <a:spLocks noChangeArrowheads="1"/>
          </p:cNvSpPr>
          <p:nvPr/>
        </p:nvSpPr>
        <p:spPr bwMode="auto">
          <a:xfrm>
            <a:off x="785786" y="1619255"/>
            <a:ext cx="7572428" cy="4310075"/>
          </a:xfrm>
          <a:prstGeom prst="roundRect">
            <a:avLst>
              <a:gd name="adj" fmla="val 432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zh-CN" dirty="0"/>
              <a:t>     </a:t>
            </a:r>
            <a:r>
              <a:rPr lang="en-US" altLang="zh-CN" dirty="0" smtClean="0"/>
              <a:t>  A </a:t>
            </a:r>
            <a:r>
              <a:rPr lang="en-US" altLang="zh-CN" dirty="0"/>
              <a:t>projective measurement is described by an </a:t>
            </a:r>
            <a:r>
              <a:rPr lang="en-US" altLang="zh-CN" dirty="0" smtClean="0"/>
              <a:t>observable </a:t>
            </a:r>
            <a:r>
              <a:rPr lang="en-US" altLang="zh-CN" i="1" dirty="0"/>
              <a:t>M, </a:t>
            </a:r>
            <a:r>
              <a:rPr lang="en-US" altLang="zh-CN" dirty="0" smtClean="0"/>
              <a:t>which has a </a:t>
            </a:r>
            <a:endParaRPr lang="en-US" altLang="zh-CN" dirty="0"/>
          </a:p>
          <a:p>
            <a:r>
              <a:rPr lang="en-US" altLang="zh-CN" dirty="0" smtClean="0"/>
              <a:t>spectral </a:t>
            </a:r>
            <a:r>
              <a:rPr lang="en-US" altLang="zh-CN" dirty="0"/>
              <a:t>decomposition,                   </a:t>
            </a:r>
          </a:p>
          <a:p>
            <a:pPr>
              <a:spcBef>
                <a:spcPts val="4200"/>
              </a:spcBef>
            </a:pPr>
            <a:r>
              <a:rPr lang="en-US" altLang="zh-CN" dirty="0"/>
              <a:t>where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m</a:t>
            </a:r>
            <a:r>
              <a:rPr lang="en-US" altLang="zh-CN" dirty="0"/>
              <a:t> is the projector onto the </a:t>
            </a:r>
            <a:r>
              <a:rPr lang="en-US" altLang="zh-CN" dirty="0" err="1"/>
              <a:t>eigenspace</a:t>
            </a:r>
            <a:r>
              <a:rPr lang="en-US" altLang="zh-CN" dirty="0"/>
              <a:t> of M with </a:t>
            </a:r>
            <a:r>
              <a:rPr lang="en-US" altLang="zh-CN" dirty="0" err="1"/>
              <a:t>eigenvalue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Upon measuring the state |</a:t>
            </a:r>
            <a:r>
              <a:rPr lang="el-GR" altLang="zh-CN" i="1" dirty="0" smtClean="0"/>
              <a:t>ψ</a:t>
            </a:r>
            <a:r>
              <a:rPr lang="en-US" altLang="zh-CN" dirty="0" smtClean="0"/>
              <a:t> &gt;, the probability of getting result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is given by</a:t>
            </a:r>
          </a:p>
          <a:p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 smtClean="0"/>
          </a:p>
          <a:p>
            <a:pPr>
              <a:spcBef>
                <a:spcPts val="600"/>
              </a:spcBef>
            </a:pPr>
            <a:r>
              <a:rPr lang="en-US" altLang="zh-CN" dirty="0" smtClean="0"/>
              <a:t>Given </a:t>
            </a:r>
            <a:r>
              <a:rPr lang="en-US" altLang="zh-CN" dirty="0"/>
              <a:t>that outcome </a:t>
            </a:r>
            <a:r>
              <a:rPr lang="en-US" altLang="zh-CN" i="1" dirty="0"/>
              <a:t>m</a:t>
            </a:r>
            <a:r>
              <a:rPr lang="en-US" altLang="zh-CN" dirty="0"/>
              <a:t> occurred, the state of the quantum </a:t>
            </a:r>
            <a:r>
              <a:rPr lang="en-US" altLang="zh-CN" dirty="0" smtClean="0"/>
              <a:t>system immediately</a:t>
            </a:r>
          </a:p>
          <a:p>
            <a:r>
              <a:rPr lang="en-US" altLang="zh-CN" dirty="0" smtClean="0"/>
              <a:t>after the measurement is  </a:t>
            </a:r>
          </a:p>
          <a:p>
            <a:endParaRPr lang="zh-CN" altLang="en-US" dirty="0"/>
          </a:p>
        </p:txBody>
      </p:sp>
      <p:sp>
        <p:nvSpPr>
          <p:cNvPr id="10" name="AutoShape 46"/>
          <p:cNvSpPr>
            <a:spLocks noChangeArrowheads="1"/>
          </p:cNvSpPr>
          <p:nvPr/>
        </p:nvSpPr>
        <p:spPr bwMode="auto">
          <a:xfrm>
            <a:off x="1179514" y="1381145"/>
            <a:ext cx="539275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1277938" y="1368403"/>
            <a:ext cx="56515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Von Neumann projective measurement</a:t>
            </a: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3643306" y="2575566"/>
          <a:ext cx="1357322" cy="642353"/>
        </p:xfrm>
        <a:graphic>
          <a:graphicData uri="http://schemas.openxmlformats.org/presentationml/2006/ole">
            <p:oleObj spid="_x0000_s161794" name="Equation" r:id="rId5" imgW="723600" imgH="342720" progId="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3214678" y="3857628"/>
          <a:ext cx="2195602" cy="500066"/>
        </p:xfrm>
        <a:graphic>
          <a:graphicData uri="http://schemas.openxmlformats.org/presentationml/2006/ole">
            <p:oleObj spid="_x0000_s161795" name="Equation" r:id="rId6" imgW="1117440" imgH="253800" progId="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000496" y="4986350"/>
          <a:ext cx="1013422" cy="871542"/>
        </p:xfrm>
        <a:graphic>
          <a:graphicData uri="http://schemas.openxmlformats.org/presentationml/2006/ole">
            <p:oleObj spid="_x0000_s161796" name="Equation" r:id="rId7" imgW="545760" imgH="469800" progId="">
              <p:embed/>
            </p:oleObj>
          </a:graphicData>
        </a:graphic>
      </p:graphicFrame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1000100" y="6143644"/>
            <a:ext cx="59568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J. 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Von 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Neumann, Mathematical Foundations of Quantum Mechanics </a:t>
            </a:r>
          </a:p>
          <a:p>
            <a:pPr marL="342900" indent="-342900"/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(Princeton University Press, Princeton, 1955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4213" y="765175"/>
            <a:ext cx="6030927" cy="10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defRPr/>
            </a:pPr>
            <a:r>
              <a:rPr lang="zh-CN" altLang="en-US" sz="28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量子弱测量的放大原理示意</a:t>
            </a:r>
            <a:r>
              <a:rPr lang="en-US" altLang="zh-CN" sz="24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/>
            </a:r>
            <a:br>
              <a:rPr lang="en-US" altLang="zh-CN" sz="24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2400" kern="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（</a:t>
            </a:r>
            <a:r>
              <a:rPr lang="zh-CN" altLang="en-US" sz="2400" kern="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例</a:t>
            </a:r>
            <a:r>
              <a:rPr lang="en-US" altLang="zh-CN" sz="2400" kern="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</a:t>
            </a:r>
            <a:r>
              <a:rPr lang="zh-CN" altLang="en-US" sz="2400" kern="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：</a:t>
            </a:r>
            <a:r>
              <a:rPr lang="zh-CN" altLang="en-US" sz="2400" kern="0" dirty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通过光子偏振测量微小横向平移）</a:t>
            </a:r>
            <a:endParaRPr lang="zh-CN" altLang="en-US" sz="4000" kern="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611560" y="5528535"/>
            <a:ext cx="8064896" cy="114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光束中间保持干涉的部分（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H+V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）被尽可能扔掉，边上不干涉的两部分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(H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）才可能投影到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H-V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，透过偏振片，形成两个斑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。横向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平移被放大。两条虚线展示在共轭动量空间（虚部弱值）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也可以被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放大。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2143125" y="0"/>
            <a:ext cx="48577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800" b="1">
                <a:latin typeface="微软雅黑" pitchFamily="34" charset="-122"/>
                <a:ea typeface="微软雅黑" pitchFamily="34" charset="-122"/>
              </a:rPr>
              <a:t>一、什么是量子弱测量</a:t>
            </a:r>
            <a:endParaRPr lang="zh-CN" altLang="en-US"/>
          </a:p>
        </p:txBody>
      </p:sp>
      <p:sp>
        <p:nvSpPr>
          <p:cNvPr id="10" name="流程图: 直接访问存储器 9"/>
          <p:cNvSpPr/>
          <p:nvPr/>
        </p:nvSpPr>
        <p:spPr>
          <a:xfrm>
            <a:off x="1424583" y="2549525"/>
            <a:ext cx="1285875" cy="857250"/>
          </a:xfrm>
          <a:prstGeom prst="flowChartMagneticDrum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376958" y="3822700"/>
          <a:ext cx="1119187" cy="512763"/>
        </p:xfrm>
        <a:graphic>
          <a:graphicData uri="http://schemas.openxmlformats.org/presentationml/2006/ole">
            <p:oleObj spid="_x0000_s93186" name="公式" r:id="rId5" imgW="914400" imgH="419040" progId="Equation.3">
              <p:embed/>
            </p:oleObj>
          </a:graphicData>
        </a:graphic>
      </p:graphicFrame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424583" y="4264025"/>
            <a:ext cx="1071562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输入态</a:t>
            </a:r>
          </a:p>
        </p:txBody>
      </p:sp>
      <p:sp>
        <p:nvSpPr>
          <p:cNvPr id="13" name="立方体 12"/>
          <p:cNvSpPr/>
          <p:nvPr/>
        </p:nvSpPr>
        <p:spPr>
          <a:xfrm>
            <a:off x="2767608" y="2120900"/>
            <a:ext cx="514350" cy="1524000"/>
          </a:xfrm>
          <a:prstGeom prst="cub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2781895" y="3835400"/>
            <a:ext cx="9286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latin typeface="黑体" pitchFamily="2" charset="-122"/>
                <a:ea typeface="黑体" pitchFamily="2" charset="-122"/>
              </a:rPr>
              <a:t>双折射晶体引入平移</a:t>
            </a:r>
          </a:p>
        </p:txBody>
      </p:sp>
      <p:sp>
        <p:nvSpPr>
          <p:cNvPr id="15" name="流程图: 直接访问存储器 14"/>
          <p:cNvSpPr/>
          <p:nvPr/>
        </p:nvSpPr>
        <p:spPr>
          <a:xfrm>
            <a:off x="3353395" y="2549525"/>
            <a:ext cx="1285875" cy="857250"/>
          </a:xfrm>
          <a:prstGeom prst="flowChartMagneticDrum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16" name="流程图: 直接访问存储器 15"/>
          <p:cNvSpPr/>
          <p:nvPr/>
        </p:nvSpPr>
        <p:spPr>
          <a:xfrm>
            <a:off x="3353395" y="2620963"/>
            <a:ext cx="1285875" cy="857250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3853458" y="2192338"/>
          <a:ext cx="388937" cy="369887"/>
        </p:xfrm>
        <a:graphic>
          <a:graphicData uri="http://schemas.openxmlformats.org/presentationml/2006/ole">
            <p:oleObj spid="_x0000_s93187" name="公式" r:id="rId6" imgW="266400" imgH="253800" progId="Equation.3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853458" y="3463925"/>
          <a:ext cx="350837" cy="371475"/>
        </p:xfrm>
        <a:graphic>
          <a:graphicData uri="http://schemas.openxmlformats.org/presentationml/2006/ole">
            <p:oleObj spid="_x0000_s93188" name="公式" r:id="rId7" imgW="241200" imgH="253800" progId="Equation.3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3353395" y="2789238"/>
          <a:ext cx="881063" cy="403225"/>
        </p:xfrm>
        <a:graphic>
          <a:graphicData uri="http://schemas.openxmlformats.org/presentationml/2006/ole">
            <p:oleObj spid="_x0000_s93189" name="公式" r:id="rId8" imgW="914400" imgH="41904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853708" y="3406775"/>
          <a:ext cx="1462087" cy="512763"/>
        </p:xfrm>
        <a:graphic>
          <a:graphicData uri="http://schemas.openxmlformats.org/presentationml/2006/ole">
            <p:oleObj spid="_x0000_s93190" name="公式" r:id="rId9" imgW="1193760" imgH="419040" progId="Equation.3">
              <p:embed/>
            </p:oleObj>
          </a:graphicData>
        </a:graphic>
      </p:graphicFrame>
      <p:sp>
        <p:nvSpPr>
          <p:cNvPr id="21" name="立方体 20"/>
          <p:cNvSpPr/>
          <p:nvPr/>
        </p:nvSpPr>
        <p:spPr>
          <a:xfrm>
            <a:off x="4853583" y="2478088"/>
            <a:ext cx="1000125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2" name="TextBox 22"/>
          <p:cNvSpPr txBox="1">
            <a:spLocks noChangeArrowheads="1"/>
          </p:cNvSpPr>
          <p:nvPr/>
        </p:nvSpPr>
        <p:spPr bwMode="auto">
          <a:xfrm>
            <a:off x="6139458" y="3978275"/>
            <a:ext cx="12144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latin typeface="黑体" pitchFamily="2" charset="-122"/>
                <a:ea typeface="黑体" pitchFamily="2" charset="-122"/>
              </a:rPr>
              <a:t>在近正交方向投影</a:t>
            </a:r>
          </a:p>
        </p:txBody>
      </p:sp>
      <p:sp>
        <p:nvSpPr>
          <p:cNvPr id="23" name="流程图: 直接访问存储器 22"/>
          <p:cNvSpPr/>
          <p:nvPr/>
        </p:nvSpPr>
        <p:spPr>
          <a:xfrm>
            <a:off x="5925145" y="3162300"/>
            <a:ext cx="1285875" cy="214313"/>
          </a:xfrm>
          <a:prstGeom prst="flowChartMagneticDrum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24" name="流程图: 直接访问存储器 23"/>
          <p:cNvSpPr/>
          <p:nvPr/>
        </p:nvSpPr>
        <p:spPr>
          <a:xfrm>
            <a:off x="5925145" y="2692400"/>
            <a:ext cx="1285875" cy="214313"/>
          </a:xfrm>
          <a:prstGeom prst="flowChartMagneticDrum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/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4282083" y="2978150"/>
            <a:ext cx="500062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282083" y="3048000"/>
            <a:ext cx="500062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925270" y="2803525"/>
            <a:ext cx="500063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952258" y="3290888"/>
            <a:ext cx="500062" cy="15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9"/>
          <p:cNvSpPr txBox="1">
            <a:spLocks noChangeArrowheads="1"/>
          </p:cNvSpPr>
          <p:nvPr/>
        </p:nvSpPr>
        <p:spPr bwMode="auto">
          <a:xfrm>
            <a:off x="4853583" y="3906838"/>
            <a:ext cx="9286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1600">
                <a:latin typeface="黑体" pitchFamily="2" charset="-122"/>
                <a:ea typeface="黑体" pitchFamily="2" charset="-122"/>
              </a:rPr>
              <a:t>偏振片</a:t>
            </a: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665758" y="2822575"/>
            <a:ext cx="785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/>
              <a:t>光束</a:t>
            </a:r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4880570" y="2835275"/>
            <a:ext cx="1589088" cy="120650"/>
          </a:xfrm>
          <a:prstGeom prst="line">
            <a:avLst/>
          </a:prstGeom>
          <a:ln w="25400">
            <a:solidFill>
              <a:srgbClr val="0000C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880570" y="3078163"/>
            <a:ext cx="1571625" cy="142875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191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5400000">
            <a:off x="7129820" y="2452329"/>
            <a:ext cx="2392845" cy="117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TextBox 32"/>
          <p:cNvSpPr txBox="1"/>
          <p:nvPr/>
        </p:nvSpPr>
        <p:spPr>
          <a:xfrm>
            <a:off x="7812360" y="4293096"/>
            <a:ext cx="133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PRL 66, 1107 (1991)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436096" y="2060848"/>
            <a:ext cx="0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192" name="Object 6"/>
          <p:cNvGraphicFramePr>
            <a:graphicFrameLocks noChangeAspect="1"/>
          </p:cNvGraphicFramePr>
          <p:nvPr/>
        </p:nvGraphicFramePr>
        <p:xfrm>
          <a:off x="5436096" y="1844824"/>
          <a:ext cx="881063" cy="403225"/>
        </p:xfrm>
        <a:graphic>
          <a:graphicData uri="http://schemas.openxmlformats.org/presentationml/2006/ole">
            <p:oleObj spid="_x0000_s93192" name="公式" r:id="rId11" imgW="914400" imgH="419040" progId="Equation.3">
              <p:embed/>
            </p:oleObj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971600" y="4901098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系统为偏振；探针为动量；</a:t>
            </a:r>
            <a:endParaRPr lang="zh-CN" altLang="en-US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3568" y="764704"/>
            <a:ext cx="6031572" cy="1092660"/>
          </a:xfrm>
        </p:spPr>
        <p:txBody>
          <a:bodyPr>
            <a:normAutofit fontScale="90000"/>
          </a:bodyPr>
          <a:lstStyle/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zh-CN" altLang="en-US" sz="3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量子弱测量的放大原理示意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7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（例</a:t>
            </a:r>
            <a:r>
              <a:rPr lang="en-US" altLang="zh-CN" sz="27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7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：通过光子偏振测量微小角度或相位）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9" name="直接箭头连接符 8"/>
          <p:cNvCxnSpPr/>
          <p:nvPr/>
        </p:nvCxnSpPr>
        <p:spPr>
          <a:xfrm>
            <a:off x="6026674" y="2924944"/>
            <a:ext cx="24482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012160" y="1772816"/>
            <a:ext cx="8384" cy="11605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44408" y="29876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80112" y="19168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6012160" y="2636912"/>
            <a:ext cx="2376264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>
            <a:off x="6543558" y="2853498"/>
            <a:ext cx="45719" cy="144016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8662" y="2132856"/>
            <a:ext cx="4071966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弱耦合引入的角度（或相位）非常小，用普通的方法难以测量。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7224" y="3645024"/>
            <a:ext cx="435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但是利用弱测量可以对偏振进行非正交投影测量（广义测量），测量算符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041525" y="4457700"/>
          <a:ext cx="2325688" cy="822325"/>
        </p:xfrm>
        <a:graphic>
          <a:graphicData uri="http://schemas.openxmlformats.org/presentationml/2006/ole">
            <p:oleObj spid="_x0000_s26627" name="公式" r:id="rId5" imgW="1434960" imgH="50796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57224" y="5301208"/>
            <a:ext cx="4286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测量时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保留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=</a:t>
            </a: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i="1" dirty="0" smtClean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M</a:t>
            </a:r>
            <a:r>
              <a:rPr lang="en-US" altLang="zh-CN" sz="2000" baseline="-25000" dirty="0" smtClean="0">
                <a:solidFill>
                  <a:srgbClr val="0000CC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扔掉。</a:t>
            </a:r>
            <a:r>
              <a:rPr lang="en-US" altLang="zh-CN" sz="2000" i="1" dirty="0" smtClean="0">
                <a:solidFill>
                  <a:srgbClr val="FF0000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r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是可调参数，取值越小放大效果越好，但是相应的扔掉的资源也会越多。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084168" y="5445224"/>
            <a:ext cx="24482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6069654" y="4293096"/>
            <a:ext cx="8384" cy="11605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316416" y="551723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37606" y="44371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6069654" y="5157192"/>
            <a:ext cx="2376264" cy="28803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/>
          <p:cNvSpPr/>
          <p:nvPr/>
        </p:nvSpPr>
        <p:spPr>
          <a:xfrm>
            <a:off x="6601052" y="5373778"/>
            <a:ext cx="45719" cy="144016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8172400" y="5157192"/>
            <a:ext cx="288032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 33"/>
          <p:cNvSpPr/>
          <p:nvPr/>
        </p:nvSpPr>
        <p:spPr>
          <a:xfrm>
            <a:off x="8244408" y="5301208"/>
            <a:ext cx="129502" cy="264572"/>
          </a:xfrm>
          <a:prstGeom prst="arc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7429520" y="464344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角度放大！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072198" y="5443778"/>
            <a:ext cx="2143140" cy="1588"/>
          </a:xfrm>
          <a:prstGeom prst="line">
            <a:avLst/>
          </a:pr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858016" y="564357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扔掉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三、小结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20" y="1000108"/>
            <a:ext cx="8619558" cy="354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57158" y="4826675"/>
            <a:ext cx="85725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[1] K. Klitzing, G.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Dorda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M. Pepper, Phys. Rev.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. 45, 494 (1980)</a:t>
            </a:r>
          </a:p>
          <a:p>
            <a:pPr marL="261938" indent="-261938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[2] Y. K. Kato, R. C. Myers, A. C.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Gossard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D. D.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Awschalom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Science 306, 1910 (2004)</a:t>
            </a:r>
          </a:p>
          <a:p>
            <a:pPr marL="261938" indent="-261938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[3] M.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König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Wiedmann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C.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Brüne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A. Roth, H.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Buhmann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L. W.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Molenkamp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X-L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Qi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S-C Zhang, Science 318, 766 (2007)</a:t>
            </a:r>
          </a:p>
          <a:p>
            <a:pPr marL="261938" indent="-261938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[4] C-Z Chang, J Zhang, X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J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Shen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Z Zhang, M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K Li, Y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Ou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P Wei, L-L Wang, Z-Q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Y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S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X Chen, J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Jia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X Dai, Z Fang, S-C Zhang, K He, Y Wang, L Lu, X-C Ma, Q-K </a:t>
            </a:r>
            <a:r>
              <a:rPr lang="en-US" altLang="zh-CN" sz="1600" dirty="0" err="1" smtClean="0">
                <a:latin typeface="Times New Roman" pitchFamily="18" charset="0"/>
                <a:cs typeface="Times New Roman" pitchFamily="18" charset="0"/>
              </a:rPr>
              <a:t>Xue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, Science 340, 167 (2013)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1604" y="0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2500306"/>
            <a:ext cx="4786346" cy="3938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4348" y="758121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Spin Hall effect (2004)</a:t>
            </a: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无外加磁场，在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外加电场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中，在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电子自旋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轨道耦合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作用下，电流中不同自旋的电子会沿着垂直于电流的不同方向流动，形成自旋流。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571604" y="0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86808" cy="94096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观测光的自旋霍尔效应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Spin Hall Effect of Light, SHEL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642910" y="1571612"/>
            <a:ext cx="7786742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SHEL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：左右旋光子在经过界面反射或折射时，在垂直于折射面方向产生横向平移（劈裂）。它是由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光子自旋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轨道耦合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折射率变化（类似于电子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SHE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中的外电场）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情况下引起的。类似于电子的自旋霍尔效应。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3286124"/>
            <a:ext cx="3323190" cy="236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标题 1"/>
          <p:cNvSpPr txBox="1">
            <a:spLocks/>
          </p:cNvSpPr>
          <p:nvPr/>
        </p:nvSpPr>
        <p:spPr>
          <a:xfrm>
            <a:off x="928662" y="5857892"/>
            <a:ext cx="7715304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SHEL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效应非常小，不到波长的十分之一，如何测量是个难题？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355976" y="3363531"/>
            <a:ext cx="4572000" cy="1937677"/>
            <a:chOff x="4214810" y="3429000"/>
            <a:chExt cx="4929190" cy="2294867"/>
          </a:xfrm>
        </p:grpSpPr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43382" y="3500438"/>
              <a:ext cx="4900618" cy="22234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4214810" y="3429000"/>
              <a:ext cx="2857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571604" y="0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04048" y="5301208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H,V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为前选择的态，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|+&gt;, |-&gt;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为左右旋态。横坐标为入射角。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564904"/>
            <a:ext cx="8215338" cy="284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86808" cy="94096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利用弱测量观测光的自旋霍尔效应</a:t>
            </a:r>
            <a:endParaRPr lang="zh-CN" altLang="en-US" sz="36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2976" y="6215082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Hosten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Kwiat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Science 319, 787 (2008)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68" y="570817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78" y="56960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后选择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3504" y="56960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569603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三步骤：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1604" y="0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1556792"/>
            <a:ext cx="597666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系统为偏振；探针为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方向动量；同时利用了实部弱值和虚部弱值的放大（自由演化一段距离）。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2928934"/>
            <a:ext cx="470111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2976" y="6215082"/>
            <a:ext cx="5500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Hosten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and P.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Kwiat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Science 319, 787 (2008)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7286676" cy="2143140"/>
          </a:xfrm>
        </p:spPr>
        <p:txBody>
          <a:bodyPr>
            <a:normAutofit/>
          </a:bodyPr>
          <a:lstStyle/>
          <a:p>
            <a:pPr algn="l"/>
            <a:r>
              <a:rPr lang="zh-CN" altLang="en-US" sz="31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实验结果：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27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利用弱测量实现横向平移的</a:t>
            </a:r>
            <a:r>
              <a:rPr lang="en-US" altLang="zh-CN" sz="27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altLang="zh-CN" sz="2700" baseline="30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7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倍的放大，测量精度达到</a:t>
            </a:r>
            <a:r>
              <a:rPr lang="en-US" altLang="zh-CN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Å，</a:t>
            </a:r>
            <a:r>
              <a:rPr lang="zh-CN" altLang="en-US" sz="27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从而观测到光的自旋霍尔效应。</a:t>
            </a:r>
            <a:endParaRPr lang="zh-CN" altLang="en-US" sz="36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04" y="0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724128" y="4077072"/>
            <a:ext cx="0" cy="360040"/>
          </a:xfrm>
          <a:prstGeom prst="line">
            <a:avLst/>
          </a:prstGeom>
          <a:ln w="317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三、小结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57224" y="1000108"/>
            <a:ext cx="4500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利用弱测量直接观测波函数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57224" y="1857364"/>
            <a:ext cx="728667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波函数是量子力学中最核心的概念，用几率幅描述。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量子力学发展初期普遍认为可观测的是几率，即几率幅的模平方。</a:t>
            </a:r>
            <a:endParaRPr lang="zh-CN" altLang="en-US" sz="24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4" y="3500438"/>
            <a:ext cx="7215238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随着量子信息的发展，现在我们可以用量子态扫描（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Quantum State Tomography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）技术间接得到波函数。实际应用中要求量子态的维度不能太大。</a:t>
            </a:r>
            <a:endParaRPr lang="zh-CN" altLang="en-US" sz="24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8662" y="5143512"/>
            <a:ext cx="6929486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是否能够普适的直接观测波函数？</a:t>
            </a:r>
            <a:endParaRPr lang="en-US" altLang="zh-CN" sz="24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（包含实部和虚部的信息）</a:t>
            </a:r>
            <a:endParaRPr lang="zh-CN" altLang="en-US" sz="24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0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 flipH="1">
            <a:off x="686748" y="3641715"/>
            <a:ext cx="7385714" cy="1928826"/>
            <a:chOff x="0" y="118"/>
            <a:chExt cx="4246" cy="1124"/>
          </a:xfrm>
        </p:grpSpPr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3625" y="392"/>
              <a:ext cx="621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anchor="ctr"/>
            <a:lstStyle/>
            <a:p>
              <a:pPr algn="ctr"/>
              <a:r>
                <a:rPr lang="en-US" altLang="zh-CN" sz="2400" b="1" dirty="0">
                  <a:solidFill>
                    <a:srgbClr val="C00000"/>
                  </a:solidFill>
                </a:rPr>
                <a:t>Two steps</a:t>
              </a:r>
            </a:p>
          </p:txBody>
        </p:sp>
        <p:sp>
          <p:nvSpPr>
            <p:cNvPr id="8" name="AutoShape 26"/>
            <p:cNvSpPr>
              <a:spLocks noChangeArrowheads="1"/>
            </p:cNvSpPr>
            <p:nvPr/>
          </p:nvSpPr>
          <p:spPr bwMode="auto">
            <a:xfrm>
              <a:off x="0" y="118"/>
              <a:ext cx="3493" cy="11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indent="450850">
                <a:buFont typeface="Wingdings" pitchFamily="2" charset="2"/>
                <a:buChar char="Ø"/>
              </a:pPr>
              <a:r>
                <a:rPr lang="en-US" altLang="zh-CN" sz="2800" dirty="0"/>
                <a:t>Interaction of S and </a:t>
              </a:r>
              <a:r>
                <a:rPr lang="en-US" altLang="zh-CN" sz="2800" dirty="0" smtClean="0"/>
                <a:t>D</a:t>
              </a:r>
              <a:endParaRPr lang="en-US" altLang="zh-CN" sz="2800" dirty="0"/>
            </a:p>
            <a:p>
              <a:pPr lvl="1" indent="347663"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0000CC"/>
                  </a:solidFill>
                </a:rPr>
                <a:t>Produce correlation between them</a:t>
              </a:r>
            </a:p>
            <a:p>
              <a:pPr indent="450850">
                <a:spcBef>
                  <a:spcPts val="600"/>
                </a:spcBef>
                <a:buFont typeface="Wingdings" pitchFamily="2" charset="2"/>
                <a:buChar char="Ø"/>
              </a:pPr>
              <a:r>
                <a:rPr lang="en-US" altLang="zh-CN" sz="2800" dirty="0" err="1"/>
                <a:t>Decoherence</a:t>
              </a:r>
              <a:r>
                <a:rPr lang="en-US" altLang="zh-CN" sz="2800" dirty="0"/>
                <a:t> induced by E</a:t>
              </a:r>
            </a:p>
            <a:p>
              <a:pPr lvl="1" indent="347663">
                <a:buFont typeface="Wingdings" pitchFamily="2" charset="2"/>
                <a:buChar char="ü"/>
              </a:pPr>
              <a:r>
                <a:rPr lang="en-US" altLang="zh-CN" sz="2400" dirty="0">
                  <a:solidFill>
                    <a:srgbClr val="0000CC"/>
                  </a:solidFill>
                </a:rPr>
                <a:t>Transform to a classical measurement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flipH="1">
            <a:off x="348839" y="1357298"/>
            <a:ext cx="7695796" cy="1784351"/>
            <a:chOff x="-172" y="32"/>
            <a:chExt cx="4424" cy="1124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569" y="273"/>
              <a:ext cx="683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anchor="ctr"/>
            <a:lstStyle/>
            <a:p>
              <a:r>
                <a:rPr lang="en-US" altLang="zh-CN" sz="2400" b="1" dirty="0">
                  <a:solidFill>
                    <a:srgbClr val="C00000"/>
                  </a:solidFill>
                </a:rPr>
                <a:t>Three parts</a:t>
              </a:r>
            </a:p>
          </p:txBody>
        </p:sp>
        <p:sp>
          <p:nvSpPr>
            <p:cNvPr id="14" name="AutoShape 32"/>
            <p:cNvSpPr>
              <a:spLocks noChangeArrowheads="1"/>
            </p:cNvSpPr>
            <p:nvPr/>
          </p:nvSpPr>
          <p:spPr bwMode="auto">
            <a:xfrm>
              <a:off x="-172" y="32"/>
              <a:ext cx="3493" cy="1124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indent="450850"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en-US" altLang="zh-CN" sz="2800" dirty="0"/>
                <a:t>Quantum system</a:t>
              </a:r>
            </a:p>
            <a:p>
              <a:pPr indent="450850"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en-US" altLang="zh-CN" sz="2800" dirty="0" smtClean="0"/>
                <a:t>Detector</a:t>
              </a:r>
            </a:p>
            <a:p>
              <a:pPr indent="450850">
                <a:lnSpc>
                  <a:spcPct val="125000"/>
                </a:lnSpc>
                <a:buFont typeface="Wingdings" pitchFamily="2" charset="2"/>
                <a:buChar char="Ø"/>
              </a:pPr>
              <a:r>
                <a:rPr lang="en-US" altLang="zh-CN" sz="2800" dirty="0" smtClean="0"/>
                <a:t>Environment</a:t>
              </a:r>
              <a:endParaRPr lang="zh-CN" altLang="en-US" sz="2800" dirty="0"/>
            </a:p>
          </p:txBody>
        </p:sp>
      </p:grpSp>
      <p:sp>
        <p:nvSpPr>
          <p:cNvPr id="17" name="椭圆 16"/>
          <p:cNvSpPr/>
          <p:nvPr/>
        </p:nvSpPr>
        <p:spPr>
          <a:xfrm>
            <a:off x="6551634" y="1477996"/>
            <a:ext cx="479425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53221" y="2035208"/>
            <a:ext cx="479425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53221" y="2574958"/>
            <a:ext cx="479425" cy="479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FF0000"/>
                </a:solidFill>
              </a:rPr>
              <a:t>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5448" y="5955589"/>
            <a:ext cx="51185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 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D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,1516 (1981);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1862 (1982)</a:t>
            </a:r>
          </a:p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 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Phys, Today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36 (1991)</a:t>
            </a:r>
          </a:p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Rev. Mod. Phys.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715 (2003)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4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" name="标题 13"/>
          <p:cNvSpPr>
            <a:spLocks noGrp="1"/>
          </p:cNvSpPr>
          <p:nvPr>
            <p:ph type="title" idx="4294967295"/>
          </p:nvPr>
        </p:nvSpPr>
        <p:spPr>
          <a:xfrm>
            <a:off x="642910" y="706425"/>
            <a:ext cx="4929222" cy="65087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）消相干解释（</a:t>
            </a:r>
            <a:r>
              <a:rPr lang="en-US" altLang="zh-CN" sz="2400" dirty="0" err="1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Decoherence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43834" y="5139787"/>
            <a:ext cx="1500166" cy="171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14348" y="714356"/>
            <a:ext cx="542928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利用弱测量直接观测波函数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理论分析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00024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前选择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制备待测量的波函数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0100" y="2714620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弱耦合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引入系统的量：位置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0100" y="3429000"/>
            <a:ext cx="362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后选择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选择动量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的态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714876" y="2000750"/>
            <a:ext cx="504268" cy="583646"/>
            <a:chOff x="3214678" y="2214554"/>
            <a:chExt cx="504268" cy="583646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4678" y="2214554"/>
              <a:ext cx="504268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3529458" y="2428868"/>
              <a:ext cx="1171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6314" y="2757540"/>
            <a:ext cx="2257951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143504" y="763588"/>
          <a:ext cx="760336" cy="450834"/>
        </p:xfrm>
        <a:graphic>
          <a:graphicData uri="http://schemas.openxmlformats.org/presentationml/2006/ole">
            <p:oleObj spid="_x0000_s29700" name="公式" r:id="rId7" imgW="342720" imgH="20304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57024" y="428625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弱值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143108" y="4071942"/>
            <a:ext cx="3862404" cy="814156"/>
            <a:chOff x="2143108" y="4548427"/>
            <a:chExt cx="3862404" cy="814156"/>
          </a:xfrm>
        </p:grpSpPr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43108" y="4572008"/>
              <a:ext cx="2352675" cy="790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703" name="Picture 7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500562" y="4548427"/>
              <a:ext cx="1504950" cy="75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14546" y="5173672"/>
            <a:ext cx="1895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4810" y="5143512"/>
            <a:ext cx="16859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线形标注 2 27"/>
          <p:cNvSpPr/>
          <p:nvPr/>
        </p:nvSpPr>
        <p:spPr>
          <a:xfrm>
            <a:off x="4929190" y="5857892"/>
            <a:ext cx="2000264" cy="571504"/>
          </a:xfrm>
          <a:prstGeom prst="borderCallout2">
            <a:avLst>
              <a:gd name="adj1" fmla="val -65362"/>
              <a:gd name="adj2" fmla="val 30138"/>
              <a:gd name="adj3" fmla="val -34245"/>
              <a:gd name="adj4" fmla="val 36114"/>
              <a:gd name="adj5" fmla="val -10084"/>
              <a:gd name="adj6" fmla="val 50751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弱值正比于波函数，可直接观测波函数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604" y="0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6296" y="328498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探针是偏振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857224" y="6376594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J. S.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Lundeen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B. Sutherland, A. Patel, C. Stewart &amp; C.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Bamber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Nature 474, 188 (2011)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1714488"/>
            <a:ext cx="7443805" cy="364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71604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7686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后选择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43174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5286388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三步骤：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48" y="785794"/>
            <a:ext cx="7358114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利用弱测量直接观测波函数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（光子的横向波函数）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实验装置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线形标注 2 16"/>
          <p:cNvSpPr/>
          <p:nvPr/>
        </p:nvSpPr>
        <p:spPr>
          <a:xfrm>
            <a:off x="5643570" y="5500702"/>
            <a:ext cx="2571768" cy="857256"/>
          </a:xfrm>
          <a:prstGeom prst="borderCallout2">
            <a:avLst>
              <a:gd name="adj1" fmla="val -92452"/>
              <a:gd name="adj2" fmla="val 38039"/>
              <a:gd name="adj3" fmla="val -44404"/>
              <a:gd name="adj4" fmla="val 46273"/>
              <a:gd name="adj5" fmla="val -10084"/>
              <a:gd name="adj6" fmla="val 50751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插入半波片直接测波函数实部，插入四分之一波片直接测波函数虚部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线形标注 2 17"/>
          <p:cNvSpPr/>
          <p:nvPr/>
        </p:nvSpPr>
        <p:spPr>
          <a:xfrm>
            <a:off x="7858148" y="3071810"/>
            <a:ext cx="1214446" cy="571504"/>
          </a:xfrm>
          <a:prstGeom prst="borderCallout2">
            <a:avLst>
              <a:gd name="adj1" fmla="val 122574"/>
              <a:gd name="adj2" fmla="val -20057"/>
              <a:gd name="adj3" fmla="val 82579"/>
              <a:gd name="adj4" fmla="val -11692"/>
              <a:gd name="adj5" fmla="val 50867"/>
              <a:gd name="adj6" fmla="val -640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测量两路探测器的差值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线形标注 2 18"/>
          <p:cNvSpPr/>
          <p:nvPr/>
        </p:nvSpPr>
        <p:spPr>
          <a:xfrm>
            <a:off x="2143108" y="5715016"/>
            <a:ext cx="2143140" cy="571504"/>
          </a:xfrm>
          <a:prstGeom prst="borderCallout2">
            <a:avLst>
              <a:gd name="adj1" fmla="val -220282"/>
              <a:gd name="adj2" fmla="val 47069"/>
              <a:gd name="adj3" fmla="val -69800"/>
              <a:gd name="adj4" fmla="val 65236"/>
              <a:gd name="adj5" fmla="val -10084"/>
              <a:gd name="adj6" fmla="val 67005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扫描半波片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1mm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宽，波函数分布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43mm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宽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1604" y="0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1500174"/>
            <a:ext cx="74485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785786" y="857232"/>
            <a:ext cx="1928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实验结果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7224" y="6376594"/>
            <a:ext cx="74295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J. S.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Lundeen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B. Sutherland, A. Patel, C. Stewart &amp; C. </a:t>
            </a:r>
            <a:r>
              <a:rPr lang="en-US" altLang="zh-CN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Bamber</a:t>
            </a:r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Nature 474, 188 (2011)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3042" y="5282999"/>
            <a:ext cx="250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蓝色点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为波函数实部，</a:t>
            </a:r>
            <a:endParaRPr lang="en-US" altLang="zh-CN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红色点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为波函数虚部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00628" y="5214950"/>
            <a:ext cx="2643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转换成</a:t>
            </a:r>
            <a:r>
              <a:rPr lang="zh-CN" altLang="en-US" dirty="0" smtClean="0">
                <a:solidFill>
                  <a:srgbClr val="1B416F"/>
                </a:solidFill>
                <a:latin typeface="微软雅黑" pitchFamily="34" charset="-122"/>
                <a:ea typeface="微软雅黑" pitchFamily="34" charset="-122"/>
              </a:rPr>
              <a:t>几率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相位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分布。</a:t>
            </a:r>
            <a:endParaRPr lang="en-US" altLang="zh-CN" dirty="0" smtClean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红点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黑实线</a:t>
            </a:r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是普通方法测量几率分布的结果。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604" y="0"/>
            <a:ext cx="6643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三、小结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715756" y="714356"/>
            <a:ext cx="48013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虚部弱值实现精密相位或延时测量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1604" y="0"/>
            <a:ext cx="6858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7690" y="3857628"/>
            <a:ext cx="3790193" cy="294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01892" y="4071942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利用实部弱值放大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0760" y="507207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利用虚部弱值放大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57684" y="607220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标准的干涉仪方法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0166" y="1142984"/>
            <a:ext cx="69130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直接连接符 17"/>
          <p:cNvCxnSpPr/>
          <p:nvPr/>
        </p:nvCxnSpPr>
        <p:spPr>
          <a:xfrm>
            <a:off x="3786182" y="3619564"/>
            <a:ext cx="3857652" cy="15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214546" y="3786190"/>
            <a:ext cx="5286412" cy="158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14414" y="5286388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需要宽带的</a:t>
            </a:r>
            <a:r>
              <a:rPr lang="en-US" altLang="zh-CN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波片</a:t>
            </a:r>
            <a:endParaRPr lang="zh-CN" altLang="en-US" sz="16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4366845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系统：偏振；</a:t>
            </a:r>
            <a:endParaRPr lang="en-US" altLang="zh-CN" dirty="0" smtClean="0"/>
          </a:p>
          <a:p>
            <a:r>
              <a:rPr lang="zh-CN" altLang="en-US" dirty="0" smtClean="0"/>
              <a:t>探针：频率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2" y="2488164"/>
            <a:ext cx="511198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71472" y="6286520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C. F. Li, et al., Phys. Rev. A 83, 044102 (2011)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5786" y="857232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利用白光实现精密相位或延时测量测量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56314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56314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后选择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6050" y="56314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563143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三步骤：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线形标注 2 12"/>
          <p:cNvSpPr/>
          <p:nvPr/>
        </p:nvSpPr>
        <p:spPr>
          <a:xfrm>
            <a:off x="1142976" y="1714488"/>
            <a:ext cx="2143140" cy="571504"/>
          </a:xfrm>
          <a:prstGeom prst="borderCallout2">
            <a:avLst>
              <a:gd name="adj1" fmla="val 188604"/>
              <a:gd name="adj2" fmla="val 116148"/>
              <a:gd name="adj3" fmla="val 120675"/>
              <a:gd name="adj4" fmla="val 114674"/>
              <a:gd name="adj5" fmla="val 55947"/>
              <a:gd name="adj6" fmla="val 99512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弱耦合引入的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之间的待测时间延迟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5008" y="2428868"/>
            <a:ext cx="3214710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(a)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常用的弱测量方法是测量实部弱值，可直接放大时间延迟。但现有探测器相应时间有限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(10ps)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，即便经过放大测量精度也不高。并且需要超短脉冲激光光源。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5128990" y="1542584"/>
            <a:ext cx="1785950" cy="571504"/>
          </a:xfrm>
          <a:prstGeom prst="borderCallout2">
            <a:avLst>
              <a:gd name="adj1" fmla="val 209383"/>
              <a:gd name="adj2" fmla="val -436"/>
              <a:gd name="adj3" fmla="val 147688"/>
              <a:gd name="adj4" fmla="val 19146"/>
              <a:gd name="adj5" fmla="val 103739"/>
              <a:gd name="adj6" fmla="val 40555"/>
            </a:avLst>
          </a:prstGeom>
          <a:solidFill>
            <a:schemeClr val="bg1"/>
          </a:solidFill>
          <a:ln w="12700">
            <a:solidFill>
              <a:srgbClr val="0000CC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测实部弱值直接放大时间延迟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5008" y="4071942"/>
            <a:ext cx="3286148" cy="1502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(b)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 测量虚部弱值，可把时间延迟转化到共轭的频率（波长）空间进行放大，只需精密测量频谱偏移。并且用白光光源即可实现，得到的效果和超短激光脉冲是一样的。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1604" y="0"/>
            <a:ext cx="6858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9840" y="1702346"/>
            <a:ext cx="665987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785786" y="85723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实验实现利用白光实现精密测量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14744" y="454772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前选择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16" y="455986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后选择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42" y="455986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弱耦合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3774049"/>
            <a:ext cx="1928826" cy="153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642910" y="5345684"/>
            <a:ext cx="22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LED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白光光谱，相当于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20fs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的超短脉冲的光谱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4071934" y="5214950"/>
            <a:ext cx="2571768" cy="785818"/>
          </a:xfrm>
          <a:prstGeom prst="borderCallout2">
            <a:avLst>
              <a:gd name="adj1" fmla="val -128500"/>
              <a:gd name="adj2" fmla="val 29896"/>
              <a:gd name="adj3" fmla="val -72339"/>
              <a:gd name="adj4" fmla="val 32918"/>
              <a:gd name="adj5" fmla="val -8468"/>
              <a:gd name="adj6" fmla="val 45210"/>
            </a:avLst>
          </a:prstGeom>
          <a:solidFill>
            <a:schemeClr val="bg1"/>
          </a:solidFill>
          <a:ln w="12700">
            <a:solidFill>
              <a:srgbClr val="0066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强色散介质，用来引入消相干，验证实验方法在消相干环境下仍然适用。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28728" y="6215082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Xiao-Ye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Yaron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Kedem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Kai Sun, Lev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Vaidman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Chuan-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Li, and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Guang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-Can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111, 033604 (2013).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1604" y="0"/>
            <a:ext cx="6786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14942" y="1428736"/>
            <a:ext cx="2571769" cy="495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7916" y="1556222"/>
            <a:ext cx="1785950" cy="481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554740"/>
            <a:ext cx="3643338" cy="1086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5436" y="1676746"/>
            <a:ext cx="2428892" cy="30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05098" y="4149080"/>
            <a:ext cx="3467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10857" y="4221088"/>
            <a:ext cx="190240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95436" y="2033936"/>
            <a:ext cx="1357322" cy="30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64346" y="5229200"/>
            <a:ext cx="25717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38468" y="5774010"/>
            <a:ext cx="2419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矩形 20"/>
          <p:cNvSpPr/>
          <p:nvPr/>
        </p:nvSpPr>
        <p:spPr>
          <a:xfrm>
            <a:off x="785786" y="857232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相应的理论分析</a:t>
            </a:r>
            <a:endParaRPr lang="zh-CN" altLang="en-US" sz="28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4348" y="1484784"/>
            <a:ext cx="1553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弱耦合过程的哈密顿量</a:t>
            </a:r>
            <a:endParaRPr lang="zh-CN" altLang="en-US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6742" y="162766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其中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5576" y="25547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前选择的态</a:t>
            </a:r>
            <a:endParaRPr lang="zh-CN" altLang="en-US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55576" y="319768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后选择的态</a:t>
            </a:r>
            <a:endParaRPr lang="zh-CN" altLang="en-US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3606" y="429309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弱值及其虚部</a:t>
            </a:r>
            <a:endParaRPr lang="zh-CN" altLang="en-US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9698" y="5949280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转换到共轭空间进行测量</a:t>
            </a:r>
            <a:endParaRPr lang="zh-CN" altLang="en-US" sz="2000" dirty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线形标注 2 19"/>
          <p:cNvSpPr/>
          <p:nvPr/>
        </p:nvSpPr>
        <p:spPr>
          <a:xfrm>
            <a:off x="7596336" y="3212976"/>
            <a:ext cx="1222996" cy="450858"/>
          </a:xfrm>
          <a:prstGeom prst="borderCallout2">
            <a:avLst>
              <a:gd name="adj1" fmla="val 208312"/>
              <a:gd name="adj2" fmla="val 27820"/>
              <a:gd name="adj3" fmla="val 160241"/>
              <a:gd name="adj4" fmla="val 44467"/>
              <a:gd name="adj5" fmla="val 100987"/>
              <a:gd name="adj6" fmla="val 50254"/>
            </a:avLst>
          </a:prstGeom>
          <a:solidFill>
            <a:schemeClr val="bg1"/>
          </a:solidFill>
          <a:ln w="12700">
            <a:solidFill>
              <a:srgbClr val="006600"/>
            </a:solidFill>
            <a:head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待测的量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1604" y="0"/>
            <a:ext cx="6929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43636" y="2714620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不需要宽带的</a:t>
            </a:r>
            <a:r>
              <a:rPr lang="en-US" altLang="zh-CN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1/4</a:t>
            </a:r>
            <a:r>
              <a:rPr lang="zh-CN" altLang="en-US" sz="16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波片</a:t>
            </a:r>
            <a:endParaRPr lang="zh-CN" altLang="en-US" sz="16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1214422"/>
            <a:ext cx="365439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42910" y="1000108"/>
            <a:ext cx="335758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实验结果（一）</a:t>
            </a:r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</a:pPr>
            <a:r>
              <a:rPr lang="zh-CN" altLang="en-US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利用虚部弱值实现时间延迟的高精密测量。精度达到</a:t>
            </a:r>
            <a:r>
              <a:rPr lang="en-US" altLang="zh-CN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Å，或者说</a:t>
            </a:r>
            <a:r>
              <a:rPr lang="en-US" altLang="zh-CN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阿秒。</a:t>
            </a:r>
            <a:endParaRPr lang="zh-CN" altLang="en-US" sz="2200" dirty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57620" y="5214950"/>
            <a:ext cx="4929222" cy="99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不同实验参数（后选择态）情况下的实验结果。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指真实情况下的最小值，受限于棱镜的消光比，约为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0.002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14414" y="6273225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Xiao-Ye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Yaron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Kedem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Kai Sun, Lev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Vaidman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Chuan-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Li, and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Guang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-Can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111, 033604 (2013).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0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72132" y="1285860"/>
            <a:ext cx="255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611561" y="1052736"/>
            <a:ext cx="331749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实验结果（二）</a:t>
            </a:r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42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</a:rPr>
              <a:t>实验方法在消相干环境下仍然适用。</a:t>
            </a:r>
            <a:endParaRPr lang="en-US" altLang="zh-CN" sz="2200" dirty="0" smtClean="0">
              <a:solidFill>
                <a:srgbClr val="7030A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8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4810" y="1428736"/>
            <a:ext cx="4579246" cy="3007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88024" y="4741104"/>
            <a:ext cx="3528392" cy="73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加入色散介质后的实验结果，仍然和理论符合的很好。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28728" y="6215082"/>
            <a:ext cx="6572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Xiao-Ye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Xu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Yaron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Kedem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Kai Sun, Lev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Vaidman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Chuan-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Li, and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Guang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-Can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Guo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</a:t>
            </a:r>
            <a:r>
              <a:rPr lang="en-US" sz="1600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Lett</a:t>
            </a:r>
            <a:r>
              <a:rPr lang="en-US" sz="16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111, 033604 (2013).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0"/>
            <a:ext cx="6715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二、利用弱测量实现量子高精密测量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/>
          </a:p>
        </p:txBody>
      </p:sp>
      <p:pic>
        <p:nvPicPr>
          <p:cNvPr id="11" name="Content Placeholder 4" descr="error.jp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11174" y="3357562"/>
            <a:ext cx="3357587" cy="2228589"/>
          </a:xfrm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9736" y="5643578"/>
            <a:ext cx="3917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200" dirty="0">
                <a:solidFill>
                  <a:srgbClr val="7030A0"/>
                </a:solidFill>
              </a:rPr>
              <a:t>Long stability time </a:t>
            </a:r>
            <a:endParaRPr lang="en-US" altLang="zh-CN" sz="11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5448" y="5955589"/>
            <a:ext cx="51185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 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Phys. Rev. D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,1516 (1981);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1862 (1982)</a:t>
            </a:r>
          </a:p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 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Phys, Today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44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36 (1991)</a:t>
            </a:r>
          </a:p>
          <a:p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W.H. </a:t>
            </a:r>
            <a:r>
              <a:rPr lang="en-US" altLang="zh-CN" sz="1600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Zurek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Rev. Mod. Phys. </a:t>
            </a:r>
            <a:r>
              <a:rPr lang="en-US" altLang="zh-CN" sz="1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6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715 (2003)</a:t>
            </a:r>
            <a:endParaRPr lang="zh-CN" altLang="en-US" sz="1600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000108"/>
            <a:ext cx="2374657" cy="51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928802"/>
            <a:ext cx="6109381" cy="52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14546" y="2828192"/>
            <a:ext cx="6858016" cy="38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65667" y="3714752"/>
            <a:ext cx="6906927" cy="355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42844" y="114298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系统初始状态：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2844" y="2000240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相互作用后：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2844" y="282819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引入消相干：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44" y="3714752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消相干后</a:t>
            </a:r>
            <a:r>
              <a:rPr lang="en-US" altLang="zh-CN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状态：</a:t>
            </a:r>
            <a:endParaRPr lang="zh-CN" altLang="en-US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4414" y="4500570"/>
            <a:ext cx="514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量子随机性变成了经典的随机性！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0034" y="5143512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消相干的概念已经在量子信息中广泛采用，开放量子系统就会存在消相干。已经有不少的实验验证。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928662" y="1643050"/>
            <a:ext cx="69294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、什么是量子弱测量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二、利用弱测量实现量子高精密测量</a:t>
            </a:r>
            <a:endParaRPr lang="en-US" altLang="zh-CN" sz="28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1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）测量光子自旋霍尔效应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2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）直接观测波函数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3</a:t>
            </a:r>
            <a:r>
              <a:rPr lang="zh-CN" altLang="en-US" sz="2400" b="1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）利用白光实现精密测量</a:t>
            </a:r>
            <a:endParaRPr lang="en-US" altLang="zh-CN" sz="2400" b="1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三、小结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785794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olidFill>
                  <a:srgbClr val="0000CC"/>
                </a:solidFill>
              </a:rPr>
              <a:t>Contents</a:t>
            </a:r>
            <a:endParaRPr lang="zh-CN" altLang="en-US" sz="3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4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28596" y="5715016"/>
            <a:ext cx="6300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弱测量有两个优点：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一）可以放大弱信号；二）弱耦合过程引入的扰动很小；</a:t>
            </a:r>
            <a:endParaRPr lang="en-US" altLang="zh-CN" sz="2000" dirty="0" smtClean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二者都可用来实现各种精密测量。</a:t>
            </a:r>
            <a:endParaRPr lang="zh-CN" altLang="en-US" sz="2000" dirty="0"/>
          </a:p>
        </p:txBody>
      </p:sp>
      <p:grpSp>
        <p:nvGrpSpPr>
          <p:cNvPr id="233" name="Group 350"/>
          <p:cNvGrpSpPr>
            <a:grpSpLocks/>
          </p:cNvGrpSpPr>
          <p:nvPr/>
        </p:nvGrpSpPr>
        <p:grpSpPr bwMode="auto">
          <a:xfrm>
            <a:off x="8077231" y="1519220"/>
            <a:ext cx="923925" cy="1130300"/>
            <a:chOff x="1057374" y="2594325"/>
            <a:chExt cx="1242914" cy="1465997"/>
          </a:xfrm>
        </p:grpSpPr>
        <p:grpSp>
          <p:nvGrpSpPr>
            <p:cNvPr id="234" name="Group 46"/>
            <p:cNvGrpSpPr>
              <a:grpSpLocks/>
            </p:cNvGrpSpPr>
            <p:nvPr/>
          </p:nvGrpSpPr>
          <p:grpSpPr bwMode="auto">
            <a:xfrm>
              <a:off x="1057374" y="2594324"/>
              <a:ext cx="1217287" cy="1465997"/>
              <a:chOff x="3000364" y="1810245"/>
              <a:chExt cx="4718036" cy="4690589"/>
            </a:xfrm>
          </p:grpSpPr>
          <p:sp>
            <p:nvSpPr>
              <p:cNvPr id="245" name="Pie 362"/>
              <p:cNvSpPr/>
              <p:nvPr/>
            </p:nvSpPr>
            <p:spPr>
              <a:xfrm>
                <a:off x="3074862" y="1928829"/>
                <a:ext cx="4643538" cy="4572005"/>
              </a:xfrm>
              <a:prstGeom prst="pie">
                <a:avLst>
                  <a:gd name="adj1" fmla="val 10782913"/>
                  <a:gd name="adj2" fmla="val 21599325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" name="Straight Connector 363"/>
              <p:cNvCxnSpPr/>
              <p:nvPr/>
            </p:nvCxnSpPr>
            <p:spPr>
              <a:xfrm rot="5400000">
                <a:off x="5183203" y="1986429"/>
                <a:ext cx="368923" cy="165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364"/>
              <p:cNvCxnSpPr/>
              <p:nvPr/>
            </p:nvCxnSpPr>
            <p:spPr>
              <a:xfrm>
                <a:off x="3596326" y="2534916"/>
                <a:ext cx="281427" cy="2108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365"/>
              <p:cNvCxnSpPr/>
              <p:nvPr/>
            </p:nvCxnSpPr>
            <p:spPr>
              <a:xfrm rot="5400000" flipH="1" flipV="1">
                <a:off x="6964078" y="2506281"/>
                <a:ext cx="217399" cy="2483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366"/>
              <p:cNvCxnSpPr/>
              <p:nvPr/>
            </p:nvCxnSpPr>
            <p:spPr>
              <a:xfrm rot="5400000">
                <a:off x="6169461" y="2045467"/>
                <a:ext cx="217399" cy="1158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367"/>
              <p:cNvCxnSpPr/>
              <p:nvPr/>
            </p:nvCxnSpPr>
            <p:spPr>
              <a:xfrm>
                <a:off x="3000364" y="3786618"/>
                <a:ext cx="215209" cy="7246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Pie 368"/>
              <p:cNvSpPr/>
              <p:nvPr/>
            </p:nvSpPr>
            <p:spPr>
              <a:xfrm rot="837121">
                <a:off x="3571497" y="2383392"/>
                <a:ext cx="3575775" cy="3643112"/>
              </a:xfrm>
              <a:prstGeom prst="pie">
                <a:avLst>
                  <a:gd name="adj1" fmla="val 12996654"/>
                  <a:gd name="adj2" fmla="val 19419694"/>
                </a:avLst>
              </a:prstGeom>
              <a:gradFill>
                <a:gsLst>
                  <a:gs pos="11000">
                    <a:srgbClr val="FFFFFF"/>
                  </a:gs>
                  <a:gs pos="48000">
                    <a:srgbClr val="636363"/>
                  </a:gs>
                  <a:gs pos="64000">
                    <a:srgbClr val="636363"/>
                  </a:gs>
                  <a:gs pos="85000">
                    <a:srgbClr val="CFCFCF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5" name="Straight Connector 352"/>
            <p:cNvCxnSpPr/>
            <p:nvPr/>
          </p:nvCxnSpPr>
          <p:spPr>
            <a:xfrm rot="16200000" flipH="1">
              <a:off x="1394118" y="2688349"/>
              <a:ext cx="78241" cy="384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353"/>
            <p:cNvCxnSpPr/>
            <p:nvPr/>
          </p:nvCxnSpPr>
          <p:spPr>
            <a:xfrm>
              <a:off x="1076595" y="3084363"/>
              <a:ext cx="79016" cy="329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354"/>
            <p:cNvCxnSpPr/>
            <p:nvPr/>
          </p:nvCxnSpPr>
          <p:spPr>
            <a:xfrm rot="10800000" flipV="1">
              <a:off x="2193508" y="3069950"/>
              <a:ext cx="57662" cy="26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355"/>
            <p:cNvCxnSpPr/>
            <p:nvPr/>
          </p:nvCxnSpPr>
          <p:spPr>
            <a:xfrm rot="16200000" flipH="1">
              <a:off x="1305147" y="2753053"/>
              <a:ext cx="59710" cy="4698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356"/>
            <p:cNvCxnSpPr/>
            <p:nvPr/>
          </p:nvCxnSpPr>
          <p:spPr>
            <a:xfrm>
              <a:off x="1157747" y="2946411"/>
              <a:ext cx="55525" cy="226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357"/>
            <p:cNvCxnSpPr/>
            <p:nvPr/>
          </p:nvCxnSpPr>
          <p:spPr>
            <a:xfrm rot="5400000">
              <a:off x="1766586" y="2648735"/>
              <a:ext cx="67946" cy="85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358"/>
            <p:cNvCxnSpPr/>
            <p:nvPr/>
          </p:nvCxnSpPr>
          <p:spPr>
            <a:xfrm rot="5400000">
              <a:off x="1964090" y="2727392"/>
              <a:ext cx="65888" cy="427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359"/>
            <p:cNvCxnSpPr/>
            <p:nvPr/>
          </p:nvCxnSpPr>
          <p:spPr>
            <a:xfrm rot="10800000" flipV="1">
              <a:off x="2142254" y="2929939"/>
              <a:ext cx="57662" cy="4118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360"/>
            <p:cNvCxnSpPr/>
            <p:nvPr/>
          </p:nvCxnSpPr>
          <p:spPr>
            <a:xfrm rot="16200000" flipH="1">
              <a:off x="1514280" y="2652700"/>
              <a:ext cx="51474" cy="170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61"/>
            <p:cNvCxnSpPr/>
            <p:nvPr/>
          </p:nvCxnSpPr>
          <p:spPr>
            <a:xfrm flipV="1">
              <a:off x="2223407" y="3205843"/>
              <a:ext cx="76881" cy="1647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312"/>
          <p:cNvGrpSpPr>
            <a:grpSpLocks/>
          </p:cNvGrpSpPr>
          <p:nvPr/>
        </p:nvGrpSpPr>
        <p:grpSpPr bwMode="auto">
          <a:xfrm>
            <a:off x="4683156" y="928670"/>
            <a:ext cx="4233863" cy="1403350"/>
            <a:chOff x="4697882" y="3606908"/>
            <a:chExt cx="4233431" cy="1404278"/>
          </a:xfrm>
        </p:grpSpPr>
        <p:sp>
          <p:nvSpPr>
            <p:cNvPr id="253" name="Chord 131"/>
            <p:cNvSpPr/>
            <p:nvPr/>
          </p:nvSpPr>
          <p:spPr>
            <a:xfrm rot="10800000">
              <a:off x="7104286" y="4488553"/>
              <a:ext cx="620650" cy="449560"/>
            </a:xfrm>
            <a:prstGeom prst="chord">
              <a:avLst>
                <a:gd name="adj1" fmla="val 5402686"/>
                <a:gd name="adj2" fmla="val 162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254" name="Object 2"/>
            <p:cNvGraphicFramePr>
              <a:graphicFrameLocks noChangeAspect="1"/>
            </p:cNvGraphicFramePr>
            <p:nvPr/>
          </p:nvGraphicFramePr>
          <p:xfrm>
            <a:off x="7424984" y="4569959"/>
            <a:ext cx="280995" cy="292151"/>
          </p:xfrm>
          <a:graphic>
            <a:graphicData uri="http://schemas.openxmlformats.org/presentationml/2006/ole">
              <p:oleObj spid="_x0000_s91159" name="Equation" r:id="rId5" imgW="253780" imgH="253780" progId="Equation.3">
                <p:embed/>
              </p:oleObj>
            </a:graphicData>
          </a:graphic>
        </p:graphicFrame>
        <p:sp>
          <p:nvSpPr>
            <p:cNvPr id="255" name="Arc 216"/>
            <p:cNvSpPr/>
            <p:nvPr/>
          </p:nvSpPr>
          <p:spPr>
            <a:xfrm>
              <a:off x="5623301" y="4428188"/>
              <a:ext cx="1758771" cy="582998"/>
            </a:xfrm>
            <a:prstGeom prst="arc">
              <a:avLst>
                <a:gd name="adj1" fmla="val 11260296"/>
                <a:gd name="adj2" fmla="val 21397479"/>
              </a:avLst>
            </a:prstGeom>
            <a:ln w="149225" cmpd="dbl"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56" name="Arc 135"/>
            <p:cNvSpPr/>
            <p:nvPr/>
          </p:nvSpPr>
          <p:spPr>
            <a:xfrm>
              <a:off x="5623301" y="3606908"/>
              <a:ext cx="1765120" cy="582997"/>
            </a:xfrm>
            <a:prstGeom prst="arc">
              <a:avLst>
                <a:gd name="adj1" fmla="val 129463"/>
                <a:gd name="adj2" fmla="val 10404929"/>
              </a:avLst>
            </a:prstGeom>
            <a:ln w="149225" cmpd="dbl">
              <a:prstDash val="solid"/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cxnSp>
          <p:nvCxnSpPr>
            <p:cNvPr id="257" name="Straight Arrow Connector 243"/>
            <p:cNvCxnSpPr/>
            <p:nvPr/>
          </p:nvCxnSpPr>
          <p:spPr>
            <a:xfrm>
              <a:off x="8566225" y="3910321"/>
              <a:ext cx="158734" cy="27006"/>
            </a:xfrm>
            <a:prstGeom prst="straightConnector1">
              <a:avLst/>
            </a:prstGeom>
            <a:ln w="19050"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Arc 257"/>
            <p:cNvSpPr/>
            <p:nvPr/>
          </p:nvSpPr>
          <p:spPr>
            <a:xfrm>
              <a:off x="7243972" y="4038994"/>
              <a:ext cx="1142883" cy="582997"/>
            </a:xfrm>
            <a:prstGeom prst="arc">
              <a:avLst>
                <a:gd name="adj1" fmla="val 17977546"/>
                <a:gd name="adj2" fmla="val 20637159"/>
              </a:avLst>
            </a:prstGeom>
            <a:ln w="149225" cmpd="dbl"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pSp>
          <p:nvGrpSpPr>
            <p:cNvPr id="259" name="Group 287"/>
            <p:cNvGrpSpPr>
              <a:grpSpLocks/>
            </p:cNvGrpSpPr>
            <p:nvPr/>
          </p:nvGrpSpPr>
          <p:grpSpPr bwMode="auto">
            <a:xfrm>
              <a:off x="4697882" y="3668860"/>
              <a:ext cx="923831" cy="1131047"/>
              <a:chOff x="1057374" y="2593751"/>
              <a:chExt cx="1243295" cy="1466787"/>
            </a:xfrm>
          </p:grpSpPr>
          <p:grpSp>
            <p:nvGrpSpPr>
              <p:cNvPr id="271" name="Group 46"/>
              <p:cNvGrpSpPr>
                <a:grpSpLocks/>
              </p:cNvGrpSpPr>
              <p:nvPr/>
            </p:nvGrpSpPr>
            <p:grpSpPr bwMode="auto">
              <a:xfrm>
                <a:off x="1057374" y="2593751"/>
                <a:ext cx="1232615" cy="1466787"/>
                <a:chOff x="3000364" y="1808410"/>
                <a:chExt cx="4777444" cy="4693117"/>
              </a:xfrm>
            </p:grpSpPr>
            <p:sp>
              <p:nvSpPr>
                <p:cNvPr id="282" name="Pie 325"/>
                <p:cNvSpPr/>
                <p:nvPr/>
              </p:nvSpPr>
              <p:spPr>
                <a:xfrm>
                  <a:off x="3074885" y="1927058"/>
                  <a:ext cx="4702923" cy="4574469"/>
                </a:xfrm>
                <a:prstGeom prst="pie">
                  <a:avLst>
                    <a:gd name="adj1" fmla="val 10782913"/>
                    <a:gd name="adj2" fmla="val 21599325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3" name="Straight Connector 326"/>
                <p:cNvCxnSpPr/>
                <p:nvPr/>
              </p:nvCxnSpPr>
              <p:spPr>
                <a:xfrm rot="5400000">
                  <a:off x="5183829" y="1984691"/>
                  <a:ext cx="369121" cy="165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327"/>
                <p:cNvCxnSpPr/>
                <p:nvPr/>
              </p:nvCxnSpPr>
              <p:spPr>
                <a:xfrm>
                  <a:off x="3596509" y="2533472"/>
                  <a:ext cx="281513" cy="21092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328"/>
                <p:cNvCxnSpPr/>
                <p:nvPr/>
              </p:nvCxnSpPr>
              <p:spPr>
                <a:xfrm rot="5400000" flipH="1" flipV="1">
                  <a:off x="6965267" y="2504850"/>
                  <a:ext cx="217520" cy="2483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329"/>
                <p:cNvCxnSpPr/>
                <p:nvPr/>
              </p:nvCxnSpPr>
              <p:spPr>
                <a:xfrm rot="5400000">
                  <a:off x="6170407" y="2043772"/>
                  <a:ext cx="217520" cy="1159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330"/>
                <p:cNvCxnSpPr/>
                <p:nvPr/>
              </p:nvCxnSpPr>
              <p:spPr>
                <a:xfrm>
                  <a:off x="3000364" y="3785848"/>
                  <a:ext cx="215275" cy="7250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Pie 331"/>
                <p:cNvSpPr/>
                <p:nvPr/>
              </p:nvSpPr>
              <p:spPr>
                <a:xfrm>
                  <a:off x="3571672" y="2355505"/>
                  <a:ext cx="3576871" cy="3645072"/>
                </a:xfrm>
                <a:prstGeom prst="pie">
                  <a:avLst>
                    <a:gd name="adj1" fmla="val 12996654"/>
                    <a:gd name="adj2" fmla="val 19419694"/>
                  </a:avLst>
                </a:prstGeom>
                <a:gradFill>
                  <a:gsLst>
                    <a:gs pos="8000">
                      <a:srgbClr val="FFFFFF"/>
                    </a:gs>
                    <a:gs pos="44000">
                      <a:srgbClr val="636363"/>
                    </a:gs>
                    <a:gs pos="53000">
                      <a:srgbClr val="636363"/>
                    </a:gs>
                    <a:gs pos="83000">
                      <a:srgbClr val="CFCFC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2" name="Straight Connector 315"/>
              <p:cNvCxnSpPr/>
              <p:nvPr/>
            </p:nvCxnSpPr>
            <p:spPr>
              <a:xfrm rot="16200000" flipH="1">
                <a:off x="1394212" y="2687830"/>
                <a:ext cx="78284" cy="384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316"/>
              <p:cNvCxnSpPr/>
              <p:nvPr/>
            </p:nvCxnSpPr>
            <p:spPr>
              <a:xfrm>
                <a:off x="1076601" y="3084054"/>
                <a:ext cx="79040" cy="329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317"/>
              <p:cNvCxnSpPr/>
              <p:nvPr/>
            </p:nvCxnSpPr>
            <p:spPr>
              <a:xfrm rot="10800000" flipV="1">
                <a:off x="2193857" y="3069634"/>
                <a:ext cx="57679" cy="2678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318"/>
              <p:cNvCxnSpPr/>
              <p:nvPr/>
            </p:nvCxnSpPr>
            <p:spPr>
              <a:xfrm rot="16200000" flipH="1">
                <a:off x="1305216" y="2752571"/>
                <a:ext cx="59743" cy="469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319"/>
              <p:cNvCxnSpPr/>
              <p:nvPr/>
            </p:nvCxnSpPr>
            <p:spPr>
              <a:xfrm>
                <a:off x="1157778" y="2946028"/>
                <a:ext cx="55542" cy="22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320"/>
              <p:cNvCxnSpPr/>
              <p:nvPr/>
            </p:nvCxnSpPr>
            <p:spPr>
              <a:xfrm rot="5400000">
                <a:off x="1766796" y="2648192"/>
                <a:ext cx="67984" cy="854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321"/>
              <p:cNvCxnSpPr/>
              <p:nvPr/>
            </p:nvCxnSpPr>
            <p:spPr>
              <a:xfrm rot="5400000">
                <a:off x="1964360" y="2726897"/>
                <a:ext cx="65923" cy="427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322"/>
              <p:cNvCxnSpPr/>
              <p:nvPr/>
            </p:nvCxnSpPr>
            <p:spPr>
              <a:xfrm rot="10800000" flipV="1">
                <a:off x="2142587" y="2929547"/>
                <a:ext cx="57679" cy="412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323"/>
              <p:cNvCxnSpPr/>
              <p:nvPr/>
            </p:nvCxnSpPr>
            <p:spPr>
              <a:xfrm rot="16200000" flipH="1">
                <a:off x="1514414" y="2652160"/>
                <a:ext cx="51503" cy="1709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324"/>
              <p:cNvCxnSpPr/>
              <p:nvPr/>
            </p:nvCxnSpPr>
            <p:spPr>
              <a:xfrm flipV="1">
                <a:off x="2223764" y="3205600"/>
                <a:ext cx="76905" cy="1648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Rectangle 332"/>
            <p:cNvSpPr/>
            <p:nvPr/>
          </p:nvSpPr>
          <p:spPr>
            <a:xfrm>
              <a:off x="4877252" y="4463136"/>
              <a:ext cx="546044" cy="408258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61" name="32-udd 10"/>
            <p:cNvSpPr/>
            <p:nvPr/>
          </p:nvSpPr>
          <p:spPr>
            <a:xfrm>
              <a:off x="6148709" y="3988160"/>
              <a:ext cx="609538" cy="657660"/>
            </a:xfrm>
            <a:prstGeom prst="star32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sv-SE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262" name="Rak pil 7"/>
            <p:cNvCxnSpPr/>
            <p:nvPr/>
          </p:nvCxnSpPr>
          <p:spPr>
            <a:xfrm rot="5400000" flipH="1" flipV="1">
              <a:off x="6310510" y="4316990"/>
              <a:ext cx="28276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49" descr="Objects-Empty-filter-icon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-5400000">
              <a:off x="7392218" y="3773792"/>
              <a:ext cx="579862" cy="55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64" name="Straight Connector 235"/>
            <p:cNvCxnSpPr/>
            <p:nvPr/>
          </p:nvCxnSpPr>
          <p:spPr>
            <a:xfrm rot="5400000">
              <a:off x="8244170" y="4232374"/>
              <a:ext cx="800629" cy="152384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6" name="Object 7"/>
            <p:cNvGraphicFramePr>
              <a:graphicFrameLocks noChangeAspect="1"/>
            </p:cNvGraphicFramePr>
            <p:nvPr/>
          </p:nvGraphicFramePr>
          <p:xfrm>
            <a:off x="4974558" y="4488299"/>
            <a:ext cx="376204" cy="369997"/>
          </p:xfrm>
          <a:graphic>
            <a:graphicData uri="http://schemas.openxmlformats.org/presentationml/2006/ole">
              <p:oleObj spid="_x0000_s91160" name="Equation" r:id="rId7" imgW="266469" imgH="253780" progId="Equation.3">
                <p:embed/>
              </p:oleObj>
            </a:graphicData>
          </a:graphic>
        </p:graphicFrame>
        <p:graphicFrame>
          <p:nvGraphicFramePr>
            <p:cNvPr id="267" name="Object 12"/>
            <p:cNvGraphicFramePr>
              <a:graphicFrameLocks noChangeAspect="1"/>
            </p:cNvGraphicFramePr>
            <p:nvPr/>
          </p:nvGraphicFramePr>
          <p:xfrm>
            <a:off x="6126306" y="3694021"/>
            <a:ext cx="728260" cy="241819"/>
          </p:xfrm>
          <a:graphic>
            <a:graphicData uri="http://schemas.openxmlformats.org/presentationml/2006/ole">
              <p:oleObj spid="_x0000_s91161" name="Equation" r:id="rId8" imgW="634725" imgH="203112" progId="Equation.3">
                <p:embed/>
              </p:oleObj>
            </a:graphicData>
          </a:graphic>
        </p:graphicFrame>
        <p:sp>
          <p:nvSpPr>
            <p:cNvPr id="268" name="Freeform 386"/>
            <p:cNvSpPr/>
            <p:nvPr/>
          </p:nvSpPr>
          <p:spPr>
            <a:xfrm>
              <a:off x="7585250" y="4188317"/>
              <a:ext cx="296832" cy="555992"/>
            </a:xfrm>
            <a:custGeom>
              <a:avLst/>
              <a:gdLst>
                <a:gd name="connsiteX0" fmla="*/ 174928 w 371061"/>
                <a:gd name="connsiteY0" fmla="*/ 659959 h 666585"/>
                <a:gd name="connsiteX1" fmla="*/ 341906 w 371061"/>
                <a:gd name="connsiteY1" fmla="*/ 556592 h 666585"/>
                <a:gd name="connsiteX2" fmla="*/ 0 w 371061"/>
                <a:gd name="connsiteY2" fmla="*/ 0 h 66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061" h="666585">
                  <a:moveTo>
                    <a:pt x="174928" y="659959"/>
                  </a:moveTo>
                  <a:cubicBezTo>
                    <a:pt x="272994" y="663272"/>
                    <a:pt x="371061" y="666585"/>
                    <a:pt x="341906" y="556592"/>
                  </a:cubicBezTo>
                  <a:cubicBezTo>
                    <a:pt x="312751" y="446599"/>
                    <a:pt x="156375" y="223299"/>
                    <a:pt x="0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269" name="Object 14"/>
            <p:cNvGraphicFramePr>
              <a:graphicFrameLocks noChangeAspect="1"/>
            </p:cNvGraphicFramePr>
            <p:nvPr/>
          </p:nvGraphicFramePr>
          <p:xfrm>
            <a:off x="7430310" y="3943690"/>
            <a:ext cx="183018" cy="175748"/>
          </p:xfrm>
          <a:graphic>
            <a:graphicData uri="http://schemas.openxmlformats.org/presentationml/2006/ole">
              <p:oleObj spid="_x0000_s91162" name="Equation" r:id="rId9" imgW="164957" imgH="152268" progId="Equation.3">
                <p:embed/>
              </p:oleObj>
            </a:graphicData>
          </a:graphic>
        </p:graphicFrame>
        <p:graphicFrame>
          <p:nvGraphicFramePr>
            <p:cNvPr id="270" name="Object 17"/>
            <p:cNvGraphicFramePr>
              <a:graphicFrameLocks noChangeAspect="1"/>
            </p:cNvGraphicFramePr>
            <p:nvPr/>
          </p:nvGraphicFramePr>
          <p:xfrm>
            <a:off x="8436910" y="3612093"/>
            <a:ext cx="494403" cy="237855"/>
          </p:xfrm>
          <a:graphic>
            <a:graphicData uri="http://schemas.openxmlformats.org/presentationml/2006/ole">
              <p:oleObj spid="_x0000_s91163" name="Equation" r:id="rId10" imgW="495085" imgH="228501" progId="Equation.3">
                <p:embed/>
              </p:oleObj>
            </a:graphicData>
          </a:graphic>
        </p:graphicFrame>
      </p:grpSp>
      <p:grpSp>
        <p:nvGrpSpPr>
          <p:cNvPr id="289" name="Group 314"/>
          <p:cNvGrpSpPr>
            <a:grpSpLocks/>
          </p:cNvGrpSpPr>
          <p:nvPr/>
        </p:nvGrpSpPr>
        <p:grpSpPr bwMode="auto">
          <a:xfrm>
            <a:off x="4638675" y="3141676"/>
            <a:ext cx="4425950" cy="1625600"/>
            <a:chOff x="4706987" y="4977116"/>
            <a:chExt cx="4425138" cy="1625566"/>
          </a:xfrm>
        </p:grpSpPr>
        <p:grpSp>
          <p:nvGrpSpPr>
            <p:cNvPr id="290" name="Group 414"/>
            <p:cNvGrpSpPr>
              <a:grpSpLocks/>
            </p:cNvGrpSpPr>
            <p:nvPr/>
          </p:nvGrpSpPr>
          <p:grpSpPr bwMode="auto">
            <a:xfrm>
              <a:off x="8119486" y="5472407"/>
              <a:ext cx="923756" cy="1130277"/>
              <a:chOff x="1056783" y="2594535"/>
              <a:chExt cx="1243195" cy="1465788"/>
            </a:xfrm>
          </p:grpSpPr>
          <p:grpSp>
            <p:nvGrpSpPr>
              <p:cNvPr id="327" name="Group 46"/>
              <p:cNvGrpSpPr>
                <a:grpSpLocks/>
              </p:cNvGrpSpPr>
              <p:nvPr/>
            </p:nvGrpSpPr>
            <p:grpSpPr bwMode="auto">
              <a:xfrm>
                <a:off x="1056783" y="2594535"/>
                <a:ext cx="1217560" cy="1465788"/>
                <a:chOff x="2998075" y="1810917"/>
                <a:chExt cx="4719095" cy="4689917"/>
              </a:xfrm>
            </p:grpSpPr>
            <p:sp>
              <p:nvSpPr>
                <p:cNvPr id="338" name="Pie 426"/>
                <p:cNvSpPr/>
                <p:nvPr/>
              </p:nvSpPr>
              <p:spPr>
                <a:xfrm>
                  <a:off x="3072589" y="1929484"/>
                  <a:ext cx="4644581" cy="4571350"/>
                </a:xfrm>
                <a:prstGeom prst="pie">
                  <a:avLst>
                    <a:gd name="adj1" fmla="val 10782913"/>
                    <a:gd name="adj2" fmla="val 21599325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39" name="Straight Connector 427"/>
                <p:cNvCxnSpPr/>
                <p:nvPr/>
              </p:nvCxnSpPr>
              <p:spPr>
                <a:xfrm rot="5400000">
                  <a:off x="5181472" y="1987073"/>
                  <a:ext cx="368870" cy="165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428"/>
                <p:cNvCxnSpPr/>
                <p:nvPr/>
              </p:nvCxnSpPr>
              <p:spPr>
                <a:xfrm>
                  <a:off x="3594171" y="2535485"/>
                  <a:ext cx="281490" cy="2107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429"/>
                <p:cNvCxnSpPr/>
                <p:nvPr/>
              </p:nvCxnSpPr>
              <p:spPr>
                <a:xfrm rot="5400000" flipH="1" flipV="1">
                  <a:off x="6962718" y="2506808"/>
                  <a:ext cx="217368" cy="2483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430"/>
                <p:cNvCxnSpPr/>
                <p:nvPr/>
              </p:nvCxnSpPr>
              <p:spPr>
                <a:xfrm rot="5400000">
                  <a:off x="6167923" y="2046084"/>
                  <a:ext cx="217368" cy="115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431"/>
                <p:cNvCxnSpPr/>
                <p:nvPr/>
              </p:nvCxnSpPr>
              <p:spPr>
                <a:xfrm>
                  <a:off x="2998075" y="3787007"/>
                  <a:ext cx="215257" cy="7245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4" name="Pie 432"/>
                <p:cNvSpPr/>
                <p:nvPr/>
              </p:nvSpPr>
              <p:spPr>
                <a:xfrm rot="837121">
                  <a:off x="3569336" y="2383983"/>
                  <a:ext cx="3576578" cy="3642590"/>
                </a:xfrm>
                <a:prstGeom prst="pie">
                  <a:avLst>
                    <a:gd name="adj1" fmla="val 12996654"/>
                    <a:gd name="adj2" fmla="val 19419694"/>
                  </a:avLst>
                </a:prstGeom>
                <a:gradFill>
                  <a:gsLst>
                    <a:gs pos="11000">
                      <a:srgbClr val="FFFFFF"/>
                    </a:gs>
                    <a:gs pos="48000">
                      <a:srgbClr val="636363"/>
                    </a:gs>
                    <a:gs pos="64000">
                      <a:srgbClr val="636363"/>
                    </a:gs>
                    <a:gs pos="85000">
                      <a:srgbClr val="CFCFC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28" name="Straight Connector 416"/>
              <p:cNvCxnSpPr/>
              <p:nvPr/>
            </p:nvCxnSpPr>
            <p:spPr>
              <a:xfrm rot="16200000" flipH="1">
                <a:off x="1393618" y="2688538"/>
                <a:ext cx="78230" cy="38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417"/>
              <p:cNvCxnSpPr/>
              <p:nvPr/>
            </p:nvCxnSpPr>
            <p:spPr>
              <a:xfrm>
                <a:off x="1076009" y="3084503"/>
                <a:ext cx="79034" cy="32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418"/>
              <p:cNvCxnSpPr/>
              <p:nvPr/>
            </p:nvCxnSpPr>
            <p:spPr>
              <a:xfrm rot="10800000" flipV="1">
                <a:off x="2193174" y="3070092"/>
                <a:ext cx="57675" cy="267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419"/>
              <p:cNvCxnSpPr/>
              <p:nvPr/>
            </p:nvCxnSpPr>
            <p:spPr>
              <a:xfrm rot="16200000" flipH="1">
                <a:off x="1304623" y="2753232"/>
                <a:ext cx="59701" cy="469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420"/>
              <p:cNvCxnSpPr/>
              <p:nvPr/>
            </p:nvCxnSpPr>
            <p:spPr>
              <a:xfrm>
                <a:off x="1157179" y="2946570"/>
                <a:ext cx="55538" cy="226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421"/>
              <p:cNvCxnSpPr/>
              <p:nvPr/>
            </p:nvCxnSpPr>
            <p:spPr>
              <a:xfrm rot="5400000">
                <a:off x="1766168" y="2648936"/>
                <a:ext cx="67936" cy="85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422"/>
              <p:cNvCxnSpPr/>
              <p:nvPr/>
            </p:nvCxnSpPr>
            <p:spPr>
              <a:xfrm rot="5400000">
                <a:off x="1963716" y="2727575"/>
                <a:ext cx="65878" cy="4272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423"/>
              <p:cNvCxnSpPr/>
              <p:nvPr/>
            </p:nvCxnSpPr>
            <p:spPr>
              <a:xfrm rot="10800000" flipV="1">
                <a:off x="2141908" y="2930101"/>
                <a:ext cx="57675" cy="41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424"/>
              <p:cNvCxnSpPr/>
              <p:nvPr/>
            </p:nvCxnSpPr>
            <p:spPr>
              <a:xfrm rot="16200000" flipH="1">
                <a:off x="1513802" y="2652899"/>
                <a:ext cx="51467" cy="170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425"/>
              <p:cNvCxnSpPr/>
              <p:nvPr/>
            </p:nvCxnSpPr>
            <p:spPr>
              <a:xfrm flipV="1">
                <a:off x="2223079" y="3205965"/>
                <a:ext cx="76899" cy="164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91" name="Object 5"/>
            <p:cNvGraphicFramePr>
              <a:graphicFrameLocks noChangeAspect="1"/>
            </p:cNvGraphicFramePr>
            <p:nvPr/>
          </p:nvGraphicFramePr>
          <p:xfrm>
            <a:off x="5012782" y="5855910"/>
            <a:ext cx="382559" cy="377925"/>
          </p:xfrm>
          <a:graphic>
            <a:graphicData uri="http://schemas.openxmlformats.org/presentationml/2006/ole">
              <p:oleObj spid="_x0000_s91164" name="Equation" r:id="rId11" imgW="266469" imgH="253780" progId="Equation.3">
                <p:embed/>
              </p:oleObj>
            </a:graphicData>
          </a:graphic>
        </p:graphicFrame>
        <p:sp>
          <p:nvSpPr>
            <p:cNvPr id="292" name="Arc 284"/>
            <p:cNvSpPr/>
            <p:nvPr/>
          </p:nvSpPr>
          <p:spPr>
            <a:xfrm>
              <a:off x="5638679" y="5815298"/>
              <a:ext cx="1758627" cy="582600"/>
            </a:xfrm>
            <a:prstGeom prst="arc">
              <a:avLst>
                <a:gd name="adj1" fmla="val 11260296"/>
                <a:gd name="adj2" fmla="val 21397479"/>
              </a:avLst>
            </a:prstGeom>
            <a:ln w="149225" cmpd="dbl"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293" name="Arc 285"/>
            <p:cNvSpPr/>
            <p:nvPr/>
          </p:nvSpPr>
          <p:spPr>
            <a:xfrm>
              <a:off x="5638679" y="4994578"/>
              <a:ext cx="1764976" cy="582601"/>
            </a:xfrm>
            <a:prstGeom prst="arc">
              <a:avLst>
                <a:gd name="adj1" fmla="val 129463"/>
                <a:gd name="adj2" fmla="val 10404929"/>
              </a:avLst>
            </a:prstGeom>
            <a:ln w="149225" cmpd="dbl">
              <a:prstDash val="solid"/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294" name="Object 6"/>
            <p:cNvGraphicFramePr>
              <a:graphicFrameLocks noChangeAspect="1"/>
            </p:cNvGraphicFramePr>
            <p:nvPr/>
          </p:nvGraphicFramePr>
          <p:xfrm>
            <a:off x="8233557" y="4977116"/>
            <a:ext cx="898568" cy="264283"/>
          </p:xfrm>
          <a:graphic>
            <a:graphicData uri="http://schemas.openxmlformats.org/presentationml/2006/ole">
              <p:oleObj spid="_x0000_s91165" name="Equation" r:id="rId12" imgW="901309" imgH="253890" progId="Equation.3">
                <p:embed/>
              </p:oleObj>
            </a:graphicData>
          </a:graphic>
        </p:graphicFrame>
        <p:grpSp>
          <p:nvGrpSpPr>
            <p:cNvPr id="295" name="Group 232"/>
            <p:cNvGrpSpPr>
              <a:grpSpLocks/>
            </p:cNvGrpSpPr>
            <p:nvPr/>
          </p:nvGrpSpPr>
          <p:grpSpPr bwMode="auto">
            <a:xfrm>
              <a:off x="4706986" y="5115223"/>
              <a:ext cx="923757" cy="1130276"/>
              <a:chOff x="1057373" y="2595061"/>
              <a:chExt cx="1243195" cy="1465788"/>
            </a:xfrm>
          </p:grpSpPr>
          <p:grpSp>
            <p:nvGrpSpPr>
              <p:cNvPr id="309" name="Group 46"/>
              <p:cNvGrpSpPr>
                <a:grpSpLocks/>
              </p:cNvGrpSpPr>
              <p:nvPr/>
            </p:nvGrpSpPr>
            <p:grpSpPr bwMode="auto">
              <a:xfrm>
                <a:off x="1057373" y="2595061"/>
                <a:ext cx="1232513" cy="1465788"/>
                <a:chOff x="3000364" y="1812601"/>
                <a:chExt cx="4777053" cy="4689918"/>
              </a:xfrm>
            </p:grpSpPr>
            <p:sp>
              <p:nvSpPr>
                <p:cNvPr id="320" name="Pie 204"/>
                <p:cNvSpPr/>
                <p:nvPr/>
              </p:nvSpPr>
              <p:spPr>
                <a:xfrm>
                  <a:off x="3074879" y="1931169"/>
                  <a:ext cx="4702538" cy="4571350"/>
                </a:xfrm>
                <a:prstGeom prst="pie">
                  <a:avLst>
                    <a:gd name="adj1" fmla="val 10782913"/>
                    <a:gd name="adj2" fmla="val 21599325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1" name="Straight Connector 205"/>
                <p:cNvCxnSpPr/>
                <p:nvPr/>
              </p:nvCxnSpPr>
              <p:spPr>
                <a:xfrm rot="5400000">
                  <a:off x="5183761" y="1988757"/>
                  <a:ext cx="368870" cy="1655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207"/>
                <p:cNvCxnSpPr/>
                <p:nvPr/>
              </p:nvCxnSpPr>
              <p:spPr>
                <a:xfrm>
                  <a:off x="3596460" y="2537169"/>
                  <a:ext cx="281490" cy="2107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210"/>
                <p:cNvCxnSpPr/>
                <p:nvPr/>
              </p:nvCxnSpPr>
              <p:spPr>
                <a:xfrm rot="5400000" flipH="1" flipV="1">
                  <a:off x="6965008" y="2508492"/>
                  <a:ext cx="217372" cy="24837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215"/>
                <p:cNvCxnSpPr/>
                <p:nvPr/>
              </p:nvCxnSpPr>
              <p:spPr>
                <a:xfrm rot="5400000">
                  <a:off x="6170213" y="2047769"/>
                  <a:ext cx="217372" cy="1159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219"/>
                <p:cNvCxnSpPr/>
                <p:nvPr/>
              </p:nvCxnSpPr>
              <p:spPr>
                <a:xfrm>
                  <a:off x="3000364" y="3788691"/>
                  <a:ext cx="215257" cy="7245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Pie 220"/>
                <p:cNvSpPr/>
                <p:nvPr/>
              </p:nvSpPr>
              <p:spPr>
                <a:xfrm>
                  <a:off x="3571626" y="2359323"/>
                  <a:ext cx="3576578" cy="3642586"/>
                </a:xfrm>
                <a:prstGeom prst="pie">
                  <a:avLst>
                    <a:gd name="adj1" fmla="val 12996654"/>
                    <a:gd name="adj2" fmla="val 19419694"/>
                  </a:avLst>
                </a:prstGeom>
                <a:gradFill>
                  <a:gsLst>
                    <a:gs pos="8000">
                      <a:srgbClr val="FFFFFF"/>
                    </a:gs>
                    <a:gs pos="44000">
                      <a:srgbClr val="636363"/>
                    </a:gs>
                    <a:gs pos="53000">
                      <a:srgbClr val="636363"/>
                    </a:gs>
                    <a:gs pos="83000">
                      <a:srgbClr val="CFCFCF"/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10" name="Straight Connector 221"/>
              <p:cNvCxnSpPr/>
              <p:nvPr/>
            </p:nvCxnSpPr>
            <p:spPr>
              <a:xfrm rot="16200000" flipH="1">
                <a:off x="1394208" y="2689065"/>
                <a:ext cx="78230" cy="38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222"/>
              <p:cNvCxnSpPr/>
              <p:nvPr/>
            </p:nvCxnSpPr>
            <p:spPr>
              <a:xfrm>
                <a:off x="1076599" y="3085030"/>
                <a:ext cx="79034" cy="329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223"/>
              <p:cNvCxnSpPr/>
              <p:nvPr/>
            </p:nvCxnSpPr>
            <p:spPr>
              <a:xfrm rot="10800000" flipV="1">
                <a:off x="2193764" y="3070620"/>
                <a:ext cx="57675" cy="267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224"/>
              <p:cNvCxnSpPr/>
              <p:nvPr/>
            </p:nvCxnSpPr>
            <p:spPr>
              <a:xfrm rot="16200000" flipH="1">
                <a:off x="1305213" y="2753758"/>
                <a:ext cx="59703" cy="469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225"/>
              <p:cNvCxnSpPr/>
              <p:nvPr/>
            </p:nvCxnSpPr>
            <p:spPr>
              <a:xfrm>
                <a:off x="1157770" y="2947098"/>
                <a:ext cx="55538" cy="2264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226"/>
              <p:cNvCxnSpPr/>
              <p:nvPr/>
            </p:nvCxnSpPr>
            <p:spPr>
              <a:xfrm rot="5400000">
                <a:off x="1766758" y="2649462"/>
                <a:ext cx="67937" cy="854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227"/>
              <p:cNvCxnSpPr/>
              <p:nvPr/>
            </p:nvCxnSpPr>
            <p:spPr>
              <a:xfrm rot="5400000">
                <a:off x="1964307" y="2728103"/>
                <a:ext cx="65878" cy="4272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228"/>
              <p:cNvCxnSpPr/>
              <p:nvPr/>
            </p:nvCxnSpPr>
            <p:spPr>
              <a:xfrm rot="10800000" flipV="1">
                <a:off x="2142499" y="2930629"/>
                <a:ext cx="57675" cy="4117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229"/>
              <p:cNvCxnSpPr/>
              <p:nvPr/>
            </p:nvCxnSpPr>
            <p:spPr>
              <a:xfrm rot="16200000" flipH="1">
                <a:off x="1514392" y="2653425"/>
                <a:ext cx="51468" cy="170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230"/>
              <p:cNvCxnSpPr/>
              <p:nvPr/>
            </p:nvCxnSpPr>
            <p:spPr>
              <a:xfrm flipV="1">
                <a:off x="2223669" y="3206493"/>
                <a:ext cx="76899" cy="164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32-udd 10"/>
            <p:cNvSpPr/>
            <p:nvPr/>
          </p:nvSpPr>
          <p:spPr>
            <a:xfrm>
              <a:off x="6194202" y="5367633"/>
              <a:ext cx="609488" cy="658798"/>
            </a:xfrm>
            <a:prstGeom prst="star32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sv-SE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297" name="Rak pil 7"/>
            <p:cNvCxnSpPr/>
            <p:nvPr/>
          </p:nvCxnSpPr>
          <p:spPr>
            <a:xfrm rot="5400000">
              <a:off x="6360043" y="5706558"/>
              <a:ext cx="269869" cy="476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98" name="Object 13"/>
            <p:cNvGraphicFramePr>
              <a:graphicFrameLocks noChangeAspect="1"/>
            </p:cNvGraphicFramePr>
            <p:nvPr/>
          </p:nvGraphicFramePr>
          <p:xfrm>
            <a:off x="6175575" y="5072787"/>
            <a:ext cx="669795" cy="272212"/>
          </p:xfrm>
          <a:graphic>
            <a:graphicData uri="http://schemas.openxmlformats.org/presentationml/2006/ole">
              <p:oleObj spid="_x0000_s91166" name="Equation" r:id="rId13" imgW="583947" imgH="228501" progId="Equation.3">
                <p:embed/>
              </p:oleObj>
            </a:graphicData>
          </a:graphic>
        </p:graphicFrame>
        <p:sp>
          <p:nvSpPr>
            <p:cNvPr id="299" name="Chord 405"/>
            <p:cNvSpPr/>
            <p:nvPr/>
          </p:nvSpPr>
          <p:spPr>
            <a:xfrm rot="10800000">
              <a:off x="7103672" y="5812124"/>
              <a:ext cx="620599" cy="449253"/>
            </a:xfrm>
            <a:prstGeom prst="chord">
              <a:avLst>
                <a:gd name="adj1" fmla="val 5402686"/>
                <a:gd name="adj2" fmla="val 162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300" name="Object 15"/>
            <p:cNvGraphicFramePr>
              <a:graphicFrameLocks noChangeAspect="1"/>
            </p:cNvGraphicFramePr>
            <p:nvPr/>
          </p:nvGraphicFramePr>
          <p:xfrm>
            <a:off x="7424984" y="5901947"/>
            <a:ext cx="280995" cy="292151"/>
          </p:xfrm>
          <a:graphic>
            <a:graphicData uri="http://schemas.openxmlformats.org/presentationml/2006/ole">
              <p:oleObj spid="_x0000_s91167" name="Equation" r:id="rId14" imgW="253780" imgH="253780" progId="Equation.3">
                <p:embed/>
              </p:oleObj>
            </a:graphicData>
          </a:graphic>
        </p:graphicFrame>
        <p:cxnSp>
          <p:nvCxnSpPr>
            <p:cNvPr id="301" name="Straight Arrow Connector 407"/>
            <p:cNvCxnSpPr/>
            <p:nvPr/>
          </p:nvCxnSpPr>
          <p:spPr>
            <a:xfrm>
              <a:off x="8565492" y="5266035"/>
              <a:ext cx="158721" cy="26986"/>
            </a:xfrm>
            <a:prstGeom prst="straightConnector1">
              <a:avLst/>
            </a:prstGeom>
            <a:ln w="19050"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Arc 408"/>
            <p:cNvSpPr/>
            <p:nvPr/>
          </p:nvSpPr>
          <p:spPr>
            <a:xfrm>
              <a:off x="7243347" y="5394619"/>
              <a:ext cx="1144378" cy="584188"/>
            </a:xfrm>
            <a:prstGeom prst="arc">
              <a:avLst>
                <a:gd name="adj1" fmla="val 17977546"/>
                <a:gd name="adj2" fmla="val 20637159"/>
              </a:avLst>
            </a:prstGeom>
            <a:ln w="149225" cmpd="dbl"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pic>
          <p:nvPicPr>
            <p:cNvPr id="303" name="Picture 409" descr="Objects-Empty-filter-icon.png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 rot="-5400000">
              <a:off x="7392218" y="5129566"/>
              <a:ext cx="579862" cy="557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04" name="Straight Connector 410"/>
            <p:cNvCxnSpPr/>
            <p:nvPr/>
          </p:nvCxnSpPr>
          <p:spPr>
            <a:xfrm rot="5400000">
              <a:off x="8254334" y="5577191"/>
              <a:ext cx="800083" cy="152372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411"/>
            <p:cNvCxnSpPr/>
            <p:nvPr/>
          </p:nvCxnSpPr>
          <p:spPr>
            <a:xfrm rot="16200000" flipH="1">
              <a:off x="8152750" y="5642266"/>
              <a:ext cx="833420" cy="17460"/>
            </a:xfrm>
            <a:prstGeom prst="line">
              <a:avLst/>
            </a:prstGeom>
            <a:ln w="317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Freeform 412"/>
            <p:cNvSpPr/>
            <p:nvPr/>
          </p:nvSpPr>
          <p:spPr>
            <a:xfrm>
              <a:off x="7584597" y="5543841"/>
              <a:ext cx="298395" cy="555613"/>
            </a:xfrm>
            <a:custGeom>
              <a:avLst/>
              <a:gdLst>
                <a:gd name="connsiteX0" fmla="*/ 174928 w 371061"/>
                <a:gd name="connsiteY0" fmla="*/ 659959 h 666585"/>
                <a:gd name="connsiteX1" fmla="*/ 341906 w 371061"/>
                <a:gd name="connsiteY1" fmla="*/ 556592 h 666585"/>
                <a:gd name="connsiteX2" fmla="*/ 0 w 371061"/>
                <a:gd name="connsiteY2" fmla="*/ 0 h 66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061" h="666585">
                  <a:moveTo>
                    <a:pt x="174928" y="659959"/>
                  </a:moveTo>
                  <a:cubicBezTo>
                    <a:pt x="272994" y="663272"/>
                    <a:pt x="371061" y="666585"/>
                    <a:pt x="341906" y="556592"/>
                  </a:cubicBezTo>
                  <a:cubicBezTo>
                    <a:pt x="312751" y="446599"/>
                    <a:pt x="156375" y="223299"/>
                    <a:pt x="0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307" name="Object 16"/>
            <p:cNvGraphicFramePr>
              <a:graphicFrameLocks noChangeAspect="1"/>
            </p:cNvGraphicFramePr>
            <p:nvPr/>
          </p:nvGraphicFramePr>
          <p:xfrm>
            <a:off x="7430310" y="5299464"/>
            <a:ext cx="183018" cy="175748"/>
          </p:xfrm>
          <a:graphic>
            <a:graphicData uri="http://schemas.openxmlformats.org/presentationml/2006/ole">
              <p:oleObj spid="_x0000_s91168" name="Equation" r:id="rId16" imgW="164957" imgH="152268" progId="Equation.3">
                <p:embed/>
              </p:oleObj>
            </a:graphicData>
          </a:graphic>
        </p:graphicFrame>
        <p:sp>
          <p:nvSpPr>
            <p:cNvPr id="308" name="Rectangle 433"/>
            <p:cNvSpPr/>
            <p:nvPr/>
          </p:nvSpPr>
          <p:spPr>
            <a:xfrm>
              <a:off x="4929196" y="5842285"/>
              <a:ext cx="547588" cy="409566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</p:grpSp>
      <p:grpSp>
        <p:nvGrpSpPr>
          <p:cNvPr id="345" name="Group 293"/>
          <p:cNvGrpSpPr>
            <a:grpSpLocks/>
          </p:cNvGrpSpPr>
          <p:nvPr/>
        </p:nvGrpSpPr>
        <p:grpSpPr bwMode="auto">
          <a:xfrm>
            <a:off x="142844" y="3143248"/>
            <a:ext cx="4265613" cy="1501775"/>
            <a:chOff x="99070" y="3479470"/>
            <a:chExt cx="4266940" cy="1502273"/>
          </a:xfrm>
        </p:grpSpPr>
        <p:sp>
          <p:nvSpPr>
            <p:cNvPr id="346" name="Chord 45"/>
            <p:cNvSpPr/>
            <p:nvPr/>
          </p:nvSpPr>
          <p:spPr>
            <a:xfrm rot="10800000">
              <a:off x="2657329" y="4238547"/>
              <a:ext cx="608201" cy="314429"/>
            </a:xfrm>
            <a:prstGeom prst="chord">
              <a:avLst>
                <a:gd name="adj1" fmla="val 5402686"/>
                <a:gd name="adj2" fmla="val 162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cxnSp>
          <p:nvCxnSpPr>
            <p:cNvPr id="347" name="Curved Connector 200"/>
            <p:cNvCxnSpPr/>
            <p:nvPr/>
          </p:nvCxnSpPr>
          <p:spPr>
            <a:xfrm>
              <a:off x="3270294" y="4405289"/>
              <a:ext cx="150859" cy="57169"/>
            </a:xfrm>
            <a:prstGeom prst="curved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Curved Connector 202"/>
            <p:cNvCxnSpPr/>
            <p:nvPr/>
          </p:nvCxnSpPr>
          <p:spPr>
            <a:xfrm flipV="1">
              <a:off x="3260766" y="4713366"/>
              <a:ext cx="146095" cy="46053"/>
            </a:xfrm>
            <a:prstGeom prst="curvedConnector3">
              <a:avLst>
                <a:gd name="adj1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Arc 212"/>
            <p:cNvSpPr/>
            <p:nvPr/>
          </p:nvSpPr>
          <p:spPr>
            <a:xfrm>
              <a:off x="1047103" y="4357648"/>
              <a:ext cx="1862716" cy="624095"/>
            </a:xfrm>
            <a:prstGeom prst="arc">
              <a:avLst>
                <a:gd name="adj1" fmla="val 11260296"/>
                <a:gd name="adj2" fmla="val 21397479"/>
              </a:avLst>
            </a:prstGeom>
            <a:ln w="149225" cmpd="dbl"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50" name="Arc 213"/>
            <p:cNvSpPr/>
            <p:nvPr/>
          </p:nvSpPr>
          <p:spPr>
            <a:xfrm>
              <a:off x="1047103" y="3479470"/>
              <a:ext cx="1869068" cy="624094"/>
            </a:xfrm>
            <a:prstGeom prst="arc">
              <a:avLst>
                <a:gd name="adj1" fmla="val 129463"/>
                <a:gd name="adj2" fmla="val 10404929"/>
              </a:avLst>
            </a:prstGeom>
            <a:ln w="149225" cmpd="dbl">
              <a:prstDash val="solid"/>
              <a:headEnd type="triangle" w="sm" len="me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51" name="32-udd 10"/>
            <p:cNvSpPr/>
            <p:nvPr/>
          </p:nvSpPr>
          <p:spPr>
            <a:xfrm>
              <a:off x="1596549" y="3901885"/>
              <a:ext cx="646313" cy="705084"/>
            </a:xfrm>
            <a:prstGeom prst="star32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sv-SE" altLang="zh-CN">
                <a:solidFill>
                  <a:srgbClr val="FFFFFF"/>
                </a:solidFill>
                <a:cs typeface="Arial" pitchFamily="34" charset="0"/>
              </a:endParaRPr>
            </a:p>
          </p:txBody>
        </p:sp>
        <p:cxnSp>
          <p:nvCxnSpPr>
            <p:cNvPr id="352" name="Rak pil 7"/>
            <p:cNvCxnSpPr/>
            <p:nvPr/>
          </p:nvCxnSpPr>
          <p:spPr>
            <a:xfrm rot="5400000">
              <a:off x="1782341" y="4232195"/>
              <a:ext cx="287433" cy="4763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Chord 245"/>
            <p:cNvSpPr/>
            <p:nvPr/>
          </p:nvSpPr>
          <p:spPr>
            <a:xfrm rot="10800000">
              <a:off x="3159135" y="4327476"/>
              <a:ext cx="514510" cy="509756"/>
            </a:xfrm>
            <a:prstGeom prst="chord">
              <a:avLst>
                <a:gd name="adj1" fmla="val 5402686"/>
                <a:gd name="adj2" fmla="val 162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354" name="Object 3"/>
            <p:cNvGraphicFramePr>
              <a:graphicFrameLocks noChangeAspect="1"/>
            </p:cNvGraphicFramePr>
            <p:nvPr/>
          </p:nvGraphicFramePr>
          <p:xfrm>
            <a:off x="3438101" y="4380115"/>
            <a:ext cx="154869" cy="382752"/>
          </p:xfrm>
          <a:graphic>
            <a:graphicData uri="http://schemas.openxmlformats.org/presentationml/2006/ole">
              <p:oleObj spid="_x0000_s91169" name="Equation" r:id="rId17" imgW="139700" imgH="330200" progId="Equation.3">
                <p:embed/>
              </p:oleObj>
            </a:graphicData>
          </a:graphic>
        </p:graphicFrame>
        <p:graphicFrame>
          <p:nvGraphicFramePr>
            <p:cNvPr id="355" name="Object 4"/>
            <p:cNvGraphicFramePr>
              <a:graphicFrameLocks noChangeAspect="1"/>
            </p:cNvGraphicFramePr>
            <p:nvPr/>
          </p:nvGraphicFramePr>
          <p:xfrm>
            <a:off x="3785984" y="4402814"/>
            <a:ext cx="517662" cy="316653"/>
          </p:xfrm>
          <a:graphic>
            <a:graphicData uri="http://schemas.openxmlformats.org/presentationml/2006/ole">
              <p:oleObj spid="_x0000_s91170" name="Equation" r:id="rId18" imgW="368140" imgH="215806" progId="Equation.3">
                <p:embed/>
              </p:oleObj>
            </a:graphicData>
          </a:graphic>
        </p:graphicFrame>
        <p:grpSp>
          <p:nvGrpSpPr>
            <p:cNvPr id="356" name="Group 46"/>
            <p:cNvGrpSpPr>
              <a:grpSpLocks/>
            </p:cNvGrpSpPr>
            <p:nvPr/>
          </p:nvGrpSpPr>
          <p:grpSpPr bwMode="auto">
            <a:xfrm>
              <a:off x="100658" y="3563635"/>
              <a:ext cx="957559" cy="1208489"/>
              <a:chOff x="2999310" y="1811788"/>
              <a:chExt cx="4713893" cy="4687350"/>
            </a:xfrm>
          </p:grpSpPr>
          <p:sp>
            <p:nvSpPr>
              <p:cNvPr id="395" name="Pie 249"/>
              <p:cNvSpPr/>
              <p:nvPr/>
            </p:nvSpPr>
            <p:spPr>
              <a:xfrm>
                <a:off x="3069664" y="1928819"/>
                <a:ext cx="4643539" cy="4570319"/>
              </a:xfrm>
              <a:prstGeom prst="pie">
                <a:avLst>
                  <a:gd name="adj1" fmla="val 10782913"/>
                  <a:gd name="adj2" fmla="val 21599325"/>
                </a:avLst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6" name="Straight Connector 250"/>
              <p:cNvCxnSpPr/>
              <p:nvPr/>
            </p:nvCxnSpPr>
            <p:spPr>
              <a:xfrm rot="5400000">
                <a:off x="5182369" y="1989585"/>
                <a:ext cx="363410" cy="78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251"/>
              <p:cNvCxnSpPr/>
              <p:nvPr/>
            </p:nvCxnSpPr>
            <p:spPr>
              <a:xfrm>
                <a:off x="3593433" y="2532446"/>
                <a:ext cx="281427" cy="2155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252"/>
              <p:cNvCxnSpPr/>
              <p:nvPr/>
            </p:nvCxnSpPr>
            <p:spPr>
              <a:xfrm rot="5400000" flipH="1" flipV="1">
                <a:off x="6961306" y="2505919"/>
                <a:ext cx="221741" cy="250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Straight Connector 253"/>
              <p:cNvCxnSpPr/>
              <p:nvPr/>
            </p:nvCxnSpPr>
            <p:spPr>
              <a:xfrm rot="5400000">
                <a:off x="6160026" y="2048808"/>
                <a:ext cx="221741" cy="1172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254"/>
              <p:cNvCxnSpPr/>
              <p:nvPr/>
            </p:nvCxnSpPr>
            <p:spPr>
              <a:xfrm>
                <a:off x="2999310" y="3788976"/>
                <a:ext cx="211068" cy="6775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7" name="Straight Connector 237"/>
            <p:cNvCxnSpPr/>
            <p:nvPr/>
          </p:nvCxnSpPr>
          <p:spPr>
            <a:xfrm rot="16200000" flipH="1">
              <a:off x="348385" y="3641448"/>
              <a:ext cx="65110" cy="301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238"/>
            <p:cNvCxnSpPr/>
            <p:nvPr/>
          </p:nvCxnSpPr>
          <p:spPr>
            <a:xfrm>
              <a:off x="99070" y="3966994"/>
              <a:ext cx="63520" cy="285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239"/>
            <p:cNvCxnSpPr/>
            <p:nvPr/>
          </p:nvCxnSpPr>
          <p:spPr>
            <a:xfrm rot="10800000" flipV="1">
              <a:off x="978819" y="3955878"/>
              <a:ext cx="46052" cy="22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240"/>
            <p:cNvCxnSpPr/>
            <p:nvPr/>
          </p:nvCxnSpPr>
          <p:spPr>
            <a:xfrm rot="16200000" flipH="1">
              <a:off x="278513" y="3695442"/>
              <a:ext cx="49228" cy="3652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241"/>
            <p:cNvCxnSpPr/>
            <p:nvPr/>
          </p:nvCxnSpPr>
          <p:spPr>
            <a:xfrm>
              <a:off x="164178" y="3852656"/>
              <a:ext cx="42875" cy="190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242"/>
            <p:cNvCxnSpPr/>
            <p:nvPr/>
          </p:nvCxnSpPr>
          <p:spPr>
            <a:xfrm rot="5400000">
              <a:off x="642163" y="3608100"/>
              <a:ext cx="57169" cy="635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244"/>
            <p:cNvCxnSpPr/>
            <p:nvPr/>
          </p:nvCxnSpPr>
          <p:spPr>
            <a:xfrm rot="5400000">
              <a:off x="798581" y="3674004"/>
              <a:ext cx="53993" cy="333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246"/>
            <p:cNvCxnSpPr/>
            <p:nvPr/>
          </p:nvCxnSpPr>
          <p:spPr>
            <a:xfrm rot="10800000" flipV="1">
              <a:off x="939119" y="3839951"/>
              <a:ext cx="46051" cy="349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247"/>
            <p:cNvCxnSpPr/>
            <p:nvPr/>
          </p:nvCxnSpPr>
          <p:spPr>
            <a:xfrm rot="16200000" flipH="1">
              <a:off x="442870" y="3612070"/>
              <a:ext cx="42876" cy="127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248"/>
            <p:cNvCxnSpPr/>
            <p:nvPr/>
          </p:nvCxnSpPr>
          <p:spPr>
            <a:xfrm flipV="1">
              <a:off x="1002639" y="4067040"/>
              <a:ext cx="60344" cy="1270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258"/>
            <p:cNvCxnSpPr/>
            <p:nvPr/>
          </p:nvCxnSpPr>
          <p:spPr>
            <a:xfrm rot="16200000" flipV="1">
              <a:off x="3180567" y="3878859"/>
              <a:ext cx="473232" cy="11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259"/>
            <p:cNvSpPr/>
            <p:nvPr/>
          </p:nvSpPr>
          <p:spPr>
            <a:xfrm>
              <a:off x="251517" y="4375117"/>
              <a:ext cx="752709" cy="49864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sp>
          <p:nvSpPr>
            <p:cNvPr id="369" name="Chord 342"/>
            <p:cNvSpPr/>
            <p:nvPr/>
          </p:nvSpPr>
          <p:spPr>
            <a:xfrm rot="10800000">
              <a:off x="2657329" y="4600617"/>
              <a:ext cx="608201" cy="314429"/>
            </a:xfrm>
            <a:prstGeom prst="chord">
              <a:avLst>
                <a:gd name="adj1" fmla="val 5402686"/>
                <a:gd name="adj2" fmla="val 1620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graphicFrame>
          <p:nvGraphicFramePr>
            <p:cNvPr id="370" name="Object 8"/>
            <p:cNvGraphicFramePr>
              <a:graphicFrameLocks noChangeAspect="1"/>
            </p:cNvGraphicFramePr>
            <p:nvPr/>
          </p:nvGraphicFramePr>
          <p:xfrm>
            <a:off x="354153" y="4379801"/>
            <a:ext cx="552113" cy="503515"/>
          </p:xfrm>
          <a:graphic>
            <a:graphicData uri="http://schemas.openxmlformats.org/presentationml/2006/ole">
              <p:oleObj spid="_x0000_s91171" name="Equation" r:id="rId19" imgW="507780" imgH="444307" progId="Equation.3">
                <p:embed/>
              </p:oleObj>
            </a:graphicData>
          </a:graphic>
        </p:graphicFrame>
        <p:graphicFrame>
          <p:nvGraphicFramePr>
            <p:cNvPr id="371" name="Object 9"/>
            <p:cNvGraphicFramePr>
              <a:graphicFrameLocks noChangeAspect="1"/>
            </p:cNvGraphicFramePr>
            <p:nvPr/>
          </p:nvGraphicFramePr>
          <p:xfrm>
            <a:off x="3021928" y="4650824"/>
            <a:ext cx="183150" cy="226181"/>
          </p:xfrm>
          <a:graphic>
            <a:graphicData uri="http://schemas.openxmlformats.org/presentationml/2006/ole">
              <p:oleObj spid="_x0000_s91172" name="Equation" r:id="rId20" imgW="215713" imgH="253780" progId="Equation.3">
                <p:embed/>
              </p:oleObj>
            </a:graphicData>
          </a:graphic>
        </p:graphicFrame>
        <p:graphicFrame>
          <p:nvGraphicFramePr>
            <p:cNvPr id="372" name="Object 10"/>
            <p:cNvGraphicFramePr>
              <a:graphicFrameLocks noChangeAspect="1"/>
            </p:cNvGraphicFramePr>
            <p:nvPr/>
          </p:nvGraphicFramePr>
          <p:xfrm>
            <a:off x="3026004" y="4296792"/>
            <a:ext cx="161603" cy="226181"/>
          </p:xfrm>
          <a:graphic>
            <a:graphicData uri="http://schemas.openxmlformats.org/presentationml/2006/ole">
              <p:oleObj spid="_x0000_s91173" name="Equation" r:id="rId21" imgW="190417" imgH="253890" progId="Equation.3">
                <p:embed/>
              </p:oleObj>
            </a:graphicData>
          </a:graphic>
        </p:graphicFrame>
        <p:graphicFrame>
          <p:nvGraphicFramePr>
            <p:cNvPr id="373" name="Object 11"/>
            <p:cNvGraphicFramePr>
              <a:graphicFrameLocks noChangeAspect="1"/>
            </p:cNvGraphicFramePr>
            <p:nvPr/>
          </p:nvGraphicFramePr>
          <p:xfrm>
            <a:off x="1610796" y="3613935"/>
            <a:ext cx="709617" cy="291478"/>
          </p:xfrm>
          <a:graphic>
            <a:graphicData uri="http://schemas.openxmlformats.org/presentationml/2006/ole">
              <p:oleObj spid="_x0000_s91174" name="Equation" r:id="rId22" imgW="583947" imgH="228501" progId="Equation.3">
                <p:embed/>
              </p:oleObj>
            </a:graphicData>
          </a:graphic>
        </p:graphicFrame>
        <p:sp>
          <p:nvSpPr>
            <p:cNvPr id="374" name="Rounded Rectangle 389"/>
            <p:cNvSpPr/>
            <p:nvPr/>
          </p:nvSpPr>
          <p:spPr>
            <a:xfrm>
              <a:off x="3760984" y="4386233"/>
              <a:ext cx="605026" cy="389067"/>
            </a:xfrm>
            <a:prstGeom prst="roundRect">
              <a:avLst>
                <a:gd name="adj" fmla="val 31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he-IL"/>
            </a:p>
          </p:txBody>
        </p:sp>
        <p:cxnSp>
          <p:nvCxnSpPr>
            <p:cNvPr id="375" name="Straight Connector 391"/>
            <p:cNvCxnSpPr>
              <a:endCxn id="374" idx="1"/>
            </p:cNvCxnSpPr>
            <p:nvPr/>
          </p:nvCxnSpPr>
          <p:spPr>
            <a:xfrm>
              <a:off x="3672056" y="4576796"/>
              <a:ext cx="88928" cy="476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Group 193"/>
            <p:cNvGrpSpPr>
              <a:grpSpLocks/>
            </p:cNvGrpSpPr>
            <p:nvPr/>
          </p:nvGrpSpPr>
          <p:grpSpPr bwMode="auto">
            <a:xfrm>
              <a:off x="2927289" y="3517583"/>
              <a:ext cx="979792" cy="1210077"/>
              <a:chOff x="1056674" y="2593458"/>
              <a:chExt cx="1244455" cy="1466911"/>
            </a:xfrm>
          </p:grpSpPr>
          <p:grpSp>
            <p:nvGrpSpPr>
              <p:cNvPr id="378" name="Group 46"/>
              <p:cNvGrpSpPr>
                <a:grpSpLocks/>
              </p:cNvGrpSpPr>
              <p:nvPr/>
            </p:nvGrpSpPr>
            <p:grpSpPr bwMode="auto">
              <a:xfrm>
                <a:off x="1056674" y="2593458"/>
                <a:ext cx="1232354" cy="1466911"/>
                <a:chOff x="2997651" y="1807471"/>
                <a:chExt cx="4776433" cy="4693511"/>
              </a:xfrm>
            </p:grpSpPr>
            <p:sp>
              <p:nvSpPr>
                <p:cNvPr id="389" name="Pie 255"/>
                <p:cNvSpPr/>
                <p:nvPr/>
              </p:nvSpPr>
              <p:spPr>
                <a:xfrm>
                  <a:off x="3068005" y="1924501"/>
                  <a:ext cx="4706079" cy="4576481"/>
                </a:xfrm>
                <a:prstGeom prst="pie">
                  <a:avLst>
                    <a:gd name="adj1" fmla="val 10782913"/>
                    <a:gd name="adj2" fmla="val 21599325"/>
                  </a:avLst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>
                    <a:defRPr/>
                  </a:pPr>
                  <a:endParaRPr lang="he-IL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0" name="Straight Connector 256"/>
                <p:cNvCxnSpPr/>
                <p:nvPr/>
              </p:nvCxnSpPr>
              <p:spPr>
                <a:xfrm rot="5400000">
                  <a:off x="5181543" y="1984437"/>
                  <a:ext cx="369568" cy="15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260"/>
                <p:cNvCxnSpPr/>
                <p:nvPr/>
              </p:nvCxnSpPr>
              <p:spPr>
                <a:xfrm>
                  <a:off x="3591774" y="2534289"/>
                  <a:ext cx="281427" cy="2094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262"/>
                <p:cNvCxnSpPr/>
                <p:nvPr/>
              </p:nvCxnSpPr>
              <p:spPr>
                <a:xfrm rot="5400000" flipH="1" flipV="1">
                  <a:off x="6963557" y="2505511"/>
                  <a:ext cx="221741" cy="24233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281"/>
                <p:cNvCxnSpPr/>
                <p:nvPr/>
              </p:nvCxnSpPr>
              <p:spPr>
                <a:xfrm rot="5400000">
                  <a:off x="6166181" y="2044498"/>
                  <a:ext cx="221741" cy="1172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282"/>
                <p:cNvCxnSpPr/>
                <p:nvPr/>
              </p:nvCxnSpPr>
              <p:spPr>
                <a:xfrm>
                  <a:off x="2997651" y="3784658"/>
                  <a:ext cx="211068" cy="73914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9" name="Straight Connector 196"/>
              <p:cNvCxnSpPr/>
              <p:nvPr/>
            </p:nvCxnSpPr>
            <p:spPr>
              <a:xfrm rot="16200000" flipH="1">
                <a:off x="1392407" y="2687876"/>
                <a:ext cx="80853" cy="38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197"/>
              <p:cNvCxnSpPr/>
              <p:nvPr/>
            </p:nvCxnSpPr>
            <p:spPr>
              <a:xfrm>
                <a:off x="1074826" y="3084352"/>
                <a:ext cx="80678" cy="327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198"/>
              <p:cNvCxnSpPr/>
              <p:nvPr/>
            </p:nvCxnSpPr>
            <p:spPr>
              <a:xfrm rot="10800000" flipV="1">
                <a:off x="2194232" y="3068952"/>
                <a:ext cx="56474" cy="269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199"/>
              <p:cNvCxnSpPr/>
              <p:nvPr/>
            </p:nvCxnSpPr>
            <p:spPr>
              <a:xfrm rot="16200000" flipH="1">
                <a:off x="1304164" y="2752184"/>
                <a:ext cx="59678" cy="4638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201"/>
              <p:cNvCxnSpPr/>
              <p:nvPr/>
            </p:nvCxnSpPr>
            <p:spPr>
              <a:xfrm>
                <a:off x="1157521" y="2945747"/>
                <a:ext cx="54457" cy="2117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206"/>
              <p:cNvCxnSpPr/>
              <p:nvPr/>
            </p:nvCxnSpPr>
            <p:spPr>
              <a:xfrm rot="5400000">
                <a:off x="1765312" y="2648139"/>
                <a:ext cx="71227" cy="806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218"/>
              <p:cNvCxnSpPr/>
              <p:nvPr/>
            </p:nvCxnSpPr>
            <p:spPr>
              <a:xfrm rot="5400000">
                <a:off x="1966824" y="2726240"/>
                <a:ext cx="63527" cy="443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231"/>
              <p:cNvCxnSpPr/>
              <p:nvPr/>
            </p:nvCxnSpPr>
            <p:spPr>
              <a:xfrm rot="10800000" flipV="1">
                <a:off x="2143807" y="2928422"/>
                <a:ext cx="56474" cy="4235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233"/>
              <p:cNvCxnSpPr/>
              <p:nvPr/>
            </p:nvCxnSpPr>
            <p:spPr>
              <a:xfrm rot="16200000" flipH="1">
                <a:off x="1513744" y="2654739"/>
                <a:ext cx="51977" cy="1411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234"/>
              <p:cNvCxnSpPr/>
              <p:nvPr/>
            </p:nvCxnSpPr>
            <p:spPr>
              <a:xfrm flipV="1">
                <a:off x="2224485" y="3205633"/>
                <a:ext cx="76644" cy="154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7" name="Straight Arrow Connector 370"/>
            <p:cNvCxnSpPr/>
            <p:nvPr/>
          </p:nvCxnSpPr>
          <p:spPr>
            <a:xfrm rot="16200000" flipV="1">
              <a:off x="359496" y="3938409"/>
              <a:ext cx="474820" cy="11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Title 1"/>
          <p:cNvSpPr>
            <a:spLocks noGrp="1"/>
          </p:cNvSpPr>
          <p:nvPr>
            <p:ph type="title"/>
          </p:nvPr>
        </p:nvSpPr>
        <p:spPr>
          <a:xfrm>
            <a:off x="1000100" y="0"/>
            <a:ext cx="5857916" cy="77472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dirty="0" smtClean="0">
                <a:cs typeface="Times New Roman" pitchFamily="18" charset="0"/>
              </a:rPr>
              <a:t>New concept, New technique</a:t>
            </a:r>
            <a:endParaRPr lang="he-IL" altLang="zh-CN" sz="3200" dirty="0" smtClean="0"/>
          </a:p>
        </p:txBody>
      </p:sp>
      <p:sp>
        <p:nvSpPr>
          <p:cNvPr id="402" name="TextBox 339"/>
          <p:cNvSpPr txBox="1">
            <a:spLocks noChangeArrowheads="1"/>
          </p:cNvSpPr>
          <p:nvPr/>
        </p:nvSpPr>
        <p:spPr bwMode="auto">
          <a:xfrm>
            <a:off x="1028669" y="4657723"/>
            <a:ext cx="21161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dirty="0" err="1"/>
              <a:t>Interferometry</a:t>
            </a:r>
            <a:endParaRPr lang="he-IL" altLang="zh-CN" sz="2000" dirty="0"/>
          </a:p>
        </p:txBody>
      </p:sp>
      <p:sp>
        <p:nvSpPr>
          <p:cNvPr id="403" name="TextBox 344"/>
          <p:cNvSpPr txBox="1">
            <a:spLocks noChangeArrowheads="1"/>
          </p:cNvSpPr>
          <p:nvPr/>
        </p:nvSpPr>
        <p:spPr bwMode="auto">
          <a:xfrm>
            <a:off x="5024469" y="2263757"/>
            <a:ext cx="3262307" cy="6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/>
              <a:t>Weak measurements with real weak value</a:t>
            </a:r>
            <a:endParaRPr lang="he-IL" altLang="zh-CN" sz="2000" dirty="0"/>
          </a:p>
        </p:txBody>
      </p:sp>
      <p:sp>
        <p:nvSpPr>
          <p:cNvPr id="404" name="TextBox 345"/>
          <p:cNvSpPr txBox="1">
            <a:spLocks noChangeArrowheads="1"/>
          </p:cNvSpPr>
          <p:nvPr/>
        </p:nvSpPr>
        <p:spPr bwMode="auto">
          <a:xfrm>
            <a:off x="5081588" y="4429132"/>
            <a:ext cx="3721100" cy="606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dirty="0"/>
              <a:t>Weak measurements with imaginary weak value</a:t>
            </a:r>
            <a:endParaRPr lang="he-IL" altLang="zh-CN" sz="2000" dirty="0"/>
          </a:p>
        </p:txBody>
      </p:sp>
      <p:grpSp>
        <p:nvGrpSpPr>
          <p:cNvPr id="405" name="Group 232"/>
          <p:cNvGrpSpPr>
            <a:grpSpLocks/>
          </p:cNvGrpSpPr>
          <p:nvPr/>
        </p:nvGrpSpPr>
        <p:grpSpPr bwMode="auto">
          <a:xfrm>
            <a:off x="357158" y="857232"/>
            <a:ext cx="3890996" cy="1900308"/>
            <a:chOff x="92405" y="1821398"/>
            <a:chExt cx="3890996" cy="1899781"/>
          </a:xfrm>
        </p:grpSpPr>
        <p:grpSp>
          <p:nvGrpSpPr>
            <p:cNvPr id="406" name="Group 310"/>
            <p:cNvGrpSpPr>
              <a:grpSpLocks/>
            </p:cNvGrpSpPr>
            <p:nvPr/>
          </p:nvGrpSpPr>
          <p:grpSpPr bwMode="auto">
            <a:xfrm>
              <a:off x="92405" y="2003908"/>
              <a:ext cx="3819525" cy="1501358"/>
              <a:chOff x="91708" y="5088480"/>
              <a:chExt cx="3820752" cy="1501856"/>
            </a:xfrm>
          </p:grpSpPr>
          <p:sp>
            <p:nvSpPr>
              <p:cNvPr id="409" name="Arc 188"/>
              <p:cNvSpPr/>
              <p:nvPr/>
            </p:nvSpPr>
            <p:spPr>
              <a:xfrm>
                <a:off x="1073098" y="5966415"/>
                <a:ext cx="1862736" cy="623921"/>
              </a:xfrm>
              <a:prstGeom prst="arc">
                <a:avLst>
                  <a:gd name="adj1" fmla="val 11260296"/>
                  <a:gd name="adj2" fmla="val 21397479"/>
                </a:avLst>
              </a:prstGeom>
              <a:ln w="149225" cmpd="dbl">
                <a:prstDash val="soli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410" name="Arc 189"/>
              <p:cNvSpPr/>
              <p:nvPr/>
            </p:nvSpPr>
            <p:spPr>
              <a:xfrm>
                <a:off x="1073098" y="5088480"/>
                <a:ext cx="1869088" cy="623922"/>
              </a:xfrm>
              <a:prstGeom prst="arc">
                <a:avLst>
                  <a:gd name="adj1" fmla="val 129463"/>
                  <a:gd name="adj2" fmla="val 10404929"/>
                </a:avLst>
              </a:prstGeom>
              <a:ln w="149225" cmpd="dbl">
                <a:prstDash val="solid"/>
                <a:headEnd type="triangle" w="sm" len="med"/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411" name="Rectangle 286"/>
              <p:cNvSpPr/>
              <p:nvPr/>
            </p:nvSpPr>
            <p:spPr>
              <a:xfrm>
                <a:off x="2939010" y="5987053"/>
                <a:ext cx="713016" cy="436587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sp>
            <p:nvSpPr>
              <p:cNvPr id="412" name="32-udd 10"/>
              <p:cNvSpPr/>
              <p:nvPr/>
            </p:nvSpPr>
            <p:spPr>
              <a:xfrm>
                <a:off x="1628902" y="5494902"/>
                <a:ext cx="644732" cy="704888"/>
              </a:xfrm>
              <a:prstGeom prst="star32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sv-SE" altLang="zh-CN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cxnSp>
            <p:nvCxnSpPr>
              <p:cNvPr id="413" name="Rak pil 7"/>
              <p:cNvCxnSpPr/>
              <p:nvPr/>
            </p:nvCxnSpPr>
            <p:spPr>
              <a:xfrm rot="5400000" flipH="1" flipV="1">
                <a:off x="1799653" y="5846553"/>
                <a:ext cx="301641" cy="1589"/>
              </a:xfrm>
              <a:prstGeom prst="straightConnector1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" name="Group 292"/>
              <p:cNvGrpSpPr>
                <a:grpSpLocks/>
              </p:cNvGrpSpPr>
              <p:nvPr/>
            </p:nvGrpSpPr>
            <p:grpSpPr bwMode="auto">
              <a:xfrm>
                <a:off x="2934246" y="5175797"/>
                <a:ext cx="978214" cy="1208152"/>
                <a:chOff x="1057836" y="2594519"/>
                <a:chExt cx="1242452" cy="1464578"/>
              </a:xfrm>
            </p:grpSpPr>
            <p:grpSp>
              <p:nvGrpSpPr>
                <p:cNvPr id="441" name="Group 46"/>
                <p:cNvGrpSpPr>
                  <a:grpSpLocks/>
                </p:cNvGrpSpPr>
                <p:nvPr/>
              </p:nvGrpSpPr>
              <p:grpSpPr bwMode="auto">
                <a:xfrm>
                  <a:off x="1057836" y="2594519"/>
                  <a:ext cx="1216231" cy="1464578"/>
                  <a:chOff x="3002156" y="1810867"/>
                  <a:chExt cx="4713943" cy="4686046"/>
                </a:xfrm>
              </p:grpSpPr>
              <p:sp>
                <p:nvSpPr>
                  <p:cNvPr id="452" name="Pie 304"/>
                  <p:cNvSpPr/>
                  <p:nvPr/>
                </p:nvSpPr>
                <p:spPr>
                  <a:xfrm>
                    <a:off x="3072516" y="1927863"/>
                    <a:ext cx="4643583" cy="4569050"/>
                  </a:xfrm>
                  <a:prstGeom prst="pie">
                    <a:avLst>
                      <a:gd name="adj1" fmla="val 10782913"/>
                      <a:gd name="adj2" fmla="val 21599325"/>
                    </a:avLst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>
                      <a:defRPr/>
                    </a:pPr>
                    <a:endParaRPr lang="he-IL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53" name="Straight Connector 305"/>
                  <p:cNvCxnSpPr/>
                  <p:nvPr/>
                </p:nvCxnSpPr>
                <p:spPr>
                  <a:xfrm rot="5400000">
                    <a:off x="5185293" y="1988610"/>
                    <a:ext cx="363305" cy="78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306"/>
                  <p:cNvCxnSpPr/>
                  <p:nvPr/>
                </p:nvCxnSpPr>
                <p:spPr>
                  <a:xfrm>
                    <a:off x="3596285" y="2531322"/>
                    <a:ext cx="281429" cy="21552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307"/>
                  <p:cNvCxnSpPr/>
                  <p:nvPr/>
                </p:nvCxnSpPr>
                <p:spPr>
                  <a:xfrm rot="5400000" flipH="1" flipV="1">
                    <a:off x="6964226" y="2504767"/>
                    <a:ext cx="221679" cy="2501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308"/>
                  <p:cNvCxnSpPr/>
                  <p:nvPr/>
                </p:nvCxnSpPr>
                <p:spPr>
                  <a:xfrm rot="5400000">
                    <a:off x="6162934" y="2047810"/>
                    <a:ext cx="221679" cy="1172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309"/>
                  <p:cNvCxnSpPr/>
                  <p:nvPr/>
                </p:nvCxnSpPr>
                <p:spPr>
                  <a:xfrm>
                    <a:off x="3002156" y="3787503"/>
                    <a:ext cx="211074" cy="6773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2" name="Straight Connector 294"/>
                <p:cNvCxnSpPr/>
                <p:nvPr/>
              </p:nvCxnSpPr>
              <p:spPr>
                <a:xfrm rot="16200000" flipH="1">
                  <a:off x="1393585" y="2688907"/>
                  <a:ext cx="80831" cy="38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295"/>
                <p:cNvCxnSpPr/>
                <p:nvPr/>
              </p:nvCxnSpPr>
              <p:spPr>
                <a:xfrm>
                  <a:off x="1075990" y="3083353"/>
                  <a:ext cx="80679" cy="3464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296"/>
                <p:cNvCxnSpPr/>
                <p:nvPr/>
              </p:nvCxnSpPr>
              <p:spPr>
                <a:xfrm rot="10800000" flipV="1">
                  <a:off x="2193389" y="3069881"/>
                  <a:ext cx="56475" cy="269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297"/>
                <p:cNvCxnSpPr/>
                <p:nvPr/>
              </p:nvCxnSpPr>
              <p:spPr>
                <a:xfrm rot="16200000" flipH="1">
                  <a:off x="1305339" y="2753193"/>
                  <a:ext cx="59661" cy="4639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298"/>
                <p:cNvCxnSpPr/>
                <p:nvPr/>
              </p:nvCxnSpPr>
              <p:spPr>
                <a:xfrm>
                  <a:off x="1158685" y="2946710"/>
                  <a:ext cx="54459" cy="2117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299"/>
                <p:cNvCxnSpPr/>
                <p:nvPr/>
              </p:nvCxnSpPr>
              <p:spPr>
                <a:xfrm rot="5400000">
                  <a:off x="1766493" y="2649184"/>
                  <a:ext cx="71208" cy="80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300"/>
                <p:cNvCxnSpPr/>
                <p:nvPr/>
              </p:nvCxnSpPr>
              <p:spPr>
                <a:xfrm rot="5400000">
                  <a:off x="1965026" y="2726295"/>
                  <a:ext cx="65434" cy="443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301"/>
                <p:cNvCxnSpPr/>
                <p:nvPr/>
              </p:nvCxnSpPr>
              <p:spPr>
                <a:xfrm rot="10800000" flipV="1">
                  <a:off x="2142965" y="2929390"/>
                  <a:ext cx="56475" cy="423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302"/>
                <p:cNvCxnSpPr/>
                <p:nvPr/>
              </p:nvCxnSpPr>
              <p:spPr>
                <a:xfrm rot="16200000" flipH="1">
                  <a:off x="1513911" y="2654772"/>
                  <a:ext cx="51962" cy="161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303"/>
                <p:cNvCxnSpPr/>
                <p:nvPr/>
              </p:nvCxnSpPr>
              <p:spPr>
                <a:xfrm flipV="1">
                  <a:off x="2223643" y="3204599"/>
                  <a:ext cx="76645" cy="1732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5" name="Straight Connector 313"/>
              <p:cNvCxnSpPr/>
              <p:nvPr/>
            </p:nvCxnSpPr>
            <p:spPr>
              <a:xfrm rot="5400000">
                <a:off x="3112184" y="5488552"/>
                <a:ext cx="609633" cy="0"/>
              </a:xfrm>
              <a:prstGeom prst="line">
                <a:avLst/>
              </a:prstGeom>
              <a:ln w="3175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16" name="Object 18"/>
              <p:cNvGraphicFramePr>
                <a:graphicFrameLocks noChangeAspect="1"/>
              </p:cNvGraphicFramePr>
              <p:nvPr/>
            </p:nvGraphicFramePr>
            <p:xfrm>
              <a:off x="440357" y="6005870"/>
              <a:ext cx="303006" cy="395816"/>
            </p:xfrm>
            <a:graphic>
              <a:graphicData uri="http://schemas.openxmlformats.org/presentationml/2006/ole">
                <p:oleObj spid="_x0000_s91175" name="Equation" r:id="rId23" imgW="203024" imgH="253780" progId="Equation.3">
                  <p:embed/>
                </p:oleObj>
              </a:graphicData>
            </a:graphic>
          </p:graphicFrame>
          <p:graphicFrame>
            <p:nvGraphicFramePr>
              <p:cNvPr id="417" name="Object 19"/>
              <p:cNvGraphicFramePr>
                <a:graphicFrameLocks noChangeAspect="1"/>
              </p:cNvGraphicFramePr>
              <p:nvPr/>
            </p:nvGraphicFramePr>
            <p:xfrm>
              <a:off x="1605245" y="5181724"/>
              <a:ext cx="771654" cy="258694"/>
            </p:xfrm>
            <a:graphic>
              <a:graphicData uri="http://schemas.openxmlformats.org/presentationml/2006/ole">
                <p:oleObj spid="_x0000_s91176" name="Equation" r:id="rId24" imgW="634725" imgH="203112" progId="Equation.3">
                  <p:embed/>
                </p:oleObj>
              </a:graphicData>
            </a:graphic>
          </p:graphicFrame>
          <p:cxnSp>
            <p:nvCxnSpPr>
              <p:cNvPr id="418" name="Straight Arrow Connector 372"/>
              <p:cNvCxnSpPr/>
              <p:nvPr/>
            </p:nvCxnSpPr>
            <p:spPr>
              <a:xfrm rot="5400000" flipH="1" flipV="1">
                <a:off x="3342419" y="5477408"/>
                <a:ext cx="406422" cy="2254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" name="Arc 376"/>
              <p:cNvSpPr/>
              <p:nvPr/>
            </p:nvSpPr>
            <p:spPr>
              <a:xfrm>
                <a:off x="3061287" y="5107531"/>
                <a:ext cx="774949" cy="812844"/>
              </a:xfrm>
              <a:prstGeom prst="arc">
                <a:avLst>
                  <a:gd name="adj1" fmla="val 15914189"/>
                  <a:gd name="adj2" fmla="val 19087162"/>
                </a:avLst>
              </a:prstGeom>
              <a:ln w="28575">
                <a:headEnd type="arrow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  <p:graphicFrame>
            <p:nvGraphicFramePr>
              <p:cNvPr id="420" name="Object 21"/>
              <p:cNvGraphicFramePr>
                <a:graphicFrameLocks noChangeAspect="1"/>
              </p:cNvGraphicFramePr>
              <p:nvPr/>
            </p:nvGraphicFramePr>
            <p:xfrm>
              <a:off x="2966749" y="6015765"/>
              <a:ext cx="700279" cy="395816"/>
            </p:xfrm>
            <a:graphic>
              <a:graphicData uri="http://schemas.openxmlformats.org/presentationml/2006/ole">
                <p:oleObj spid="_x0000_s91177" name="Equation" r:id="rId25" imgW="469696" imgH="253890" progId="Equation.3">
                  <p:embed/>
                </p:oleObj>
              </a:graphicData>
            </a:graphic>
          </p:graphicFrame>
          <p:cxnSp>
            <p:nvCxnSpPr>
              <p:cNvPr id="421" name="Straight Arrow Connector 387"/>
              <p:cNvCxnSpPr/>
              <p:nvPr/>
            </p:nvCxnSpPr>
            <p:spPr>
              <a:xfrm rot="16200000" flipV="1">
                <a:off x="344264" y="5515539"/>
                <a:ext cx="473101" cy="127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2" name="Group 388"/>
              <p:cNvGrpSpPr>
                <a:grpSpLocks/>
              </p:cNvGrpSpPr>
              <p:nvPr/>
            </p:nvGrpSpPr>
            <p:grpSpPr bwMode="auto">
              <a:xfrm>
                <a:off x="91708" y="5155160"/>
                <a:ext cx="978214" cy="1209740"/>
                <a:chOff x="1057374" y="2594177"/>
                <a:chExt cx="1242452" cy="1466502"/>
              </a:xfrm>
            </p:grpSpPr>
            <p:grpSp>
              <p:nvGrpSpPr>
                <p:cNvPr id="424" name="Group 46"/>
                <p:cNvGrpSpPr>
                  <a:grpSpLocks/>
                </p:cNvGrpSpPr>
                <p:nvPr/>
              </p:nvGrpSpPr>
              <p:grpSpPr bwMode="auto">
                <a:xfrm>
                  <a:off x="1057374" y="2594177"/>
                  <a:ext cx="1216231" cy="1466502"/>
                  <a:chOff x="3000364" y="1809773"/>
                  <a:chExt cx="4713943" cy="4692205"/>
                </a:xfrm>
              </p:grpSpPr>
              <p:sp>
                <p:nvSpPr>
                  <p:cNvPr id="435" name="Pie 402"/>
                  <p:cNvSpPr/>
                  <p:nvPr/>
                </p:nvSpPr>
                <p:spPr>
                  <a:xfrm>
                    <a:off x="3070724" y="1926773"/>
                    <a:ext cx="4643583" cy="4575205"/>
                  </a:xfrm>
                  <a:prstGeom prst="pie">
                    <a:avLst>
                      <a:gd name="adj1" fmla="val 10782913"/>
                      <a:gd name="adj2" fmla="val 21599325"/>
                    </a:avLst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>
                      <a:defRPr/>
                    </a:pPr>
                    <a:endParaRPr lang="he-IL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36" name="Straight Connector 403"/>
                  <p:cNvCxnSpPr/>
                  <p:nvPr/>
                </p:nvCxnSpPr>
                <p:spPr>
                  <a:xfrm rot="5400000">
                    <a:off x="5180420" y="1990596"/>
                    <a:ext cx="369465" cy="78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Straight Connector 404"/>
                  <p:cNvCxnSpPr/>
                  <p:nvPr/>
                </p:nvCxnSpPr>
                <p:spPr>
                  <a:xfrm>
                    <a:off x="3594492" y="2536388"/>
                    <a:ext cx="281429" cy="20936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Straight Connector 434"/>
                  <p:cNvCxnSpPr/>
                  <p:nvPr/>
                </p:nvCxnSpPr>
                <p:spPr>
                  <a:xfrm rot="5400000" flipH="1" flipV="1">
                    <a:off x="6962434" y="2503677"/>
                    <a:ext cx="221679" cy="25015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5"/>
                  <p:cNvCxnSpPr/>
                  <p:nvPr/>
                </p:nvCxnSpPr>
                <p:spPr>
                  <a:xfrm rot="5400000">
                    <a:off x="6161141" y="2046716"/>
                    <a:ext cx="221679" cy="1172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6"/>
                  <p:cNvCxnSpPr/>
                  <p:nvPr/>
                </p:nvCxnSpPr>
                <p:spPr>
                  <a:xfrm>
                    <a:off x="3000364" y="3786413"/>
                    <a:ext cx="211074" cy="73893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5" name="Straight Connector 392"/>
                <p:cNvCxnSpPr/>
                <p:nvPr/>
              </p:nvCxnSpPr>
              <p:spPr>
                <a:xfrm rot="16200000" flipH="1">
                  <a:off x="1393123" y="2688565"/>
                  <a:ext cx="80831" cy="383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393"/>
                <p:cNvCxnSpPr/>
                <p:nvPr/>
              </p:nvCxnSpPr>
              <p:spPr>
                <a:xfrm>
                  <a:off x="1075527" y="3084936"/>
                  <a:ext cx="80679" cy="327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394"/>
                <p:cNvCxnSpPr/>
                <p:nvPr/>
              </p:nvCxnSpPr>
              <p:spPr>
                <a:xfrm rot="10800000" flipV="1">
                  <a:off x="2192927" y="3069540"/>
                  <a:ext cx="56475" cy="269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395"/>
                <p:cNvCxnSpPr/>
                <p:nvPr/>
              </p:nvCxnSpPr>
              <p:spPr>
                <a:xfrm rot="16200000" flipH="1">
                  <a:off x="1304878" y="2752851"/>
                  <a:ext cx="59660" cy="4639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396"/>
                <p:cNvCxnSpPr/>
                <p:nvPr/>
              </p:nvCxnSpPr>
              <p:spPr>
                <a:xfrm>
                  <a:off x="1158222" y="2946369"/>
                  <a:ext cx="54459" cy="2116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397"/>
                <p:cNvCxnSpPr/>
                <p:nvPr/>
              </p:nvCxnSpPr>
              <p:spPr>
                <a:xfrm rot="5400000">
                  <a:off x="1766031" y="2648842"/>
                  <a:ext cx="71209" cy="80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398"/>
                <p:cNvCxnSpPr/>
                <p:nvPr/>
              </p:nvCxnSpPr>
              <p:spPr>
                <a:xfrm rot="5400000">
                  <a:off x="1965527" y="2726916"/>
                  <a:ext cx="63511" cy="44373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399"/>
                <p:cNvCxnSpPr/>
                <p:nvPr/>
              </p:nvCxnSpPr>
              <p:spPr>
                <a:xfrm rot="10800000" flipV="1">
                  <a:off x="2142502" y="2929048"/>
                  <a:ext cx="56475" cy="4234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00"/>
                <p:cNvCxnSpPr/>
                <p:nvPr/>
              </p:nvCxnSpPr>
              <p:spPr>
                <a:xfrm rot="16200000" flipH="1">
                  <a:off x="1513447" y="2654431"/>
                  <a:ext cx="51963" cy="1613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01"/>
                <p:cNvCxnSpPr/>
                <p:nvPr/>
              </p:nvCxnSpPr>
              <p:spPr>
                <a:xfrm flipV="1">
                  <a:off x="2223181" y="3206182"/>
                  <a:ext cx="76645" cy="15396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3" name="Rectangle 286"/>
              <p:cNvSpPr/>
              <p:nvPr/>
            </p:nvSpPr>
            <p:spPr>
              <a:xfrm>
                <a:off x="288621" y="5987053"/>
                <a:ext cx="579624" cy="436587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he-IL"/>
              </a:p>
            </p:txBody>
          </p:sp>
        </p:grpSp>
        <p:sp>
          <p:nvSpPr>
            <p:cNvPr id="407" name="TextBox 343"/>
            <p:cNvSpPr txBox="1">
              <a:spLocks noChangeArrowheads="1"/>
            </p:cNvSpPr>
            <p:nvPr/>
          </p:nvSpPr>
          <p:spPr bwMode="auto">
            <a:xfrm>
              <a:off x="735347" y="3321180"/>
              <a:ext cx="3248054" cy="399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sv-SE" altLang="zh-CN" sz="2000" dirty="0">
                  <a:cs typeface="Times New Roman" pitchFamily="18" charset="0"/>
                </a:rPr>
                <a:t>Von Neumann Scheme</a:t>
              </a:r>
              <a:endParaRPr lang="he-IL" altLang="zh-CN" sz="2000" dirty="0"/>
            </a:p>
          </p:txBody>
        </p:sp>
        <p:graphicFrame>
          <p:nvGraphicFramePr>
            <p:cNvPr id="408" name="Object 22"/>
            <p:cNvGraphicFramePr>
              <a:graphicFrameLocks noChangeAspect="1"/>
            </p:cNvGraphicFramePr>
            <p:nvPr/>
          </p:nvGraphicFramePr>
          <p:xfrm>
            <a:off x="3583318" y="1821398"/>
            <a:ext cx="201612" cy="198438"/>
          </p:xfrm>
          <a:graphic>
            <a:graphicData uri="http://schemas.openxmlformats.org/presentationml/2006/ole">
              <p:oleObj spid="_x0000_s91178" name="Equation" r:id="rId26" imgW="190335" imgH="177646" progId="Equation.3">
                <p:embed/>
              </p:oleObj>
            </a:graphicData>
          </a:graphic>
        </p:graphicFrame>
      </p:grpSp>
      <p:cxnSp>
        <p:nvCxnSpPr>
          <p:cNvPr id="460" name="Straight Connector 411"/>
          <p:cNvCxnSpPr/>
          <p:nvPr/>
        </p:nvCxnSpPr>
        <p:spPr bwMode="auto">
          <a:xfrm rot="16200000" flipH="1">
            <a:off x="8122009" y="1630049"/>
            <a:ext cx="833437" cy="17463"/>
          </a:xfrm>
          <a:prstGeom prst="line">
            <a:avLst/>
          </a:prstGeom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/>
          <p:cNvCxnSpPr/>
          <p:nvPr/>
        </p:nvCxnSpPr>
        <p:spPr>
          <a:xfrm>
            <a:off x="142844" y="2928934"/>
            <a:ext cx="9001156" cy="1588"/>
          </a:xfrm>
          <a:prstGeom prst="line">
            <a:avLst/>
          </a:prstGeom>
          <a:ln w="19050">
            <a:solidFill>
              <a:srgbClr val="00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/>
          <p:cNvCxnSpPr/>
          <p:nvPr/>
        </p:nvCxnSpPr>
        <p:spPr>
          <a:xfrm rot="5400000">
            <a:off x="2357422" y="3000372"/>
            <a:ext cx="4286280" cy="1588"/>
          </a:xfrm>
          <a:prstGeom prst="line">
            <a:avLst/>
          </a:prstGeom>
          <a:ln w="19050">
            <a:solidFill>
              <a:srgbClr val="00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/>
          <p:cNvCxnSpPr/>
          <p:nvPr/>
        </p:nvCxnSpPr>
        <p:spPr>
          <a:xfrm>
            <a:off x="142844" y="5143512"/>
            <a:ext cx="9001156" cy="1588"/>
          </a:xfrm>
          <a:prstGeom prst="line">
            <a:avLst/>
          </a:prstGeom>
          <a:ln w="19050">
            <a:solidFill>
              <a:srgbClr val="00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/>
          <p:cNvCxnSpPr/>
          <p:nvPr/>
        </p:nvCxnSpPr>
        <p:spPr>
          <a:xfrm>
            <a:off x="142844" y="857232"/>
            <a:ext cx="9001156" cy="1588"/>
          </a:xfrm>
          <a:prstGeom prst="line">
            <a:avLst/>
          </a:prstGeom>
          <a:ln w="19050">
            <a:solidFill>
              <a:srgbClr val="0066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6357950" y="5214950"/>
            <a:ext cx="264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rgbClr val="006600"/>
                </a:solidFill>
              </a:rPr>
              <a:t>Kedem</a:t>
            </a:r>
            <a:r>
              <a:rPr lang="en-US" altLang="zh-CN" sz="1600" dirty="0" smtClean="0">
                <a:solidFill>
                  <a:srgbClr val="006600"/>
                </a:solidFill>
              </a:rPr>
              <a:t> Y. arXiv:1310.6834</a:t>
            </a:r>
            <a:endParaRPr lang="zh-CN" altLang="en-US" sz="16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71802" y="2643182"/>
            <a:ext cx="30003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6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8" name="标题 13"/>
          <p:cNvSpPr>
            <a:spLocks noGrp="1"/>
          </p:cNvSpPr>
          <p:nvPr>
            <p:ph type="title" idx="4294967295"/>
          </p:nvPr>
        </p:nvSpPr>
        <p:spPr>
          <a:xfrm>
            <a:off x="642910" y="706425"/>
            <a:ext cx="7215238" cy="650873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GRW</a:t>
            </a:r>
            <a:r>
              <a:rPr lang="zh-CN" altLang="en-US" sz="2400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理论（随机坍缩，可能由于引力等引起）</a:t>
            </a:r>
          </a:p>
        </p:txBody>
      </p:sp>
      <p:sp>
        <p:nvSpPr>
          <p:cNvPr id="9" name="矩形 8"/>
          <p:cNvSpPr/>
          <p:nvPr/>
        </p:nvSpPr>
        <p:spPr>
          <a:xfrm>
            <a:off x="928662" y="628652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A. Rimini, and T. Weber, Phys. Rev. D 34, 470 (1986).</a:t>
            </a:r>
          </a:p>
          <a:p>
            <a:r>
              <a:rPr lang="en-US" altLang="zh-CN" dirty="0" smtClean="0">
                <a:solidFill>
                  <a:srgbClr val="006600"/>
                </a:solidFill>
              </a:rPr>
              <a:t>A. </a:t>
            </a:r>
            <a:r>
              <a:rPr lang="en-US" altLang="zh-CN" dirty="0" err="1" smtClean="0">
                <a:solidFill>
                  <a:srgbClr val="006600"/>
                </a:solidFill>
              </a:rPr>
              <a:t>Bassi</a:t>
            </a:r>
            <a:r>
              <a:rPr lang="en-US" altLang="zh-CN" dirty="0" smtClean="0">
                <a:solidFill>
                  <a:srgbClr val="006600"/>
                </a:solidFill>
              </a:rPr>
              <a:t> and 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Phys. Rep. 379, 257 (2003).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500174"/>
            <a:ext cx="7868332" cy="113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290" y="2643182"/>
            <a:ext cx="2593193" cy="57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0100" y="3357562"/>
            <a:ext cx="7549169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71537" y="3857628"/>
            <a:ext cx="126408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8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000100" y="4500570"/>
            <a:ext cx="3541762" cy="56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29190" y="4429132"/>
            <a:ext cx="1424454" cy="72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20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28662" y="5286388"/>
            <a:ext cx="2989019" cy="72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/>
          <p:nvPr/>
        </p:nvGrpSpPr>
        <p:grpSpPr>
          <a:xfrm>
            <a:off x="642910" y="1357298"/>
            <a:ext cx="7643866" cy="4357718"/>
            <a:chOff x="428596" y="1071546"/>
            <a:chExt cx="8072494" cy="5072098"/>
          </a:xfrm>
        </p:grpSpPr>
        <p:pic>
          <p:nvPicPr>
            <p:cNvPr id="655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596" y="1071546"/>
              <a:ext cx="8045991" cy="3700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53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3" y="4786322"/>
              <a:ext cx="5953967" cy="1357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>
            <a:xfrm>
              <a:off x="7858148" y="2357430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929586" y="3500438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858148" y="4214818"/>
              <a:ext cx="571504" cy="4286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1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5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2910" y="785794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引入的假设：</a:t>
            </a:r>
            <a:endParaRPr lang="zh-CN" altLang="en-US" sz="20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28662" y="628652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A. Rimini, and T. Weber, Phys. Rev. D 34, 470 (1986).</a:t>
            </a:r>
          </a:p>
          <a:p>
            <a:r>
              <a:rPr lang="en-US" altLang="zh-CN" dirty="0" smtClean="0">
                <a:solidFill>
                  <a:srgbClr val="006600"/>
                </a:solidFill>
              </a:rPr>
              <a:t>A. </a:t>
            </a:r>
            <a:r>
              <a:rPr lang="en-US" altLang="zh-CN" dirty="0" err="1" smtClean="0">
                <a:solidFill>
                  <a:srgbClr val="006600"/>
                </a:solidFill>
              </a:rPr>
              <a:t>Bassi</a:t>
            </a:r>
            <a:r>
              <a:rPr lang="en-US" altLang="zh-CN" dirty="0" smtClean="0">
                <a:solidFill>
                  <a:srgbClr val="006600"/>
                </a:solidFill>
              </a:rPr>
              <a:t> and 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Phys. Rep. 379, 257 (2003).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85926"/>
            <a:ext cx="4278993" cy="68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3000372"/>
            <a:ext cx="2005009" cy="47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000372"/>
            <a:ext cx="2095498" cy="469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85852" y="307181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猜测：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5984" y="4857760"/>
            <a:ext cx="18030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1" name="Picture 20"/>
          <p:cNvPicPr>
            <a:picLocks noChangeAspect="1" noChangeArrowheads="1"/>
          </p:cNvPicPr>
          <p:nvPr/>
        </p:nvPicPr>
        <p:blipFill>
          <a:blip r:embed="rId7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472" y="1142984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演化方程写为：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8662" y="6286520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A. Rimini, and T. Weber, Phys. Rev. D 34, 470 (1986).</a:t>
            </a:r>
          </a:p>
          <a:p>
            <a:r>
              <a:rPr lang="en-US" altLang="zh-CN" dirty="0" smtClean="0">
                <a:solidFill>
                  <a:srgbClr val="006600"/>
                </a:solidFill>
              </a:rPr>
              <a:t>A. </a:t>
            </a:r>
            <a:r>
              <a:rPr lang="en-US" altLang="zh-CN" dirty="0" err="1" smtClean="0">
                <a:solidFill>
                  <a:srgbClr val="006600"/>
                </a:solidFill>
              </a:rPr>
              <a:t>Bassi</a:t>
            </a:r>
            <a:r>
              <a:rPr lang="en-US" altLang="zh-CN" dirty="0" smtClean="0">
                <a:solidFill>
                  <a:srgbClr val="006600"/>
                </a:solidFill>
              </a:rPr>
              <a:t> and G. C. </a:t>
            </a:r>
            <a:r>
              <a:rPr lang="en-US" altLang="zh-CN" dirty="0" err="1" smtClean="0">
                <a:solidFill>
                  <a:srgbClr val="006600"/>
                </a:solidFill>
              </a:rPr>
              <a:t>Ghirardi</a:t>
            </a:r>
            <a:r>
              <a:rPr lang="en-US" altLang="zh-CN" dirty="0" smtClean="0">
                <a:solidFill>
                  <a:srgbClr val="006600"/>
                </a:solidFill>
              </a:rPr>
              <a:t>, Phys. Rep. 379, 257 (2003).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0298" y="3714752"/>
            <a:ext cx="157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每个微观粒子随机塌缩几率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57752" y="3714752"/>
            <a:ext cx="2928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微观粒子波函数塌缩后的尺寸，理应远大于粒子本身尺寸，否则影响粒子内部结构。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108" y="5357826"/>
            <a:ext cx="3429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宏观物体（*阿伏伽德罗常数）随机塌缩几率</a:t>
            </a:r>
            <a:endParaRPr lang="zh-CN" altLang="en-US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42950" cy="739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0"/>
          <p:cNvPicPr>
            <a:picLocks noChangeAspect="1" noChangeArrowheads="1"/>
          </p:cNvPicPr>
          <p:nvPr/>
        </p:nvPicPr>
        <p:blipFill>
          <a:blip r:embed="rId3" cstate="print">
            <a:lum bright="32000" contrast="-38000"/>
          </a:blip>
          <a:srcRect/>
          <a:stretch>
            <a:fillRect/>
          </a:stretch>
        </p:blipFill>
        <p:spPr bwMode="auto">
          <a:xfrm>
            <a:off x="763588" y="0"/>
            <a:ext cx="8380412" cy="709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3108" y="0"/>
            <a:ext cx="4857784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量子到经典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1142984"/>
            <a:ext cx="250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实验还差的很远：</a:t>
            </a:r>
            <a:endParaRPr lang="zh-CN" altLang="en-US" sz="2400" dirty="0">
              <a:solidFill>
                <a:srgbClr val="0066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28662" y="628652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6600"/>
                </a:solidFill>
              </a:rPr>
              <a:t>K. </a:t>
            </a:r>
            <a:r>
              <a:rPr lang="en-US" altLang="zh-CN" dirty="0" err="1" smtClean="0">
                <a:solidFill>
                  <a:srgbClr val="006600"/>
                </a:solidFill>
              </a:rPr>
              <a:t>Hornberger</a:t>
            </a:r>
            <a:r>
              <a:rPr lang="en-US" altLang="zh-CN" dirty="0" smtClean="0">
                <a:solidFill>
                  <a:srgbClr val="006600"/>
                </a:solidFill>
              </a:rPr>
              <a:t>, et al., Phys. Rev. </a:t>
            </a:r>
            <a:r>
              <a:rPr lang="en-US" altLang="zh-CN" dirty="0" err="1" smtClean="0">
                <a:solidFill>
                  <a:srgbClr val="006600"/>
                </a:solidFill>
              </a:rPr>
              <a:t>Lett</a:t>
            </a:r>
            <a:r>
              <a:rPr lang="en-US" altLang="zh-CN" dirty="0" smtClean="0">
                <a:solidFill>
                  <a:srgbClr val="006600"/>
                </a:solidFill>
              </a:rPr>
              <a:t>.  90, 160401 (2003).</a:t>
            </a:r>
            <a:endParaRPr lang="zh-CN" altLang="en-US" dirty="0" smtClean="0">
              <a:solidFill>
                <a:srgbClr val="006600"/>
              </a:solidFill>
            </a:endParaRPr>
          </a:p>
        </p:txBody>
      </p:sp>
      <p:pic>
        <p:nvPicPr>
          <p:cNvPr id="6656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098722"/>
            <a:ext cx="1938327" cy="2029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1500166" y="5429264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</a:rPr>
              <a:t>C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60</a:t>
            </a:r>
            <a:r>
              <a:rPr lang="en-US" altLang="zh-CN" sz="2400" dirty="0" smtClean="0">
                <a:solidFill>
                  <a:srgbClr val="C00000"/>
                </a:solidFill>
              </a:rPr>
              <a:t>F</a:t>
            </a:r>
            <a:r>
              <a:rPr lang="en-US" altLang="zh-CN" sz="2400" baseline="-25000" dirty="0" smtClean="0">
                <a:solidFill>
                  <a:srgbClr val="C00000"/>
                </a:solidFill>
              </a:rPr>
              <a:t>48</a:t>
            </a:r>
            <a:endParaRPr lang="zh-CN" altLang="en-US" sz="2400" baseline="-25000" dirty="0">
              <a:solidFill>
                <a:srgbClr val="C00000"/>
              </a:solidFill>
            </a:endParaRPr>
          </a:p>
        </p:txBody>
      </p:sp>
      <p:pic>
        <p:nvPicPr>
          <p:cNvPr id="6656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4357694"/>
            <a:ext cx="2835565" cy="1969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24"/>
          <p:cNvGrpSpPr/>
          <p:nvPr/>
        </p:nvGrpSpPr>
        <p:grpSpPr>
          <a:xfrm>
            <a:off x="3428992" y="1428736"/>
            <a:ext cx="4786346" cy="2839437"/>
            <a:chOff x="3143240" y="1500174"/>
            <a:chExt cx="4786346" cy="2839437"/>
          </a:xfrm>
        </p:grpSpPr>
        <p:pic>
          <p:nvPicPr>
            <p:cNvPr id="66569" name="Picture 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214677" y="1643050"/>
              <a:ext cx="4520301" cy="2696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矩形 22"/>
            <p:cNvSpPr/>
            <p:nvPr/>
          </p:nvSpPr>
          <p:spPr>
            <a:xfrm>
              <a:off x="3143240" y="1571612"/>
              <a:ext cx="50006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7429520" y="1500174"/>
              <a:ext cx="500066" cy="500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3369</Words>
  <Application>Microsoft Office PowerPoint</Application>
  <PresentationFormat>全屏显示(4:3)</PresentationFormat>
  <Paragraphs>357</Paragraphs>
  <Slides>52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55" baseType="lpstr">
      <vt:lpstr>Office 主题</vt:lpstr>
      <vt:lpstr>Equation</vt:lpstr>
      <vt:lpstr>公式</vt:lpstr>
      <vt:lpstr>基于弱测量理论的量子高精密测量</vt:lpstr>
      <vt:lpstr>幻灯片 2</vt:lpstr>
      <vt:lpstr>0）量子测量的哥本哈根解释</vt:lpstr>
      <vt:lpstr>1）消相干解释（Decoherence）</vt:lpstr>
      <vt:lpstr>幻灯片 5</vt:lpstr>
      <vt:lpstr>2）GRW理论（随机坍缩，可能由于引力等引起）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量子弱测量发展简史</vt:lpstr>
      <vt:lpstr>幻灯片 16</vt:lpstr>
      <vt:lpstr>幻灯片 17</vt:lpstr>
      <vt:lpstr>幻灯片 18</vt:lpstr>
      <vt:lpstr>幻灯片 19</vt:lpstr>
      <vt:lpstr>Weak Measurments</vt:lpstr>
      <vt:lpstr>幻灯片 21</vt:lpstr>
      <vt:lpstr>幻灯片 22</vt:lpstr>
      <vt:lpstr>Slightly more rigorous derivation</vt:lpstr>
      <vt:lpstr>Gaussian Meter</vt:lpstr>
      <vt:lpstr>Qubit Meter</vt:lpstr>
      <vt:lpstr>幻灯片 26</vt:lpstr>
      <vt:lpstr>幻灯片 27</vt:lpstr>
      <vt:lpstr>量子弱测量的奇异特性  1、弱值可以大于测量算符本征值的范围。如弱测量电子自旋，得到的弱值可能会大于100。  2、弱值甚至可以是复数。  这些特性可以用来做精密测量等。</vt:lpstr>
      <vt:lpstr>量子弱测量的首次实验实现</vt:lpstr>
      <vt:lpstr>幻灯片 30</vt:lpstr>
      <vt:lpstr>量子弱测量的放大原理示意 （例2：通过光子偏振测量微小角度或相位）</vt:lpstr>
      <vt:lpstr>幻灯片 32</vt:lpstr>
      <vt:lpstr>幻灯片 33</vt:lpstr>
      <vt:lpstr>幻灯片 34</vt:lpstr>
      <vt:lpstr>观测光的自旋霍尔效应（Spin Hall Effect of Light, SHEL）</vt:lpstr>
      <vt:lpstr>利用弱测量观测光的自旋霍尔效应</vt:lpstr>
      <vt:lpstr>实验结果：  利用弱测量实现横向平移的104倍的放大，测量精度达到1Å，从而观测到光的自旋霍尔效应。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New concept, New technique</vt:lpstr>
      <vt:lpstr>幻灯片 52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利用弱测量实现量子高精密测量</dc:title>
  <dc:creator>雨林木风</dc:creator>
  <cp:lastModifiedBy>Microsoft</cp:lastModifiedBy>
  <cp:revision>334</cp:revision>
  <dcterms:created xsi:type="dcterms:W3CDTF">2013-09-01T13:00:56Z</dcterms:created>
  <dcterms:modified xsi:type="dcterms:W3CDTF">2014-09-18T10:48:54Z</dcterms:modified>
</cp:coreProperties>
</file>