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4" r:id="rId2"/>
    <p:sldMasterId id="2147483665" r:id="rId3"/>
  </p:sldMasterIdLst>
  <p:notesMasterIdLst>
    <p:notesMasterId r:id="rId42"/>
  </p:notesMasterIdLst>
  <p:handoutMasterIdLst>
    <p:handoutMasterId r:id="rId43"/>
  </p:handoutMasterIdLst>
  <p:sldIdLst>
    <p:sldId id="256" r:id="rId4"/>
    <p:sldId id="260" r:id="rId5"/>
    <p:sldId id="578" r:id="rId6"/>
    <p:sldId id="566" r:id="rId7"/>
    <p:sldId id="567" r:id="rId8"/>
    <p:sldId id="563" r:id="rId9"/>
    <p:sldId id="564" r:id="rId10"/>
    <p:sldId id="565" r:id="rId11"/>
    <p:sldId id="568" r:id="rId12"/>
    <p:sldId id="571" r:id="rId13"/>
    <p:sldId id="569" r:id="rId14"/>
    <p:sldId id="570" r:id="rId15"/>
    <p:sldId id="572" r:id="rId16"/>
    <p:sldId id="573" r:id="rId17"/>
    <p:sldId id="574" r:id="rId18"/>
    <p:sldId id="575" r:id="rId19"/>
    <p:sldId id="576" r:id="rId20"/>
    <p:sldId id="577" r:id="rId21"/>
    <p:sldId id="579" r:id="rId22"/>
    <p:sldId id="547" r:id="rId23"/>
    <p:sldId id="548" r:id="rId24"/>
    <p:sldId id="549" r:id="rId25"/>
    <p:sldId id="550" r:id="rId26"/>
    <p:sldId id="551" r:id="rId27"/>
    <p:sldId id="552" r:id="rId28"/>
    <p:sldId id="553" r:id="rId29"/>
    <p:sldId id="554" r:id="rId30"/>
    <p:sldId id="555" r:id="rId31"/>
    <p:sldId id="557" r:id="rId32"/>
    <p:sldId id="580" r:id="rId33"/>
    <p:sldId id="582" r:id="rId34"/>
    <p:sldId id="581" r:id="rId35"/>
    <p:sldId id="558" r:id="rId36"/>
    <p:sldId id="559" r:id="rId37"/>
    <p:sldId id="560" r:id="rId38"/>
    <p:sldId id="561" r:id="rId39"/>
    <p:sldId id="562" r:id="rId40"/>
    <p:sldId id="357" r:id="rId41"/>
  </p:sldIdLst>
  <p:sldSz cx="9144000" cy="6858000" type="screen4x3"/>
  <p:notesSz cx="6759575" cy="98679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  <a:srgbClr val="FF99CC"/>
    <a:srgbClr val="CDF5FF"/>
    <a:srgbClr val="FF6600"/>
    <a:srgbClr val="66FFFF"/>
    <a:srgbClr val="FFFF66"/>
    <a:srgbClr val="00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5181" autoAdjust="0"/>
  </p:normalViewPr>
  <p:slideViewPr>
    <p:cSldViewPr>
      <p:cViewPr varScale="1">
        <p:scale>
          <a:sx n="112" d="100"/>
          <a:sy n="112" d="100"/>
        </p:scale>
        <p:origin x="1032" y="96"/>
      </p:cViewPr>
      <p:guideLst>
        <p:guide orient="horz" pos="2212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84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89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289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5FB3DD2-2B8C-4774-8F9F-93613BEF6D1B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2600"/>
            <a:ext cx="29289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372600"/>
            <a:ext cx="2928938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94B0755-4032-4720-B375-FC9EACE2B5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1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89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289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F2B95E0-1B02-464D-924E-6A99CC46E5B6}" type="datetimeFigureOut">
              <a:rPr lang="zh-CN" altLang="en-US"/>
              <a:pPr>
                <a:defRPr/>
              </a:pPr>
              <a:t>2015/10/14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39775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275" y="4687888"/>
            <a:ext cx="5407025" cy="4440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2600"/>
            <a:ext cx="29289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050" y="9372600"/>
            <a:ext cx="2928938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4F05F28-FC10-48F4-AB99-29BFF930E3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48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2E6F21-7284-49DE-8FFA-B4761DAA4A8C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11543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我的报告主要分为五个方面的内容，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第一部分是量子密码的简要介绍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第二部分是量子密码协议安全性，主要想回答为什么说量子密码协议是无条件安全的？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第三部分是量子密码的实际安全性，主要想回答既然量子密码是安全的，为什么还存在各种攻击？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第四部分是设备无关协议安全性，主要回答如何解决实际系统中存在的攻击问题？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第五部分是结论和展望</a:t>
            </a:r>
            <a:endParaRPr lang="en-US" altLang="zh-CN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A63D75-15F2-48B3-A23A-5611C5EC1858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22532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我的报告主要分为五个方面的内容，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第一部分是量子密码的简要介绍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第二部分是量子密码协议安全性，主要想回答为什么说量子密码协议是无条件安全的？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第三部分是量子密码的实际安全性，主要想回答既然量子密码是安全的，为什么还存在各种攻击？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第四部分是设备无关协议安全性，主要回答如何解决实际系统中存在的攻击问题？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第五部分是结论和展望</a:t>
            </a:r>
            <a:endParaRPr lang="en-US" altLang="zh-CN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A63D75-15F2-48B3-A23A-5611C5EC1858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01975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密钥率和距离的图，黄色的是无穷长，蓝色的是考虑有限长。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6502-931B-4FBC-83EA-7F025E0F9A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61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我的报告主要分为五个方面的内容，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第一部分是量子密码的简要介绍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第二部分是量子密码协议安全性，主要想回答为什么说量子密码协议是无条件安全的？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第三部分是量子密码的实际安全性，主要想回答既然量子密码是安全的，为什么还存在各种攻击？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第四部分是设备无关协议安全性，主要回答如何解决实际系统中存在的攻击问题？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第五部分是结论和展望</a:t>
            </a:r>
            <a:endParaRPr lang="en-US" altLang="zh-CN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A63D75-15F2-48B3-A23A-5611C5EC1858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45999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AE2EA6-F5E2-4CEE-858E-3130B3D0BC9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905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F462FB3-5823-49E2-A4C6-DBCB9F324FE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19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05F28-FC10-48F4-AB99-29BFF930E31E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809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34EB8EB-F356-4ED0-8486-D6A9D1E9DE60}" type="slidenum">
              <a:rPr lang="zh-CN" altLang="en-US" smtClean="0"/>
              <a:pPr/>
              <a:t>38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9013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中科院量子信息重点实验室</a:t>
            </a:r>
          </a:p>
        </p:txBody>
      </p:sp>
    </p:spTree>
    <p:extLst>
      <p:ext uri="{BB962C8B-B14F-4D97-AF65-F5344CB8AC3E}">
        <p14:creationId xmlns:p14="http://schemas.microsoft.com/office/powerpoint/2010/main" val="200564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中科院量子信息重点实验室</a:t>
            </a:r>
          </a:p>
        </p:txBody>
      </p:sp>
    </p:spTree>
    <p:extLst>
      <p:ext uri="{BB962C8B-B14F-4D97-AF65-F5344CB8AC3E}">
        <p14:creationId xmlns:p14="http://schemas.microsoft.com/office/powerpoint/2010/main" val="669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5807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58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中科院量子信息重点实验室</a:t>
            </a:r>
          </a:p>
        </p:txBody>
      </p:sp>
    </p:spTree>
    <p:extLst>
      <p:ext uri="{BB962C8B-B14F-4D97-AF65-F5344CB8AC3E}">
        <p14:creationId xmlns:p14="http://schemas.microsoft.com/office/powerpoint/2010/main" val="2695991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22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1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6052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990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962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67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20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178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中科院量子信息重点实验室</a:t>
            </a:r>
          </a:p>
        </p:txBody>
      </p:sp>
    </p:spTree>
    <p:extLst>
      <p:ext uri="{BB962C8B-B14F-4D97-AF65-F5344CB8AC3E}">
        <p14:creationId xmlns:p14="http://schemas.microsoft.com/office/powerpoint/2010/main" val="1957887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2906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6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5807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58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934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93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0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0503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585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350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8288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7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中科院量子信息重点实验室</a:t>
            </a:r>
          </a:p>
        </p:txBody>
      </p:sp>
    </p:spTree>
    <p:extLst>
      <p:ext uri="{BB962C8B-B14F-4D97-AF65-F5344CB8AC3E}">
        <p14:creationId xmlns:p14="http://schemas.microsoft.com/office/powerpoint/2010/main" val="29920752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01590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1309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1977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5807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580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03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中科院量子信息重点实验室</a:t>
            </a:r>
          </a:p>
        </p:txBody>
      </p:sp>
    </p:spTree>
    <p:extLst>
      <p:ext uri="{BB962C8B-B14F-4D97-AF65-F5344CB8AC3E}">
        <p14:creationId xmlns:p14="http://schemas.microsoft.com/office/powerpoint/2010/main" val="366306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中科院量子信息重点实验室</a:t>
            </a:r>
          </a:p>
        </p:txBody>
      </p:sp>
    </p:spTree>
    <p:extLst>
      <p:ext uri="{BB962C8B-B14F-4D97-AF65-F5344CB8AC3E}">
        <p14:creationId xmlns:p14="http://schemas.microsoft.com/office/powerpoint/2010/main" val="246107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中科院量子信息重点实验室</a:t>
            </a:r>
          </a:p>
        </p:txBody>
      </p:sp>
    </p:spTree>
    <p:extLst>
      <p:ext uri="{BB962C8B-B14F-4D97-AF65-F5344CB8AC3E}">
        <p14:creationId xmlns:p14="http://schemas.microsoft.com/office/powerpoint/2010/main" val="415122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中科院量子信息重点实验室</a:t>
            </a:r>
          </a:p>
        </p:txBody>
      </p:sp>
    </p:spTree>
    <p:extLst>
      <p:ext uri="{BB962C8B-B14F-4D97-AF65-F5344CB8AC3E}">
        <p14:creationId xmlns:p14="http://schemas.microsoft.com/office/powerpoint/2010/main" val="309746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中科院量子信息重点实验室</a:t>
            </a:r>
          </a:p>
        </p:txBody>
      </p:sp>
    </p:spTree>
    <p:extLst>
      <p:ext uri="{BB962C8B-B14F-4D97-AF65-F5344CB8AC3E}">
        <p14:creationId xmlns:p14="http://schemas.microsoft.com/office/powerpoint/2010/main" val="333367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中科院量子信息重点实验室</a:t>
            </a:r>
          </a:p>
        </p:txBody>
      </p:sp>
    </p:spTree>
    <p:extLst>
      <p:ext uri="{BB962C8B-B14F-4D97-AF65-F5344CB8AC3E}">
        <p14:creationId xmlns:p14="http://schemas.microsoft.com/office/powerpoint/2010/main" val="63844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ight horizontal"/>
          <p:cNvSpPr>
            <a:spLocks noChangeArrowheads="1"/>
          </p:cNvSpPr>
          <p:nvPr/>
        </p:nvSpPr>
        <p:spPr bwMode="auto">
          <a:xfrm>
            <a:off x="0" y="0"/>
            <a:ext cx="468313" cy="6858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27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68313" y="6410325"/>
            <a:ext cx="8424862" cy="0"/>
          </a:xfrm>
          <a:prstGeom prst="line">
            <a:avLst/>
          </a:prstGeom>
          <a:noFill/>
          <a:ln w="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AutoShape 5"/>
          <p:cNvSpPr>
            <a:spLocks noChangeArrowheads="1"/>
          </p:cNvSpPr>
          <p:nvPr/>
        </p:nvSpPr>
        <p:spPr bwMode="auto">
          <a:xfrm>
            <a:off x="457200" y="228600"/>
            <a:ext cx="7772400" cy="7207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b="1">
                <a:latin typeface="+mn-lt"/>
                <a:ea typeface="华文行楷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中科院量子信息重点实验室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47688" y="319088"/>
            <a:ext cx="71628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pic>
        <p:nvPicPr>
          <p:cNvPr id="1032" name="Picture 8" descr="校徽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288088"/>
            <a:ext cx="60960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 descr="Light horizontal"/>
          <p:cNvSpPr>
            <a:spLocks noChangeArrowheads="1"/>
          </p:cNvSpPr>
          <p:nvPr/>
        </p:nvSpPr>
        <p:spPr bwMode="auto">
          <a:xfrm>
            <a:off x="0" y="9525"/>
            <a:ext cx="1476375" cy="6848475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 flipV="1">
            <a:off x="0" y="4267200"/>
            <a:ext cx="9144000" cy="11064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pic>
        <p:nvPicPr>
          <p:cNvPr id="2052" name="Picture 6" descr="校徽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621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47688" y="319088"/>
            <a:ext cx="71628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 descr="Light horizontal"/>
          <p:cNvSpPr>
            <a:spLocks noChangeArrowheads="1"/>
          </p:cNvSpPr>
          <p:nvPr/>
        </p:nvSpPr>
        <p:spPr bwMode="auto">
          <a:xfrm>
            <a:off x="0" y="9525"/>
            <a:ext cx="1476375" cy="6848475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 flipV="1">
            <a:off x="0" y="4267200"/>
            <a:ext cx="9144000" cy="11064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pic>
        <p:nvPicPr>
          <p:cNvPr id="3076" name="Picture 6" descr="校徽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6213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47688" y="319088"/>
            <a:ext cx="71628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447800" y="1219200"/>
            <a:ext cx="7696200" cy="2667000"/>
          </a:xfrm>
        </p:spPr>
        <p:txBody>
          <a:bodyPr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QKD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最新进展：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RFI-MDI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协议与</a:t>
            </a:r>
            <a:r>
              <a:rPr lang="en-US" altLang="zh-CN" sz="3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RRDPS</a:t>
            </a:r>
            <a:r>
              <a:rPr lang="zh-CN" altLang="en-US" sz="3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协议及其实验</a:t>
            </a:r>
            <a:endParaRPr lang="zh-CN" altLang="zh-CN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4267200"/>
            <a:ext cx="7772400" cy="2438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新宋体" pitchFamily="49" charset="-122"/>
              </a:rPr>
              <a:t>银振强</a:t>
            </a:r>
            <a:endParaRPr lang="en-US" altLang="zh-CN" sz="2400" b="1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新宋体" pitchFamily="49" charset="-122"/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新宋体" pitchFamily="49" charset="-122"/>
              </a:rPr>
              <a:t>2015.10.15</a:t>
            </a:r>
            <a:endParaRPr lang="en-US" altLang="zh-CN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新宋体" pitchFamily="49" charset="-122"/>
            </a:endParaRPr>
          </a:p>
        </p:txBody>
      </p:sp>
    </p:spTree>
  </p:cSld>
  <p:clrMapOvr>
    <a:masterClrMapping/>
  </p:clrMapOvr>
  <p:transition advTm="3514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562274"/>
            <a:ext cx="8229600" cy="485192"/>
          </a:xfrm>
        </p:spPr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64" y="1981238"/>
            <a:ext cx="4761542" cy="3877969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RFI-MDI QKD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协议的背景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57308" y="947990"/>
            <a:ext cx="7010216" cy="423664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RFI QKD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协议实验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97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RFI-MDI QKD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协议的背景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3400" y="2598171"/>
            <a:ext cx="8382000" cy="2431029"/>
          </a:xfrm>
          <a:prstGeom prst="rect">
            <a:avLst/>
          </a:prstGeom>
          <a:solidFill>
            <a:srgbClr val="FFFF9F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609600" y="2622550"/>
            <a:ext cx="8153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RFI QKD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协议虽然解决了参考系漂移的问题，但是仍旧受到测量系统侧信道攻击的影响。我们提出了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RFI-MDI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Measurement-Device-Independent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QKD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协议，可以同时免疫参考系漂移和测量系统侧信道攻击。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9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RFI-MDI QKD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协议的流程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65"/>
            <a:ext cx="7467508" cy="3276513"/>
          </a:xfrm>
          <a:prstGeom prst="rect">
            <a:avLst/>
          </a:prstGeom>
        </p:spPr>
      </p:pic>
      <p:sp>
        <p:nvSpPr>
          <p:cNvPr id="4" name="TextBox 5"/>
          <p:cNvSpPr txBox="1"/>
          <p:nvPr/>
        </p:nvSpPr>
        <p:spPr>
          <a:xfrm>
            <a:off x="609600" y="6400722"/>
            <a:ext cx="3276618" cy="4572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 smtClean="0">
                <a:solidFill>
                  <a:prstClr val="black"/>
                </a:solidFill>
              </a:rPr>
              <a:t>Quantum </a:t>
            </a:r>
            <a:r>
              <a:rPr lang="en-US" altLang="zh-CN" sz="1600" dirty="0" smtClean="0">
                <a:solidFill>
                  <a:prstClr val="black"/>
                </a:solidFill>
              </a:rPr>
              <a:t>Inf. Processing </a:t>
            </a:r>
            <a:r>
              <a:rPr lang="en-US" altLang="zh-CN" sz="1600" dirty="0" smtClean="0">
                <a:solidFill>
                  <a:prstClr val="black"/>
                </a:solidFill>
              </a:rPr>
              <a:t>13, 1237 (2014</a:t>
            </a:r>
            <a:r>
              <a:rPr lang="en-US" altLang="zh-CN" sz="1600" dirty="0">
                <a:solidFill>
                  <a:prstClr val="black"/>
                </a:solidFill>
              </a:rPr>
              <a:t>)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377333"/>
            <a:ext cx="7772300" cy="17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RFI-MDI QKD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协议的流程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90" y="1752644"/>
            <a:ext cx="4189715" cy="18617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533400" y="990664"/>
            <a:ext cx="7010216" cy="423664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相位参考系漂移带来的影响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大括号 5"/>
          <p:cNvSpPr/>
          <p:nvPr/>
        </p:nvSpPr>
        <p:spPr bwMode="auto">
          <a:xfrm>
            <a:off x="5029188" y="1905040"/>
            <a:ext cx="685782" cy="152396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867366" y="2529860"/>
                <a:ext cx="611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-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66" y="2529860"/>
                <a:ext cx="61170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881" r="-4950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56" y="3952674"/>
            <a:ext cx="2497715" cy="3085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729" y="4476132"/>
            <a:ext cx="2054572" cy="2468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2872" y="4952960"/>
            <a:ext cx="2014286" cy="2571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902" y="5433665"/>
            <a:ext cx="7238809" cy="483429"/>
          </a:xfrm>
          <a:prstGeom prst="rect">
            <a:avLst/>
          </a:prstGeom>
        </p:spPr>
      </p:pic>
      <p:sp>
        <p:nvSpPr>
          <p:cNvPr id="12" name="椭圆形标注 11"/>
          <p:cNvSpPr/>
          <p:nvPr/>
        </p:nvSpPr>
        <p:spPr bwMode="auto">
          <a:xfrm>
            <a:off x="7941707" y="4976477"/>
            <a:ext cx="990575" cy="457188"/>
          </a:xfrm>
          <a:prstGeom prst="wedgeEllipseCallout">
            <a:avLst>
              <a:gd name="adj1" fmla="val -50165"/>
              <a:gd name="adj2" fmla="val 105492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为定值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599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RFI-MDI QKD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协议的流程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33400" y="990664"/>
            <a:ext cx="7010216" cy="423664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密钥率公式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793" y="2118212"/>
            <a:ext cx="3021429" cy="668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71" y="2998463"/>
            <a:ext cx="5438572" cy="565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443" y="3912832"/>
            <a:ext cx="5559429" cy="3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9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RFI-MDI QKD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协议的实验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08" y="1676446"/>
            <a:ext cx="8564966" cy="30479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533400" y="990664"/>
            <a:ext cx="7010216" cy="423664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实验原理图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466114"/>
            <a:ext cx="3200420" cy="3918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 smtClean="0">
                <a:solidFill>
                  <a:prstClr val="black"/>
                </a:solidFill>
              </a:rPr>
              <a:t>Physical Review Letters </a:t>
            </a:r>
            <a:r>
              <a:rPr lang="zh-CN" altLang="en-US" sz="1600" dirty="0" smtClean="0">
                <a:solidFill>
                  <a:prstClr val="black"/>
                </a:solidFill>
              </a:rPr>
              <a:t>接收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36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92" y="1828842"/>
            <a:ext cx="6929143" cy="42480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RFI-MDI QKD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协议的实验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33400" y="990664"/>
            <a:ext cx="7010216" cy="423664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实验结果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4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533400" y="990664"/>
            <a:ext cx="7010216" cy="423664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实验结果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RFI-MDI QKD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协议的实验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90" y="1525959"/>
            <a:ext cx="6888858" cy="46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533400" y="990664"/>
            <a:ext cx="7010216" cy="423664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RFI-MDI QKD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协议的实验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400" y="2598171"/>
            <a:ext cx="8382000" cy="2431029"/>
          </a:xfrm>
          <a:prstGeom prst="rect">
            <a:avLst/>
          </a:prstGeom>
          <a:solidFill>
            <a:srgbClr val="FFFF9F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609600" y="2622550"/>
            <a:ext cx="81534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实验在原理上演示了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RFI-MDI QKD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。并完成了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20km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的密钥分发。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主要问题：重复频率偏低，采集的数据较少导致统计涨落较大。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9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3"/>
          <p:cNvSpPr txBox="1">
            <a:spLocks noGrp="1" noChangeArrowheads="1"/>
          </p:cNvSpPr>
          <p:nvPr/>
        </p:nvSpPr>
        <p:spPr bwMode="auto">
          <a:xfrm>
            <a:off x="5867400" y="6400800"/>
            <a:ext cx="304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Verdana" panose="020B0604030504040204" pitchFamily="34" charset="0"/>
                <a:ea typeface="华文行楷" panose="02010800040101010101" pitchFamily="2" charset="-122"/>
              </a:rPr>
              <a:t>中科院量子信息重点实验室</a:t>
            </a:r>
          </a:p>
        </p:txBody>
      </p:sp>
      <p:grpSp>
        <p:nvGrpSpPr>
          <p:cNvPr id="8196" name="Group 7"/>
          <p:cNvGrpSpPr>
            <a:grpSpLocks/>
          </p:cNvGrpSpPr>
          <p:nvPr/>
        </p:nvGrpSpPr>
        <p:grpSpPr bwMode="auto">
          <a:xfrm>
            <a:off x="533400" y="3687701"/>
            <a:ext cx="182563" cy="182562"/>
            <a:chOff x="0" y="0"/>
            <a:chExt cx="115" cy="115"/>
          </a:xfrm>
        </p:grpSpPr>
        <p:sp>
          <p:nvSpPr>
            <p:cNvPr id="8206" name="AutoShape 6"/>
            <p:cNvSpPr>
              <a:spLocks noChangeArrowheads="1"/>
            </p:cNvSpPr>
            <p:nvPr/>
          </p:nvSpPr>
          <p:spPr bwMode="auto">
            <a:xfrm rot="2700000">
              <a:off x="0" y="0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8207" name="AutoShape 7"/>
            <p:cNvSpPr>
              <a:spLocks noChangeArrowheads="1"/>
            </p:cNvSpPr>
            <p:nvPr/>
          </p:nvSpPr>
          <p:spPr bwMode="auto">
            <a:xfrm rot="18900000" flipH="1">
              <a:off x="0" y="0"/>
              <a:ext cx="115" cy="115"/>
            </a:xfrm>
            <a:prstGeom prst="rtTriangl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 bwMode="auto">
          <a:xfrm>
            <a:off x="838200" y="3505184"/>
            <a:ext cx="7391400" cy="5334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RRDPS</a:t>
            </a:r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461869"/>
      </p:ext>
    </p:extLst>
  </p:cSld>
  <p:clrMapOvr>
    <a:masterClrMapping/>
  </p:clrMapOvr>
  <p:transition advTm="59499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3"/>
          <p:cNvSpPr txBox="1">
            <a:spLocks noGrp="1" noChangeArrowheads="1"/>
          </p:cNvSpPr>
          <p:nvPr/>
        </p:nvSpPr>
        <p:spPr bwMode="auto">
          <a:xfrm>
            <a:off x="5867400" y="6400800"/>
            <a:ext cx="304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Verdana" panose="020B0604030504040204" pitchFamily="34" charset="0"/>
                <a:ea typeface="华文行楷" panose="02010800040101010101" pitchFamily="2" charset="-122"/>
              </a:rPr>
              <a:t>中科院量子信息重点实验室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Outline</a:t>
            </a:r>
            <a:endParaRPr lang="zh-CN" altLang="zh-CN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196" name="Group 7"/>
          <p:cNvGrpSpPr>
            <a:grpSpLocks/>
          </p:cNvGrpSpPr>
          <p:nvPr/>
        </p:nvGrpSpPr>
        <p:grpSpPr bwMode="auto">
          <a:xfrm>
            <a:off x="533400" y="2316137"/>
            <a:ext cx="182563" cy="182562"/>
            <a:chOff x="0" y="0"/>
            <a:chExt cx="115" cy="115"/>
          </a:xfrm>
        </p:grpSpPr>
        <p:sp>
          <p:nvSpPr>
            <p:cNvPr id="8206" name="AutoShape 6"/>
            <p:cNvSpPr>
              <a:spLocks noChangeArrowheads="1"/>
            </p:cNvSpPr>
            <p:nvPr/>
          </p:nvSpPr>
          <p:spPr bwMode="auto">
            <a:xfrm rot="2700000">
              <a:off x="0" y="0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8207" name="AutoShape 7"/>
            <p:cNvSpPr>
              <a:spLocks noChangeArrowheads="1"/>
            </p:cNvSpPr>
            <p:nvPr/>
          </p:nvSpPr>
          <p:spPr bwMode="auto">
            <a:xfrm rot="18900000" flipH="1">
              <a:off x="0" y="0"/>
              <a:ext cx="115" cy="115"/>
            </a:xfrm>
            <a:prstGeom prst="rtTriangl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 bwMode="auto">
          <a:xfrm>
            <a:off x="838200" y="2133620"/>
            <a:ext cx="7391400" cy="5334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RFI-MDI</a:t>
            </a:r>
            <a:r>
              <a:rPr lang="zh-CN" alt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sp>
        <p:nvSpPr>
          <p:cNvPr id="43" name="矩形 42"/>
          <p:cNvSpPr/>
          <p:nvPr/>
        </p:nvSpPr>
        <p:spPr bwMode="auto">
          <a:xfrm>
            <a:off x="812774" y="4595275"/>
            <a:ext cx="7391400" cy="586279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RRDPS</a:t>
            </a:r>
            <a:r>
              <a:rPr lang="zh-CN" alt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99" name="Group 7"/>
          <p:cNvGrpSpPr>
            <a:grpSpLocks/>
          </p:cNvGrpSpPr>
          <p:nvPr/>
        </p:nvGrpSpPr>
        <p:grpSpPr bwMode="auto">
          <a:xfrm>
            <a:off x="531813" y="4960902"/>
            <a:ext cx="182562" cy="182562"/>
            <a:chOff x="0" y="0"/>
            <a:chExt cx="115" cy="115"/>
          </a:xfrm>
        </p:grpSpPr>
        <p:sp>
          <p:nvSpPr>
            <p:cNvPr id="8204" name="AutoShape 6"/>
            <p:cNvSpPr>
              <a:spLocks noChangeArrowheads="1"/>
            </p:cNvSpPr>
            <p:nvPr/>
          </p:nvSpPr>
          <p:spPr bwMode="auto">
            <a:xfrm rot="2700000">
              <a:off x="0" y="0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8205" name="AutoShape 7"/>
            <p:cNvSpPr>
              <a:spLocks noChangeArrowheads="1"/>
            </p:cNvSpPr>
            <p:nvPr/>
          </p:nvSpPr>
          <p:spPr bwMode="auto">
            <a:xfrm rot="18900000" flipH="1">
              <a:off x="0" y="0"/>
              <a:ext cx="115" cy="115"/>
            </a:xfrm>
            <a:prstGeom prst="rtTriangl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</p:spTree>
  </p:cSld>
  <p:clrMapOvr>
    <a:masterClrMapping/>
  </p:clrMapOvr>
  <p:transition advTm="59499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QKD</a:t>
            </a:r>
            <a:r>
              <a:rPr lang="zh-CN" altLang="en-US" sz="3200" b="1" kern="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安全性机制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0243" name="页脚占位符 5"/>
          <p:cNvSpPr txBox="1">
            <a:spLocks noGrp="1" noChangeArrowheads="1"/>
          </p:cNvSpPr>
          <p:nvPr/>
        </p:nvSpPr>
        <p:spPr bwMode="auto">
          <a:xfrm>
            <a:off x="5943600" y="6477000"/>
            <a:ext cx="304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Verdana" panose="020B0604030504040204" pitchFamily="34" charset="0"/>
                <a:ea typeface="华文行楷" panose="02010800040101010101" pitchFamily="2" charset="-122"/>
              </a:rPr>
              <a:t>中科院量子信息重点实验室</a:t>
            </a:r>
          </a:p>
        </p:txBody>
      </p:sp>
      <p:sp>
        <p:nvSpPr>
          <p:cNvPr id="10244" name="文本框 2"/>
          <p:cNvSpPr txBox="1">
            <a:spLocks noChangeArrowheads="1"/>
          </p:cNvSpPr>
          <p:nvPr/>
        </p:nvSpPr>
        <p:spPr bwMode="auto">
          <a:xfrm>
            <a:off x="495300" y="1219200"/>
            <a:ext cx="8229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/>
              <a:t>任何</a:t>
            </a:r>
            <a:r>
              <a:rPr lang="en-US" altLang="zh-CN" sz="2800" dirty="0"/>
              <a:t>QKD</a:t>
            </a:r>
            <a:r>
              <a:rPr lang="zh-CN" altLang="en-US" sz="2800" dirty="0"/>
              <a:t>协议的安全性都是基于对窃听者信息量的分析。即在该</a:t>
            </a:r>
            <a:r>
              <a:rPr lang="zh-CN" altLang="en-US" sz="2800" dirty="0" smtClean="0"/>
              <a:t>协议中，</a:t>
            </a:r>
            <a:r>
              <a:rPr lang="en-US" altLang="zh-CN" sz="2800" dirty="0"/>
              <a:t>Alice</a:t>
            </a:r>
            <a:r>
              <a:rPr lang="zh-CN" altLang="en-US" sz="2800" dirty="0"/>
              <a:t>和</a:t>
            </a:r>
            <a:r>
              <a:rPr lang="en-US" altLang="zh-CN" sz="2800" dirty="0"/>
              <a:t>Bob</a:t>
            </a:r>
            <a:r>
              <a:rPr lang="zh-CN" altLang="en-US" sz="2800" dirty="0"/>
              <a:t>可以分析</a:t>
            </a:r>
            <a:r>
              <a:rPr lang="en-US" altLang="zh-CN" sz="2800" dirty="0"/>
              <a:t>Eve</a:t>
            </a:r>
            <a:r>
              <a:rPr lang="zh-CN" altLang="en-US" sz="2800" dirty="0"/>
              <a:t>对密钥的信息量。</a:t>
            </a:r>
          </a:p>
        </p:txBody>
      </p:sp>
      <p:sp>
        <p:nvSpPr>
          <p:cNvPr id="10245" name="文本框 82"/>
          <p:cNvSpPr txBox="1">
            <a:spLocks noChangeArrowheads="1"/>
          </p:cNvSpPr>
          <p:nvPr/>
        </p:nvSpPr>
        <p:spPr bwMode="auto">
          <a:xfrm>
            <a:off x="533400" y="3368675"/>
            <a:ext cx="82296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/>
              <a:t>传统的</a:t>
            </a:r>
            <a:r>
              <a:rPr lang="en-US" altLang="zh-CN" sz="2800"/>
              <a:t>QKD</a:t>
            </a:r>
            <a:r>
              <a:rPr lang="zh-CN" altLang="en-US" sz="2800"/>
              <a:t>协议（除</a:t>
            </a:r>
            <a:r>
              <a:rPr lang="en-US" altLang="zh-CN" sz="2800"/>
              <a:t>RRDPS</a:t>
            </a:r>
            <a:r>
              <a:rPr lang="zh-CN" altLang="en-US" sz="2800"/>
              <a:t>以外的协议），</a:t>
            </a:r>
            <a:r>
              <a:rPr lang="en-US" altLang="zh-CN" sz="2800"/>
              <a:t>Alice</a:t>
            </a:r>
            <a:r>
              <a:rPr lang="zh-CN" altLang="en-US" sz="2800"/>
              <a:t>和</a:t>
            </a:r>
            <a:r>
              <a:rPr lang="en-US" altLang="zh-CN" sz="2800"/>
              <a:t>Bob</a:t>
            </a:r>
            <a:r>
              <a:rPr lang="zh-CN" altLang="en-US" sz="2800"/>
              <a:t>是通过观察信号的扰动程度（误码率）来度量</a:t>
            </a:r>
            <a:r>
              <a:rPr lang="en-US" altLang="zh-CN" sz="2800"/>
              <a:t>Eve</a:t>
            </a:r>
            <a:r>
              <a:rPr lang="zh-CN" altLang="en-US" sz="2800"/>
              <a:t>的信息量。</a:t>
            </a:r>
            <a:r>
              <a:rPr lang="en-US" altLang="zh-CN" sz="2800"/>
              <a:t>Eve</a:t>
            </a:r>
            <a:r>
              <a:rPr lang="zh-CN" altLang="en-US" sz="2800"/>
              <a:t>的信息量与误码率相关。</a:t>
            </a:r>
          </a:p>
        </p:txBody>
      </p:sp>
      <p:sp>
        <p:nvSpPr>
          <p:cNvPr id="84" name="文本框 8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414" y="4989427"/>
            <a:ext cx="8229490" cy="954107"/>
          </a:xfrm>
          <a:prstGeom prst="rect">
            <a:avLst/>
          </a:prstGeom>
          <a:blipFill rotWithShape="0">
            <a:blip r:embed="rId3"/>
            <a:stretch>
              <a:fillRect l="-1481" t="-8280" r="-1556" b="-16561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pic>
        <p:nvPicPr>
          <p:cNvPr id="10247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667000"/>
            <a:ext cx="34861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229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229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QKD</a:t>
            </a:r>
            <a:r>
              <a:rPr lang="zh-CN" altLang="en-US" sz="3200" b="1" kern="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的安全性机制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2295" name="页脚占位符 3"/>
          <p:cNvSpPr txBox="1">
            <a:spLocks noGrp="1" noChangeArrowheads="1"/>
          </p:cNvSpPr>
          <p:nvPr/>
        </p:nvSpPr>
        <p:spPr bwMode="auto">
          <a:xfrm>
            <a:off x="5867400" y="6477000"/>
            <a:ext cx="304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Verdana" panose="020B0604030504040204" pitchFamily="34" charset="0"/>
                <a:ea typeface="华文行楷" panose="02010800040101010101" pitchFamily="2" charset="-122"/>
              </a:rPr>
              <a:t>中科院量子信息重点实验室</a:t>
            </a:r>
          </a:p>
        </p:txBody>
      </p:sp>
      <p:sp>
        <p:nvSpPr>
          <p:cNvPr id="12296" name="文本框 13"/>
          <p:cNvSpPr txBox="1">
            <a:spLocks noChangeArrowheads="1"/>
          </p:cNvSpPr>
          <p:nvPr/>
        </p:nvSpPr>
        <p:spPr bwMode="auto">
          <a:xfrm>
            <a:off x="495300" y="1219200"/>
            <a:ext cx="8229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/>
              <a:t>是否存在可以不通过误码率来计算窃听者信息量的</a:t>
            </a:r>
            <a:r>
              <a:rPr lang="en-US" altLang="zh-CN" sz="2800"/>
              <a:t>QKD</a:t>
            </a:r>
            <a:r>
              <a:rPr lang="zh-CN" altLang="en-US" sz="2800"/>
              <a:t>协议？</a:t>
            </a:r>
          </a:p>
        </p:txBody>
      </p:sp>
      <p:pic>
        <p:nvPicPr>
          <p:cNvPr id="12297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667000"/>
            <a:ext cx="81645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28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（</a:t>
            </a:r>
            <a:r>
              <a:rPr lang="en-US" altLang="zh-CN" sz="28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Round-Robin Differential Phase Shift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）协议</a:t>
            </a:r>
            <a:endParaRPr lang="zh-CN" sz="28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14339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57400"/>
            <a:ext cx="37528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5308" y="1219258"/>
            <a:ext cx="8229490" cy="2246769"/>
          </a:xfrm>
          <a:prstGeom prst="rect">
            <a:avLst/>
          </a:prstGeom>
          <a:blipFill rotWithShape="0">
            <a:blip r:embed="rId3"/>
            <a:stretch>
              <a:fillRect l="-1481" t="-3523" r="-1556" b="-6504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4341" name="文本框 4"/>
          <p:cNvSpPr txBox="1">
            <a:spLocks noChangeArrowheads="1"/>
          </p:cNvSpPr>
          <p:nvPr/>
        </p:nvSpPr>
        <p:spPr bwMode="auto">
          <a:xfrm>
            <a:off x="533400" y="3465513"/>
            <a:ext cx="8229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Alice</a:t>
            </a:r>
            <a:r>
              <a:rPr lang="zh-CN" altLang="en-US" sz="2800" dirty="0"/>
              <a:t>通过一个不安全的信道将此量子态发送给</a:t>
            </a:r>
            <a:r>
              <a:rPr lang="en-US" altLang="zh-CN" sz="2800" dirty="0"/>
              <a:t>Bob</a:t>
            </a:r>
            <a:r>
              <a:rPr lang="zh-CN" altLang="en-US" sz="2800" dirty="0"/>
              <a:t>。</a:t>
            </a:r>
          </a:p>
        </p:txBody>
      </p:sp>
      <p:sp>
        <p:nvSpPr>
          <p:cNvPr id="6" name="文本框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1219" y="4379843"/>
            <a:ext cx="8229490" cy="2281458"/>
          </a:xfrm>
          <a:prstGeom prst="rect">
            <a:avLst/>
          </a:prstGeom>
          <a:blipFill rotWithShape="0">
            <a:blip r:embed="rId4"/>
            <a:stretch>
              <a:fillRect l="-1481" t="-3467" r="-1556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r>
              <a:rPr lang="zh-CN" altLang="en-US" sz="3200" b="1" kern="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533400" y="1066862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直观上看为什么</a:t>
            </a:r>
            <a:r>
              <a:rPr lang="en-US" altLang="zh-CN" sz="2800" dirty="0" smtClean="0"/>
              <a:t>RRDPS</a:t>
            </a:r>
            <a:r>
              <a:rPr lang="zh-CN" altLang="en-US" sz="2800" dirty="0" smtClean="0"/>
              <a:t>协议是安全的？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40" y="1676446"/>
            <a:ext cx="3421979" cy="878439"/>
          </a:xfrm>
          <a:prstGeom prst="rect">
            <a:avLst/>
          </a:prstGeom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33506" y="2514624"/>
            <a:ext cx="82296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不妨考虑</a:t>
            </a:r>
            <a:r>
              <a:rPr lang="en-US" altLang="zh-CN" sz="2800" dirty="0" smtClean="0"/>
              <a:t>Alice</a:t>
            </a:r>
            <a:r>
              <a:rPr lang="zh-CN" altLang="en-US" sz="2800" dirty="0" smtClean="0"/>
              <a:t>的编码态一个单光子，则上述编码态的物理本质为是把一个单光子脉冲斩为</a:t>
            </a:r>
            <a:r>
              <a:rPr lang="en-US" altLang="zh-CN" sz="2800" dirty="0" smtClean="0"/>
              <a:t>L</a:t>
            </a:r>
            <a:r>
              <a:rPr lang="zh-CN" altLang="en-US" sz="2800" dirty="0" smtClean="0"/>
              <a:t>个脉冲，单光子相干的同时处于</a:t>
            </a:r>
            <a:r>
              <a:rPr lang="en-US" altLang="zh-CN" sz="2800" dirty="0" smtClean="0"/>
              <a:t>L</a:t>
            </a:r>
            <a:r>
              <a:rPr lang="zh-CN" altLang="en-US" sz="2800" dirty="0" smtClean="0"/>
              <a:t>个脉冲中，</a:t>
            </a:r>
            <a:r>
              <a:rPr lang="en-US" altLang="zh-CN" sz="2800" dirty="0" smtClean="0"/>
              <a:t>|k&gt;</a:t>
            </a:r>
            <a:r>
              <a:rPr lang="zh-CN" altLang="en-US" sz="2800" dirty="0" smtClean="0"/>
              <a:t>表示单光子位于第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个脉冲的本征态。</a:t>
            </a:r>
            <a:r>
              <a:rPr lang="en-US" altLang="zh-CN" sz="2800" dirty="0" smtClean="0"/>
              <a:t>Alice</a:t>
            </a:r>
            <a:r>
              <a:rPr lang="zh-CN" altLang="en-US" sz="2800" dirty="0" smtClean="0"/>
              <a:t>编码的信息为每一个脉冲的相位。</a:t>
            </a:r>
            <a:endParaRPr lang="en-US" altLang="zh-CN" sz="2800" dirty="0" smtClean="0"/>
          </a:p>
          <a:p>
            <a:pPr algn="just"/>
            <a:r>
              <a:rPr lang="zh-CN" altLang="en-US" sz="2800" dirty="0" smtClean="0"/>
              <a:t>因为只有一个单光子，</a:t>
            </a:r>
            <a:r>
              <a:rPr lang="en-US" altLang="zh-CN" sz="2800" dirty="0" smtClean="0"/>
              <a:t>Eve</a:t>
            </a:r>
            <a:r>
              <a:rPr lang="zh-CN" altLang="en-US" sz="2800" dirty="0" smtClean="0"/>
              <a:t>最多只能获得某两个脉冲之间的相位差。但是</a:t>
            </a:r>
            <a:r>
              <a:rPr lang="en-US" altLang="zh-CN" sz="2800" dirty="0" smtClean="0"/>
              <a:t>Eve</a:t>
            </a:r>
            <a:r>
              <a:rPr lang="zh-CN" altLang="en-US" sz="2800" dirty="0" smtClean="0"/>
              <a:t>又不知道</a:t>
            </a:r>
            <a:r>
              <a:rPr lang="en-US" altLang="zh-CN" sz="2800" dirty="0" smtClean="0"/>
              <a:t>Alice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Bob</a:t>
            </a:r>
            <a:r>
              <a:rPr lang="zh-CN" altLang="en-US" sz="2800" dirty="0" smtClean="0"/>
              <a:t>到底打算用哪两个脉冲之间的相位差作为密钥。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32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协议的物理实现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90" y="1752644"/>
            <a:ext cx="6775439" cy="357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协议的安全性分析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0" y="914466"/>
            <a:ext cx="6148390" cy="27431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78" y="3657594"/>
            <a:ext cx="5867246" cy="2644393"/>
          </a:xfrm>
          <a:prstGeom prst="rect">
            <a:avLst/>
          </a:prstGeom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33400" y="1066862"/>
            <a:ext cx="68588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原始协议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与协议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等价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86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协议的安全性分析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533400" y="1066862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为什么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等价？</a:t>
            </a:r>
            <a:endParaRPr lang="zh-CN" altLang="en-US" sz="2800" dirty="0"/>
          </a:p>
        </p:txBody>
      </p:sp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609488" y="1610414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dirty="0"/>
              <a:t>a</a:t>
            </a:r>
            <a:r>
              <a:rPr lang="zh-CN" altLang="en-US" sz="2800" dirty="0" smtClean="0"/>
              <a:t>中</a:t>
            </a:r>
            <a:r>
              <a:rPr lang="en-US" altLang="zh-CN" sz="2800" dirty="0" smtClean="0"/>
              <a:t>Bob</a:t>
            </a:r>
            <a:r>
              <a:rPr lang="zh-CN" altLang="en-US" sz="2800" dirty="0" smtClean="0"/>
              <a:t>的测量为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00" y="2166680"/>
            <a:ext cx="3712921" cy="9143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96" y="3081056"/>
            <a:ext cx="4329125" cy="4193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355" y="4648168"/>
            <a:ext cx="4489332" cy="533386"/>
          </a:xfrm>
          <a:prstGeom prst="rect">
            <a:avLst/>
          </a:prstGeom>
        </p:spPr>
      </p:pic>
      <p:sp>
        <p:nvSpPr>
          <p:cNvPr id="8" name="文本框 4"/>
          <p:cNvSpPr txBox="1">
            <a:spLocks noChangeArrowheads="1"/>
          </p:cNvSpPr>
          <p:nvPr/>
        </p:nvSpPr>
        <p:spPr bwMode="auto">
          <a:xfrm>
            <a:off x="698600" y="3896354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则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中</a:t>
            </a:r>
            <a:r>
              <a:rPr lang="en-US" altLang="zh-CN" sz="2800" dirty="0" smtClean="0"/>
              <a:t>Bob</a:t>
            </a:r>
            <a:r>
              <a:rPr lang="zh-CN" altLang="en-US" sz="2800" dirty="0" smtClean="0"/>
              <a:t>测量装置宣布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的概率如下。</a:t>
            </a:r>
            <a:endParaRPr lang="zh-CN" altLang="en-US" sz="2800" dirty="0"/>
          </a:p>
        </p:txBody>
      </p:sp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761884" y="5420314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上式与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中测量完全相同。故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等价。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36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协议的安全性分析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533400" y="1066862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考虑</a:t>
            </a:r>
            <a:r>
              <a:rPr lang="en-US" altLang="zh-CN" sz="2800" dirty="0" smtClean="0"/>
              <a:t>Alice</a:t>
            </a:r>
            <a:r>
              <a:rPr lang="zh-CN" altLang="en-US" sz="2800" dirty="0" smtClean="0"/>
              <a:t>的态制备可等效为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58" y="1590082"/>
            <a:ext cx="4953142" cy="1229334"/>
          </a:xfrm>
          <a:prstGeom prst="rect">
            <a:avLst/>
          </a:prstGeom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09704" y="3048010"/>
            <a:ext cx="82296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根据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的等效，</a:t>
            </a:r>
            <a:r>
              <a:rPr lang="en-US" altLang="zh-CN" sz="2800" dirty="0" smtClean="0"/>
              <a:t>Bob</a:t>
            </a:r>
            <a:r>
              <a:rPr lang="zh-CN" altLang="en-US" sz="2800" dirty="0" smtClean="0"/>
              <a:t>的测量等于是公布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，要求</a:t>
            </a:r>
            <a:r>
              <a:rPr lang="en-US" altLang="zh-CN" sz="2800" dirty="0" smtClean="0"/>
              <a:t>Alice</a:t>
            </a:r>
            <a:r>
              <a:rPr lang="zh-CN" altLang="en-US" sz="2800" dirty="0" smtClean="0"/>
              <a:t>计算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的位相差作为密钥。</a:t>
            </a:r>
            <a:endParaRPr lang="en-US" altLang="zh-CN" sz="2800" dirty="0" smtClean="0"/>
          </a:p>
          <a:p>
            <a:pPr algn="just"/>
            <a:r>
              <a:rPr lang="en-US" altLang="zh-CN" sz="2800" dirty="0" smtClean="0"/>
              <a:t>Alice</a:t>
            </a:r>
            <a:r>
              <a:rPr lang="zh-CN" altLang="en-US" sz="2800" dirty="0" smtClean="0"/>
              <a:t>可以等效的以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为</a:t>
            </a:r>
            <a:r>
              <a:rPr lang="zh-CN" altLang="en-US" sz="2800" dirty="0"/>
              <a:t>控制位</a:t>
            </a:r>
            <a:r>
              <a:rPr lang="zh-CN" altLang="en-US" sz="2800" dirty="0" smtClean="0"/>
              <a:t>，以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为目标位，做一个</a:t>
            </a:r>
            <a:r>
              <a:rPr lang="en-US" altLang="zh-CN" sz="2800" dirty="0" smtClean="0"/>
              <a:t>control-NOT</a:t>
            </a:r>
            <a:r>
              <a:rPr lang="zh-CN" altLang="en-US" sz="2800" dirty="0" smtClean="0"/>
              <a:t>操作，再测量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z</a:t>
            </a:r>
            <a:r>
              <a:rPr lang="zh-CN" altLang="en-US" sz="2800" dirty="0" smtClean="0"/>
              <a:t>基下的本征态即为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的位相差。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94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协议的安全性分析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533400" y="1066862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假想</a:t>
            </a:r>
            <a:r>
              <a:rPr lang="en-US" altLang="zh-CN" sz="2800" dirty="0" smtClean="0"/>
              <a:t>Alice</a:t>
            </a:r>
            <a:r>
              <a:rPr lang="zh-CN" altLang="en-US" sz="2800" dirty="0" smtClean="0"/>
              <a:t>不按照</a:t>
            </a:r>
            <a:r>
              <a:rPr lang="en-US" altLang="zh-CN" sz="2800" dirty="0" smtClean="0"/>
              <a:t>Z</a:t>
            </a:r>
            <a:r>
              <a:rPr lang="zh-CN" altLang="en-US" sz="2800" dirty="0" smtClean="0"/>
              <a:t>基来测量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Alice</a:t>
            </a:r>
            <a:r>
              <a:rPr lang="zh-CN" altLang="en-US" sz="2800" dirty="0" smtClean="0"/>
              <a:t>按照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基来测量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会怎么样？</a:t>
            </a:r>
            <a:endParaRPr lang="zh-CN" altLang="en-US" sz="2800" dirty="0"/>
          </a:p>
        </p:txBody>
      </p:sp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508030" y="3124208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显然如果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中仅有</a:t>
            </a:r>
            <a:r>
              <a:rPr lang="en-US" altLang="zh-CN" sz="2800" dirty="0" smtClean="0"/>
              <a:t>nth</a:t>
            </a:r>
            <a:r>
              <a:rPr lang="zh-CN" altLang="en-US" sz="2800" dirty="0" smtClean="0"/>
              <a:t>个光子，则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基下测量最多只有</a:t>
            </a:r>
            <a:r>
              <a:rPr lang="en-US" altLang="zh-CN" sz="2800" dirty="0" smtClean="0"/>
              <a:t>nth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|-&gt;</a:t>
            </a:r>
            <a:r>
              <a:rPr lang="zh-CN" altLang="en-US" sz="2800" dirty="0" smtClean="0"/>
              <a:t>态。考虑</a:t>
            </a:r>
            <a:r>
              <a:rPr lang="en-US" altLang="zh-CN" sz="2800" dirty="0" smtClean="0"/>
              <a:t>j</a:t>
            </a:r>
            <a:r>
              <a:rPr lang="zh-CN" altLang="en-US" sz="2800" dirty="0" smtClean="0"/>
              <a:t>共有</a:t>
            </a:r>
            <a:r>
              <a:rPr lang="en-US" altLang="zh-CN" sz="2800" dirty="0" smtClean="0"/>
              <a:t>L-1</a:t>
            </a:r>
            <a:r>
              <a:rPr lang="zh-CN" altLang="en-US" sz="2800" dirty="0" smtClean="0"/>
              <a:t>个取值，其中有</a:t>
            </a:r>
            <a:r>
              <a:rPr lang="en-US" altLang="zh-CN" sz="2800" dirty="0" smtClean="0"/>
              <a:t>nth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|-&gt;</a:t>
            </a:r>
            <a:r>
              <a:rPr lang="zh-CN" altLang="en-US" sz="2800" dirty="0" smtClean="0"/>
              <a:t>态，其他均为</a:t>
            </a:r>
            <a:r>
              <a:rPr lang="en-US" altLang="zh-CN" sz="2800" dirty="0" smtClean="0"/>
              <a:t>|+&gt;</a:t>
            </a:r>
            <a:r>
              <a:rPr lang="zh-CN" altLang="en-US" sz="2800" dirty="0" smtClean="0"/>
              <a:t>态。可定义相位错误率为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29" y="1752644"/>
            <a:ext cx="4953142" cy="12293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18" y="4651433"/>
            <a:ext cx="747711" cy="94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0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协议的安全性分析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533400" y="1066862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如果</a:t>
            </a:r>
            <a:r>
              <a:rPr lang="en-US" altLang="zh-CN" sz="2800" dirty="0" smtClean="0"/>
              <a:t>Alice</a:t>
            </a:r>
            <a:r>
              <a:rPr lang="zh-CN" altLang="en-US" sz="2800" dirty="0" smtClean="0"/>
              <a:t>使用的为一个弱相干态光源，可定义</a:t>
            </a:r>
            <a:r>
              <a:rPr lang="en-US" altLang="zh-CN" sz="2800" dirty="0" smtClean="0"/>
              <a:t>nth</a:t>
            </a:r>
            <a:r>
              <a:rPr lang="zh-CN" altLang="en-US" sz="2800" dirty="0" smtClean="0"/>
              <a:t>为一可变参量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34" y="2057436"/>
            <a:ext cx="2114164" cy="671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194" y="4048315"/>
            <a:ext cx="5212843" cy="828447"/>
          </a:xfrm>
          <a:prstGeom prst="rect">
            <a:avLst/>
          </a:prstGeom>
        </p:spPr>
      </p:pic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558816" y="3104746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/>
              <a:t>每一个</a:t>
            </a:r>
            <a:r>
              <a:rPr lang="en-US" altLang="zh-CN" sz="2800" dirty="0" smtClean="0"/>
              <a:t>nth</a:t>
            </a:r>
            <a:r>
              <a:rPr lang="zh-CN" altLang="en-US" sz="2800" dirty="0" smtClean="0"/>
              <a:t>下的密钥率为：</a:t>
            </a:r>
            <a:endParaRPr lang="zh-CN" altLang="en-US" sz="2800" dirty="0"/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533506" y="5115522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可遍历可能的</a:t>
            </a:r>
            <a:r>
              <a:rPr lang="en-US" altLang="zh-CN" sz="2800" dirty="0" smtClean="0"/>
              <a:t>nth</a:t>
            </a:r>
            <a:r>
              <a:rPr lang="zh-CN" altLang="en-US" sz="2800" dirty="0" smtClean="0"/>
              <a:t>，寻求最优的码率。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313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3"/>
          <p:cNvSpPr txBox="1">
            <a:spLocks noGrp="1" noChangeArrowheads="1"/>
          </p:cNvSpPr>
          <p:nvPr/>
        </p:nvSpPr>
        <p:spPr bwMode="auto">
          <a:xfrm>
            <a:off x="5867400" y="6400800"/>
            <a:ext cx="304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Verdana" panose="020B0604030504040204" pitchFamily="34" charset="0"/>
                <a:ea typeface="华文行楷" panose="02010800040101010101" pitchFamily="2" charset="-122"/>
              </a:rPr>
              <a:t>中科院量子信息重点实验室</a:t>
            </a:r>
          </a:p>
        </p:txBody>
      </p:sp>
      <p:grpSp>
        <p:nvGrpSpPr>
          <p:cNvPr id="8196" name="Group 7"/>
          <p:cNvGrpSpPr>
            <a:grpSpLocks/>
          </p:cNvGrpSpPr>
          <p:nvPr/>
        </p:nvGrpSpPr>
        <p:grpSpPr bwMode="auto">
          <a:xfrm>
            <a:off x="533400" y="3687701"/>
            <a:ext cx="182563" cy="182562"/>
            <a:chOff x="0" y="0"/>
            <a:chExt cx="115" cy="115"/>
          </a:xfrm>
        </p:grpSpPr>
        <p:sp>
          <p:nvSpPr>
            <p:cNvPr id="8206" name="AutoShape 6"/>
            <p:cNvSpPr>
              <a:spLocks noChangeArrowheads="1"/>
            </p:cNvSpPr>
            <p:nvPr/>
          </p:nvSpPr>
          <p:spPr bwMode="auto">
            <a:xfrm rot="2700000">
              <a:off x="0" y="0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8207" name="AutoShape 7"/>
            <p:cNvSpPr>
              <a:spLocks noChangeArrowheads="1"/>
            </p:cNvSpPr>
            <p:nvPr/>
          </p:nvSpPr>
          <p:spPr bwMode="auto">
            <a:xfrm rot="18900000" flipH="1">
              <a:off x="0" y="0"/>
              <a:ext cx="115" cy="115"/>
            </a:xfrm>
            <a:prstGeom prst="rtTriangl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 bwMode="auto">
          <a:xfrm>
            <a:off x="838200" y="3505184"/>
            <a:ext cx="7391400" cy="5334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RFI-MDI</a:t>
            </a:r>
            <a:r>
              <a:rPr lang="zh-CN" alt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3545211609"/>
      </p:ext>
    </p:extLst>
  </p:cSld>
  <p:clrMapOvr>
    <a:masterClrMapping/>
  </p:clrMapOvr>
  <p:transition advTm="59499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的实现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4" y="1295456"/>
            <a:ext cx="8240370" cy="30479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2422" y="4952960"/>
            <a:ext cx="8206862" cy="55399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L=65, with 2 SPDs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6400722"/>
            <a:ext cx="3276618" cy="4572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 smtClean="0">
                <a:solidFill>
                  <a:prstClr val="black"/>
                </a:solidFill>
              </a:rPr>
              <a:t>Nature Photonics</a:t>
            </a:r>
            <a:r>
              <a:rPr lang="zh-CN" altLang="en-US" sz="1600" dirty="0" smtClean="0">
                <a:solidFill>
                  <a:prstClr val="black"/>
                </a:solidFill>
              </a:rPr>
              <a:t>接收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"/>
          <a:stretch/>
        </p:blipFill>
        <p:spPr>
          <a:xfrm>
            <a:off x="251520" y="1556792"/>
            <a:ext cx="8712968" cy="29726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8218" y="4477469"/>
            <a:ext cx="876627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sz="22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Delay value r=x-y, x</a:t>
            </a:r>
            <a:r>
              <a:rPr lang="az-Cyrl-AZ" altLang="zh-CN" sz="22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Є</a:t>
            </a:r>
            <a:r>
              <a:rPr lang="en-US" altLang="zh-CN" sz="22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{8,16,24,32,40,48,56,64}, y</a:t>
            </a:r>
            <a:r>
              <a:rPr lang="az-Cyrl-AZ" altLang="zh-CN" sz="22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Є</a:t>
            </a:r>
            <a:r>
              <a:rPr lang="en-US" altLang="zh-CN" sz="22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{0,1,2,3,4,5,6,7}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sz="22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Insertion loss. Average 5.60 dB, Min 5.30 dB, Max 6.04 dB</a:t>
            </a:r>
          </a:p>
          <a:p>
            <a:pPr marL="342900" indent="-342900">
              <a:lnSpc>
                <a:spcPct val="150000"/>
              </a:lnSpc>
              <a:buAutoNum type="alphaLcPeriod"/>
            </a:pPr>
            <a:r>
              <a:rPr lang="en-US" altLang="zh-CN" sz="22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Error Rate. Average 2.20%, Max 2.41%, Variance 0.011% </a:t>
            </a:r>
            <a:endParaRPr lang="zh-CN" altLang="en-US" sz="220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的实现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33400" y="954249"/>
            <a:ext cx="7010216" cy="423664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实验结果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25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的实现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355976" y="1412776"/>
                <a:ext cx="4608512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2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SPD: 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efficiency 20.3%, </a:t>
                </a:r>
              </a:p>
              <a:p>
                <a:pPr algn="just"/>
                <a:r>
                  <a:rPr lang="en-US" altLang="zh-CN" sz="24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DCR 2.1×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per gate</a:t>
                </a:r>
              </a:p>
              <a:p>
                <a:pPr algn="just"/>
                <a:r>
                  <a:rPr lang="en-US" altLang="zh-CN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  <a:r>
                  <a:rPr lang="en-US" altLang="zh-CN" sz="2400" dirty="0" err="1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afterpulse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1.25% &amp; 0.95%</a:t>
                </a:r>
                <a:endParaRPr lang="en-US" altLang="zh-CN" sz="24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4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en-US" altLang="zh-CN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Transmission distance &gt;95 km</a:t>
                </a:r>
              </a:p>
              <a:p>
                <a:pPr algn="just"/>
                <a:endParaRPr lang="en-US" altLang="zh-CN" sz="24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en-US" altLang="zh-CN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 different fiber lengths: 20, 50, 70, 80, 85, and 90 km</a:t>
                </a:r>
                <a:endParaRPr lang="en-US" altLang="zh-CN" sz="24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24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en-US" altLang="zh-CN" sz="2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Finite-sized case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endParaRPr lang="en-US" altLang="zh-CN" sz="24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en-US" altLang="zh-CN" sz="2400" dirty="0" smtClean="0">
                    <a:solidFill>
                      <a:srgbClr val="0000FF"/>
                    </a:solidFill>
                    <a:ea typeface="微软雅黑" panose="020B0503020204020204" pitchFamily="34" charset="-122"/>
                  </a:rPr>
                  <a:t>2×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packets emitted. Good tolerance of the finite-sized-key effect (76%@80km)</a:t>
                </a:r>
                <a:endParaRPr lang="zh-CN" altLang="en-US" sz="24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412776"/>
                <a:ext cx="4608512" cy="4893647"/>
              </a:xfrm>
              <a:prstGeom prst="rect">
                <a:avLst/>
              </a:prstGeom>
              <a:blipFill rotWithShape="0">
                <a:blip r:embed="rId2"/>
                <a:stretch>
                  <a:fillRect l="-2116" t="-996" r="-1984" b="-1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5501"/>
            <a:ext cx="4434216" cy="524761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533400" y="954249"/>
            <a:ext cx="7010216" cy="423664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实验结果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30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被动方式的</a:t>
            </a: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96" y="1524050"/>
            <a:ext cx="7892085" cy="25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8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64" y="1828842"/>
            <a:ext cx="4991100" cy="43053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被动方式的</a:t>
            </a: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533400" y="1066862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实现方式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662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64" y="1788581"/>
            <a:ext cx="4219232" cy="1030835"/>
          </a:xfrm>
          <a:prstGeom prst="rect">
            <a:avLst/>
          </a:prstGeom>
        </p:spPr>
      </p:pic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533400" y="1066862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假设</a:t>
            </a:r>
            <a:r>
              <a:rPr lang="en-US" altLang="zh-CN" sz="2800" dirty="0" smtClean="0"/>
              <a:t>Alice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Bob</a:t>
            </a:r>
            <a:r>
              <a:rPr lang="zh-CN" altLang="en-US" sz="2800" dirty="0" smtClean="0"/>
              <a:t>各自拥有一个单光子源</a:t>
            </a:r>
            <a:endParaRPr lang="zh-CN" altLang="en-US" sz="2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被动方式的</a:t>
            </a: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015" y="5105356"/>
            <a:ext cx="4505325" cy="923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66" y="3017915"/>
            <a:ext cx="49244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被动方式的</a:t>
            </a: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RRDPS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533400" y="1066862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被动方式的</a:t>
            </a:r>
            <a:r>
              <a:rPr lang="en-US" altLang="zh-CN" sz="2800" dirty="0" smtClean="0"/>
              <a:t>RRDPS</a:t>
            </a:r>
            <a:r>
              <a:rPr lang="zh-CN" altLang="en-US" sz="2800" dirty="0" smtClean="0"/>
              <a:t>协议可以做到</a:t>
            </a:r>
            <a:r>
              <a:rPr lang="en-US" altLang="zh-CN" sz="2800" dirty="0" smtClean="0"/>
              <a:t>L</a:t>
            </a:r>
            <a:r>
              <a:rPr lang="zh-CN" altLang="en-US" sz="2800" dirty="0" smtClean="0"/>
              <a:t>很大，因此，相位错误非常小。缺点是相干态光源下会存在误码。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71" y="2438426"/>
            <a:ext cx="5564667" cy="24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1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展望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533400" y="1403342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dirty="0" smtClean="0"/>
              <a:t>RRDPS</a:t>
            </a:r>
            <a:r>
              <a:rPr lang="zh-CN" altLang="en-US" sz="2800" dirty="0" smtClean="0"/>
              <a:t>协议的安全性机制与现有协议完全不同。窃听者的信息量与误码无关。</a:t>
            </a:r>
            <a:endParaRPr lang="zh-CN" altLang="en-US" sz="2800" dirty="0"/>
          </a:p>
        </p:txBody>
      </p:sp>
      <p:sp>
        <p:nvSpPr>
          <p:cNvPr id="4" name="文本框 4"/>
          <p:cNvSpPr txBox="1">
            <a:spLocks noChangeArrowheads="1"/>
          </p:cNvSpPr>
          <p:nvPr/>
        </p:nvSpPr>
        <p:spPr bwMode="auto">
          <a:xfrm>
            <a:off x="533400" y="3101964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dirty="0" smtClean="0"/>
              <a:t>RRDPS</a:t>
            </a:r>
            <a:r>
              <a:rPr lang="zh-CN" altLang="en-US" sz="2800" dirty="0" smtClean="0"/>
              <a:t>协议需要监测的参数少，密钥有限长情况表现较好。</a:t>
            </a:r>
            <a:endParaRPr lang="zh-CN" altLang="en-US" sz="2800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33400" y="4876762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dirty="0" smtClean="0"/>
              <a:t>缺点是密钥率低，实现复杂等。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56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WordArt 3"/>
          <p:cNvSpPr>
            <a:spLocks noChangeArrowheads="1" noChangeShapeType="1"/>
          </p:cNvSpPr>
          <p:nvPr/>
        </p:nvSpPr>
        <p:spPr bwMode="auto">
          <a:xfrm>
            <a:off x="1600200" y="4419600"/>
            <a:ext cx="5486400" cy="63976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chemeClr val="tx2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Thank You !</a:t>
            </a:r>
            <a:endParaRPr lang="zh-CN" altLang="en-US" sz="36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chemeClr val="tx2">
                    <a:alpha val="5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BB84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协议简介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457308" y="947990"/>
            <a:ext cx="7010216" cy="423664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偏振编码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504034"/>
              </p:ext>
            </p:extLst>
          </p:nvPr>
        </p:nvGraphicFramePr>
        <p:xfrm>
          <a:off x="4135438" y="2027280"/>
          <a:ext cx="403701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r:id="rId3" imgW="9700560" imgH="2936160" progId="Visio.Drawing.11">
                  <p:embed/>
                </p:oleObj>
              </mc:Choice>
              <mc:Fallback>
                <p:oleObj r:id="rId3" imgW="9700560" imgH="29361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2027280"/>
                        <a:ext cx="403701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49388" y="3886242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测量基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525588" y="1828842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量子态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763588" y="2362242"/>
            <a:ext cx="2286000" cy="1371600"/>
            <a:chOff x="0" y="0"/>
            <a:chExt cx="1896" cy="1146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1440" y="0"/>
            <a:ext cx="3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5" r:id="rId5" imgW="762840" imgH="761400" progId="Visio.Drawing.11">
                    <p:embed/>
                  </p:oleObj>
                </mc:Choice>
                <mc:Fallback>
                  <p:oleObj r:id="rId5" imgW="762840" imgH="76140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0"/>
                          <a:ext cx="36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/>
          </p:nvGraphicFramePr>
          <p:xfrm>
            <a:off x="1536" y="672"/>
            <a:ext cx="3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" r:id="rId7" imgW="762840" imgH="761400" progId="Visio.Drawing.11">
                    <p:embed/>
                  </p:oleObj>
                </mc:Choice>
                <mc:Fallback>
                  <p:oleObj r:id="rId7" imgW="762840" imgH="76140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672"/>
                          <a:ext cx="36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8"/>
            <p:cNvGraphicFramePr>
              <a:graphicFrameLocks noChangeAspect="1"/>
            </p:cNvGraphicFramePr>
            <p:nvPr/>
          </p:nvGraphicFramePr>
          <p:xfrm>
            <a:off x="624" y="672"/>
            <a:ext cx="247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" r:id="rId9" imgW="522720" imgH="1001520" progId="Visio.Drawing.11">
                    <p:embed/>
                  </p:oleObj>
                </mc:Choice>
                <mc:Fallback>
                  <p:oleObj r:id="rId9" imgW="522720" imgH="100152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672"/>
                          <a:ext cx="247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384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0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528" y="48"/>
            <a:ext cx="51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" r:id="rId11" imgW="1099080" imgH="521640" progId="Visio.Drawing.11">
                    <p:embed/>
                  </p:oleObj>
                </mc:Choice>
                <mc:Fallback>
                  <p:oleObj r:id="rId11" imgW="1099080" imgH="52164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48"/>
                          <a:ext cx="51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3"/>
          <p:cNvGrpSpPr>
            <a:grpSpLocks noChangeAspect="1"/>
          </p:cNvGrpSpPr>
          <p:nvPr/>
        </p:nvGrpSpPr>
        <p:grpSpPr bwMode="auto">
          <a:xfrm>
            <a:off x="763588" y="4572042"/>
            <a:ext cx="2590800" cy="990600"/>
            <a:chOff x="0" y="0"/>
            <a:chExt cx="2016" cy="816"/>
          </a:xfrm>
        </p:grpSpPr>
        <p:graphicFrame>
          <p:nvGraphicFramePr>
            <p:cNvPr id="14" name="Object 4"/>
            <p:cNvGraphicFramePr>
              <a:graphicFrameLocks noChangeAspect="1"/>
            </p:cNvGraphicFramePr>
            <p:nvPr/>
          </p:nvGraphicFramePr>
          <p:xfrm>
            <a:off x="0" y="0"/>
            <a:ext cx="816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9" r:id="rId13" imgW="2063160" imgH="2059560" progId="Visio.Drawing.11">
                    <p:embed/>
                  </p:oleObj>
                </mc:Choice>
                <mc:Fallback>
                  <p:oleObj r:id="rId13" imgW="2063160" imgH="205956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816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5"/>
            <p:cNvGraphicFramePr>
              <a:graphicFrameLocks noChangeAspect="1"/>
            </p:cNvGraphicFramePr>
            <p:nvPr/>
          </p:nvGraphicFramePr>
          <p:xfrm>
            <a:off x="1248" y="0"/>
            <a:ext cx="768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0" r:id="rId15" imgW="2063160" imgH="2059560" progId="Visio.Drawing.11">
                    <p:embed/>
                  </p:oleObj>
                </mc:Choice>
                <mc:Fallback>
                  <p:oleObj r:id="rId15" imgW="2063160" imgH="205956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0"/>
                          <a:ext cx="768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051568"/>
              </p:ext>
            </p:extLst>
          </p:nvPr>
        </p:nvGraphicFramePr>
        <p:xfrm>
          <a:off x="4059238" y="3667167"/>
          <a:ext cx="40386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r:id="rId17" imgW="9940680" imgH="3174480" progId="Visio.Drawing.11">
                  <p:embed/>
                </p:oleObj>
              </mc:Choice>
              <mc:Fallback>
                <p:oleObj r:id="rId17" imgW="9940680" imgH="31744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238" y="3667167"/>
                        <a:ext cx="40386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53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BB84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协议简介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457308" y="947990"/>
            <a:ext cx="7010216" cy="423664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相位编码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Group 56"/>
          <p:cNvGrpSpPr>
            <a:grpSpLocks/>
          </p:cNvGrpSpPr>
          <p:nvPr/>
        </p:nvGrpSpPr>
        <p:grpSpPr bwMode="auto">
          <a:xfrm>
            <a:off x="609704" y="1905040"/>
            <a:ext cx="8242182" cy="4354513"/>
            <a:chOff x="520" y="1664"/>
            <a:chExt cx="5761" cy="2518"/>
          </a:xfrm>
        </p:grpSpPr>
        <p:sp>
          <p:nvSpPr>
            <p:cNvPr id="19" name="Oval 29"/>
            <p:cNvSpPr>
              <a:spLocks noChangeArrowheads="1"/>
            </p:cNvSpPr>
            <p:nvPr/>
          </p:nvSpPr>
          <p:spPr bwMode="auto">
            <a:xfrm>
              <a:off x="1820" y="2198"/>
              <a:ext cx="2201" cy="1160"/>
            </a:xfrm>
            <a:prstGeom prst="ellips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3790" y="2546"/>
              <a:ext cx="360" cy="446"/>
            </a:xfrm>
            <a:prstGeom prst="rect">
              <a:avLst/>
            </a:prstGeom>
            <a:solidFill>
              <a:srgbClr val="33CC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1704" y="2546"/>
              <a:ext cx="361" cy="446"/>
            </a:xfrm>
            <a:prstGeom prst="rect">
              <a:avLst/>
            </a:prstGeom>
            <a:solidFill>
              <a:srgbClr val="33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 flipH="1">
              <a:off x="3790" y="2546"/>
              <a:ext cx="360" cy="46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1704" y="2546"/>
              <a:ext cx="361" cy="46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777" y="2779"/>
              <a:ext cx="9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5"/>
            <p:cNvSpPr>
              <a:spLocks/>
            </p:cNvSpPr>
            <p:nvPr/>
          </p:nvSpPr>
          <p:spPr bwMode="auto">
            <a:xfrm>
              <a:off x="4137" y="2329"/>
              <a:ext cx="579" cy="352"/>
            </a:xfrm>
            <a:custGeom>
              <a:avLst/>
              <a:gdLst>
                <a:gd name="T0" fmla="*/ 0 w 392"/>
                <a:gd name="T1" fmla="*/ 800 h 307"/>
                <a:gd name="T2" fmla="*/ 998 w 392"/>
                <a:gd name="T3" fmla="*/ 398 h 307"/>
                <a:gd name="T4" fmla="*/ 2004 w 392"/>
                <a:gd name="T5" fmla="*/ 200 h 307"/>
                <a:gd name="T6" fmla="*/ 3673 w 392"/>
                <a:gd name="T7" fmla="*/ 33 h 307"/>
                <a:gd name="T8" fmla="*/ 6013 w 392"/>
                <a:gd name="T9" fmla="*/ 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2"/>
                <a:gd name="T16" fmla="*/ 0 h 307"/>
                <a:gd name="T17" fmla="*/ 392 w 392"/>
                <a:gd name="T18" fmla="*/ 307 h 3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2" h="307">
                  <a:moveTo>
                    <a:pt x="0" y="307"/>
                  </a:moveTo>
                  <a:cubicBezTo>
                    <a:pt x="22" y="249"/>
                    <a:pt x="44" y="192"/>
                    <a:pt x="65" y="153"/>
                  </a:cubicBezTo>
                  <a:cubicBezTo>
                    <a:pt x="87" y="115"/>
                    <a:pt x="102" y="100"/>
                    <a:pt x="131" y="77"/>
                  </a:cubicBezTo>
                  <a:cubicBezTo>
                    <a:pt x="160" y="54"/>
                    <a:pt x="197" y="26"/>
                    <a:pt x="240" y="13"/>
                  </a:cubicBezTo>
                  <a:cubicBezTo>
                    <a:pt x="283" y="0"/>
                    <a:pt x="360" y="3"/>
                    <a:pt x="392" y="0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6"/>
            <p:cNvSpPr>
              <a:spLocks/>
            </p:cNvSpPr>
            <p:nvPr/>
          </p:nvSpPr>
          <p:spPr bwMode="auto">
            <a:xfrm>
              <a:off x="4137" y="2779"/>
              <a:ext cx="555" cy="351"/>
            </a:xfrm>
            <a:custGeom>
              <a:avLst/>
              <a:gdLst>
                <a:gd name="T0" fmla="*/ 0 w 376"/>
                <a:gd name="T1" fmla="*/ 0 h 306"/>
                <a:gd name="T2" fmla="*/ 1209 w 376"/>
                <a:gd name="T3" fmla="*/ 499 h 306"/>
                <a:gd name="T4" fmla="*/ 3602 w 376"/>
                <a:gd name="T5" fmla="*/ 749 h 306"/>
                <a:gd name="T6" fmla="*/ 5740 w 376"/>
                <a:gd name="T7" fmla="*/ 793 h 3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6"/>
                <a:gd name="T13" fmla="*/ 0 h 306"/>
                <a:gd name="T14" fmla="*/ 376 w 376"/>
                <a:gd name="T15" fmla="*/ 306 h 3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6" h="306">
                  <a:moveTo>
                    <a:pt x="0" y="0"/>
                  </a:moveTo>
                  <a:cubicBezTo>
                    <a:pt x="20" y="72"/>
                    <a:pt x="39" y="144"/>
                    <a:pt x="79" y="191"/>
                  </a:cubicBezTo>
                  <a:cubicBezTo>
                    <a:pt x="118" y="239"/>
                    <a:pt x="187" y="268"/>
                    <a:pt x="236" y="287"/>
                  </a:cubicBezTo>
                  <a:cubicBezTo>
                    <a:pt x="285" y="306"/>
                    <a:pt x="347" y="300"/>
                    <a:pt x="376" y="303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37"/>
            <p:cNvSpPr>
              <a:spLocks noChangeArrowheads="1"/>
            </p:cNvSpPr>
            <p:nvPr/>
          </p:nvSpPr>
          <p:spPr bwMode="auto">
            <a:xfrm>
              <a:off x="4716" y="2198"/>
              <a:ext cx="231" cy="2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Rectangle 38"/>
            <p:cNvSpPr>
              <a:spLocks noChangeArrowheads="1"/>
            </p:cNvSpPr>
            <p:nvPr/>
          </p:nvSpPr>
          <p:spPr bwMode="auto">
            <a:xfrm>
              <a:off x="4716" y="3010"/>
              <a:ext cx="231" cy="2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Text Box 39"/>
            <p:cNvSpPr txBox="1">
              <a:spLocks noChangeArrowheads="1"/>
            </p:cNvSpPr>
            <p:nvPr/>
          </p:nvSpPr>
          <p:spPr bwMode="auto">
            <a:xfrm>
              <a:off x="5066" y="2105"/>
              <a:ext cx="543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>
                  <a:ea typeface="文鼎书宋简" pitchFamily="49" charset="-122"/>
                </a:rPr>
                <a:t>D</a:t>
              </a:r>
              <a:r>
                <a:rPr lang="en-US" altLang="zh-CN" sz="2800" baseline="-25000">
                  <a:ea typeface="文鼎书宋简" pitchFamily="49" charset="-122"/>
                </a:rPr>
                <a:t>1</a:t>
              </a:r>
            </a:p>
          </p:txBody>
        </p:sp>
        <p:sp>
          <p:nvSpPr>
            <p:cNvPr id="30" name="Text Box 40"/>
            <p:cNvSpPr txBox="1">
              <a:spLocks noChangeArrowheads="1"/>
            </p:cNvSpPr>
            <p:nvPr/>
          </p:nvSpPr>
          <p:spPr bwMode="auto">
            <a:xfrm>
              <a:off x="5066" y="2986"/>
              <a:ext cx="543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>
                  <a:ea typeface="文鼎书宋简" pitchFamily="49" charset="-122"/>
                </a:rPr>
                <a:t>D</a:t>
              </a:r>
              <a:r>
                <a:rPr lang="en-US" altLang="zh-CN" sz="2800" baseline="-25000">
                  <a:ea typeface="文鼎书宋简" pitchFamily="49" charset="-122"/>
                </a:rPr>
                <a:t>2</a:t>
              </a:r>
            </a:p>
          </p:txBody>
        </p:sp>
        <p:sp>
          <p:nvSpPr>
            <p:cNvPr id="31" name="Freeform 41"/>
            <p:cNvSpPr>
              <a:spLocks/>
            </p:cNvSpPr>
            <p:nvPr/>
          </p:nvSpPr>
          <p:spPr bwMode="auto">
            <a:xfrm>
              <a:off x="777" y="2082"/>
              <a:ext cx="464" cy="542"/>
            </a:xfrm>
            <a:custGeom>
              <a:avLst/>
              <a:gdLst>
                <a:gd name="T0" fmla="*/ 0 w 720"/>
                <a:gd name="T1" fmla="*/ 79 h 728"/>
                <a:gd name="T2" fmla="*/ 8 w 720"/>
                <a:gd name="T3" fmla="*/ 79 h 728"/>
                <a:gd name="T4" fmla="*/ 17 w 720"/>
                <a:gd name="T5" fmla="*/ 0 h 728"/>
                <a:gd name="T6" fmla="*/ 25 w 720"/>
                <a:gd name="T7" fmla="*/ 79 h 728"/>
                <a:gd name="T8" fmla="*/ 34 w 720"/>
                <a:gd name="T9" fmla="*/ 79 h 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0"/>
                <a:gd name="T16" fmla="*/ 0 h 728"/>
                <a:gd name="T17" fmla="*/ 720 w 720"/>
                <a:gd name="T18" fmla="*/ 728 h 7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0" h="728">
                  <a:moveTo>
                    <a:pt x="0" y="624"/>
                  </a:moveTo>
                  <a:cubicBezTo>
                    <a:pt x="60" y="676"/>
                    <a:pt x="120" y="728"/>
                    <a:pt x="180" y="624"/>
                  </a:cubicBezTo>
                  <a:cubicBezTo>
                    <a:pt x="240" y="520"/>
                    <a:pt x="300" y="0"/>
                    <a:pt x="360" y="0"/>
                  </a:cubicBezTo>
                  <a:cubicBezTo>
                    <a:pt x="420" y="0"/>
                    <a:pt x="480" y="520"/>
                    <a:pt x="540" y="624"/>
                  </a:cubicBezTo>
                  <a:cubicBezTo>
                    <a:pt x="600" y="728"/>
                    <a:pt x="690" y="624"/>
                    <a:pt x="720" y="6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42"/>
            <p:cNvSpPr txBox="1">
              <a:spLocks noChangeArrowheads="1"/>
            </p:cNvSpPr>
            <p:nvPr/>
          </p:nvSpPr>
          <p:spPr bwMode="auto">
            <a:xfrm>
              <a:off x="520" y="1673"/>
              <a:ext cx="18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文鼎书宋简" pitchFamily="49" charset="-122"/>
                </a:rPr>
                <a:t>单光子</a:t>
              </a:r>
            </a:p>
          </p:txBody>
        </p:sp>
        <p:sp>
          <p:nvSpPr>
            <p:cNvPr id="33" name="Text Box 43"/>
            <p:cNvSpPr txBox="1">
              <a:spLocks noChangeArrowheads="1"/>
            </p:cNvSpPr>
            <p:nvPr/>
          </p:nvSpPr>
          <p:spPr bwMode="auto">
            <a:xfrm>
              <a:off x="721" y="2986"/>
              <a:ext cx="1379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文鼎书宋简" pitchFamily="49" charset="-122"/>
                </a:rPr>
                <a:t>分束器</a:t>
              </a:r>
            </a:p>
          </p:txBody>
        </p:sp>
        <p:sp>
          <p:nvSpPr>
            <p:cNvPr id="34" name="Text Box 44"/>
            <p:cNvSpPr txBox="1">
              <a:spLocks noChangeArrowheads="1"/>
            </p:cNvSpPr>
            <p:nvPr/>
          </p:nvSpPr>
          <p:spPr bwMode="auto">
            <a:xfrm>
              <a:off x="4002" y="1664"/>
              <a:ext cx="2279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ea typeface="文鼎书宋简" pitchFamily="49" charset="-122"/>
                </a:rPr>
                <a:t>光电探测器</a:t>
              </a:r>
            </a:p>
          </p:txBody>
        </p:sp>
        <p:sp>
          <p:nvSpPr>
            <p:cNvPr id="35" name="Text Box 49"/>
            <p:cNvSpPr txBox="1">
              <a:spLocks noChangeArrowheads="1"/>
            </p:cNvSpPr>
            <p:nvPr/>
          </p:nvSpPr>
          <p:spPr bwMode="auto">
            <a:xfrm>
              <a:off x="2727" y="1779"/>
              <a:ext cx="47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文鼎书宋简" pitchFamily="49" charset="-122"/>
                  <a:ea typeface="文鼎书宋简" pitchFamily="49" charset="-122"/>
                </a:rPr>
                <a:t>上</a:t>
              </a:r>
            </a:p>
          </p:txBody>
        </p:sp>
        <p:sp>
          <p:nvSpPr>
            <p:cNvPr id="36" name="Text Box 50"/>
            <p:cNvSpPr txBox="1">
              <a:spLocks noChangeArrowheads="1"/>
            </p:cNvSpPr>
            <p:nvPr/>
          </p:nvSpPr>
          <p:spPr bwMode="auto">
            <a:xfrm>
              <a:off x="2773" y="3341"/>
              <a:ext cx="46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文鼎书宋简" pitchFamily="49" charset="-122"/>
                  <a:ea typeface="文鼎书宋简" pitchFamily="49" charset="-122"/>
                </a:rPr>
                <a:t>下</a:t>
              </a:r>
            </a:p>
          </p:txBody>
        </p:sp>
        <p:graphicFrame>
          <p:nvGraphicFramePr>
            <p:cNvPr id="37" name="Object 3"/>
            <p:cNvGraphicFramePr>
              <a:graphicFrameLocks noChangeAspect="1"/>
            </p:cNvGraphicFramePr>
            <p:nvPr/>
          </p:nvGraphicFramePr>
          <p:xfrm>
            <a:off x="664" y="3496"/>
            <a:ext cx="2142" cy="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Equation" r:id="rId3" imgW="1285824" imgH="400185" progId="Equation.3">
                    <p:embed/>
                  </p:oleObj>
                </mc:Choice>
                <mc:Fallback>
                  <p:oleObj name="Equation" r:id="rId3" imgW="1285824" imgH="4001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" y="3496"/>
                          <a:ext cx="2142" cy="6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6708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RFI-MDI QKD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协议的背景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457308" y="947990"/>
            <a:ext cx="7010216" cy="423664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QKD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实验中的参考系：偏振编码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88" y="1676446"/>
            <a:ext cx="6081360" cy="3581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57308" y="5504919"/>
            <a:ext cx="8382000" cy="362417"/>
          </a:xfrm>
          <a:prstGeom prst="rect">
            <a:avLst/>
          </a:prstGeom>
          <a:solidFill>
            <a:srgbClr val="FFFF9F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609707" y="5528782"/>
            <a:ext cx="815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编码情况下，例如线偏振编码，参考系的旋转变化，会带来明显的误码。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3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RFI-MDI QKD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协议的背景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457308" y="947990"/>
            <a:ext cx="7010216" cy="423664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QKD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实验中的参考系：相位编码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9" descr="MZ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22249"/>
            <a:ext cx="7916863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57308" y="5504919"/>
            <a:ext cx="8382000" cy="362417"/>
          </a:xfrm>
          <a:prstGeom prst="rect">
            <a:avLst/>
          </a:prstGeom>
          <a:solidFill>
            <a:srgbClr val="FFFF9F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609707" y="5528782"/>
            <a:ext cx="815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相位编码方案中，臂长差漂移会带来误码。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477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RFI-MDI QKD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协议的背景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457308" y="947990"/>
            <a:ext cx="7010216" cy="423664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在类似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BB84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协议的系统中消除参考系漂移的影响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: RFI QKD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20713" y="1371600"/>
            <a:ext cx="5094287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625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Clr>
                <a:srgbClr val="7CA800"/>
              </a:buClr>
              <a:buSzPct val="85000"/>
              <a:buFont typeface="Arial" panose="020B0604020202020204" pitchFamily="34" charset="0"/>
              <a:buNone/>
              <a:defRPr/>
            </a:pPr>
            <a:r>
              <a:rPr lang="zh-CN" altLang="en-US" sz="3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三组正交基</a:t>
            </a:r>
            <a:r>
              <a:rPr lang="en-US" altLang="zh-CN" sz="3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3800" i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X, Y, Z</a:t>
            </a:r>
            <a:r>
              <a:rPr lang="en-US" altLang="zh-CN" sz="38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} </a:t>
            </a:r>
          </a:p>
          <a:p>
            <a:pPr marL="0" indent="0">
              <a:lnSpc>
                <a:spcPct val="120000"/>
              </a:lnSpc>
              <a:buClr>
                <a:srgbClr val="7CA800"/>
              </a:buClr>
              <a:buSzPct val="85000"/>
              <a:buFont typeface="Arial" panose="020B0604020202020204" pitchFamily="34" charset="0"/>
              <a:buNone/>
              <a:defRPr/>
            </a:pPr>
            <a:endParaRPr lang="en-US" altLang="zh-CN" sz="3800" dirty="0" smtClean="0">
              <a:solidFill>
                <a:sysClr val="windowText" lastClr="00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Clr>
                <a:srgbClr val="7CA800"/>
              </a:buClr>
              <a:buSzPct val="85000"/>
              <a:buFont typeface="Arial" panose="020B0604020202020204" pitchFamily="34" charset="0"/>
              <a:buNone/>
              <a:defRPr/>
            </a:pPr>
            <a:r>
              <a:rPr lang="en-US" altLang="zh-CN" sz="3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3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</a:t>
            </a:r>
            <a:r>
              <a:rPr lang="en-US" altLang="zh-CN" sz="3600" dirty="0" smtClean="0">
                <a:solidFill>
                  <a:sysClr val="windowText" lastClr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 </a:t>
            </a:r>
            <a:r>
              <a:rPr lang="en-US" altLang="zh-CN" sz="3800" dirty="0" smtClean="0">
                <a:solidFill>
                  <a:sysClr val="windowText" lastClr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Alice</a:t>
            </a:r>
            <a:r>
              <a:rPr lang="zh-CN" altLang="en-US" sz="3800" dirty="0" smtClean="0">
                <a:solidFill>
                  <a:sysClr val="windowText" lastClr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sz="3800" dirty="0">
                <a:solidFill>
                  <a:sysClr val="windowText" lastClr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Bob</a:t>
            </a:r>
            <a:r>
              <a:rPr lang="zh-CN" altLang="en-US" sz="3800" dirty="0" smtClean="0">
                <a:solidFill>
                  <a:sysClr val="windowText" lastClr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总能很好地对齐，不受环境影响！</a:t>
            </a:r>
            <a:endParaRPr lang="en-US" altLang="zh-CN" sz="3800" dirty="0" smtClean="0">
              <a:solidFill>
                <a:sysClr val="windowText" lastClr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lnSpc>
                <a:spcPct val="120000"/>
              </a:lnSpc>
              <a:buClr>
                <a:srgbClr val="7CA800"/>
              </a:buClr>
              <a:buSzPct val="85000"/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2400" dirty="0" smtClean="0">
                <a:solidFill>
                  <a:sysClr val="windowText" lastClr="000000"/>
                </a:solidFill>
              </a:rPr>
              <a:t>    </a:t>
            </a:r>
            <a:r>
              <a:rPr lang="en-US" altLang="zh-CN" sz="5800" i="1" dirty="0" smtClean="0">
                <a:solidFill>
                  <a:sysClr val="windowText" lastClr="000000"/>
                </a:solidFill>
              </a:rPr>
              <a:t>Z</a:t>
            </a:r>
            <a:r>
              <a:rPr lang="en-US" altLang="zh-CN" sz="5800" dirty="0" smtClean="0">
                <a:solidFill>
                  <a:sysClr val="windowText" lastClr="000000"/>
                </a:solidFill>
              </a:rPr>
              <a:t> = </a:t>
            </a:r>
            <a:r>
              <a:rPr lang="en-US" altLang="zh-CN" sz="5800" i="1" dirty="0" smtClean="0">
                <a:solidFill>
                  <a:sysClr val="windowText" lastClr="000000"/>
                </a:solidFill>
              </a:rPr>
              <a:t>Z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A</a:t>
            </a:r>
            <a:r>
              <a:rPr lang="en-US" altLang="zh-CN" sz="5800" dirty="0" smtClean="0">
                <a:solidFill>
                  <a:sysClr val="windowText" lastClr="000000"/>
                </a:solidFill>
              </a:rPr>
              <a:t> = </a:t>
            </a:r>
            <a:r>
              <a:rPr lang="en-US" altLang="zh-CN" sz="5800" i="1" dirty="0" smtClean="0">
                <a:solidFill>
                  <a:sysClr val="windowText" lastClr="000000"/>
                </a:solidFill>
              </a:rPr>
              <a:t>Z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B</a:t>
            </a:r>
            <a:r>
              <a:rPr lang="en-US" altLang="zh-CN" sz="5800" dirty="0" smtClean="0">
                <a:solidFill>
                  <a:sysClr val="windowText" lastClr="000000"/>
                </a:solidFill>
              </a:rPr>
              <a:t> </a:t>
            </a:r>
          </a:p>
          <a:p>
            <a:pPr marL="0" indent="0">
              <a:lnSpc>
                <a:spcPct val="120000"/>
              </a:lnSpc>
              <a:buClr>
                <a:srgbClr val="7CA800"/>
              </a:buClr>
              <a:buSzPct val="85000"/>
              <a:buFont typeface="Arial" panose="020B0604020202020204" pitchFamily="34" charset="0"/>
              <a:buNone/>
              <a:defRPr/>
            </a:pPr>
            <a:endParaRPr lang="en-US" altLang="zh-CN" sz="42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5" name="Picture 1" descr="C:\Documents and Settings\Administrator\Application Data\Tencent\Users\171551480\QQ\WinTemp\RichOle\H9]0S_WG)8HX_1C4AJY7$Z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95772"/>
            <a:ext cx="78374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5" y="1524000"/>
            <a:ext cx="2892425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8"/>
          <p:cNvSpPr txBox="1">
            <a:spLocks noChangeArrowheads="1"/>
          </p:cNvSpPr>
          <p:nvPr/>
        </p:nvSpPr>
        <p:spPr bwMode="auto">
          <a:xfrm>
            <a:off x="620713" y="3886200"/>
            <a:ext cx="5399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&amp; Y</a:t>
            </a:r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en-US" altLang="zh-CN" sz="140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zh-CN" altLang="en-US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可以不被对齐，有可变夹角</a:t>
            </a:r>
            <a:r>
              <a:rPr lang="el-GR" altLang="zh-CN" sz="240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β</a:t>
            </a:r>
            <a:endParaRPr lang="en-US" altLang="zh-CN" sz="240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/>
          </a:p>
        </p:txBody>
      </p:sp>
      <p:sp>
        <p:nvSpPr>
          <p:cNvPr id="8" name="文本框 10"/>
          <p:cNvSpPr txBox="1">
            <a:spLocks noChangeArrowheads="1"/>
          </p:cNvSpPr>
          <p:nvPr/>
        </p:nvSpPr>
        <p:spPr bwMode="auto">
          <a:xfrm>
            <a:off x="574675" y="5029158"/>
            <a:ext cx="8118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 b="1" i="1">
                <a:solidFill>
                  <a:srgbClr val="C00000"/>
                </a:solidFill>
              </a:rPr>
              <a:t>              Z</a:t>
            </a:r>
            <a:r>
              <a:rPr lang="en-US" altLang="zh-CN" sz="2800" b="1" i="1" baseline="-25000">
                <a:solidFill>
                  <a:srgbClr val="C00000"/>
                </a:solidFill>
              </a:rPr>
              <a:t>A</a:t>
            </a:r>
            <a:r>
              <a:rPr lang="en-US" altLang="zh-CN" sz="2800" b="1" i="1">
                <a:solidFill>
                  <a:srgbClr val="C00000"/>
                </a:solidFill>
              </a:rPr>
              <a:t>Z</a:t>
            </a:r>
            <a:r>
              <a:rPr lang="en-US" altLang="zh-CN" sz="2800" b="1" i="1" baseline="-25000">
                <a:solidFill>
                  <a:srgbClr val="C00000"/>
                </a:solidFill>
              </a:rPr>
              <a:t>B</a:t>
            </a:r>
            <a:r>
              <a:rPr lang="en-US" altLang="zh-CN" sz="2800">
                <a:solidFill>
                  <a:srgbClr val="000000"/>
                </a:solidFill>
              </a:rPr>
              <a:t>                             </a:t>
            </a:r>
            <a:r>
              <a:rPr lang="zh-CN" altLang="en-US" sz="2800" b="1" i="1">
                <a:solidFill>
                  <a:srgbClr val="7030A0"/>
                </a:solidFill>
              </a:rPr>
              <a:t>形成密钥</a:t>
            </a:r>
            <a:endParaRPr lang="en-US" altLang="zh-CN" sz="2800" b="1" i="1">
              <a:solidFill>
                <a:srgbClr val="7030A0"/>
              </a:solidFill>
            </a:endParaRPr>
          </a:p>
          <a:p>
            <a:pPr eaLnBrk="1" hangingPunct="1"/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163252" y="5118554"/>
            <a:ext cx="1789748" cy="40368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609600" y="5526045"/>
            <a:ext cx="3429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>
                <a:solidFill>
                  <a:srgbClr val="C00000"/>
                </a:solidFill>
              </a:rPr>
              <a:t>X</a:t>
            </a:r>
            <a:r>
              <a:rPr lang="en-US" altLang="zh-CN" sz="2800" b="1" i="1" baseline="-25000">
                <a:solidFill>
                  <a:srgbClr val="C00000"/>
                </a:solidFill>
              </a:rPr>
              <a:t>A</a:t>
            </a:r>
            <a:r>
              <a:rPr lang="en-US" altLang="zh-CN" sz="2800" b="1" i="1">
                <a:solidFill>
                  <a:srgbClr val="C00000"/>
                </a:solidFill>
              </a:rPr>
              <a:t>X</a:t>
            </a:r>
            <a:r>
              <a:rPr lang="en-US" altLang="zh-CN" sz="2800" b="1" i="1" baseline="-25000">
                <a:solidFill>
                  <a:srgbClr val="C00000"/>
                </a:solidFill>
              </a:rPr>
              <a:t>B</a:t>
            </a:r>
            <a:r>
              <a:rPr lang="en-US" altLang="zh-CN" sz="2800" b="1">
                <a:solidFill>
                  <a:srgbClr val="C00000"/>
                </a:solidFill>
              </a:rPr>
              <a:t> , </a:t>
            </a:r>
            <a:r>
              <a:rPr lang="en-US" altLang="zh-CN" sz="2800" b="1" i="1">
                <a:solidFill>
                  <a:srgbClr val="C00000"/>
                </a:solidFill>
              </a:rPr>
              <a:t>X</a:t>
            </a:r>
            <a:r>
              <a:rPr lang="en-US" altLang="zh-CN" sz="2800" b="1" i="1" baseline="-25000">
                <a:solidFill>
                  <a:srgbClr val="C00000"/>
                </a:solidFill>
              </a:rPr>
              <a:t>A</a:t>
            </a:r>
            <a:r>
              <a:rPr lang="en-US" altLang="zh-CN" sz="2800" b="1" i="1">
                <a:solidFill>
                  <a:srgbClr val="C00000"/>
                </a:solidFill>
              </a:rPr>
              <a:t>Y</a:t>
            </a:r>
            <a:r>
              <a:rPr lang="en-US" altLang="zh-CN" sz="2800" b="1" i="1" baseline="-25000">
                <a:solidFill>
                  <a:srgbClr val="C00000"/>
                </a:solidFill>
              </a:rPr>
              <a:t>B, </a:t>
            </a:r>
          </a:p>
          <a:p>
            <a:r>
              <a:rPr lang="en-US" altLang="zh-CN" sz="2800" b="1" i="1">
                <a:solidFill>
                  <a:srgbClr val="C00000"/>
                </a:solidFill>
              </a:rPr>
              <a:t>Y</a:t>
            </a:r>
            <a:r>
              <a:rPr lang="en-US" altLang="zh-CN" sz="2800" b="1" i="1" baseline="-25000">
                <a:solidFill>
                  <a:srgbClr val="C00000"/>
                </a:solidFill>
              </a:rPr>
              <a:t>A</a:t>
            </a:r>
            <a:r>
              <a:rPr lang="en-US" altLang="zh-CN" sz="2800" b="1" i="1">
                <a:solidFill>
                  <a:srgbClr val="C00000"/>
                </a:solidFill>
              </a:rPr>
              <a:t>X</a:t>
            </a:r>
            <a:r>
              <a:rPr lang="en-US" altLang="zh-CN" sz="2800" b="1" i="1" baseline="-25000">
                <a:solidFill>
                  <a:srgbClr val="C00000"/>
                </a:solidFill>
              </a:rPr>
              <a:t>B </a:t>
            </a:r>
            <a:r>
              <a:rPr lang="en-US" altLang="zh-CN" sz="2800" b="1">
                <a:solidFill>
                  <a:srgbClr val="C00000"/>
                </a:solidFill>
              </a:rPr>
              <a:t> &amp; </a:t>
            </a:r>
            <a:r>
              <a:rPr lang="en-US" altLang="zh-CN" sz="2800" b="1" i="1">
                <a:solidFill>
                  <a:srgbClr val="C00000"/>
                </a:solidFill>
              </a:rPr>
              <a:t>Y</a:t>
            </a:r>
            <a:r>
              <a:rPr lang="en-US" altLang="zh-CN" sz="2800" b="1" i="1" baseline="-25000">
                <a:solidFill>
                  <a:srgbClr val="C00000"/>
                </a:solidFill>
              </a:rPr>
              <a:t>A</a:t>
            </a:r>
            <a:r>
              <a:rPr lang="en-US" altLang="zh-CN" sz="2800" b="1" i="1">
                <a:solidFill>
                  <a:srgbClr val="C00000"/>
                </a:solidFill>
              </a:rPr>
              <a:t>Y</a:t>
            </a:r>
            <a:r>
              <a:rPr lang="en-US" altLang="zh-CN" sz="2800" b="1" i="1" baseline="-25000">
                <a:solidFill>
                  <a:srgbClr val="C00000"/>
                </a:solidFill>
              </a:rPr>
              <a:t>B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11" name="文本框 13"/>
          <p:cNvSpPr txBox="1">
            <a:spLocks noChangeArrowheads="1"/>
          </p:cNvSpPr>
          <p:nvPr/>
        </p:nvSpPr>
        <p:spPr bwMode="auto">
          <a:xfrm>
            <a:off x="4360863" y="5718133"/>
            <a:ext cx="4478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1">
                <a:solidFill>
                  <a:srgbClr val="7030A0"/>
                </a:solidFill>
              </a:rPr>
              <a:t>度量窃听者的信息量</a:t>
            </a:r>
            <a:endParaRPr lang="en-US" altLang="zh-CN" sz="2800" b="1" i="1">
              <a:solidFill>
                <a:srgbClr val="7030A0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3559874" y="5870552"/>
            <a:ext cx="631126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-6350" y="1219200"/>
            <a:ext cx="6159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参考系无关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QKD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sp>
        <p:nvSpPr>
          <p:cNvPr id="14" name="TextBox 5"/>
          <p:cNvSpPr txBox="1"/>
          <p:nvPr/>
        </p:nvSpPr>
        <p:spPr>
          <a:xfrm>
            <a:off x="0" y="6500769"/>
            <a:ext cx="3886218" cy="3723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Phys. Rev. A 82, 012304 (2010)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4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304800"/>
            <a:ext cx="716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altLang="zh-CN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RFI-MDI QKD</a:t>
            </a:r>
            <a:r>
              <a:rPr lang="zh-CN" altLang="en-US" sz="3200" b="1" kern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协议的背景</a:t>
            </a:r>
            <a:endParaRPr lang="zh-CN" sz="3200" b="1" kern="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914400" y="1371600"/>
            <a:ext cx="6840538" cy="3455988"/>
            <a:chOff x="914400" y="1371600"/>
            <a:chExt cx="6840000" cy="3456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" r="468" b="31931"/>
            <a:stretch>
              <a:fillRect/>
            </a:stretch>
          </p:blipFill>
          <p:spPr bwMode="auto">
            <a:xfrm>
              <a:off x="914400" y="1371600"/>
              <a:ext cx="6840000" cy="345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本框 5"/>
            <p:cNvSpPr txBox="1">
              <a:spLocks noChangeArrowheads="1"/>
            </p:cNvSpPr>
            <p:nvPr/>
          </p:nvSpPr>
          <p:spPr bwMode="auto">
            <a:xfrm>
              <a:off x="3284348" y="2296335"/>
              <a:ext cx="5334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 b="1"/>
                <a:t>ATT</a:t>
              </a:r>
              <a:endParaRPr lang="zh-CN" altLang="en-US" sz="1200" b="1"/>
            </a:p>
          </p:txBody>
        </p:sp>
        <p:grpSp>
          <p:nvGrpSpPr>
            <p:cNvPr id="7" name="组合 8"/>
            <p:cNvGrpSpPr>
              <a:grpSpLocks/>
            </p:cNvGrpSpPr>
            <p:nvPr/>
          </p:nvGrpSpPr>
          <p:grpSpPr bwMode="auto">
            <a:xfrm>
              <a:off x="2340134" y="3280386"/>
              <a:ext cx="610997" cy="276999"/>
              <a:chOff x="8075802" y="2445835"/>
              <a:chExt cx="610997" cy="276999"/>
            </a:xfrm>
          </p:grpSpPr>
          <p:sp>
            <p:nvSpPr>
              <p:cNvPr id="17" name="圆角矩形 16"/>
              <p:cNvSpPr/>
              <p:nvPr/>
            </p:nvSpPr>
            <p:spPr>
              <a:xfrm>
                <a:off x="8101711" y="2448699"/>
                <a:ext cx="440436" cy="2286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文本框 17"/>
              <p:cNvSpPr txBox="1">
                <a:spLocks noChangeArrowheads="1"/>
              </p:cNvSpPr>
              <p:nvPr/>
            </p:nvSpPr>
            <p:spPr bwMode="auto">
              <a:xfrm>
                <a:off x="8075802" y="2445835"/>
                <a:ext cx="61099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latin typeface="Arial Black" panose="020B0A04020102020204" pitchFamily="34" charset="0"/>
                  </a:rPr>
                  <a:t>VOA</a:t>
                </a:r>
                <a:endParaRPr lang="zh-CN" altLang="en-US" sz="120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8" name="组合 11"/>
            <p:cNvGrpSpPr>
              <a:grpSpLocks/>
            </p:cNvGrpSpPr>
            <p:nvPr/>
          </p:nvGrpSpPr>
          <p:grpSpPr bwMode="auto">
            <a:xfrm>
              <a:off x="3084703" y="3304401"/>
              <a:ext cx="610997" cy="276999"/>
              <a:chOff x="8075802" y="2445835"/>
              <a:chExt cx="610997" cy="276999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8101711" y="2448699"/>
                <a:ext cx="440436" cy="2286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文本框 15"/>
              <p:cNvSpPr txBox="1">
                <a:spLocks noChangeArrowheads="1"/>
              </p:cNvSpPr>
              <p:nvPr/>
            </p:nvSpPr>
            <p:spPr bwMode="auto">
              <a:xfrm>
                <a:off x="8075802" y="2445835"/>
                <a:ext cx="61099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latin typeface="Arial Black" panose="020B0A04020102020204" pitchFamily="34" charset="0"/>
                  </a:rPr>
                  <a:t>VOA</a:t>
                </a:r>
                <a:endParaRPr lang="zh-CN" altLang="en-US" sz="120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9" name="组合 14"/>
            <p:cNvGrpSpPr>
              <a:grpSpLocks/>
            </p:cNvGrpSpPr>
            <p:nvPr/>
          </p:nvGrpSpPr>
          <p:grpSpPr bwMode="auto">
            <a:xfrm>
              <a:off x="6354508" y="3283065"/>
              <a:ext cx="610997" cy="276999"/>
              <a:chOff x="8075802" y="2445835"/>
              <a:chExt cx="610997" cy="276999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8101711" y="2448699"/>
                <a:ext cx="440436" cy="2286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文本框 13"/>
              <p:cNvSpPr txBox="1">
                <a:spLocks noChangeArrowheads="1"/>
              </p:cNvSpPr>
              <p:nvPr/>
            </p:nvSpPr>
            <p:spPr bwMode="auto">
              <a:xfrm>
                <a:off x="8075802" y="2445835"/>
                <a:ext cx="61099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latin typeface="Arial Black" panose="020B0A04020102020204" pitchFamily="34" charset="0"/>
                  </a:rPr>
                  <a:t>VOA</a:t>
                </a:r>
                <a:endParaRPr lang="zh-CN" altLang="en-US" sz="1200"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10" name="组合 17"/>
            <p:cNvGrpSpPr>
              <a:grpSpLocks/>
            </p:cNvGrpSpPr>
            <p:nvPr/>
          </p:nvGrpSpPr>
          <p:grpSpPr bwMode="auto">
            <a:xfrm>
              <a:off x="5598859" y="3258866"/>
              <a:ext cx="610997" cy="276999"/>
              <a:chOff x="8075802" y="2445835"/>
              <a:chExt cx="610997" cy="276999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8101711" y="2448699"/>
                <a:ext cx="440436" cy="2286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2" name="文本框 11"/>
              <p:cNvSpPr txBox="1">
                <a:spLocks noChangeArrowheads="1"/>
              </p:cNvSpPr>
              <p:nvPr/>
            </p:nvSpPr>
            <p:spPr bwMode="auto">
              <a:xfrm>
                <a:off x="8075802" y="2445835"/>
                <a:ext cx="61099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200">
                    <a:latin typeface="Arial Black" panose="020B0A04020102020204" pitchFamily="34" charset="0"/>
                  </a:rPr>
                  <a:t>VOA</a:t>
                </a:r>
                <a:endParaRPr lang="zh-CN" altLang="en-US" sz="120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19" name="文本框 18"/>
          <p:cNvSpPr txBox="1"/>
          <p:nvPr/>
        </p:nvSpPr>
        <p:spPr>
          <a:xfrm>
            <a:off x="911225" y="4803775"/>
            <a:ext cx="145415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i="1" dirty="0">
                <a:solidFill>
                  <a:schemeClr val="accent6">
                    <a:lumMod val="75000"/>
                  </a:schemeClr>
                </a:solidFill>
              </a:rPr>
              <a:t>Z basis  </a:t>
            </a:r>
            <a:endParaRPr lang="zh-CN" altLang="en-US" sz="28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13" y="5399088"/>
            <a:ext cx="5032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8" y="5916613"/>
            <a:ext cx="488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框 21"/>
          <p:cNvSpPr txBox="1"/>
          <p:nvPr/>
        </p:nvSpPr>
        <p:spPr>
          <a:xfrm>
            <a:off x="3749675" y="4803775"/>
            <a:ext cx="150495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i="1" dirty="0">
                <a:solidFill>
                  <a:schemeClr val="accent6">
                    <a:lumMod val="75000"/>
                  </a:schemeClr>
                </a:solidFill>
              </a:rPr>
              <a:t>X basis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332538" y="4800600"/>
            <a:ext cx="16891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i="1" dirty="0">
                <a:solidFill>
                  <a:schemeClr val="accent6">
                    <a:lumMod val="75000"/>
                  </a:schemeClr>
                </a:solidFill>
              </a:rPr>
              <a:t>Y basis</a:t>
            </a:r>
            <a:endParaRPr lang="zh-CN" altLang="en-US" sz="28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574675" y="5967413"/>
            <a:ext cx="1639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C00000"/>
                </a:solidFill>
              </a:rPr>
              <a:t>Long arm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574675" y="5416550"/>
            <a:ext cx="1639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C00000"/>
                </a:solidFill>
              </a:rPr>
              <a:t>Short arm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5916613"/>
            <a:ext cx="2476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5440363"/>
            <a:ext cx="2495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5408613"/>
            <a:ext cx="26479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5883275"/>
            <a:ext cx="26003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3930650"/>
            <a:ext cx="1828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4"/>
          <p:cNvSpPr txBox="1">
            <a:spLocks noChangeArrowheads="1"/>
          </p:cNvSpPr>
          <p:nvPr/>
        </p:nvSpPr>
        <p:spPr bwMode="auto">
          <a:xfrm>
            <a:off x="-6350" y="1219200"/>
            <a:ext cx="61595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实验系统</a:t>
            </a:r>
          </a:p>
        </p:txBody>
      </p:sp>
      <p:sp>
        <p:nvSpPr>
          <p:cNvPr id="32" name="圆角矩形标注 31"/>
          <p:cNvSpPr>
            <a:spLocks noChangeArrowheads="1"/>
          </p:cNvSpPr>
          <p:nvPr/>
        </p:nvSpPr>
        <p:spPr bwMode="auto">
          <a:xfrm>
            <a:off x="0" y="1371600"/>
            <a:ext cx="1828800" cy="609600"/>
          </a:xfrm>
          <a:prstGeom prst="wedgeRoundRectCallout">
            <a:avLst>
              <a:gd name="adj1" fmla="val 84338"/>
              <a:gd name="adj2" fmla="val 127153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引入诱骗态</a:t>
            </a:r>
          </a:p>
        </p:txBody>
      </p:sp>
      <p:sp>
        <p:nvSpPr>
          <p:cNvPr id="33" name="TextBox 5"/>
          <p:cNvSpPr txBox="1"/>
          <p:nvPr/>
        </p:nvSpPr>
        <p:spPr>
          <a:xfrm>
            <a:off x="32827" y="6529388"/>
            <a:ext cx="3886218" cy="3966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Scientific Reports </a:t>
            </a:r>
            <a:r>
              <a:rPr lang="en-US" altLang="zh-CN" sz="1600" dirty="0" smtClean="0">
                <a:solidFill>
                  <a:schemeClr val="tx1"/>
                </a:solidFill>
              </a:rPr>
              <a:t>4,3617(2014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57308" y="947990"/>
            <a:ext cx="7010216" cy="423664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RFI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Reference-Frame-Independent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QKD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协议实验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67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134TGp_report_diagram">
  <a:themeElements>
    <a:clrScheme name="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00FF"/>
            </a:gs>
            <a:gs pos="100000">
              <a:srgbClr val="0000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00FF"/>
            </a:gs>
            <a:gs pos="100000">
              <a:srgbClr val="0000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134TGp_report_diagram">
  <a:themeElements>
    <a:clrScheme name="1_134TGp_report_diagram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_134TGp_report_diagra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00FF"/>
            </a:gs>
            <a:gs pos="100000">
              <a:srgbClr val="0000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00FF"/>
            </a:gs>
            <a:gs pos="100000">
              <a:srgbClr val="0000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134TGp_report_diagram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34TGp_report_diagram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34TGp_report_diagram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134TGp_report_diagram_2">
  <a:themeElements>
    <a:clrScheme name="1_134TGp_report_diagram_2 2">
      <a:dk1>
        <a:srgbClr val="23387D"/>
      </a:dk1>
      <a:lt1>
        <a:srgbClr val="FFFFFF"/>
      </a:lt1>
      <a:dk2>
        <a:srgbClr val="1A3D97"/>
      </a:dk2>
      <a:lt2>
        <a:srgbClr val="DDDDDD"/>
      </a:lt2>
      <a:accent1>
        <a:srgbClr val="4972BB"/>
      </a:accent1>
      <a:accent2>
        <a:srgbClr val="6A99D8"/>
      </a:accent2>
      <a:accent3>
        <a:srgbClr val="FFFFFF"/>
      </a:accent3>
      <a:accent4>
        <a:srgbClr val="1C2E6A"/>
      </a:accent4>
      <a:accent5>
        <a:srgbClr val="B1BCDA"/>
      </a:accent5>
      <a:accent6>
        <a:srgbClr val="5F8AC4"/>
      </a:accent6>
      <a:hlink>
        <a:srgbClr val="96B1E6"/>
      </a:hlink>
      <a:folHlink>
        <a:srgbClr val="99C25C"/>
      </a:folHlink>
    </a:clrScheme>
    <a:fontScheme name="1_134TGp_report_diagram_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00FF"/>
            </a:gs>
            <a:gs pos="100000">
              <a:srgbClr val="0000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00FF"/>
            </a:gs>
            <a:gs pos="100000">
              <a:srgbClr val="0000FF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134TGp_report_diagram_2 1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34TGp_report_diagram_2 2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4972BB"/>
        </a:accent1>
        <a:accent2>
          <a:srgbClr val="6A99D8"/>
        </a:accent2>
        <a:accent3>
          <a:srgbClr val="FFFFFF"/>
        </a:accent3>
        <a:accent4>
          <a:srgbClr val="1C2E6A"/>
        </a:accent4>
        <a:accent5>
          <a:srgbClr val="B1BCDA"/>
        </a:accent5>
        <a:accent6>
          <a:srgbClr val="5F8AC4"/>
        </a:accent6>
        <a:hlink>
          <a:srgbClr val="96B1E6"/>
        </a:hlink>
        <a:folHlink>
          <a:srgbClr val="99C25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34TGp_report_diagram_2 3">
        <a:dk1>
          <a:srgbClr val="23387D"/>
        </a:dk1>
        <a:lt1>
          <a:srgbClr val="FFFFFF"/>
        </a:lt1>
        <a:dk2>
          <a:srgbClr val="1A3D97"/>
        </a:dk2>
        <a:lt2>
          <a:srgbClr val="DDDDDD"/>
        </a:lt2>
        <a:accent1>
          <a:srgbClr val="6E51A7"/>
        </a:accent1>
        <a:accent2>
          <a:srgbClr val="8C8EE0"/>
        </a:accent2>
        <a:accent3>
          <a:srgbClr val="FFFFFF"/>
        </a:accent3>
        <a:accent4>
          <a:srgbClr val="1C2E6A"/>
        </a:accent4>
        <a:accent5>
          <a:srgbClr val="BAB3D0"/>
        </a:accent5>
        <a:accent6>
          <a:srgbClr val="7E80CB"/>
        </a:accent6>
        <a:hlink>
          <a:srgbClr val="96B1E6"/>
        </a:hlink>
        <a:folHlink>
          <a:srgbClr val="7BB32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134TGp_report_diagram_v2</Template>
  <TotalTime>11009</TotalTime>
  <Pages>0</Pages>
  <Words>1398</Words>
  <Characters>0</Characters>
  <Application>Microsoft Office PowerPoint</Application>
  <DocSecurity>0</DocSecurity>
  <PresentationFormat>全屏显示(4:3)</PresentationFormat>
  <Lines>0</Lines>
  <Paragraphs>194</Paragraphs>
  <Slides>38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9" baseType="lpstr">
      <vt:lpstr>Arial Unicode MS</vt:lpstr>
      <vt:lpstr>黑体</vt:lpstr>
      <vt:lpstr>华文行楷</vt:lpstr>
      <vt:lpstr>楷体_GB2312</vt:lpstr>
      <vt:lpstr>隶书</vt:lpstr>
      <vt:lpstr>宋体</vt:lpstr>
      <vt:lpstr>微软雅黑</vt:lpstr>
      <vt:lpstr>文鼎书宋简</vt:lpstr>
      <vt:lpstr>新宋体</vt:lpstr>
      <vt:lpstr>Arial</vt:lpstr>
      <vt:lpstr>Arial Black</vt:lpstr>
      <vt:lpstr>Calibri</vt:lpstr>
      <vt:lpstr>Cambria Math</vt:lpstr>
      <vt:lpstr>Times New Roman</vt:lpstr>
      <vt:lpstr>Verdana</vt:lpstr>
      <vt:lpstr>Wingdings</vt:lpstr>
      <vt:lpstr>134TGp_report_diagram</vt:lpstr>
      <vt:lpstr>1_134TGp_report_diagram</vt:lpstr>
      <vt:lpstr>1_134TGp_report_diagram_2</vt:lpstr>
      <vt:lpstr>Microsoft Visio 绘图</vt:lpstr>
      <vt:lpstr>Microsoft Equation 3.0</vt:lpstr>
      <vt:lpstr>QKD最新进展： RFI-MDI协议与RRDPS协议及其实验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wsh</dc:creator>
  <cp:lastModifiedBy>zq silver</cp:lastModifiedBy>
  <cp:revision>1091</cp:revision>
  <cp:lastPrinted>1601-01-01T00:00:00Z</cp:lastPrinted>
  <dcterms:created xsi:type="dcterms:W3CDTF">2009-08-20T14:29:47Z</dcterms:created>
  <dcterms:modified xsi:type="dcterms:W3CDTF">2015-10-15T05:01:36Z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2052-6.6.0.2461</vt:lpwstr>
  </property>
</Properties>
</file>