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4" r:id="rId2"/>
    <p:sldMasterId id="2147483665" r:id="rId3"/>
  </p:sldMasterIdLst>
  <p:notesMasterIdLst>
    <p:notesMasterId r:id="rId23"/>
  </p:notesMasterIdLst>
  <p:handoutMasterIdLst>
    <p:handoutMasterId r:id="rId24"/>
  </p:handoutMasterIdLst>
  <p:sldIdLst>
    <p:sldId id="256" r:id="rId4"/>
    <p:sldId id="260" r:id="rId5"/>
    <p:sldId id="547" r:id="rId6"/>
    <p:sldId id="548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7" r:id="rId15"/>
    <p:sldId id="556" r:id="rId16"/>
    <p:sldId id="558" r:id="rId17"/>
    <p:sldId id="559" r:id="rId18"/>
    <p:sldId id="560" r:id="rId19"/>
    <p:sldId id="561" r:id="rId20"/>
    <p:sldId id="562" r:id="rId21"/>
    <p:sldId id="357" r:id="rId22"/>
  </p:sldIdLst>
  <p:sldSz cx="9144000" cy="6858000" type="screen4x3"/>
  <p:notesSz cx="6759575" cy="98679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  <a:srgbClr val="FF99CC"/>
    <a:srgbClr val="CDF5FF"/>
    <a:srgbClr val="FF6600"/>
    <a:srgbClr val="66FFFF"/>
    <a:srgbClr val="FFFF66"/>
    <a:srgbClr val="00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5181" autoAdjust="0"/>
  </p:normalViewPr>
  <p:slideViewPr>
    <p:cSldViewPr>
      <p:cViewPr varScale="1">
        <p:scale>
          <a:sx n="112" d="100"/>
          <a:sy n="112" d="100"/>
        </p:scale>
        <p:origin x="1032" y="78"/>
      </p:cViewPr>
      <p:guideLst>
        <p:guide orient="horz" pos="2212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84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89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289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5FB3DD2-2B8C-4774-8F9F-93613BEF6D1B}" type="datetimeFigureOut">
              <a:rPr lang="zh-CN" altLang="en-US"/>
              <a:pPr>
                <a:defRPr/>
              </a:pPr>
              <a:t>2015/6/18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2600"/>
            <a:ext cx="29289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372600"/>
            <a:ext cx="2928938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94B0755-4032-4720-B375-FC9EACE2B5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1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89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289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F2B95E0-1B02-464D-924E-6A99CC46E5B6}" type="datetimeFigureOut">
              <a:rPr lang="zh-CN" altLang="en-US"/>
              <a:pPr>
                <a:defRPr/>
              </a:pPr>
              <a:t>2015/6/18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39775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275" y="4687888"/>
            <a:ext cx="5407025" cy="4440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2600"/>
            <a:ext cx="29289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050" y="9372600"/>
            <a:ext cx="2928938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4F05F28-FC10-48F4-AB99-29BFF930E3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48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2E6F21-7284-49DE-8FFA-B4761DAA4A8C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11543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我的报告主要分为五个方面的内容，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第一部分是量子密码的简要介绍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第二部分是量子密码协议安全性，主要想回答为什么说量子密码协议是无条件安全的？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第三部分是量子密码的实际安全性，主要想回答既然量子密码是安全的，为什么还存在各种攻击？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第四部分是设备无关协议安全性，主要回答如何解决实际系统中存在的攻击问题？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第五部分是结论和展望</a:t>
            </a:r>
            <a:endParaRPr lang="en-US" altLang="zh-CN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A63D75-15F2-48B3-A23A-5611C5EC1858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22532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AE2EA6-F5E2-4CEE-858E-3130B3D0BC9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90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462FB3-5823-49E2-A4C6-DBCB9F324FE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19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05F28-FC10-48F4-AB99-29BFF930E31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809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34EB8EB-F356-4ED0-8486-D6A9D1E9DE60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9013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中科院量子信息重点实验室</a:t>
            </a:r>
          </a:p>
        </p:txBody>
      </p:sp>
    </p:spTree>
    <p:extLst>
      <p:ext uri="{BB962C8B-B14F-4D97-AF65-F5344CB8AC3E}">
        <p14:creationId xmlns:p14="http://schemas.microsoft.com/office/powerpoint/2010/main" val="200564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中科院量子信息重点实验室</a:t>
            </a:r>
          </a:p>
        </p:txBody>
      </p:sp>
    </p:spTree>
    <p:extLst>
      <p:ext uri="{BB962C8B-B14F-4D97-AF65-F5344CB8AC3E}">
        <p14:creationId xmlns:p14="http://schemas.microsoft.com/office/powerpoint/2010/main" val="669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5807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58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中科院量子信息重点实验室</a:t>
            </a:r>
          </a:p>
        </p:txBody>
      </p:sp>
    </p:spTree>
    <p:extLst>
      <p:ext uri="{BB962C8B-B14F-4D97-AF65-F5344CB8AC3E}">
        <p14:creationId xmlns:p14="http://schemas.microsoft.com/office/powerpoint/2010/main" val="2695991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22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1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6052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990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962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67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20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178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中科院量子信息重点实验室</a:t>
            </a:r>
          </a:p>
        </p:txBody>
      </p:sp>
    </p:spTree>
    <p:extLst>
      <p:ext uri="{BB962C8B-B14F-4D97-AF65-F5344CB8AC3E}">
        <p14:creationId xmlns:p14="http://schemas.microsoft.com/office/powerpoint/2010/main" val="1957887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2906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6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5807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58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934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93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0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0503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585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350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8288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7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中科院量子信息重点实验室</a:t>
            </a:r>
          </a:p>
        </p:txBody>
      </p:sp>
    </p:spTree>
    <p:extLst>
      <p:ext uri="{BB962C8B-B14F-4D97-AF65-F5344CB8AC3E}">
        <p14:creationId xmlns:p14="http://schemas.microsoft.com/office/powerpoint/2010/main" val="29920752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01590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1309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1977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5807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58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03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中科院量子信息重点实验室</a:t>
            </a:r>
          </a:p>
        </p:txBody>
      </p:sp>
    </p:spTree>
    <p:extLst>
      <p:ext uri="{BB962C8B-B14F-4D97-AF65-F5344CB8AC3E}">
        <p14:creationId xmlns:p14="http://schemas.microsoft.com/office/powerpoint/2010/main" val="366306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中科院量子信息重点实验室</a:t>
            </a:r>
          </a:p>
        </p:txBody>
      </p:sp>
    </p:spTree>
    <p:extLst>
      <p:ext uri="{BB962C8B-B14F-4D97-AF65-F5344CB8AC3E}">
        <p14:creationId xmlns:p14="http://schemas.microsoft.com/office/powerpoint/2010/main" val="246107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中科院量子信息重点实验室</a:t>
            </a:r>
          </a:p>
        </p:txBody>
      </p:sp>
    </p:spTree>
    <p:extLst>
      <p:ext uri="{BB962C8B-B14F-4D97-AF65-F5344CB8AC3E}">
        <p14:creationId xmlns:p14="http://schemas.microsoft.com/office/powerpoint/2010/main" val="415122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中科院量子信息重点实验室</a:t>
            </a:r>
          </a:p>
        </p:txBody>
      </p:sp>
    </p:spTree>
    <p:extLst>
      <p:ext uri="{BB962C8B-B14F-4D97-AF65-F5344CB8AC3E}">
        <p14:creationId xmlns:p14="http://schemas.microsoft.com/office/powerpoint/2010/main" val="309746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中科院量子信息重点实验室</a:t>
            </a:r>
          </a:p>
        </p:txBody>
      </p:sp>
    </p:spTree>
    <p:extLst>
      <p:ext uri="{BB962C8B-B14F-4D97-AF65-F5344CB8AC3E}">
        <p14:creationId xmlns:p14="http://schemas.microsoft.com/office/powerpoint/2010/main" val="333367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中科院量子信息重点实验室</a:t>
            </a:r>
          </a:p>
        </p:txBody>
      </p:sp>
    </p:spTree>
    <p:extLst>
      <p:ext uri="{BB962C8B-B14F-4D97-AF65-F5344CB8AC3E}">
        <p14:creationId xmlns:p14="http://schemas.microsoft.com/office/powerpoint/2010/main" val="63844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ight horizontal"/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27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457200" y="228600"/>
            <a:ext cx="7772400" cy="7207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b="1">
                <a:latin typeface="+mn-lt"/>
                <a:ea typeface="华文行楷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中科院量子信息重点实验室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47688" y="319088"/>
            <a:ext cx="71628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pic>
        <p:nvPicPr>
          <p:cNvPr id="1032" name="Picture 8" descr="校徽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288088"/>
            <a:ext cx="60960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 descr="Light horizontal"/>
          <p:cNvSpPr>
            <a:spLocks noChangeArrowheads="1"/>
          </p:cNvSpPr>
          <p:nvPr/>
        </p:nvSpPr>
        <p:spPr bwMode="auto">
          <a:xfrm>
            <a:off x="0" y="9525"/>
            <a:ext cx="1476375" cy="6848475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 flipV="1">
            <a:off x="0" y="4267200"/>
            <a:ext cx="9144000" cy="11064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pic>
        <p:nvPicPr>
          <p:cNvPr id="2052" name="Picture 6" descr="校徽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621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47688" y="319088"/>
            <a:ext cx="71628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 descr="Light horizontal"/>
          <p:cNvSpPr>
            <a:spLocks noChangeArrowheads="1"/>
          </p:cNvSpPr>
          <p:nvPr/>
        </p:nvSpPr>
        <p:spPr bwMode="auto">
          <a:xfrm>
            <a:off x="0" y="9525"/>
            <a:ext cx="1476375" cy="6848475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 flipV="1">
            <a:off x="0" y="4267200"/>
            <a:ext cx="9144000" cy="11064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pic>
        <p:nvPicPr>
          <p:cNvPr id="3076" name="Picture 6" descr="校徽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621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47688" y="319088"/>
            <a:ext cx="71628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47800" y="1219200"/>
            <a:ext cx="7696200" cy="2667000"/>
          </a:xfrm>
        </p:spPr>
        <p:txBody>
          <a:bodyPr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Round-robin</a:t>
            </a: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differential phase 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shift </a:t>
            </a:r>
            <a:br>
              <a:rPr lang="en-US" altLang="zh-CN" sz="3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(RRDPS)</a:t>
            </a: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quantum</a:t>
            </a: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key distribution</a:t>
            </a:r>
            <a:endParaRPr lang="zh-CN" altLang="zh-CN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4267200"/>
            <a:ext cx="7772400" cy="2438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新宋体" pitchFamily="49" charset="-122"/>
              </a:rPr>
              <a:t>Zhen-</a:t>
            </a:r>
            <a:r>
              <a:rPr lang="en-US" altLang="zh-CN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新宋体" pitchFamily="49" charset="-122"/>
              </a:rPr>
              <a:t>Qiang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新宋体" pitchFamily="49" charset="-122"/>
              </a:rPr>
              <a:t> Yin</a:t>
            </a:r>
          </a:p>
        </p:txBody>
      </p:sp>
    </p:spTree>
  </p:cSld>
  <p:clrMapOvr>
    <a:masterClrMapping/>
  </p:clrMapOvr>
  <p:transition advTm="3514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协议的安全性分析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533400" y="1066862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考虑</a:t>
            </a:r>
            <a:r>
              <a:rPr lang="en-US" altLang="zh-CN" sz="2800" dirty="0" smtClean="0"/>
              <a:t>Alice</a:t>
            </a:r>
            <a:r>
              <a:rPr lang="zh-CN" altLang="en-US" sz="2800" dirty="0" smtClean="0"/>
              <a:t>的态制备可等效为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58" y="1590082"/>
            <a:ext cx="4953142" cy="1229334"/>
          </a:xfrm>
          <a:prstGeom prst="rect">
            <a:avLst/>
          </a:prstGeom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09704" y="3048010"/>
            <a:ext cx="82296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根据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的等效，</a:t>
            </a:r>
            <a:r>
              <a:rPr lang="en-US" altLang="zh-CN" sz="2800" dirty="0" smtClean="0"/>
              <a:t>Bob</a:t>
            </a:r>
            <a:r>
              <a:rPr lang="zh-CN" altLang="en-US" sz="2800" dirty="0" smtClean="0"/>
              <a:t>的测量等于是公布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，要求</a:t>
            </a:r>
            <a:r>
              <a:rPr lang="en-US" altLang="zh-CN" sz="2800" dirty="0" smtClean="0"/>
              <a:t>Alice</a:t>
            </a:r>
            <a:r>
              <a:rPr lang="zh-CN" altLang="en-US" sz="2800" dirty="0" smtClean="0"/>
              <a:t>计算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的位相差作为密钥。</a:t>
            </a:r>
            <a:endParaRPr lang="en-US" altLang="zh-CN" sz="2800" dirty="0" smtClean="0"/>
          </a:p>
          <a:p>
            <a:pPr algn="just"/>
            <a:r>
              <a:rPr lang="en-US" altLang="zh-CN" sz="2800" dirty="0" smtClean="0"/>
              <a:t>Alice</a:t>
            </a:r>
            <a:r>
              <a:rPr lang="zh-CN" altLang="en-US" sz="2800" dirty="0" smtClean="0"/>
              <a:t>可以等效的以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为</a:t>
            </a:r>
            <a:r>
              <a:rPr lang="zh-CN" altLang="en-US" sz="2800" dirty="0"/>
              <a:t>控制位</a:t>
            </a:r>
            <a:r>
              <a:rPr lang="zh-CN" altLang="en-US" sz="2800" dirty="0" smtClean="0"/>
              <a:t>，以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为目标位，做一个</a:t>
            </a:r>
            <a:r>
              <a:rPr lang="en-US" altLang="zh-CN" sz="2800" dirty="0" smtClean="0"/>
              <a:t>control-NOT</a:t>
            </a:r>
            <a:r>
              <a:rPr lang="zh-CN" altLang="en-US" sz="2800" dirty="0" smtClean="0"/>
              <a:t>操作，再测量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z</a:t>
            </a:r>
            <a:r>
              <a:rPr lang="zh-CN" altLang="en-US" sz="2800" dirty="0" smtClean="0"/>
              <a:t>基下的本征态即为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的位相差。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943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协议的安全性分析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533400" y="1066862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假想</a:t>
            </a:r>
            <a:r>
              <a:rPr lang="en-US" altLang="zh-CN" sz="2800" dirty="0" smtClean="0"/>
              <a:t>Alice</a:t>
            </a:r>
            <a:r>
              <a:rPr lang="zh-CN" altLang="en-US" sz="2800" dirty="0" smtClean="0"/>
              <a:t>不按照</a:t>
            </a:r>
            <a:r>
              <a:rPr lang="en-US" altLang="zh-CN" sz="2800" dirty="0" smtClean="0"/>
              <a:t>Z</a:t>
            </a:r>
            <a:r>
              <a:rPr lang="zh-CN" altLang="en-US" sz="2800" dirty="0" smtClean="0"/>
              <a:t>基来测量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Alice</a:t>
            </a:r>
            <a:r>
              <a:rPr lang="zh-CN" altLang="en-US" sz="2800" dirty="0" smtClean="0"/>
              <a:t>按照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基来测量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会怎么样？</a:t>
            </a:r>
            <a:endParaRPr lang="zh-CN" altLang="en-US" sz="2800" dirty="0"/>
          </a:p>
        </p:txBody>
      </p:sp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508030" y="3124208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显然如果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中仅有</a:t>
            </a:r>
            <a:r>
              <a:rPr lang="en-US" altLang="zh-CN" sz="2800" dirty="0" smtClean="0"/>
              <a:t>nth</a:t>
            </a:r>
            <a:r>
              <a:rPr lang="zh-CN" altLang="en-US" sz="2800" dirty="0" smtClean="0"/>
              <a:t>个光子，则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基下测量最多只有</a:t>
            </a:r>
            <a:r>
              <a:rPr lang="en-US" altLang="zh-CN" sz="2800" dirty="0" smtClean="0"/>
              <a:t>nth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|-&gt;</a:t>
            </a:r>
            <a:r>
              <a:rPr lang="zh-CN" altLang="en-US" sz="2800" dirty="0" smtClean="0"/>
              <a:t>态。考虑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共有</a:t>
            </a:r>
            <a:r>
              <a:rPr lang="en-US" altLang="zh-CN" sz="2800" dirty="0" smtClean="0"/>
              <a:t>L-1</a:t>
            </a:r>
            <a:r>
              <a:rPr lang="zh-CN" altLang="en-US" sz="2800" dirty="0" smtClean="0"/>
              <a:t>个取值，其中有</a:t>
            </a:r>
            <a:r>
              <a:rPr lang="en-US" altLang="zh-CN" sz="2800" dirty="0" smtClean="0"/>
              <a:t>nth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|-&gt;</a:t>
            </a:r>
            <a:r>
              <a:rPr lang="zh-CN" altLang="en-US" sz="2800" dirty="0" smtClean="0"/>
              <a:t>态，其他均为</a:t>
            </a:r>
            <a:r>
              <a:rPr lang="en-US" altLang="zh-CN" sz="2800" dirty="0" smtClean="0"/>
              <a:t>|+&gt;</a:t>
            </a:r>
            <a:r>
              <a:rPr lang="zh-CN" altLang="en-US" sz="2800" dirty="0" smtClean="0"/>
              <a:t>态。可定义相位错误率为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29" y="1752644"/>
            <a:ext cx="4953142" cy="12293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18" y="4651433"/>
            <a:ext cx="747711" cy="94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0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协议的安全性分析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533400" y="1066862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如果</a:t>
            </a:r>
            <a:r>
              <a:rPr lang="en-US" altLang="zh-CN" sz="2800" dirty="0" smtClean="0"/>
              <a:t>Alice</a:t>
            </a:r>
            <a:r>
              <a:rPr lang="zh-CN" altLang="en-US" sz="2800" dirty="0" smtClean="0"/>
              <a:t>使用的为一个弱相干态光源，可定义</a:t>
            </a:r>
            <a:r>
              <a:rPr lang="en-US" altLang="zh-CN" sz="2800" dirty="0" smtClean="0"/>
              <a:t>nth</a:t>
            </a:r>
            <a:r>
              <a:rPr lang="zh-CN" altLang="en-US" sz="2800" dirty="0" smtClean="0"/>
              <a:t>为一可变参量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34" y="2057436"/>
            <a:ext cx="2114164" cy="671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194" y="4048315"/>
            <a:ext cx="5212843" cy="828447"/>
          </a:xfrm>
          <a:prstGeom prst="rect">
            <a:avLst/>
          </a:prstGeom>
        </p:spPr>
      </p:pic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558816" y="3104746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/>
              <a:t>每一个</a:t>
            </a:r>
            <a:r>
              <a:rPr lang="en-US" altLang="zh-CN" sz="2800" dirty="0" smtClean="0"/>
              <a:t>nth</a:t>
            </a:r>
            <a:r>
              <a:rPr lang="zh-CN" altLang="en-US" sz="2800" dirty="0" smtClean="0"/>
              <a:t>下的密钥率为：</a:t>
            </a:r>
            <a:endParaRPr lang="zh-CN" altLang="en-US" sz="2800" dirty="0"/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533506" y="5115522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可遍历可能的</a:t>
            </a:r>
            <a:r>
              <a:rPr lang="en-US" altLang="zh-CN" sz="2800" dirty="0" smtClean="0"/>
              <a:t>nth</a:t>
            </a:r>
            <a:r>
              <a:rPr lang="zh-CN" altLang="en-US" sz="2800" dirty="0" smtClean="0"/>
              <a:t>，寻求最优的码率。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3138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协议的安全性分析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533400" y="1066862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马雄峰小组提出了一个改进的相位错误表达式</a:t>
            </a:r>
            <a:r>
              <a:rPr lang="en-US" altLang="zh-CN" sz="2800" dirty="0" smtClean="0"/>
              <a:t>arXiv:1505.04032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41" y="1981238"/>
            <a:ext cx="3703803" cy="15905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37" y="3571760"/>
            <a:ext cx="3852318" cy="2676566"/>
          </a:xfrm>
          <a:prstGeom prst="rect">
            <a:avLst/>
          </a:prstGeom>
        </p:spPr>
      </p:pic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685800" y="3505198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据此，仿真得到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3142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被动方式的</a:t>
            </a: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96" y="1524050"/>
            <a:ext cx="7892085" cy="25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84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64" y="1828842"/>
            <a:ext cx="4991100" cy="43053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被动方式的</a:t>
            </a: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533400" y="1066862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实现方式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6627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64" y="1788581"/>
            <a:ext cx="4219232" cy="1030835"/>
          </a:xfrm>
          <a:prstGeom prst="rect">
            <a:avLst/>
          </a:prstGeom>
        </p:spPr>
      </p:pic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533400" y="1066862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假设</a:t>
            </a:r>
            <a:r>
              <a:rPr lang="en-US" altLang="zh-CN" sz="2800" dirty="0" smtClean="0"/>
              <a:t>Alice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Bob</a:t>
            </a:r>
            <a:r>
              <a:rPr lang="zh-CN" altLang="en-US" sz="2800" dirty="0" smtClean="0"/>
              <a:t>各自拥有一个单光子源</a:t>
            </a:r>
            <a:endParaRPr lang="zh-CN" altLang="en-US" sz="2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被动方式的</a:t>
            </a: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015" y="5105356"/>
            <a:ext cx="4505325" cy="923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66" y="3017915"/>
            <a:ext cx="49244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被动方式的</a:t>
            </a: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533400" y="1066862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被动方式的</a:t>
            </a:r>
            <a:r>
              <a:rPr lang="en-US" altLang="zh-CN" sz="2800" dirty="0" smtClean="0"/>
              <a:t>RRDPS</a:t>
            </a:r>
            <a:r>
              <a:rPr lang="zh-CN" altLang="en-US" sz="2800" dirty="0" smtClean="0"/>
              <a:t>协议可以做到</a:t>
            </a:r>
            <a:r>
              <a:rPr lang="en-US" altLang="zh-CN" sz="2800" dirty="0" smtClean="0"/>
              <a:t>L</a:t>
            </a:r>
            <a:r>
              <a:rPr lang="zh-CN" altLang="en-US" sz="2800" dirty="0" smtClean="0"/>
              <a:t>很大，因此，相位错误非常小。缺点是相干态光源下会存在误码。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71" y="2438426"/>
            <a:ext cx="5564667" cy="24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14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展望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533400" y="1403342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dirty="0" smtClean="0"/>
              <a:t>RRDPS</a:t>
            </a:r>
            <a:r>
              <a:rPr lang="zh-CN" altLang="en-US" sz="2800" dirty="0" smtClean="0"/>
              <a:t>协议的安全性机制与现有协议完全不同。窃听者的信息量与误码无关。</a:t>
            </a:r>
            <a:endParaRPr lang="zh-CN" altLang="en-US" sz="2800" dirty="0"/>
          </a:p>
        </p:txBody>
      </p:sp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533400" y="3101964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dirty="0" smtClean="0"/>
              <a:t>RRDPS</a:t>
            </a:r>
            <a:r>
              <a:rPr lang="zh-CN" altLang="en-US" sz="2800" dirty="0" smtClean="0"/>
              <a:t>协议需要监测的参数少，密钥有限长情况表现较好。</a:t>
            </a:r>
            <a:endParaRPr lang="zh-CN" altLang="en-US" sz="2800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33400" y="4876762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缺点是密钥率低，实现复杂等。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5659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WordArt 3"/>
          <p:cNvSpPr>
            <a:spLocks noChangeArrowheads="1" noChangeShapeType="1"/>
          </p:cNvSpPr>
          <p:nvPr/>
        </p:nvSpPr>
        <p:spPr bwMode="auto">
          <a:xfrm>
            <a:off x="1600200" y="4419600"/>
            <a:ext cx="5486400" cy="63976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Thank You !</a:t>
            </a:r>
            <a:endParaRPr lang="zh-CN" altLang="en-US" sz="36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chemeClr val="tx2">
                    <a:alpha val="5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3"/>
          <p:cNvSpPr txBox="1">
            <a:spLocks noGrp="1" noChangeArrowheads="1"/>
          </p:cNvSpPr>
          <p:nvPr/>
        </p:nvSpPr>
        <p:spPr bwMode="auto">
          <a:xfrm>
            <a:off x="5867400" y="6400800"/>
            <a:ext cx="304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Verdana" panose="020B0604030504040204" pitchFamily="34" charset="0"/>
                <a:ea typeface="华文行楷" panose="02010800040101010101" pitchFamily="2" charset="-122"/>
              </a:rPr>
              <a:t>中科院量子信息重点实验室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>
                <a:latin typeface="黑体" panose="02010609060101010101" pitchFamily="49" charset="-122"/>
                <a:ea typeface="黑体" panose="02010609060101010101" pitchFamily="49" charset="-122"/>
              </a:rPr>
              <a:t>Outline</a:t>
            </a:r>
            <a:endParaRPr lang="zh-CN" altLang="zh-CN" sz="36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196" name="Group 7"/>
          <p:cNvGrpSpPr>
            <a:grpSpLocks/>
          </p:cNvGrpSpPr>
          <p:nvPr/>
        </p:nvGrpSpPr>
        <p:grpSpPr bwMode="auto">
          <a:xfrm>
            <a:off x="533400" y="1858963"/>
            <a:ext cx="182563" cy="182562"/>
            <a:chOff x="0" y="0"/>
            <a:chExt cx="115" cy="115"/>
          </a:xfrm>
        </p:grpSpPr>
        <p:sp>
          <p:nvSpPr>
            <p:cNvPr id="8206" name="AutoShape 6"/>
            <p:cNvSpPr>
              <a:spLocks noChangeArrowheads="1"/>
            </p:cNvSpPr>
            <p:nvPr/>
          </p:nvSpPr>
          <p:spPr bwMode="auto">
            <a:xfrm rot="2700000">
              <a:off x="0" y="0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8207" name="AutoShape 7"/>
            <p:cNvSpPr>
              <a:spLocks noChangeArrowheads="1"/>
            </p:cNvSpPr>
            <p:nvPr/>
          </p:nvSpPr>
          <p:spPr bwMode="auto">
            <a:xfrm rot="18900000" flipH="1">
              <a:off x="0" y="0"/>
              <a:ext cx="115" cy="115"/>
            </a:xfrm>
            <a:prstGeom prst="rtTriangl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 bwMode="auto">
          <a:xfrm>
            <a:off x="838200" y="1676446"/>
            <a:ext cx="7391400" cy="5334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QKD</a:t>
            </a:r>
            <a:r>
              <a:rPr lang="zh-CN" alt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的安全性机制</a:t>
            </a:r>
          </a:p>
        </p:txBody>
      </p:sp>
      <p:sp>
        <p:nvSpPr>
          <p:cNvPr id="43" name="矩形 42"/>
          <p:cNvSpPr/>
          <p:nvPr/>
        </p:nvSpPr>
        <p:spPr bwMode="auto">
          <a:xfrm>
            <a:off x="812774" y="3223711"/>
            <a:ext cx="7391400" cy="586279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RRDPS</a:t>
            </a:r>
            <a:r>
              <a:rPr lang="zh-CN" alt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协议的过程</a:t>
            </a:r>
          </a:p>
        </p:txBody>
      </p:sp>
      <p:grpSp>
        <p:nvGrpSpPr>
          <p:cNvPr id="8199" name="Group 7"/>
          <p:cNvGrpSpPr>
            <a:grpSpLocks/>
          </p:cNvGrpSpPr>
          <p:nvPr/>
        </p:nvGrpSpPr>
        <p:grpSpPr bwMode="auto">
          <a:xfrm>
            <a:off x="531813" y="3589338"/>
            <a:ext cx="182562" cy="182562"/>
            <a:chOff x="0" y="0"/>
            <a:chExt cx="115" cy="115"/>
          </a:xfrm>
        </p:grpSpPr>
        <p:sp>
          <p:nvSpPr>
            <p:cNvPr id="8204" name="AutoShape 6"/>
            <p:cNvSpPr>
              <a:spLocks noChangeArrowheads="1"/>
            </p:cNvSpPr>
            <p:nvPr/>
          </p:nvSpPr>
          <p:spPr bwMode="auto">
            <a:xfrm rot="2700000">
              <a:off x="0" y="0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8205" name="AutoShape 7"/>
            <p:cNvSpPr>
              <a:spLocks noChangeArrowheads="1"/>
            </p:cNvSpPr>
            <p:nvPr/>
          </p:nvSpPr>
          <p:spPr bwMode="auto">
            <a:xfrm rot="18900000" flipH="1">
              <a:off x="0" y="0"/>
              <a:ext cx="115" cy="115"/>
            </a:xfrm>
            <a:prstGeom prst="rtTriangl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 bwMode="auto">
          <a:xfrm>
            <a:off x="838104" y="4747671"/>
            <a:ext cx="7391400" cy="586279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RRDPS</a:t>
            </a:r>
            <a:r>
              <a:rPr lang="zh-CN" alt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协议的安全性证明</a:t>
            </a:r>
            <a:endParaRPr lang="zh-CN" altLang="en-US" sz="20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01" name="Group 7"/>
          <p:cNvGrpSpPr>
            <a:grpSpLocks/>
          </p:cNvGrpSpPr>
          <p:nvPr/>
        </p:nvGrpSpPr>
        <p:grpSpPr bwMode="auto">
          <a:xfrm>
            <a:off x="557213" y="5113338"/>
            <a:ext cx="182562" cy="182562"/>
            <a:chOff x="0" y="0"/>
            <a:chExt cx="115" cy="115"/>
          </a:xfrm>
        </p:grpSpPr>
        <p:sp>
          <p:nvSpPr>
            <p:cNvPr id="8202" name="AutoShape 6"/>
            <p:cNvSpPr>
              <a:spLocks noChangeArrowheads="1"/>
            </p:cNvSpPr>
            <p:nvPr/>
          </p:nvSpPr>
          <p:spPr bwMode="auto">
            <a:xfrm rot="2700000">
              <a:off x="0" y="0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8203" name="AutoShape 7"/>
            <p:cNvSpPr>
              <a:spLocks noChangeArrowheads="1"/>
            </p:cNvSpPr>
            <p:nvPr/>
          </p:nvSpPr>
          <p:spPr bwMode="auto">
            <a:xfrm rot="18900000" flipH="1">
              <a:off x="0" y="0"/>
              <a:ext cx="115" cy="115"/>
            </a:xfrm>
            <a:prstGeom prst="rtTriangl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</p:spTree>
  </p:cSld>
  <p:clrMapOvr>
    <a:masterClrMapping/>
  </p:clrMapOvr>
  <p:transition advTm="5949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QKD</a:t>
            </a:r>
            <a:r>
              <a:rPr lang="zh-CN" altLang="en-US" sz="3200" b="1" kern="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安全性机制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0243" name="页脚占位符 5"/>
          <p:cNvSpPr txBox="1">
            <a:spLocks noGrp="1" noChangeArrowheads="1"/>
          </p:cNvSpPr>
          <p:nvPr/>
        </p:nvSpPr>
        <p:spPr bwMode="auto">
          <a:xfrm>
            <a:off x="5943600" y="6477000"/>
            <a:ext cx="304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Verdana" panose="020B0604030504040204" pitchFamily="34" charset="0"/>
                <a:ea typeface="华文行楷" panose="02010800040101010101" pitchFamily="2" charset="-122"/>
              </a:rPr>
              <a:t>中科院量子信息重点实验室</a:t>
            </a:r>
          </a:p>
        </p:txBody>
      </p:sp>
      <p:sp>
        <p:nvSpPr>
          <p:cNvPr id="10244" name="文本框 2"/>
          <p:cNvSpPr txBox="1">
            <a:spLocks noChangeArrowheads="1"/>
          </p:cNvSpPr>
          <p:nvPr/>
        </p:nvSpPr>
        <p:spPr bwMode="auto">
          <a:xfrm>
            <a:off x="495300" y="1219200"/>
            <a:ext cx="8229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/>
              <a:t>任何</a:t>
            </a:r>
            <a:r>
              <a:rPr lang="en-US" altLang="zh-CN" sz="2800"/>
              <a:t>QKD</a:t>
            </a:r>
            <a:r>
              <a:rPr lang="zh-CN" altLang="en-US" sz="2800"/>
              <a:t>协议的安全性都是基于对窃听者信息量的分析。即在该协议可以，</a:t>
            </a:r>
            <a:r>
              <a:rPr lang="en-US" altLang="zh-CN" sz="2800"/>
              <a:t>Alice</a:t>
            </a:r>
            <a:r>
              <a:rPr lang="zh-CN" altLang="en-US" sz="2800"/>
              <a:t>和</a:t>
            </a:r>
            <a:r>
              <a:rPr lang="en-US" altLang="zh-CN" sz="2800"/>
              <a:t>Bob</a:t>
            </a:r>
            <a:r>
              <a:rPr lang="zh-CN" altLang="en-US" sz="2800"/>
              <a:t>可以分析</a:t>
            </a:r>
            <a:r>
              <a:rPr lang="en-US" altLang="zh-CN" sz="2800"/>
              <a:t>Eve</a:t>
            </a:r>
            <a:r>
              <a:rPr lang="zh-CN" altLang="en-US" sz="2800"/>
              <a:t>对密钥的信息量。</a:t>
            </a:r>
          </a:p>
        </p:txBody>
      </p:sp>
      <p:sp>
        <p:nvSpPr>
          <p:cNvPr id="10245" name="文本框 82"/>
          <p:cNvSpPr txBox="1">
            <a:spLocks noChangeArrowheads="1"/>
          </p:cNvSpPr>
          <p:nvPr/>
        </p:nvSpPr>
        <p:spPr bwMode="auto">
          <a:xfrm>
            <a:off x="533400" y="3368675"/>
            <a:ext cx="82296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/>
              <a:t>传统的</a:t>
            </a:r>
            <a:r>
              <a:rPr lang="en-US" altLang="zh-CN" sz="2800"/>
              <a:t>QKD</a:t>
            </a:r>
            <a:r>
              <a:rPr lang="zh-CN" altLang="en-US" sz="2800"/>
              <a:t>协议（除</a:t>
            </a:r>
            <a:r>
              <a:rPr lang="en-US" altLang="zh-CN" sz="2800"/>
              <a:t>RRDPS</a:t>
            </a:r>
            <a:r>
              <a:rPr lang="zh-CN" altLang="en-US" sz="2800"/>
              <a:t>以外的协议），</a:t>
            </a:r>
            <a:r>
              <a:rPr lang="en-US" altLang="zh-CN" sz="2800"/>
              <a:t>Alice</a:t>
            </a:r>
            <a:r>
              <a:rPr lang="zh-CN" altLang="en-US" sz="2800"/>
              <a:t>和</a:t>
            </a:r>
            <a:r>
              <a:rPr lang="en-US" altLang="zh-CN" sz="2800"/>
              <a:t>Bob</a:t>
            </a:r>
            <a:r>
              <a:rPr lang="zh-CN" altLang="en-US" sz="2800"/>
              <a:t>是通过观察信号的扰动程度（误码率）来度量</a:t>
            </a:r>
            <a:r>
              <a:rPr lang="en-US" altLang="zh-CN" sz="2800"/>
              <a:t>Eve</a:t>
            </a:r>
            <a:r>
              <a:rPr lang="zh-CN" altLang="en-US" sz="2800"/>
              <a:t>的信息量。</a:t>
            </a:r>
            <a:r>
              <a:rPr lang="en-US" altLang="zh-CN" sz="2800"/>
              <a:t>Eve</a:t>
            </a:r>
            <a:r>
              <a:rPr lang="zh-CN" altLang="en-US" sz="2800"/>
              <a:t>的信息量与误码率相关。</a:t>
            </a:r>
          </a:p>
        </p:txBody>
      </p:sp>
      <p:sp>
        <p:nvSpPr>
          <p:cNvPr id="84" name="文本框 8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414" y="4989427"/>
            <a:ext cx="8229490" cy="954107"/>
          </a:xfrm>
          <a:prstGeom prst="rect">
            <a:avLst/>
          </a:prstGeom>
          <a:blipFill rotWithShape="0">
            <a:blip r:embed="rId3"/>
            <a:stretch>
              <a:fillRect l="-1481" t="-8280" r="-1556" b="-16561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pic>
        <p:nvPicPr>
          <p:cNvPr id="10247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667000"/>
            <a:ext cx="34861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229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229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QKD</a:t>
            </a:r>
            <a:r>
              <a:rPr lang="zh-CN" altLang="en-US" sz="3200" b="1" kern="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的安全性机制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2295" name="页脚占位符 3"/>
          <p:cNvSpPr txBox="1">
            <a:spLocks noGrp="1" noChangeArrowheads="1"/>
          </p:cNvSpPr>
          <p:nvPr/>
        </p:nvSpPr>
        <p:spPr bwMode="auto">
          <a:xfrm>
            <a:off x="5867400" y="6477000"/>
            <a:ext cx="304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Verdana" panose="020B0604030504040204" pitchFamily="34" charset="0"/>
                <a:ea typeface="华文行楷" panose="02010800040101010101" pitchFamily="2" charset="-122"/>
              </a:rPr>
              <a:t>中科院量子信息重点实验室</a:t>
            </a:r>
          </a:p>
        </p:txBody>
      </p:sp>
      <p:sp>
        <p:nvSpPr>
          <p:cNvPr id="12296" name="文本框 13"/>
          <p:cNvSpPr txBox="1">
            <a:spLocks noChangeArrowheads="1"/>
          </p:cNvSpPr>
          <p:nvPr/>
        </p:nvSpPr>
        <p:spPr bwMode="auto">
          <a:xfrm>
            <a:off x="495300" y="1219200"/>
            <a:ext cx="8229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/>
              <a:t>是否存在可以不通过误码率来计算窃听者信息量的</a:t>
            </a:r>
            <a:r>
              <a:rPr lang="en-US" altLang="zh-CN" sz="2800"/>
              <a:t>QKD</a:t>
            </a:r>
            <a:r>
              <a:rPr lang="zh-CN" altLang="en-US" sz="2800"/>
              <a:t>协议？</a:t>
            </a:r>
          </a:p>
        </p:txBody>
      </p:sp>
      <p:pic>
        <p:nvPicPr>
          <p:cNvPr id="12297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667000"/>
            <a:ext cx="81645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r>
              <a:rPr lang="zh-CN" altLang="en-US" sz="3200" b="1" kern="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14339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57400"/>
            <a:ext cx="37528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8" y="1219258"/>
            <a:ext cx="8229490" cy="2246769"/>
          </a:xfrm>
          <a:prstGeom prst="rect">
            <a:avLst/>
          </a:prstGeom>
          <a:blipFill rotWithShape="0">
            <a:blip r:embed="rId3"/>
            <a:stretch>
              <a:fillRect l="-1481" t="-3523" r="-1556" b="-6504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4341" name="文本框 4"/>
          <p:cNvSpPr txBox="1">
            <a:spLocks noChangeArrowheads="1"/>
          </p:cNvSpPr>
          <p:nvPr/>
        </p:nvSpPr>
        <p:spPr bwMode="auto">
          <a:xfrm>
            <a:off x="533400" y="3465513"/>
            <a:ext cx="8229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Alice</a:t>
            </a:r>
            <a:r>
              <a:rPr lang="zh-CN" altLang="en-US" sz="2800" dirty="0"/>
              <a:t>通过一个不安全的信道将此量子态发送给</a:t>
            </a:r>
            <a:r>
              <a:rPr lang="en-US" altLang="zh-CN" sz="2800" dirty="0"/>
              <a:t>Bob</a:t>
            </a:r>
            <a:r>
              <a:rPr lang="zh-CN" altLang="en-US" sz="2800" dirty="0"/>
              <a:t>。</a:t>
            </a:r>
          </a:p>
        </p:txBody>
      </p:sp>
      <p:sp>
        <p:nvSpPr>
          <p:cNvPr id="6" name="文本框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1219" y="4379843"/>
            <a:ext cx="8229490" cy="2281458"/>
          </a:xfrm>
          <a:prstGeom prst="rect">
            <a:avLst/>
          </a:prstGeom>
          <a:blipFill rotWithShape="0">
            <a:blip r:embed="rId4"/>
            <a:stretch>
              <a:fillRect l="-1481" t="-3467" r="-1556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r>
              <a:rPr lang="zh-CN" altLang="en-US" sz="3200" b="1" kern="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533400" y="1066862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直观上看为什么</a:t>
            </a:r>
            <a:r>
              <a:rPr lang="en-US" altLang="zh-CN" sz="2800" dirty="0" smtClean="0"/>
              <a:t>RRDPS</a:t>
            </a:r>
            <a:r>
              <a:rPr lang="zh-CN" altLang="en-US" sz="2800" dirty="0" smtClean="0"/>
              <a:t>协议是安全的？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40" y="1676446"/>
            <a:ext cx="3421979" cy="878439"/>
          </a:xfrm>
          <a:prstGeom prst="rect">
            <a:avLst/>
          </a:prstGeom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33506" y="2514624"/>
            <a:ext cx="82296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不妨考虑</a:t>
            </a:r>
            <a:r>
              <a:rPr lang="en-US" altLang="zh-CN" sz="2800" dirty="0" smtClean="0"/>
              <a:t>Alice</a:t>
            </a:r>
            <a:r>
              <a:rPr lang="zh-CN" altLang="en-US" sz="2800" dirty="0" smtClean="0"/>
              <a:t>的编码态一个单光子，则上述编码态的物理本质为是把一个单光子脉冲斩为</a:t>
            </a:r>
            <a:r>
              <a:rPr lang="en-US" altLang="zh-CN" sz="2800" dirty="0" smtClean="0"/>
              <a:t>L</a:t>
            </a:r>
            <a:r>
              <a:rPr lang="zh-CN" altLang="en-US" sz="2800" dirty="0" smtClean="0"/>
              <a:t>个脉冲，单光子相干的同时处于</a:t>
            </a:r>
            <a:r>
              <a:rPr lang="en-US" altLang="zh-CN" sz="2800" dirty="0" smtClean="0"/>
              <a:t>L</a:t>
            </a:r>
            <a:r>
              <a:rPr lang="zh-CN" altLang="en-US" sz="2800" dirty="0" smtClean="0"/>
              <a:t>个脉冲中，</a:t>
            </a:r>
            <a:r>
              <a:rPr lang="en-US" altLang="zh-CN" sz="2800" dirty="0" smtClean="0"/>
              <a:t>|k&gt;</a:t>
            </a:r>
            <a:r>
              <a:rPr lang="zh-CN" altLang="en-US" sz="2800" dirty="0" smtClean="0"/>
              <a:t>表示单光子位于第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个脉冲的本征态。</a:t>
            </a:r>
            <a:r>
              <a:rPr lang="en-US" altLang="zh-CN" sz="2800" dirty="0" smtClean="0"/>
              <a:t>Alice</a:t>
            </a:r>
            <a:r>
              <a:rPr lang="zh-CN" altLang="en-US" sz="2800" dirty="0" smtClean="0"/>
              <a:t>编码的信息为每一个脉冲的相位。</a:t>
            </a:r>
            <a:endParaRPr lang="en-US" altLang="zh-CN" sz="2800" dirty="0" smtClean="0"/>
          </a:p>
          <a:p>
            <a:pPr algn="just"/>
            <a:r>
              <a:rPr lang="zh-CN" altLang="en-US" sz="2800" dirty="0" smtClean="0"/>
              <a:t>因为只有一个单光子，</a:t>
            </a:r>
            <a:r>
              <a:rPr lang="en-US" altLang="zh-CN" sz="2800" dirty="0" smtClean="0"/>
              <a:t>Eve</a:t>
            </a:r>
            <a:r>
              <a:rPr lang="zh-CN" altLang="en-US" sz="2800" dirty="0" smtClean="0"/>
              <a:t>最多只能获得某两个脉冲之间的相位差。但是</a:t>
            </a:r>
            <a:r>
              <a:rPr lang="en-US" altLang="zh-CN" sz="2800" dirty="0" smtClean="0"/>
              <a:t>Eve</a:t>
            </a:r>
            <a:r>
              <a:rPr lang="zh-CN" altLang="en-US" sz="2800" dirty="0" smtClean="0"/>
              <a:t>又不知道</a:t>
            </a:r>
            <a:r>
              <a:rPr lang="en-US" altLang="zh-CN" sz="2800" dirty="0" smtClean="0"/>
              <a:t>Alice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Bob</a:t>
            </a:r>
            <a:r>
              <a:rPr lang="zh-CN" altLang="en-US" sz="2800" dirty="0" smtClean="0"/>
              <a:t>到底打算用哪两个脉冲之间的相位差作为密钥。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32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协议的物理实现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90" y="1752644"/>
            <a:ext cx="6775439" cy="357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协议的安全性分析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0" y="914466"/>
            <a:ext cx="6148390" cy="27431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78" y="3657594"/>
            <a:ext cx="5867246" cy="2644393"/>
          </a:xfrm>
          <a:prstGeom prst="rect">
            <a:avLst/>
          </a:prstGeom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33400" y="1066862"/>
            <a:ext cx="68588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原始协议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与协议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等价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86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协议的安全性分析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533400" y="1066862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为什么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等价？</a:t>
            </a:r>
            <a:endParaRPr lang="zh-CN" altLang="en-US" sz="2800" dirty="0"/>
          </a:p>
        </p:txBody>
      </p:sp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609488" y="1610414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dirty="0"/>
              <a:t>a</a:t>
            </a:r>
            <a:r>
              <a:rPr lang="zh-CN" altLang="en-US" sz="2800" dirty="0" smtClean="0"/>
              <a:t>中</a:t>
            </a:r>
            <a:r>
              <a:rPr lang="en-US" altLang="zh-CN" sz="2800" dirty="0" smtClean="0"/>
              <a:t>Bob</a:t>
            </a:r>
            <a:r>
              <a:rPr lang="zh-CN" altLang="en-US" sz="2800" dirty="0" smtClean="0"/>
              <a:t>的测量为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00" y="2166680"/>
            <a:ext cx="3712921" cy="9143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96" y="3081056"/>
            <a:ext cx="4329125" cy="4193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355" y="4648168"/>
            <a:ext cx="4489332" cy="533386"/>
          </a:xfrm>
          <a:prstGeom prst="rect">
            <a:avLst/>
          </a:prstGeom>
        </p:spPr>
      </p:pic>
      <p:sp>
        <p:nvSpPr>
          <p:cNvPr id="8" name="文本框 4"/>
          <p:cNvSpPr txBox="1">
            <a:spLocks noChangeArrowheads="1"/>
          </p:cNvSpPr>
          <p:nvPr/>
        </p:nvSpPr>
        <p:spPr bwMode="auto">
          <a:xfrm>
            <a:off x="698600" y="3896354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则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中</a:t>
            </a:r>
            <a:r>
              <a:rPr lang="en-US" altLang="zh-CN" sz="2800" dirty="0" smtClean="0"/>
              <a:t>Bob</a:t>
            </a:r>
            <a:r>
              <a:rPr lang="zh-CN" altLang="en-US" sz="2800" dirty="0" smtClean="0"/>
              <a:t>测量装置宣布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的概率如下。</a:t>
            </a:r>
            <a:endParaRPr lang="zh-CN" altLang="en-US" sz="2800" dirty="0"/>
          </a:p>
        </p:txBody>
      </p:sp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761884" y="5420314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上式与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中测量完全相同。故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等价。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3646486"/>
      </p:ext>
    </p:extLst>
  </p:cSld>
  <p:clrMapOvr>
    <a:masterClrMapping/>
  </p:clrMapOvr>
</p:sld>
</file>

<file path=ppt/theme/theme1.xml><?xml version="1.0" encoding="utf-8"?>
<a:theme xmlns:a="http://schemas.openxmlformats.org/drawingml/2006/main" name="134TGp_report_diagram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00FF"/>
            </a:gs>
            <a:gs pos="100000">
              <a:srgbClr val="0000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00FF"/>
            </a:gs>
            <a:gs pos="100000">
              <a:srgbClr val="0000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134TGp_report_diagram">
  <a:themeElements>
    <a:clrScheme name="1_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_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00FF"/>
            </a:gs>
            <a:gs pos="100000">
              <a:srgbClr val="0000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00FF"/>
            </a:gs>
            <a:gs pos="100000">
              <a:srgbClr val="0000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134TGp_report_diagram_2">
  <a:themeElements>
    <a:clrScheme name="1_134TGp_report_diagram_2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_134TGp_report_diagram_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00FF"/>
            </a:gs>
            <a:gs pos="100000">
              <a:srgbClr val="0000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00FF"/>
            </a:gs>
            <a:gs pos="100000">
              <a:srgbClr val="0000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134TGp_report_diagram_2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34TGp_report_diagram_2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34TGp_report_diagram_2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134TGp_report_diagram_v2</Template>
  <TotalTime>9723</TotalTime>
  <Pages>0</Pages>
  <Words>749</Words>
  <Characters>0</Characters>
  <Application>Microsoft Office PowerPoint</Application>
  <DocSecurity>0</DocSecurity>
  <PresentationFormat>全屏显示(4:3)</PresentationFormat>
  <Lines>0</Lines>
  <Paragraphs>74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黑体</vt:lpstr>
      <vt:lpstr>华文行楷</vt:lpstr>
      <vt:lpstr>宋体</vt:lpstr>
      <vt:lpstr>微软雅黑</vt:lpstr>
      <vt:lpstr>新宋体</vt:lpstr>
      <vt:lpstr>Arial</vt:lpstr>
      <vt:lpstr>Calibri</vt:lpstr>
      <vt:lpstr>Verdana</vt:lpstr>
      <vt:lpstr>Wingdings</vt:lpstr>
      <vt:lpstr>134TGp_report_diagram</vt:lpstr>
      <vt:lpstr>1_134TGp_report_diagram</vt:lpstr>
      <vt:lpstr>1_134TGp_report_diagram_2</vt:lpstr>
      <vt:lpstr>Round-robin differential phase shift  (RRDPS)  quantum key distribution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wsh</dc:creator>
  <cp:lastModifiedBy>zq silver</cp:lastModifiedBy>
  <cp:revision>1068</cp:revision>
  <cp:lastPrinted>1601-01-01T00:00:00Z</cp:lastPrinted>
  <dcterms:created xsi:type="dcterms:W3CDTF">2009-08-20T14:29:47Z</dcterms:created>
  <dcterms:modified xsi:type="dcterms:W3CDTF">2015-06-18T10:56:51Z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2052-6.6.0.2461</vt:lpwstr>
  </property>
</Properties>
</file>