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44479B-705B-4489-957E-7E8A228BDFA0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5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036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93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6962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9821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5788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74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97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7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8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4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96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electronic circuit board in blue color">
            <a:extLst>
              <a:ext uri="{FF2B5EF4-FFF2-40B4-BE49-F238E27FC236}">
                <a16:creationId xmlns:a16="http://schemas.microsoft.com/office/drawing/2014/main" id="{95A64E00-C9F1-9FE6-FAD3-23E07B56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C81130-261E-3285-4463-906E86F68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909456"/>
            <a:ext cx="7393922" cy="306646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 Oriented Programming {Inheritance}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FF807-909A-1F9E-0A64-15AD88E5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56113"/>
            <a:ext cx="7393922" cy="132988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Cliff Akpa &amp;&amp; Link1zee</a:t>
            </a:r>
          </a:p>
        </p:txBody>
      </p:sp>
    </p:spTree>
    <p:extLst>
      <p:ext uri="{BB962C8B-B14F-4D97-AF65-F5344CB8AC3E}">
        <p14:creationId xmlns:p14="http://schemas.microsoft.com/office/powerpoint/2010/main" val="4283256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AB66-9897-ED3F-708A-1BC2AA6B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7" name="Graphic 6" descr="Quotes">
            <a:extLst>
              <a:ext uri="{FF2B5EF4-FFF2-40B4-BE49-F238E27FC236}">
                <a16:creationId xmlns:a16="http://schemas.microsoft.com/office/drawing/2014/main" id="{E999E4DB-2AD2-D793-D9C4-D743CC335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E6FB-A72A-4699-6113-D104EF1C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Instead of writing so much code for things that are in common , remember Inheritance leads to reusability.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F7C1C-CF93-2916-82CA-FB5E0F4C0425}"/>
              </a:ext>
            </a:extLst>
          </p:cNvPr>
          <p:cNvSpPr txBox="1"/>
          <p:nvPr/>
        </p:nvSpPr>
        <p:spPr>
          <a:xfrm>
            <a:off x="6336726" y="5115087"/>
            <a:ext cx="458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64658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DC05-1770-4F29-ED57-E536E57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794760"/>
            <a:ext cx="3975869" cy="2055218"/>
          </a:xfrm>
        </p:spPr>
        <p:txBody>
          <a:bodyPr anchor="t">
            <a:normAutofit/>
          </a:bodyPr>
          <a:lstStyle/>
          <a:p>
            <a:r>
              <a:rPr lang="en-US" dirty="0"/>
              <a:t>What is Inheritance in OOP?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36339D-44D2-5B32-608B-9BF1A8C4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36" y="914399"/>
            <a:ext cx="6056039" cy="5164175"/>
          </a:xfrm>
        </p:spPr>
        <p:txBody>
          <a:bodyPr anchor="t">
            <a:normAutofit lnSpcReduction="10000"/>
          </a:bodyPr>
          <a:lstStyle/>
          <a:p>
            <a:r>
              <a:rPr lang="en-US" b="1" dirty="0"/>
              <a:t>Inheritance</a:t>
            </a:r>
            <a:r>
              <a:rPr lang="en-US" dirty="0"/>
              <a:t>  is a concept in Object Oriented Programming that allows one class to reuse attributes and methods from another class. It helps in writing cleaner, more efficient code by avoiding duplication.</a:t>
            </a:r>
          </a:p>
          <a:p>
            <a:r>
              <a:rPr lang="en-US" dirty="0"/>
              <a:t>We group the "inheritance concept" into two categories:</a:t>
            </a:r>
          </a:p>
          <a:p>
            <a:r>
              <a:rPr lang="en-US" b="1" dirty="0"/>
              <a:t>Derived class</a:t>
            </a:r>
            <a:r>
              <a:rPr lang="en-US" dirty="0"/>
              <a:t> (child) - the class that inherits from another class</a:t>
            </a:r>
          </a:p>
          <a:p>
            <a:r>
              <a:rPr lang="en-US" b="1" dirty="0"/>
              <a:t>Base class</a:t>
            </a:r>
            <a:r>
              <a:rPr lang="en-US" dirty="0"/>
              <a:t> (parent) - the class being inherited from</a:t>
            </a:r>
          </a:p>
          <a:p>
            <a:endParaRPr lang="en-US" dirty="0"/>
          </a:p>
        </p:txBody>
      </p:sp>
      <p:pic>
        <p:nvPicPr>
          <p:cNvPr id="7" name="Graphic 6" descr="Permissions">
            <a:extLst>
              <a:ext uri="{FF2B5EF4-FFF2-40B4-BE49-F238E27FC236}">
                <a16:creationId xmlns:a16="http://schemas.microsoft.com/office/drawing/2014/main" id="{8EFAD7D4-CF57-8073-4D08-0A483F2B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425" y="832104"/>
            <a:ext cx="2596896" cy="25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6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41325-F813-114B-196F-53D6B01C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300" b="1" dirty="0"/>
              <a:t>Base class</a:t>
            </a:r>
            <a:r>
              <a:rPr lang="en-US" sz="3300" dirty="0"/>
              <a:t> (parent)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4805B-DD7C-BD5B-47EC-4E4A2D88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800" dirty="0"/>
              <a:t>Also called a </a:t>
            </a:r>
            <a:r>
              <a:rPr lang="en-US" sz="2800" b="1" dirty="0"/>
              <a:t>parent class</a:t>
            </a:r>
            <a:r>
              <a:rPr lang="en-US" sz="2800" dirty="0"/>
              <a:t> or </a:t>
            </a:r>
            <a:r>
              <a:rPr lang="en-US" sz="2800" b="1" dirty="0"/>
              <a:t>superclass, the base class is</a:t>
            </a:r>
            <a:r>
              <a:rPr lang="en-US" sz="2800" dirty="0"/>
              <a:t> a class that is inherited by another class (known as a </a:t>
            </a:r>
            <a:r>
              <a:rPr lang="en-US" sz="2800" b="1" dirty="0"/>
              <a:t>derived class</a:t>
            </a:r>
            <a:r>
              <a:rPr lang="en-US" sz="2800" dirty="0"/>
              <a:t>, </a:t>
            </a:r>
            <a:r>
              <a:rPr lang="en-US" sz="2800" b="1" dirty="0"/>
              <a:t>child class</a:t>
            </a:r>
            <a:r>
              <a:rPr lang="en-US" sz="2800" dirty="0"/>
              <a:t>, or </a:t>
            </a:r>
            <a:r>
              <a:rPr lang="en-US" sz="2800" b="1" dirty="0"/>
              <a:t>subclass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04900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0AD3-FB2F-23DB-4698-4AE7A45D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 b="1" dirty="0"/>
              <a:t>derived class</a:t>
            </a:r>
            <a:r>
              <a:rPr lang="en-US" sz="3400" dirty="0"/>
              <a:t> (child)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8665-CB2B-9430-F041-BF8FA8BD8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Also called a </a:t>
            </a:r>
            <a:r>
              <a:rPr lang="en-US" sz="1800" b="1" dirty="0"/>
              <a:t>child class</a:t>
            </a:r>
            <a:r>
              <a:rPr lang="en-US" sz="1800" dirty="0"/>
              <a:t>, </a:t>
            </a:r>
            <a:r>
              <a:rPr lang="en-US" sz="1800" b="1" dirty="0"/>
              <a:t>subclass</a:t>
            </a:r>
            <a:r>
              <a:rPr lang="en-US" sz="1800" dirty="0"/>
              <a:t>, or </a:t>
            </a:r>
            <a:r>
              <a:rPr lang="en-US" sz="1800" b="1" dirty="0"/>
              <a:t>inherited class, The derived class </a:t>
            </a:r>
            <a:r>
              <a:rPr lang="en-US" sz="1800" dirty="0"/>
              <a:t>is a class that </a:t>
            </a:r>
            <a:r>
              <a:rPr lang="en-US" sz="1800" b="1" dirty="0"/>
              <a:t>inherits</a:t>
            </a:r>
            <a:r>
              <a:rPr lang="en-US" sz="1800" dirty="0"/>
              <a:t> attributes and methods from a </a:t>
            </a:r>
            <a:r>
              <a:rPr lang="en-US" sz="1800" b="1" dirty="0"/>
              <a:t>base class</a:t>
            </a:r>
            <a:r>
              <a:rPr lang="en-US" sz="1800" dirty="0"/>
              <a:t> (or </a:t>
            </a:r>
            <a:r>
              <a:rPr lang="en-US" sz="1800" b="1" dirty="0"/>
              <a:t>parent class</a:t>
            </a:r>
            <a:r>
              <a:rPr lang="en-US" sz="1800" dirty="0"/>
              <a:t>). </a:t>
            </a:r>
          </a:p>
          <a:p>
            <a:pPr marL="0" indent="0"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To inherit from a class, use the </a:t>
            </a:r>
            <a:r>
              <a:rPr lang="en-US" altLang="en-US" sz="1800" b="1" dirty="0">
                <a:latin typeface="Consolas" panose="020B0609020204030204" pitchFamily="49" charset="0"/>
              </a:rPr>
              <a:t>:</a:t>
            </a:r>
            <a:r>
              <a:rPr lang="en-US" altLang="en-US" sz="1800" dirty="0">
                <a:latin typeface="Verdana" panose="020B0604030504040204" pitchFamily="34" charset="0"/>
              </a:rPr>
              <a:t> symbol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988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9347-4EA7-70B3-0DBB-E627EBB1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8C922-FEA2-7334-4541-01246DE0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 the example below, the </a:t>
            </a:r>
            <a:r>
              <a:rPr lang="en-US" sz="3200" b="1" dirty="0"/>
              <a:t>Car</a:t>
            </a:r>
            <a:r>
              <a:rPr lang="en-US" sz="3200" dirty="0"/>
              <a:t> class (child) inherits the attributes and methods from the </a:t>
            </a:r>
            <a:r>
              <a:rPr lang="en-US" sz="3200" b="1" dirty="0"/>
              <a:t>Vehicle</a:t>
            </a:r>
            <a:r>
              <a:rPr lang="en-US" sz="3200" dirty="0"/>
              <a:t> class (parent)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5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D7F337-7D42-EA3E-E60B-71C62D1A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12475517" y="-277403"/>
            <a:ext cx="1764463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73AF17-8F32-4838-A4BB-B8D20CB25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1659" y="462337"/>
            <a:ext cx="5282754" cy="5815173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i="1" dirty="0"/>
              <a:t>#include &lt;iostream&gt;</a:t>
            </a:r>
          </a:p>
          <a:p>
            <a:r>
              <a:rPr lang="en-US" sz="2600" b="1" i="1" dirty="0"/>
              <a:t>#include &lt;string&gt;</a:t>
            </a:r>
          </a:p>
          <a:p>
            <a:r>
              <a:rPr lang="en-US" sz="2600" b="1" i="1" dirty="0"/>
              <a:t>using namespace std;</a:t>
            </a:r>
          </a:p>
          <a:p>
            <a:endParaRPr lang="en-US" sz="2600" b="1" i="1" dirty="0"/>
          </a:p>
          <a:p>
            <a:r>
              <a:rPr lang="en-US" sz="2600" b="1" i="1" dirty="0"/>
              <a:t>// Base class</a:t>
            </a:r>
          </a:p>
          <a:p>
            <a:r>
              <a:rPr lang="en-US" sz="2600" b="1" i="1" dirty="0"/>
              <a:t>class Vehicle {</a:t>
            </a:r>
          </a:p>
          <a:p>
            <a:r>
              <a:rPr lang="en-US" sz="2600" b="1" i="1" dirty="0"/>
              <a:t>  public: </a:t>
            </a:r>
          </a:p>
          <a:p>
            <a:r>
              <a:rPr lang="en-US" sz="2600" b="1" i="1" dirty="0"/>
              <a:t>    string brand = "Ford";</a:t>
            </a:r>
          </a:p>
          <a:p>
            <a:r>
              <a:rPr lang="en-US" sz="2600" b="1" i="1" dirty="0"/>
              <a:t>    void honk() {</a:t>
            </a:r>
          </a:p>
          <a:p>
            <a:r>
              <a:rPr lang="en-US" sz="2600" b="1" i="1" dirty="0"/>
              <a:t>      cout &lt;&lt; "Tuut, tuut! \n" ;</a:t>
            </a:r>
          </a:p>
          <a:p>
            <a:r>
              <a:rPr lang="en-US" sz="2600" b="1" i="1" dirty="0"/>
              <a:t>    }</a:t>
            </a:r>
          </a:p>
          <a:p>
            <a:r>
              <a:rPr lang="en-US" sz="2600" b="1" i="1" dirty="0"/>
              <a:t>};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BFEF2-2491-AB00-1C78-220E6E20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62337"/>
            <a:ext cx="4875211" cy="5887092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/>
              <a:t>// Derived class</a:t>
            </a:r>
          </a:p>
          <a:p>
            <a:r>
              <a:rPr lang="en-US" b="1" i="1" dirty="0"/>
              <a:t>class Car: public Vehicle {</a:t>
            </a:r>
          </a:p>
          <a:p>
            <a:r>
              <a:rPr lang="en-US" b="1" i="1" dirty="0"/>
              <a:t>  public: </a:t>
            </a:r>
          </a:p>
          <a:p>
            <a:r>
              <a:rPr lang="en-US" b="1" i="1" dirty="0"/>
              <a:t>    string model = "Mustang";</a:t>
            </a:r>
          </a:p>
          <a:p>
            <a:r>
              <a:rPr lang="en-US" b="1" i="1" dirty="0"/>
              <a:t>};</a:t>
            </a:r>
          </a:p>
          <a:p>
            <a:endParaRPr lang="en-US" b="1" i="1" dirty="0"/>
          </a:p>
          <a:p>
            <a:r>
              <a:rPr lang="en-US" b="1" i="1" dirty="0"/>
              <a:t>int main() {</a:t>
            </a:r>
          </a:p>
          <a:p>
            <a:r>
              <a:rPr lang="en-US" b="1" i="1" dirty="0"/>
              <a:t>  Car myCar;</a:t>
            </a:r>
          </a:p>
          <a:p>
            <a:r>
              <a:rPr lang="en-US" b="1" i="1" dirty="0"/>
              <a:t>  myCar.honk();</a:t>
            </a:r>
          </a:p>
          <a:p>
            <a:r>
              <a:rPr lang="en-US" b="1" i="1" dirty="0"/>
              <a:t>  cout &lt;&lt; myCar.brand + " " + myCar.model;</a:t>
            </a:r>
          </a:p>
          <a:p>
            <a:r>
              <a:rPr lang="en-US" b="1" i="1" dirty="0"/>
              <a:t>  return 0;</a:t>
            </a:r>
          </a:p>
          <a:p>
            <a:r>
              <a:rPr lang="en-US" b="1" i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2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77A837-19E0-88C5-92F7-D418F49C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sz="3300" dirty="0"/>
              <a:t>Why And When To Use "Inheritance"?</a:t>
            </a:r>
            <a:br>
              <a:rPr lang="en-US" sz="3300" dirty="0"/>
            </a:br>
            <a:br>
              <a:rPr lang="en-US" sz="3300" dirty="0"/>
            </a:br>
            <a:endParaRPr lang="en-US" sz="3300" dirty="0"/>
          </a:p>
        </p:txBody>
      </p:sp>
      <p:pic>
        <p:nvPicPr>
          <p:cNvPr id="10" name="Graphic 9" descr="Light Bulb and Gear">
            <a:extLst>
              <a:ext uri="{FF2B5EF4-FFF2-40B4-BE49-F238E27FC236}">
                <a16:creationId xmlns:a16="http://schemas.microsoft.com/office/drawing/2014/main" id="{8BA2D13B-1DD9-99CC-A3CF-D77D32FC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182824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78BBD-3FDB-135A-4453-39F078D7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321406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 It is useful for code reusability: reuse attributes and methods of an existing class when you create a new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12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966-2F0C-1BE0-3443-A9B4BDFF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533E-70FF-4758-36FB-3A600B097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also be derived from one class, which is already derived from another class and that is multilevel inheritance.</a:t>
            </a:r>
          </a:p>
          <a:p>
            <a:endParaRPr lang="en-US" dirty="0"/>
          </a:p>
          <a:p>
            <a:r>
              <a:rPr lang="en-US" dirty="0"/>
              <a:t>For example, class </a:t>
            </a:r>
            <a:r>
              <a:rPr lang="en-US" b="1" u="sng" dirty="0"/>
              <a:t>MyGrandChild</a:t>
            </a:r>
            <a:r>
              <a:rPr lang="en-US" dirty="0"/>
              <a:t> is derived from class </a:t>
            </a:r>
            <a:r>
              <a:rPr lang="en-US" b="1" u="sng" dirty="0"/>
              <a:t>MyChild</a:t>
            </a:r>
            <a:r>
              <a:rPr lang="en-US" dirty="0"/>
              <a:t> which is derived from  class </a:t>
            </a:r>
            <a:r>
              <a:rPr lang="en-US" b="1" u="sng" dirty="0"/>
              <a:t>MyClass.</a:t>
            </a:r>
          </a:p>
        </p:txBody>
      </p:sp>
    </p:spTree>
    <p:extLst>
      <p:ext uri="{BB962C8B-B14F-4D97-AF65-F5344CB8AC3E}">
        <p14:creationId xmlns:p14="http://schemas.microsoft.com/office/powerpoint/2010/main" val="20124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B33047-AFDA-B521-C0E0-542A9739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Multiple Inheritance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FF03-F14C-B1CA-C959-181691CA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131" y="2271713"/>
            <a:ext cx="5831944" cy="4697413"/>
          </a:xfrm>
        </p:spPr>
        <p:txBody>
          <a:bodyPr>
            <a:normAutofit/>
          </a:bodyPr>
          <a:lstStyle/>
          <a:p>
            <a:r>
              <a:rPr lang="en-US" sz="3200" dirty="0"/>
              <a:t>A class can also be derived from more than one base class, using a comma-separated list  ( , ). This is multiple inheritance.</a:t>
            </a:r>
          </a:p>
        </p:txBody>
      </p:sp>
    </p:spTree>
    <p:extLst>
      <p:ext uri="{BB962C8B-B14F-4D97-AF65-F5344CB8AC3E}">
        <p14:creationId xmlns:p14="http://schemas.microsoft.com/office/powerpoint/2010/main" val="208798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A075F244D6FE46A11BE20933C67DDD" ma:contentTypeVersion="11" ma:contentTypeDescription="Create a new document." ma:contentTypeScope="" ma:versionID="49625a373559f1178c3df2d001808a85">
  <xsd:schema xmlns:xsd="http://www.w3.org/2001/XMLSchema" xmlns:xs="http://www.w3.org/2001/XMLSchema" xmlns:p="http://schemas.microsoft.com/office/2006/metadata/properties" xmlns:ns3="7e889260-4cb3-4ef8-99ec-e32b65274ccc" targetNamespace="http://schemas.microsoft.com/office/2006/metadata/properties" ma:root="true" ma:fieldsID="1ee335d104beeb6d74fa2661d01ba465" ns3:_="">
    <xsd:import namespace="7e889260-4cb3-4ef8-99ec-e32b65274cc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889260-4cb3-4ef8-99ec-e32b65274cc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889260-4cb3-4ef8-99ec-e32b65274ccc" xsi:nil="true"/>
  </documentManagement>
</p:properties>
</file>

<file path=customXml/itemProps1.xml><?xml version="1.0" encoding="utf-8"?>
<ds:datastoreItem xmlns:ds="http://schemas.openxmlformats.org/officeDocument/2006/customXml" ds:itemID="{AC1EB0B9-0221-4981-94EA-20549AB09C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889260-4cb3-4ef8-99ec-e32b65274c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AF4E4-3D1B-48C6-9D02-F65047ACB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74913-C087-43AC-BE53-1F1621336AD1}">
  <ds:schemaRefs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e889260-4cb3-4ef8-99ec-e32b65274c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112</TotalTime>
  <Words>423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Tw Cen MT</vt:lpstr>
      <vt:lpstr>Verdana</vt:lpstr>
      <vt:lpstr>Circuit</vt:lpstr>
      <vt:lpstr>Object Oriented Programming {Inheritance}</vt:lpstr>
      <vt:lpstr>What is Inheritance in OOP?</vt:lpstr>
      <vt:lpstr>Base class (parent)</vt:lpstr>
      <vt:lpstr>derived class (child)</vt:lpstr>
      <vt:lpstr>Code implementation</vt:lpstr>
      <vt:lpstr>PowerPoint Presentation</vt:lpstr>
      <vt:lpstr>Why And When To Use "Inheritance"?  </vt:lpstr>
      <vt:lpstr>Multilevel Inheritance </vt:lpstr>
      <vt:lpstr>Multiple Inheritance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AKPA CLIFF ANUM</dc:creator>
  <cp:lastModifiedBy>AKPA CLIFF ANUM</cp:lastModifiedBy>
  <cp:revision>3</cp:revision>
  <dcterms:created xsi:type="dcterms:W3CDTF">2025-07-17T14:57:05Z</dcterms:created>
  <dcterms:modified xsi:type="dcterms:W3CDTF">2025-07-17T20:34:31Z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0x010100C3A075F244D6FE46A11BE20933C67DDD</vt:lpwstr>
  </property>
</Properties>
</file>