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semantic frame describes the event, relation, or entity and its participants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LU’s can also be event nouns such as retaliation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666666"/>
                </a:solidFill>
                <a:highlight>
                  <a:srgbClr val="E4EDC2"/>
                </a:highlight>
              </a:rPr>
              <a:t>. For the researcher in Natural Language Processing, the more than 170,000 manually annotated sentences provide a unique training dataset for semantic role labeling, used in applications such as information extraction, machine translation, event recognition, sentiment analysis, etc. For students and teachers of linguistics it serves as a valence dictionary, with uniquely detailed evidence for the combinatorial properties of a core set of the English vocabulary.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ramenet2.icsi.berkeley.edu/fnReports/data/frameIndex.xml?frame=Apply_hea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FrameNet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Kelley, Justin, Yuan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Limits of FrameNet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0679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914400" rtl="0">
              <a:spcBef>
                <a:spcPts val="0"/>
              </a:spcBef>
              <a:buNone/>
            </a:pPr>
            <a:r>
              <a:rPr lang="en"/>
              <a:t>size: too small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lack of: </a:t>
            </a:r>
          </a:p>
          <a:p>
            <a:pPr indent="-228600" lvl="0" marL="13716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Common nouns</a:t>
            </a:r>
          </a:p>
          <a:p>
            <a:pPr indent="-228600" lvl="0" marL="13716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Technical terms &amp; Proper Nouns </a:t>
            </a:r>
          </a:p>
          <a:p>
            <a:pPr indent="-228600" lvl="0" marL="13716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Lexical relations</a:t>
            </a:r>
          </a:p>
          <a:p>
            <a:pPr indent="-228600" lvl="0" marL="13716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Negation and Conditionals </a:t>
            </a:r>
          </a:p>
          <a:p>
            <a:pPr indent="-228600" lvl="0" marL="13716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Frames as semantic types</a:t>
            </a:r>
          </a:p>
          <a:p>
            <a:pPr indent="-228600" lvl="0" marL="13716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metaphor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Applications of FrameNet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1828800" rtl="0">
              <a:spcBef>
                <a:spcPts val="0"/>
              </a:spcBef>
            </a:pPr>
            <a:r>
              <a:rPr lang="en"/>
              <a:t>Machine Learning? (training data too small)</a:t>
            </a:r>
          </a:p>
          <a:p>
            <a:pPr indent="-228600" lvl="0" marL="1828800" rtl="0">
              <a:spcBef>
                <a:spcPts val="0"/>
              </a:spcBef>
            </a:pPr>
            <a:r>
              <a:rPr lang="en"/>
              <a:t>Crowd Sourcing? (needs trained annotators)</a:t>
            </a:r>
          </a:p>
          <a:p>
            <a:pPr indent="-228600" lvl="0" marL="1828800" rtl="0">
              <a:spcBef>
                <a:spcPts val="0"/>
              </a:spcBef>
            </a:pPr>
            <a:r>
              <a:rPr lang="en"/>
              <a:t>In other languages?</a:t>
            </a:r>
          </a:p>
          <a:p>
            <a:pPr indent="-228600" lvl="0" marL="1828800" rtl="0">
              <a:spcBef>
                <a:spcPts val="0"/>
              </a:spcBef>
            </a:pPr>
            <a:r>
              <a:rPr lang="en"/>
              <a:t>In specific domains? (legal, sports)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914400">
              <a:spcBef>
                <a:spcPts val="0"/>
              </a:spcBef>
              <a:buNone/>
            </a:pPr>
            <a:r>
              <a:rPr lang="en"/>
              <a:t>PropBank 	“Proposition Bank”    (no frame)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Frame Semantics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 	Meanings of words are understood based on a semantic frame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	Frame Elements (FE’s) are anything involved in a particular frame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	Lexical Units (LU’s) are words that evoke a particular frame.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example: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400"/>
              <a:t>Frame: apply_heat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400"/>
              <a:t>Frame Elements: cook, food, heating_instrument, container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900">
                <a:solidFill>
                  <a:srgbClr val="666666"/>
                </a:solidFill>
                <a:highlight>
                  <a:srgbClr val="E4EDC2"/>
                </a:highlight>
                <a:latin typeface="Arial"/>
                <a:ea typeface="Arial"/>
                <a:cs typeface="Arial"/>
                <a:sym typeface="Arial"/>
              </a:rPr>
              <a:t>... [</a:t>
            </a:r>
            <a:r>
              <a:rPr baseline="-25000" lang="en" sz="900">
                <a:solidFill>
                  <a:srgbClr val="666666"/>
                </a:solidFill>
                <a:highlight>
                  <a:srgbClr val="E4EDC2"/>
                </a:highlight>
                <a:latin typeface="Arial"/>
                <a:ea typeface="Arial"/>
                <a:cs typeface="Arial"/>
                <a:sym typeface="Arial"/>
              </a:rPr>
              <a:t>Cook </a:t>
            </a:r>
            <a:r>
              <a:rPr lang="en" sz="900">
                <a:solidFill>
                  <a:srgbClr val="666666"/>
                </a:solidFill>
                <a:highlight>
                  <a:srgbClr val="E4EDC2"/>
                </a:highlight>
                <a:latin typeface="Arial"/>
                <a:ea typeface="Arial"/>
                <a:cs typeface="Arial"/>
                <a:sym typeface="Arial"/>
              </a:rPr>
              <a:t>the boys] ... GRILL [</a:t>
            </a:r>
            <a:r>
              <a:rPr baseline="-25000" lang="en" sz="900">
                <a:solidFill>
                  <a:srgbClr val="666666"/>
                </a:solidFill>
                <a:highlight>
                  <a:srgbClr val="E4EDC2"/>
                </a:highlight>
                <a:latin typeface="Arial"/>
                <a:ea typeface="Arial"/>
                <a:cs typeface="Arial"/>
                <a:sym typeface="Arial"/>
              </a:rPr>
              <a:t>Food </a:t>
            </a:r>
            <a:r>
              <a:rPr lang="en" sz="900">
                <a:solidFill>
                  <a:srgbClr val="666666"/>
                </a:solidFill>
                <a:highlight>
                  <a:srgbClr val="E4EDC2"/>
                </a:highlight>
                <a:latin typeface="Arial"/>
                <a:ea typeface="Arial"/>
                <a:cs typeface="Arial"/>
                <a:sym typeface="Arial"/>
              </a:rPr>
              <a:t>their catches] [</a:t>
            </a:r>
            <a:r>
              <a:rPr baseline="-25000" lang="en" sz="900">
                <a:solidFill>
                  <a:srgbClr val="666666"/>
                </a:solidFill>
                <a:highlight>
                  <a:srgbClr val="E4EDC2"/>
                </a:highlight>
                <a:latin typeface="Arial"/>
                <a:ea typeface="Arial"/>
                <a:cs typeface="Arial"/>
                <a:sym typeface="Arial"/>
              </a:rPr>
              <a:t>Heating_instrument </a:t>
            </a:r>
            <a:r>
              <a:rPr lang="en" sz="900">
                <a:solidFill>
                  <a:srgbClr val="666666"/>
                </a:solidFill>
                <a:highlight>
                  <a:srgbClr val="E4EDC2"/>
                </a:highlight>
                <a:latin typeface="Arial"/>
                <a:ea typeface="Arial"/>
                <a:cs typeface="Arial"/>
                <a:sym typeface="Arial"/>
              </a:rPr>
              <a:t>on an open fire].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 to FrameNet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annotations are made up of triples of frame element name, grammatical function, and phrase type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FrameNet has defined and linked more than 1,000 semantic frames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170,000 annotated sentences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https://framenet2.icsi.berkeley.edu/fnReports/data/frameIndex.xml?frame=Apply_heat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Structures and Data Formats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Started with SGML markup (in-line annotation)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Disadvantages: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Storing the data as text with markup meant that searching across the data was slow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There was no way to represent situations in which the one constituent might contain the fillers of more than one FE. 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Making across-the-board changes in hundreds of separate SGML files was tedious and error-prone.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Structures and Data Formats Cont.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Adopted relational databases (MySQL).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Advantages: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Data that occurs repeatedly is entered into the database only once.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Off-the-shelf software will provide much faster access, automatic indexing and query optimization.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Annotation Process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Tool: in-house annotation software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Input and output of annotations: project specific XML formats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Personnel: usually a group of 3 to 6 people (entirely manual annotation)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Vanguarding: where and how new LUs and frames are to be added to FN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Annotation Process Cont.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main types of annotation tasks: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Lexicographic annotation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Full text annotation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Annotation Process Cont.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Quality control and data integrity checking: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average kappa: 0.65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kappas of two pairs of more experienced annotators: 0.82 ~ 0.86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annotation process involves much discussion and consultation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In-house error checking programs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Relationship to WordNet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Completely Different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rPr lang="en"/>
              <a:t>WordNet:   "Synsets" 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Early development (of FrameNet): taking synsets and insert LUs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No exact correspondence</a:t>
            </a:r>
          </a:p>
          <a:p>
            <a:pPr indent="-228600" lvl="0" marL="914400">
              <a:spcBef>
                <a:spcPts val="0"/>
              </a:spcBef>
            </a:pPr>
            <a:r>
              <a:rPr lang="en"/>
              <a:t>Alignment between WordNet and FrameNet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