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41E9CD3-D7E5-4931-9F59-7F69B3738F5B}">
  <a:tblStyle styleId="{C41E9CD3-D7E5-4931-9F59-7F69B3738F5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E93D8"/>
                </a:solidFill>
                <a:latin typeface="Open Sans"/>
                <a:ea typeface="Open Sans"/>
                <a:cs typeface="Open Sans"/>
                <a:sym typeface="Open Sans"/>
              </a:rPr>
              <a:t>I've been eating Carlos O'Brien's for over 15 years now and it's always awesome every time! I love the Pollo Fundito, pretty much what I get every time! Enchiladas are awesome too!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Explicit: </a:t>
            </a:r>
            <a:r>
              <a:rPr lang="en" sz="1400"/>
              <a:t>The tacos there are SO goodpositive</a:t>
            </a:r>
            <a:r>
              <a:rPr lang="en"/>
              <a:t>. Implicit: Don’t order the chicken… </a:t>
            </a:r>
            <a:r>
              <a:rPr lang="en" sz="1400"/>
              <a:t>The enchilada here is overpriced negative.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Yelp Review Annotation Project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Justin, Kelley and Yuan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ML Experiments - Proposed Project Pipeline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25" y="1086475"/>
            <a:ext cx="41243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 Entity Recognition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Baseline: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 micro-precision = 36.9%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 micro-recall	= 30.6%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Approach: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Matched foods from wikipedia list of mexican foods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Used a regular expression to allow for plurals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Need to revise to account for problems with span</a:t>
            </a:r>
          </a:p>
          <a:p>
            <a:pPr indent="-228600" lvl="0" marL="1371600" rtl="0">
              <a:spcBef>
                <a:spcPts val="0"/>
              </a:spcBef>
            </a:pPr>
            <a:r>
              <a:rPr lang="en"/>
              <a:t>“Al Pastor Tacos” is tagged as “Al Pastor” and “tacos”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 Entity Recognition Cont.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Stanford NER [Finkel et al. 2005] to train a CRF model to identify Mexican food names.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449" y="3759125"/>
            <a:ext cx="3390800" cy="90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562" y="2104580"/>
            <a:ext cx="4804574" cy="142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 Sentiment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Extracted each distinct food name in a restaurant, as well as its descriptions.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 make evaluation simpler, we decided that: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positive description adds 1 point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negative description subtracts 1 point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If sum &gt; 0, then the overall quality of the food is positive; if sum &lt; 0, the that will be negative.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 Sentiment Analysis Cont.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Baseline: assign foods pos/neg based on the star rating of the reviews they appear 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~ 30% of extracted foods correctly rated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Approach: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Naive Bayes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Very bad results   ~15% correctly labeled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Classifying based on average of star rating of reviews food appears 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results  ~30%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 Sentiment Analysis Cont.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Extract all the description words (excluding neutral), and used them as features to train on SVM</a:t>
            </a:r>
            <a:r>
              <a:rPr baseline="30000" lang="en"/>
              <a:t>light</a:t>
            </a:r>
            <a:r>
              <a:rPr lang="en"/>
              <a:t>[Joachims, 1991] to classify the sentiment of descriptions.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293" y="2383025"/>
            <a:ext cx="5923424" cy="24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 Sentiment Analysis Cont.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Explicit and Implicit Opinions (amalgamated on each food item):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Accuracy on test set: 84.62% (44 correct, 8 incorrect, 52 total)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Precision/recall on test set: 91.89%/87.18%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 measure: 89.47%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Explicit Opinions (amalgamated on each food item):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Accuracy on test set: 93.18% (41 correct, 3 incorrect, 44 total)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Precision/recall on test set: 96.97%/94.12%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 measure: 95.52%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had more time, data and knowledge in CL...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Food Ontology Learning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the right ontology of food items, and so the description about the ingredients of a food item would be attributed to it.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example: The beans are good, and the beans are part of a burrito. Thus, the burrito should be good, too.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Food Ontology Learning Cont.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WordNet[Princeton, 2010]? -- We need meronyms!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1712112"/>
            <a:ext cx="62769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Review on task goals and annotation specification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Characteristics of the dataset</a:t>
            </a: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IAA at different aspects/levels and their interpretation</a:t>
            </a:r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</a:pPr>
            <a:r>
              <a:rPr lang="en"/>
              <a:t>Metrics used and justification behind them</a:t>
            </a:r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</a:pPr>
            <a:r>
              <a:rPr lang="en"/>
              <a:t>Interpretation and error analysis of the agreements</a:t>
            </a: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Machine learning experiment </a:t>
            </a:r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</a:pPr>
            <a:r>
              <a:rPr lang="en"/>
              <a:t>Experiment design</a:t>
            </a:r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</a:pPr>
            <a:r>
              <a:rPr lang="en"/>
              <a:t>Features extracted from the annotation</a:t>
            </a:r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</a:pPr>
            <a:r>
              <a:rPr lang="en"/>
              <a:t>Experiment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Food Ontology Learning Cont.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75" y="1974700"/>
            <a:ext cx="59912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Food Ontology Learning Cont.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two possible approaches [Lehmann &amp; Voelker, 2014]: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Logical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“derive ontologies from structured knowledge”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Lexical Learning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“Ontology learning from natural language text based on information extraction and text mining techniques”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Either way, we currently do not have enough data to work on it, because the average frequency of a food name is only 2.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 Resolution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all expressions that refer to the same food entity. This is important because we want to collect all the information relevant to the food.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After trying to find some good </a:t>
            </a:r>
            <a:r>
              <a:rPr lang="en">
                <a:solidFill>
                  <a:schemeClr val="accent1"/>
                </a:solidFill>
              </a:rPr>
              <a:t>queso[food]</a:t>
            </a:r>
            <a:r>
              <a:rPr lang="en"/>
              <a:t> in the Valley with very little success, I finally found the good stuff at Carlos O'Brien's. </a:t>
            </a:r>
            <a:r>
              <a:rPr lang="en">
                <a:solidFill>
                  <a:schemeClr val="accent1"/>
                </a:solidFill>
              </a:rPr>
              <a:t> It [anaphor] </a:t>
            </a:r>
            <a:r>
              <a:rPr lang="en"/>
              <a:t>was delicious.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 Resolution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Existing packages (StanfordCoreNLP) focus on proper noun, places, persons, dates, etc.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not suitable for our purpose on recognizing food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not recognize foot names that appears multiple times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Coreference Baseline: precision 2.94%, recall 24.39%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Possible Solutions: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cluster-ranking approach to NP coreference (Rahman &amp; Ng)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Combines entity-mention model and mention-ranking model (using SVM)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Corpus Processing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Spell check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yummmmy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Carne assada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Sentence segmentation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Tacos. Great.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Dealing with food names in English and Spanish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Great chips y salsa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425" y="1152425"/>
            <a:ext cx="3709824" cy="233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Acknowledgment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machine learning project could not have been attempted without the tireless efforts of our annotators, </a:t>
            </a:r>
            <a:r>
              <a:rPr b="1" i="1" lang="en" u="sng"/>
              <a:t>Xinhao Wang</a:t>
            </a:r>
            <a:r>
              <a:rPr lang="en"/>
              <a:t>, </a:t>
            </a:r>
            <a:r>
              <a:rPr b="1" i="1" lang="en" u="sng"/>
              <a:t>Jose Ramirez</a:t>
            </a:r>
            <a:r>
              <a:rPr lang="en"/>
              <a:t>, and </a:t>
            </a:r>
            <a:r>
              <a:rPr b="1" i="1" lang="en" u="sng"/>
              <a:t>Matthew Garber</a:t>
            </a:r>
            <a:r>
              <a:rPr lang="en"/>
              <a:t>. The quality and commitment of their hard work is much appreciated, especially their unswerving persistence in reading through 1-star reviews on terrible Mexican food.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T. Joachims, Making large-Scale SVM Learning Practical. Advances in Kernel Methods - Support Vector Learning, B. Schölkopf and C. Burges and A. Smola (ed.), MIT-Press, 1999.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Jenny Rose Finkel, Trond Grenager, and Christopher Manning. 2005. Incorporating Non-local Information into Information Extraction Systems by Gibbs Sampling. </a:t>
            </a:r>
            <a:r>
              <a:rPr i="1" lang="en" sz="1400"/>
              <a:t>Proceedings of the 43nd Annual Meeting of the Association for Computational Linguistics (ACL 2005)</a:t>
            </a:r>
            <a:r>
              <a:rPr lang="en" sz="1400"/>
              <a:t>, pp. 363-370.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Jens Lehmann, and Johanna Voelker (Eds.). Perspectives On Ontology Learning. </a:t>
            </a:r>
            <a:r>
              <a:rPr i="1" lang="en" sz="1400"/>
              <a:t>Studies in the Semantic Web AKA / IOS Press</a:t>
            </a:r>
            <a:r>
              <a:rPr lang="en" sz="1400"/>
              <a:t>, (2014)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Princeton University "About WordNet." WordNet. Princeton University. 2010. &lt;http://wordnet.princeton.edu&gt;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210050"/>
            <a:ext cx="8520600" cy="330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Marta Recasens, Marie-Catherine de Marneffe, and Christopher Potts. </a:t>
            </a:r>
            <a:r>
              <a:rPr i="1" lang="en"/>
              <a:t>The Life and Death of Discourse Entities: Identifying Singleton Mentions.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Proceedings of NAACL 2013.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Heeyoung Lee, Angel Chang, Yves Peirsman, Nathanael Chambers, Mihai Surdeanu and Dan Jurafsky. </a:t>
            </a:r>
            <a:r>
              <a:rPr i="1" lang="en"/>
              <a:t>Deterministic coreference resolution based on entity-centric, precision-ranked rules.</a:t>
            </a:r>
            <a:r>
              <a:rPr lang="en"/>
              <a:t> Computational Linguistics 39(4), 2013.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Heeyoung Lee, Yves Peirsman, Angel Chang, Nathanael Chambers, Mihai Surdeanu, Dan Jurafsky. </a:t>
            </a:r>
            <a:r>
              <a:rPr i="1" lang="en"/>
              <a:t>Stanford's Multi-Pass Sieve Coreference Resolution System at the CoNLL-2011 Shared Task.</a:t>
            </a:r>
            <a:r>
              <a:rPr lang="en"/>
              <a:t> In Proceedings of the CoNLL-2011 Shared Task, 2011.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Karthik Raghunathan, Heeyoung Lee, Sudarshan Rangarajan, Nathanael Chambers, Mihai Surdeanu, Dan Jurafsky, Christopher Manning.  </a:t>
            </a:r>
            <a:r>
              <a:rPr i="1" lang="en"/>
              <a:t>A Multi-Pass Sieve for Coreference Resolution</a:t>
            </a:r>
            <a:r>
              <a:rPr lang="en"/>
              <a:t> EMNLP-2010, Boston, USA. 2010.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Altaf Rahman, Vincent Ng. </a:t>
            </a:r>
            <a:r>
              <a:rPr i="1" lang="en"/>
              <a:t>Supervised Models for Coreference Resolution.</a:t>
            </a:r>
            <a:r>
              <a:rPr lang="en"/>
              <a:t> Proceedings of the 2009 Conference on Empirical Methods in Natural Language Processing, pages 968–977, Singapore, 6-7 August 2009.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Questions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Yes. No questions are allowed.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778012"/>
            <a:ext cx="4572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Goals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Annotation for Machine Learning Purpose: extract food’s quality from Yelp restaurant reviews	(Sentiment Analysis over food items)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Mexican Food: among top five most reviewed restaurant categories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0" name="Shape 80"/>
          <p:cNvGraphicFramePr/>
          <p:nvPr/>
        </p:nvGraphicFramePr>
        <p:xfrm>
          <a:off x="2207425" y="258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{C41E9CD3-D7E5-4931-9F59-7F69B3738F5B}</a:tableStyleId>
              </a:tblPr>
              <a:tblGrid>
                <a:gridCol w="2088825"/>
                <a:gridCol w="2088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Restaurant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of Reviews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Nightlife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212,618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205,693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American (new)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187,984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American (Traditional)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182,300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Mexican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144,727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Annotation Specification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Extent Tags:</a:t>
            </a:r>
          </a:p>
          <a:p>
            <a:pPr indent="-228600" lvl="0" marL="457200" rtl="0">
              <a:spcBef>
                <a:spcPts val="0"/>
              </a:spcBef>
              <a:buAutoNum type="arabicParenBoth"/>
            </a:pPr>
            <a:r>
              <a:rPr lang="en"/>
              <a:t>Food Items</a:t>
            </a:r>
          </a:p>
          <a:p>
            <a:pPr indent="-228600" lvl="0" marL="457200" rtl="0">
              <a:spcBef>
                <a:spcPts val="0"/>
              </a:spcBef>
              <a:buAutoNum type="arabicParenBoth"/>
            </a:pPr>
            <a:r>
              <a:rPr lang="en"/>
              <a:t>Quality      (Positive, Negative, Neutral)</a:t>
            </a:r>
          </a:p>
          <a:p>
            <a:pPr indent="-228600" lvl="0" marL="457200" rtl="0">
              <a:spcBef>
                <a:spcPts val="0"/>
              </a:spcBef>
              <a:buAutoNum type="arabicParenBoth"/>
            </a:pPr>
            <a:r>
              <a:rPr lang="en"/>
              <a:t>Anaphora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Linked Tags:</a:t>
            </a:r>
          </a:p>
          <a:p>
            <a:pPr indent="-228600" lvl="0" marL="457200" rtl="0">
              <a:spcBef>
                <a:spcPts val="0"/>
              </a:spcBef>
              <a:buAutoNum type="arabicParenBoth"/>
            </a:pPr>
            <a:r>
              <a:rPr lang="en"/>
              <a:t>Part-of</a:t>
            </a:r>
          </a:p>
          <a:p>
            <a:pPr indent="-228600" lvl="0" marL="457200" rtl="0">
              <a:spcBef>
                <a:spcPts val="0"/>
              </a:spcBef>
              <a:buAutoNum type="arabicParenBoth"/>
            </a:pPr>
            <a:r>
              <a:rPr lang="en"/>
              <a:t>Opinion     (Explicit and Implicit) </a:t>
            </a:r>
          </a:p>
          <a:p>
            <a:pPr indent="-228600" lvl="0" marL="457200">
              <a:spcBef>
                <a:spcPts val="0"/>
              </a:spcBef>
              <a:buAutoNum type="arabicParenBoth"/>
            </a:pPr>
            <a:r>
              <a:rPr lang="en"/>
              <a:t>Coreference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Annotation Specification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95D46"/>
                </a:solidFill>
              </a:rPr>
              <a:t>The </a:t>
            </a:r>
            <a:r>
              <a:rPr lang="en">
                <a:solidFill>
                  <a:schemeClr val="accent1"/>
                </a:solidFill>
              </a:rPr>
              <a:t>carnitas taco[food]</a:t>
            </a:r>
            <a:r>
              <a:rPr lang="en">
                <a:solidFill>
                  <a:srgbClr val="695D46"/>
                </a:solidFill>
              </a:rPr>
              <a:t>  was </a:t>
            </a:r>
            <a:r>
              <a:rPr lang="en">
                <a:solidFill>
                  <a:schemeClr val="accent5"/>
                </a:solidFill>
              </a:rPr>
              <a:t>SO good[quality]</a:t>
            </a:r>
            <a:r>
              <a:rPr lang="en">
                <a:solidFill>
                  <a:srgbClr val="695D46"/>
                </a:solidFill>
              </a:rPr>
              <a:t>. </a:t>
            </a:r>
            <a:r>
              <a:rPr lang="en">
                <a:solidFill>
                  <a:schemeClr val="accent3"/>
                </a:solidFill>
              </a:rPr>
              <a:t>It[anaphor]</a:t>
            </a:r>
            <a:r>
              <a:rPr lang="en">
                <a:solidFill>
                  <a:srgbClr val="695D46"/>
                </a:solidFill>
              </a:rPr>
              <a:t> comes on a </a:t>
            </a:r>
            <a:r>
              <a:rPr lang="en">
                <a:solidFill>
                  <a:schemeClr val="accent1"/>
                </a:solidFill>
              </a:rPr>
              <a:t>soft shell taco[food] </a:t>
            </a:r>
            <a:r>
              <a:rPr lang="en">
                <a:solidFill>
                  <a:srgbClr val="695D46"/>
                </a:solidFill>
              </a:rPr>
              <a:t>with </a:t>
            </a:r>
            <a:r>
              <a:rPr lang="en">
                <a:solidFill>
                  <a:schemeClr val="accent1"/>
                </a:solidFill>
              </a:rPr>
              <a:t>pico de gallo[food]</a:t>
            </a:r>
            <a:r>
              <a:rPr lang="en">
                <a:solidFill>
                  <a:srgbClr val="695D46"/>
                </a:solidFill>
              </a:rPr>
              <a:t> and </a:t>
            </a:r>
            <a:r>
              <a:rPr lang="en">
                <a:solidFill>
                  <a:schemeClr val="accent1"/>
                </a:solidFill>
              </a:rPr>
              <a:t>guacamole[food]</a:t>
            </a:r>
            <a:r>
              <a:rPr lang="en">
                <a:solidFill>
                  <a:srgbClr val="695D46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95D46"/>
                </a:solidFill>
              </a:rPr>
              <a:t>          </a:t>
            </a:r>
            <a:r>
              <a:rPr lang="en">
                <a:solidFill>
                  <a:schemeClr val="accent5"/>
                </a:solidFill>
              </a:rPr>
              <a:t>SO good</a:t>
            </a:r>
            <a:r>
              <a:rPr lang="en" sz="1000">
                <a:solidFill>
                  <a:schemeClr val="accent5"/>
                </a:solidFill>
              </a:rPr>
              <a:t>positive</a:t>
            </a:r>
            <a:r>
              <a:rPr lang="en">
                <a:solidFill>
                  <a:srgbClr val="695D46"/>
                </a:solidFill>
              </a:rPr>
              <a:t>  </a:t>
            </a:r>
            <a:r>
              <a:rPr lang="en" sz="1100">
                <a:solidFill>
                  <a:srgbClr val="695D46"/>
                </a:solidFill>
              </a:rPr>
              <a:t>opinion(explicit) </a:t>
            </a:r>
            <a:r>
              <a:rPr lang="en">
                <a:solidFill>
                  <a:schemeClr val="accent1"/>
                </a:solidFill>
              </a:rPr>
              <a:t>carnitas taco </a:t>
            </a:r>
            <a:r>
              <a:rPr lang="en">
                <a:solidFill>
                  <a:srgbClr val="695D46"/>
                </a:solidFill>
              </a:rPr>
              <a:t>  </a:t>
            </a:r>
            <a:r>
              <a:rPr lang="en" sz="1200">
                <a:solidFill>
                  <a:srgbClr val="695D46"/>
                </a:solidFill>
              </a:rPr>
              <a:t>coreference </a:t>
            </a:r>
            <a:r>
              <a:rPr lang="en">
                <a:solidFill>
                  <a:srgbClr val="695D46"/>
                </a:solidFill>
              </a:rPr>
              <a:t>     </a:t>
            </a:r>
            <a:r>
              <a:rPr lang="en">
                <a:solidFill>
                  <a:schemeClr val="accent3"/>
                </a:solidFill>
              </a:rPr>
              <a:t>It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                                           </a:t>
            </a:r>
            <a:r>
              <a:rPr lang="en" sz="1200"/>
              <a:t>Part-of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            soft shell taco       pico de gallo        guacamole </a:t>
            </a:r>
            <a:r>
              <a:rPr lang="en">
                <a:solidFill>
                  <a:srgbClr val="695D46"/>
                </a:solidFill>
              </a:rPr>
              <a:t>     </a:t>
            </a:r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2287925" y="2951550"/>
            <a:ext cx="15693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4019050" y="2989075"/>
            <a:ext cx="12300" cy="8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4268050" y="2964300"/>
            <a:ext cx="1208100" cy="7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/>
          <p:nvPr/>
        </p:nvCxnSpPr>
        <p:spPr>
          <a:xfrm>
            <a:off x="2428525" y="2763300"/>
            <a:ext cx="8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/>
          <p:nvPr/>
        </p:nvCxnSpPr>
        <p:spPr>
          <a:xfrm rot="10800000">
            <a:off x="4928900" y="2763300"/>
            <a:ext cx="9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Characteristics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reviews from round 7 of the annual yelp dataset challenge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Calico Jack’s 143 reviews    GS: 72 reviews     avg. ~ 1.5⭐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Carlos O’Brien’s 120 reviews  GS: 84 reviews         ~ 3.4⭐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Mi Amigos 115 reviews 	 GS: 76 reviews		   ~ 3.0 ⭐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Roberto’s 166 reviews 	GS: 113 reviews             ~4.0⭐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73, 2: 63, 3: 82, 4: 88, 5:85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words : ~41119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words per review : ~ 120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Inter-Annotator Agreement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{C41E9CD3-D7E5-4931-9F59-7F69B3738F5B}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Extent Tags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Krippendorff's Alpha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0.6653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QUALITY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0.5306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QUALITY: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0.6780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ANAPHORA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0.4394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Cross-tag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0.5562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IAA Analysis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Used Krippendorff’s Alpha in order to account for span of extent tags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possible problems due to food/anaphora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Need to clarify whether articles should be included in food/anaphora tags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Experiments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 Entity Recognition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Sentiment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Future work: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Food Ontology Learning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Reference Resolution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