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256" r:id="rId2"/>
    <p:sldId id="257" r:id="rId3"/>
    <p:sldId id="258" r:id="rId4"/>
    <p:sldId id="262" r:id="rId5"/>
    <p:sldId id="263" r:id="rId6"/>
    <p:sldId id="264" r:id="rId7"/>
    <p:sldId id="259" r:id="rId8"/>
    <p:sldId id="261" r:id="rId9"/>
    <p:sldId id="268" r:id="rId10"/>
    <p:sldId id="260" r:id="rId11"/>
    <p:sldId id="267"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60"/>
  </p:normalViewPr>
  <p:slideViewPr>
    <p:cSldViewPr snapToGrid="0" showGuides="1">
      <p:cViewPr varScale="1">
        <p:scale>
          <a:sx n="90" d="100"/>
          <a:sy n="90" d="100"/>
        </p:scale>
        <p:origin x="84" y="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E5086-35F3-4DCE-9990-5C8AC6F8D856}" type="datetimeFigureOut">
              <a:rPr lang="en-US" smtClean="0"/>
              <a:t>2/12/16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FF7D5-1A20-4F32-9843-9DE3F7119611}" type="slidenum">
              <a:rPr lang="en-US" smtClean="0"/>
              <a:t>‹#›</a:t>
            </a:fld>
            <a:endParaRPr lang="en-US"/>
          </a:p>
        </p:txBody>
      </p:sp>
    </p:spTree>
    <p:extLst>
      <p:ext uri="{BB962C8B-B14F-4D97-AF65-F5344CB8AC3E}">
        <p14:creationId xmlns:p14="http://schemas.microsoft.com/office/powerpoint/2010/main" val="2938790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1</a:t>
            </a:fld>
            <a:endParaRPr lang="en-US"/>
          </a:p>
        </p:txBody>
      </p:sp>
    </p:spTree>
    <p:extLst>
      <p:ext uri="{BB962C8B-B14F-4D97-AF65-F5344CB8AC3E}">
        <p14:creationId xmlns:p14="http://schemas.microsoft.com/office/powerpoint/2010/main" val="935252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10</a:t>
            </a:fld>
            <a:endParaRPr lang="en-US"/>
          </a:p>
        </p:txBody>
      </p:sp>
    </p:spTree>
    <p:extLst>
      <p:ext uri="{BB962C8B-B14F-4D97-AF65-F5344CB8AC3E}">
        <p14:creationId xmlns:p14="http://schemas.microsoft.com/office/powerpoint/2010/main" val="179636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12002696</a:t>
            </a:r>
            <a:r>
              <a:rPr lang="en-US" baseline="0" dirty="0"/>
              <a:t> – Telugu </a:t>
            </a:r>
            <a:r>
              <a:rPr lang="en-US" dirty="0"/>
              <a:t> </a:t>
            </a:r>
          </a:p>
        </p:txBody>
      </p:sp>
      <p:sp>
        <p:nvSpPr>
          <p:cNvPr id="4" name="Slide Number Placeholder 3"/>
          <p:cNvSpPr>
            <a:spLocks noGrp="1"/>
          </p:cNvSpPr>
          <p:nvPr>
            <p:ph type="sldNum" sz="quarter" idx="10"/>
          </p:nvPr>
        </p:nvSpPr>
        <p:spPr/>
        <p:txBody>
          <a:bodyPr/>
          <a:lstStyle/>
          <a:p>
            <a:fld id="{214FF7D5-1A20-4F32-9843-9DE3F7119611}" type="slidenum">
              <a:rPr lang="en-US" smtClean="0"/>
              <a:t>11</a:t>
            </a:fld>
            <a:endParaRPr lang="en-US"/>
          </a:p>
        </p:txBody>
      </p:sp>
    </p:spTree>
    <p:extLst>
      <p:ext uri="{BB962C8B-B14F-4D97-AF65-F5344CB8AC3E}">
        <p14:creationId xmlns:p14="http://schemas.microsoft.com/office/powerpoint/2010/main" val="295602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12</a:t>
            </a:fld>
            <a:endParaRPr lang="en-US"/>
          </a:p>
        </p:txBody>
      </p:sp>
    </p:spTree>
    <p:extLst>
      <p:ext uri="{BB962C8B-B14F-4D97-AF65-F5344CB8AC3E}">
        <p14:creationId xmlns:p14="http://schemas.microsoft.com/office/powerpoint/2010/main" val="2234109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13</a:t>
            </a:fld>
            <a:endParaRPr lang="en-US"/>
          </a:p>
        </p:txBody>
      </p:sp>
    </p:spTree>
    <p:extLst>
      <p:ext uri="{BB962C8B-B14F-4D97-AF65-F5344CB8AC3E}">
        <p14:creationId xmlns:p14="http://schemas.microsoft.com/office/powerpoint/2010/main" val="115766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2</a:t>
            </a:fld>
            <a:endParaRPr lang="en-US"/>
          </a:p>
        </p:txBody>
      </p:sp>
    </p:spTree>
    <p:extLst>
      <p:ext uri="{BB962C8B-B14F-4D97-AF65-F5344CB8AC3E}">
        <p14:creationId xmlns:p14="http://schemas.microsoft.com/office/powerpoint/2010/main" val="406998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3</a:t>
            </a:fld>
            <a:endParaRPr lang="en-US"/>
          </a:p>
        </p:txBody>
      </p:sp>
    </p:spTree>
    <p:extLst>
      <p:ext uri="{BB962C8B-B14F-4D97-AF65-F5344CB8AC3E}">
        <p14:creationId xmlns:p14="http://schemas.microsoft.com/office/powerpoint/2010/main" val="419373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1198657</a:t>
            </a:r>
            <a:r>
              <a:rPr lang="en-US" baseline="0" dirty="0"/>
              <a:t> – Telugu</a:t>
            </a:r>
          </a:p>
          <a:p>
            <a:r>
              <a:rPr lang="en-US" baseline="0" dirty="0"/>
              <a:t>1205597 – Telugu </a:t>
            </a:r>
            <a:endParaRPr lang="en-US" dirty="0"/>
          </a:p>
        </p:txBody>
      </p:sp>
      <p:sp>
        <p:nvSpPr>
          <p:cNvPr id="4" name="Slide Number Placeholder 3"/>
          <p:cNvSpPr>
            <a:spLocks noGrp="1"/>
          </p:cNvSpPr>
          <p:nvPr>
            <p:ph type="sldNum" sz="quarter" idx="10"/>
          </p:nvPr>
        </p:nvSpPr>
        <p:spPr/>
        <p:txBody>
          <a:bodyPr/>
          <a:lstStyle/>
          <a:p>
            <a:fld id="{214FF7D5-1A20-4F32-9843-9DE3F7119611}" type="slidenum">
              <a:rPr lang="en-US" smtClean="0"/>
              <a:t>4</a:t>
            </a:fld>
            <a:endParaRPr lang="en-US"/>
          </a:p>
        </p:txBody>
      </p:sp>
    </p:spTree>
    <p:extLst>
      <p:ext uri="{BB962C8B-B14F-4D97-AF65-F5344CB8AC3E}">
        <p14:creationId xmlns:p14="http://schemas.microsoft.com/office/powerpoint/2010/main" val="2832581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1200224 – Korean </a:t>
            </a:r>
          </a:p>
          <a:p>
            <a:r>
              <a:rPr lang="en-US" dirty="0"/>
              <a:t>1219033 – Chinese </a:t>
            </a:r>
          </a:p>
        </p:txBody>
      </p:sp>
      <p:sp>
        <p:nvSpPr>
          <p:cNvPr id="4" name="Slide Number Placeholder 3"/>
          <p:cNvSpPr>
            <a:spLocks noGrp="1"/>
          </p:cNvSpPr>
          <p:nvPr>
            <p:ph type="sldNum" sz="quarter" idx="10"/>
          </p:nvPr>
        </p:nvSpPr>
        <p:spPr/>
        <p:txBody>
          <a:bodyPr/>
          <a:lstStyle/>
          <a:p>
            <a:fld id="{214FF7D5-1A20-4F32-9843-9DE3F7119611}" type="slidenum">
              <a:rPr lang="en-US" smtClean="0"/>
              <a:t>5</a:t>
            </a:fld>
            <a:endParaRPr lang="en-US"/>
          </a:p>
        </p:txBody>
      </p:sp>
    </p:spTree>
    <p:extLst>
      <p:ext uri="{BB962C8B-B14F-4D97-AF65-F5344CB8AC3E}">
        <p14:creationId xmlns:p14="http://schemas.microsoft.com/office/powerpoint/2010/main" val="4264647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1200782</a:t>
            </a:r>
            <a:r>
              <a:rPr lang="en-US" baseline="0" dirty="0"/>
              <a:t> – Italian </a:t>
            </a:r>
            <a:endParaRPr lang="en-US" dirty="0"/>
          </a:p>
        </p:txBody>
      </p:sp>
      <p:sp>
        <p:nvSpPr>
          <p:cNvPr id="4" name="Slide Number Placeholder 3"/>
          <p:cNvSpPr>
            <a:spLocks noGrp="1"/>
          </p:cNvSpPr>
          <p:nvPr>
            <p:ph type="sldNum" sz="quarter" idx="10"/>
          </p:nvPr>
        </p:nvSpPr>
        <p:spPr/>
        <p:txBody>
          <a:bodyPr/>
          <a:lstStyle/>
          <a:p>
            <a:fld id="{214FF7D5-1A20-4F32-9843-9DE3F7119611}" type="slidenum">
              <a:rPr lang="en-US" smtClean="0"/>
              <a:t>6</a:t>
            </a:fld>
            <a:endParaRPr lang="en-US"/>
          </a:p>
        </p:txBody>
      </p:sp>
    </p:spTree>
    <p:extLst>
      <p:ext uri="{BB962C8B-B14F-4D97-AF65-F5344CB8AC3E}">
        <p14:creationId xmlns:p14="http://schemas.microsoft.com/office/powerpoint/2010/main" val="321928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4FF7D5-1A20-4F32-9843-9DE3F7119611}" type="slidenum">
              <a:rPr lang="en-US" smtClean="0"/>
              <a:t>7</a:t>
            </a:fld>
            <a:endParaRPr lang="en-US"/>
          </a:p>
        </p:txBody>
      </p:sp>
    </p:spTree>
    <p:extLst>
      <p:ext uri="{BB962C8B-B14F-4D97-AF65-F5344CB8AC3E}">
        <p14:creationId xmlns:p14="http://schemas.microsoft.com/office/powerpoint/2010/main" val="3843392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1172944 – Arabic</a:t>
            </a:r>
          </a:p>
          <a:p>
            <a:r>
              <a:rPr lang="en-US" dirty="0"/>
              <a:t>1222058 – Italian </a:t>
            </a:r>
          </a:p>
        </p:txBody>
      </p:sp>
      <p:sp>
        <p:nvSpPr>
          <p:cNvPr id="4" name="Slide Number Placeholder 3"/>
          <p:cNvSpPr>
            <a:spLocks noGrp="1"/>
          </p:cNvSpPr>
          <p:nvPr>
            <p:ph type="sldNum" sz="quarter" idx="10"/>
          </p:nvPr>
        </p:nvSpPr>
        <p:spPr/>
        <p:txBody>
          <a:bodyPr/>
          <a:lstStyle/>
          <a:p>
            <a:fld id="{214FF7D5-1A20-4F32-9843-9DE3F7119611}" type="slidenum">
              <a:rPr lang="en-US" smtClean="0"/>
              <a:t>8</a:t>
            </a:fld>
            <a:endParaRPr lang="en-US"/>
          </a:p>
        </p:txBody>
      </p:sp>
    </p:spTree>
    <p:extLst>
      <p:ext uri="{BB962C8B-B14F-4D97-AF65-F5344CB8AC3E}">
        <p14:creationId xmlns:p14="http://schemas.microsoft.com/office/powerpoint/2010/main" val="103573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1203980 – Turkish </a:t>
            </a:r>
          </a:p>
        </p:txBody>
      </p:sp>
      <p:sp>
        <p:nvSpPr>
          <p:cNvPr id="4" name="Slide Number Placeholder 3"/>
          <p:cNvSpPr>
            <a:spLocks noGrp="1"/>
          </p:cNvSpPr>
          <p:nvPr>
            <p:ph type="sldNum" sz="quarter" idx="10"/>
          </p:nvPr>
        </p:nvSpPr>
        <p:spPr/>
        <p:txBody>
          <a:bodyPr/>
          <a:lstStyle/>
          <a:p>
            <a:fld id="{214FF7D5-1A20-4F32-9843-9DE3F7119611}" type="slidenum">
              <a:rPr lang="en-US" smtClean="0"/>
              <a:t>9</a:t>
            </a:fld>
            <a:endParaRPr lang="en-US"/>
          </a:p>
        </p:txBody>
      </p:sp>
    </p:spTree>
    <p:extLst>
      <p:ext uri="{BB962C8B-B14F-4D97-AF65-F5344CB8AC3E}">
        <p14:creationId xmlns:p14="http://schemas.microsoft.com/office/powerpoint/2010/main" val="379715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459D96C-C0D0-4BA2-A7C9-85F16BC7062D}" type="datetime1">
              <a:rPr lang="en-US" smtClean="0"/>
              <a:t>2/12/16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5C228-0EC6-4405-A31A-71C93D913167}" type="datetime1">
              <a:rPr lang="en-US" smtClean="0"/>
              <a:t>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E3D-1891-4B3E-94CB-8EFA3CE5581E}" type="datetime1">
              <a:rPr lang="en-US" smtClean="0"/>
              <a:t>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5DA1D9-7692-4296-AFE8-84651271B9F6}" type="datetime1">
              <a:rPr lang="en-US" smtClean="0"/>
              <a:t>2/12/16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E052A51-5EE1-4E61-959A-74794976D5F2}" type="datetime1">
              <a:rPr lang="en-US" smtClean="0"/>
              <a:t>2/12/16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25580D6-D628-4CEC-B2B7-B2BBBC7AC3E7}" type="datetime1">
              <a:rPr lang="en-US" smtClean="0"/>
              <a:t>2/12/16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5188174-9DA0-4D8A-82E7-3B7AE6032450}" type="datetime1">
              <a:rPr lang="en-US" smtClean="0"/>
              <a:t>2/12/16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B2A1B-BC17-41A0-A1DB-A11F4E73C2F3}" type="datetime1">
              <a:rPr lang="en-US" smtClean="0"/>
              <a:t>2/12/16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F29BF-0A45-4BC3-A3CD-BF0B3DB6A263}" type="datetime1">
              <a:rPr lang="en-US" smtClean="0"/>
              <a:t>2/12/16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DD6F2E-73CF-4499-8194-47ECDC70424D}" type="datetime1">
              <a:rPr lang="en-US" smtClean="0"/>
              <a:t>2/12/16</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867911C2-40D2-4AEB-9F0F-5A4CB05524D4}" type="datetime1">
              <a:rPr lang="en-US" smtClean="0"/>
              <a:t>2/12/16</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7B6DE33-15C2-4DCE-8C62-EA7494593CAD}" type="datetime1">
              <a:rPr lang="en-US" smtClean="0"/>
              <a:t>2/12/16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L1ML </a:t>
            </a:r>
            <a:br>
              <a:rPr lang="en-US" dirty="0"/>
            </a:br>
            <a:r>
              <a:rPr lang="en-US" dirty="0"/>
              <a:t>draft annotation schema</a:t>
            </a:r>
          </a:p>
        </p:txBody>
      </p:sp>
      <p:sp>
        <p:nvSpPr>
          <p:cNvPr id="3" name="Subtitle 2"/>
          <p:cNvSpPr>
            <a:spLocks noGrp="1"/>
          </p:cNvSpPr>
          <p:nvPr>
            <p:ph type="subTitle" idx="1"/>
          </p:nvPr>
        </p:nvSpPr>
        <p:spPr/>
        <p:txBody>
          <a:bodyPr/>
          <a:lstStyle/>
          <a:p>
            <a:r>
              <a:rPr lang="en-US" dirty="0" err="1"/>
              <a:t>Yuzhe</a:t>
            </a:r>
            <a:r>
              <a:rPr lang="en-US" dirty="0"/>
              <a:t> Chen</a:t>
            </a:r>
            <a:br>
              <a:rPr lang="en-US" dirty="0"/>
            </a:br>
            <a:r>
              <a:rPr lang="en-US" dirty="0"/>
              <a:t>Jessica Huynh</a:t>
            </a:r>
            <a:br>
              <a:rPr lang="en-US" dirty="0"/>
            </a:br>
            <a:r>
              <a:rPr lang="en-US" dirty="0"/>
              <a:t>Ryan Nicoll</a:t>
            </a:r>
          </a:p>
        </p:txBody>
      </p:sp>
      <p:sp>
        <p:nvSpPr>
          <p:cNvPr id="4" name="Slide Number Placeholder 3"/>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351942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Discourse &amp; style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290417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punctuation</a:t>
            </a:r>
          </a:p>
        </p:txBody>
      </p:sp>
      <p:sp>
        <p:nvSpPr>
          <p:cNvPr id="3" name="Content Placeholder 2"/>
          <p:cNvSpPr>
            <a:spLocks noGrp="1"/>
          </p:cNvSpPr>
          <p:nvPr>
            <p:ph idx="1"/>
          </p:nvPr>
        </p:nvSpPr>
        <p:spPr>
          <a:xfrm>
            <a:off x="6743169" y="1697807"/>
            <a:ext cx="4815840" cy="3590119"/>
          </a:xfrm>
        </p:spPr>
        <p:txBody>
          <a:bodyPr vert="horz" lIns="91440" tIns="45720" rIns="91440" bIns="45720" rtlCol="0" anchor="t">
            <a:normAutofit/>
          </a:bodyPr>
          <a:lstStyle/>
          <a:p>
            <a:pPr marL="0" indent="0">
              <a:buNone/>
            </a:pPr>
            <a:r>
              <a:rPr lang="en-US" dirty="0"/>
              <a:t>for example if a student takes the course of like computer subject in this it can have different subjects are there.If the student to choose the subject java course.The student can concentrate on that subject. so he can get the good score. Suppose if  job   is not get he can teach the subject to other students and he can get the salary. This is other way doing if he can't get the job.</a:t>
            </a:r>
          </a:p>
        </p:txBody>
      </p:sp>
      <p:sp>
        <p:nvSpPr>
          <p:cNvPr id="4" name="Text Placeholder 3"/>
          <p:cNvSpPr>
            <a:spLocks noGrp="1"/>
          </p:cNvSpPr>
          <p:nvPr>
            <p:ph type="body" sz="half" idx="2"/>
          </p:nvPr>
        </p:nvSpPr>
        <p:spPr/>
        <p:txBody>
          <a:bodyPr/>
          <a:lstStyle/>
          <a:p>
            <a:r>
              <a:rPr lang="en-US" dirty="0"/>
              <a:t>Missing periods</a:t>
            </a:r>
          </a:p>
          <a:p>
            <a:r>
              <a:rPr lang="en-US" dirty="0"/>
              <a:t>Awkward placement</a:t>
            </a:r>
          </a:p>
        </p:txBody>
      </p:sp>
      <p:sp>
        <p:nvSpPr>
          <p:cNvPr id="5" name="Slide Number Placeholder 4"/>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60098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we’ll </a:t>
            </a:r>
            <a:r>
              <a:rPr lang="en-US"/>
              <a:t>look at</a:t>
            </a:r>
            <a:br>
              <a:rPr lang="en-US"/>
            </a:br>
            <a:r>
              <a:rPr lang="en-US"/>
              <a:t>in </a:t>
            </a:r>
            <a:r>
              <a:rPr lang="en-US" dirty="0"/>
              <a:t>pre-processing</a:t>
            </a:r>
          </a:p>
        </p:txBody>
      </p:sp>
      <p:sp>
        <p:nvSpPr>
          <p:cNvPr id="3" name="Content Placeholder 2"/>
          <p:cNvSpPr>
            <a:spLocks noGrp="1"/>
          </p:cNvSpPr>
          <p:nvPr>
            <p:ph idx="1"/>
          </p:nvPr>
        </p:nvSpPr>
        <p:spPr/>
        <p:txBody>
          <a:bodyPr/>
          <a:lstStyle/>
          <a:p>
            <a:r>
              <a:rPr lang="en-US" dirty="0"/>
              <a:t>Explicit mention of country and city names</a:t>
            </a:r>
          </a:p>
          <a:p>
            <a:r>
              <a:rPr lang="en-US" dirty="0"/>
              <a:t>Presence of rarer punctuation</a:t>
            </a:r>
          </a:p>
          <a:p>
            <a:r>
              <a:rPr lang="en-US" dirty="0"/>
              <a:t>Presence of certain discourse connectives (“however,” “at first,” etc.)</a:t>
            </a:r>
          </a:p>
          <a:p>
            <a:r>
              <a:rPr lang="en-US" dirty="0"/>
              <a:t>POS tagging to look at word order</a:t>
            </a:r>
          </a:p>
        </p:txBody>
      </p:sp>
      <p:sp>
        <p:nvSpPr>
          <p:cNvPr id="4" name="Slide Number Placeholder 3"/>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33604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things to consider</a:t>
            </a:r>
          </a:p>
        </p:txBody>
      </p:sp>
      <p:sp>
        <p:nvSpPr>
          <p:cNvPr id="3" name="Content Placeholder 2"/>
          <p:cNvSpPr>
            <a:spLocks noGrp="1"/>
          </p:cNvSpPr>
          <p:nvPr>
            <p:ph idx="1"/>
          </p:nvPr>
        </p:nvSpPr>
        <p:spPr/>
        <p:txBody>
          <a:bodyPr/>
          <a:lstStyle/>
          <a:p>
            <a:r>
              <a:rPr lang="en-US" dirty="0"/>
              <a:t>Style/awkwardness</a:t>
            </a:r>
          </a:p>
          <a:p>
            <a:r>
              <a:rPr lang="en-US" dirty="0"/>
              <a:t>Word choice</a:t>
            </a:r>
          </a:p>
          <a:p>
            <a:r>
              <a:rPr lang="en-US" dirty="0"/>
              <a:t>Correct choices: what they get right can be just as informative as what is wrong</a:t>
            </a:r>
          </a:p>
        </p:txBody>
      </p:sp>
      <p:sp>
        <p:nvSpPr>
          <p:cNvPr id="4" name="Slide Number Placeholder 3"/>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215152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 &amp; corpus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Native language identification (NLI) of non-native speakers of English </a:t>
            </a:r>
            <a:r>
              <a:rPr lang="en-US" dirty="0">
                <a:latin typeface="Gill Sans MT" charset="0"/>
              </a:rPr>
              <a:t>(Arabic, Chinese, French, German, Hindi, Italian, Japanese, Korean, Spanish, Telugu, and Turkish)</a:t>
            </a:r>
          </a:p>
          <a:p>
            <a:r>
              <a:rPr lang="en-US" dirty="0"/>
              <a:t>Use a subset of the TOEFL11 corpus to control for score </a:t>
            </a:r>
          </a:p>
        </p:txBody>
      </p:sp>
      <p:sp>
        <p:nvSpPr>
          <p:cNvPr id="4" name="Slide Number Placeholder 3"/>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303760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Morphosyntactic</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194460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Subject-verb agreement</a:t>
            </a:r>
          </a:p>
        </p:txBody>
      </p:sp>
      <p:sp>
        <p:nvSpPr>
          <p:cNvPr id="6" name="Text Placeholder 5"/>
          <p:cNvSpPr>
            <a:spLocks noGrp="1"/>
          </p:cNvSpPr>
          <p:nvPr>
            <p:ph type="body" sz="half" idx="2"/>
          </p:nvPr>
        </p:nvSpPr>
        <p:spPr/>
        <p:txBody>
          <a:bodyPr/>
          <a:lstStyle/>
          <a:p>
            <a:r>
              <a:rPr lang="en-US" dirty="0">
                <a:solidFill>
                  <a:srgbClr val="7030A0"/>
                </a:solidFill>
              </a:rPr>
              <a:t>Missing copula</a:t>
            </a:r>
          </a:p>
          <a:p>
            <a:r>
              <a:rPr lang="en-US" dirty="0">
                <a:solidFill>
                  <a:srgbClr val="FF0000"/>
                </a:solidFill>
              </a:rPr>
              <a:t>Number disagreement</a:t>
            </a:r>
          </a:p>
          <a:p>
            <a:r>
              <a:rPr lang="en-US" dirty="0">
                <a:solidFill>
                  <a:srgbClr val="002060"/>
                </a:solidFill>
              </a:rPr>
              <a:t>Other(?)</a:t>
            </a:r>
          </a:p>
        </p:txBody>
      </p:sp>
      <p:sp>
        <p:nvSpPr>
          <p:cNvPr id="7" name="TextBox 6"/>
          <p:cNvSpPr txBox="1"/>
          <p:nvPr/>
        </p:nvSpPr>
        <p:spPr>
          <a:xfrm>
            <a:off x="6259032" y="1215449"/>
            <a:ext cx="5656521" cy="1200329"/>
          </a:xfrm>
          <a:prstGeom prst="rect">
            <a:avLst/>
          </a:prstGeom>
          <a:noFill/>
        </p:spPr>
        <p:txBody>
          <a:bodyPr wrap="square" rtlCol="0" anchor="t">
            <a:spAutoFit/>
          </a:bodyPr>
          <a:lstStyle/>
          <a:p>
            <a:r>
              <a:rPr lang="en-US" dirty="0"/>
              <a:t>It is a big misconception that youth </a:t>
            </a:r>
            <a:r>
              <a:rPr lang="en-US" dirty="0">
                <a:solidFill>
                  <a:srgbClr val="FF0000"/>
                </a:solidFill>
              </a:rPr>
              <a:t>is </a:t>
            </a:r>
            <a:r>
              <a:rPr lang="en-US" dirty="0"/>
              <a:t>inactive in community service today. 		First, I have a friend called Ravi. He is a very busy and diligent student. He </a:t>
            </a:r>
            <a:r>
              <a:rPr lang="en-US" dirty="0">
                <a:solidFill>
                  <a:srgbClr val="7030A0"/>
                </a:solidFill>
              </a:rPr>
              <a:t>[…]</a:t>
            </a:r>
            <a:r>
              <a:rPr lang="en-US" dirty="0"/>
              <a:t> very normal and contemporary.</a:t>
            </a:r>
          </a:p>
        </p:txBody>
      </p:sp>
      <p:sp>
        <p:nvSpPr>
          <p:cNvPr id="9" name="Rectangle 8"/>
          <p:cNvSpPr/>
          <p:nvPr/>
        </p:nvSpPr>
        <p:spPr>
          <a:xfrm>
            <a:off x="6315738" y="3429000"/>
            <a:ext cx="5543107" cy="1477328"/>
          </a:xfrm>
          <a:prstGeom prst="rect">
            <a:avLst/>
          </a:prstGeom>
        </p:spPr>
        <p:txBody>
          <a:bodyPr wrap="square" anchor="t">
            <a:spAutoFit/>
          </a:bodyPr>
          <a:lstStyle/>
          <a:p>
            <a:r>
              <a:rPr lang="en-US" dirty="0"/>
              <a:t>for example that the older one cannot enjoy with his friends by going out and party.because he will be in such a position that it will </a:t>
            </a:r>
            <a:r>
              <a:rPr lang="en-US" dirty="0" err="1"/>
              <a:t>ristrict</a:t>
            </a:r>
            <a:r>
              <a:rPr lang="en-US" dirty="0"/>
              <a:t> him but the younger one </a:t>
            </a:r>
            <a:r>
              <a:rPr lang="en-US" dirty="0">
                <a:solidFill>
                  <a:srgbClr val="002060"/>
                </a:solidFill>
              </a:rPr>
              <a:t>doesnt</a:t>
            </a:r>
            <a:r>
              <a:rPr lang="en-US" dirty="0"/>
              <a:t>.he surely and </a:t>
            </a:r>
            <a:r>
              <a:rPr lang="en-US" dirty="0" err="1"/>
              <a:t>definetly</a:t>
            </a:r>
            <a:r>
              <a:rPr lang="en-US" dirty="0"/>
              <a:t> </a:t>
            </a:r>
            <a:r>
              <a:rPr lang="en-US" dirty="0">
                <a:solidFill>
                  <a:srgbClr val="FF0000"/>
                </a:solidFill>
              </a:rPr>
              <a:t>go</a:t>
            </a:r>
            <a:r>
              <a:rPr lang="en-US" dirty="0"/>
              <a:t> out with his friend and </a:t>
            </a:r>
            <a:r>
              <a:rPr lang="en-US" dirty="0">
                <a:solidFill>
                  <a:srgbClr val="FF0000"/>
                </a:solidFill>
              </a:rPr>
              <a:t>enjoy</a:t>
            </a:r>
            <a:r>
              <a:rPr lang="en-US" dirty="0"/>
              <a:t> </a:t>
            </a:r>
            <a:r>
              <a:rPr lang="en-US" dirty="0" err="1"/>
              <a:t>alot</a:t>
            </a:r>
            <a:r>
              <a:rPr lang="en-US" dirty="0"/>
              <a:t> and party.</a:t>
            </a:r>
          </a:p>
        </p:txBody>
      </p:sp>
      <p:sp>
        <p:nvSpPr>
          <p:cNvPr id="2" name="Slide Number Placeholder 1"/>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426985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Tense/verb form mismatch</a:t>
            </a:r>
          </a:p>
        </p:txBody>
      </p:sp>
      <p:sp>
        <p:nvSpPr>
          <p:cNvPr id="3" name="Content Placeholder 2"/>
          <p:cNvSpPr>
            <a:spLocks noGrp="1"/>
          </p:cNvSpPr>
          <p:nvPr>
            <p:ph idx="1"/>
          </p:nvPr>
        </p:nvSpPr>
        <p:spPr>
          <a:xfrm>
            <a:off x="6601401" y="702518"/>
            <a:ext cx="4815840" cy="2682807"/>
          </a:xfrm>
        </p:spPr>
        <p:txBody>
          <a:bodyPr vert="horz" lIns="91440" tIns="45720" rIns="91440" bIns="45720" rtlCol="0" anchor="t">
            <a:normAutofit/>
          </a:bodyPr>
          <a:lstStyle/>
          <a:p>
            <a:pPr marL="0" indent="0">
              <a:buNone/>
            </a:pPr>
            <a:r>
              <a:rPr lang="en-US" sz="1800" dirty="0"/>
              <a:t>When I </a:t>
            </a:r>
            <a:r>
              <a:rPr lang="en-US" sz="1800" dirty="0">
                <a:solidFill>
                  <a:srgbClr val="DF5327"/>
                </a:solidFill>
              </a:rPr>
              <a:t>see </a:t>
            </a:r>
            <a:r>
              <a:rPr lang="en-US" sz="1800" dirty="0"/>
              <a:t>the </a:t>
            </a:r>
            <a:r>
              <a:rPr lang="en-US" sz="1800" dirty="0" err="1"/>
              <a:t>Prida</a:t>
            </a:r>
            <a:r>
              <a:rPr lang="en-US" sz="1800" dirty="0"/>
              <a:t> </a:t>
            </a:r>
            <a:r>
              <a:rPr lang="en-US" sz="1800" dirty="0" err="1"/>
              <a:t>Callo's</a:t>
            </a:r>
            <a:r>
              <a:rPr lang="en-US" sz="1800" dirty="0"/>
              <a:t> self- portrait, I </a:t>
            </a:r>
            <a:r>
              <a:rPr lang="en-US" sz="1800" dirty="0">
                <a:solidFill>
                  <a:srgbClr val="DF5327"/>
                </a:solidFill>
              </a:rPr>
              <a:t>thought </a:t>
            </a:r>
            <a:r>
              <a:rPr lang="en-US" sz="1800" dirty="0"/>
              <a:t>it's so </a:t>
            </a:r>
            <a:r>
              <a:rPr lang="en-US" sz="1800" dirty="0" err="1"/>
              <a:t>aufull</a:t>
            </a:r>
            <a:r>
              <a:rPr lang="en-US" sz="1800" dirty="0"/>
              <a:t> </a:t>
            </a:r>
            <a:r>
              <a:rPr lang="en-US" sz="1800" dirty="0" err="1"/>
              <a:t>becaus</a:t>
            </a:r>
            <a:r>
              <a:rPr lang="en-US" sz="1800" dirty="0"/>
              <a:t> there</a:t>
            </a:r>
            <a:r>
              <a:rPr lang="en-US" sz="1800" dirty="0">
                <a:solidFill>
                  <a:srgbClr val="DF5327"/>
                </a:solidFill>
              </a:rPr>
              <a:t> is</a:t>
            </a:r>
            <a:r>
              <a:rPr lang="en-US" sz="1800" dirty="0"/>
              <a:t> not even any human's face and there </a:t>
            </a:r>
            <a:r>
              <a:rPr lang="en-US" sz="1800" dirty="0">
                <a:solidFill>
                  <a:srgbClr val="DF5327"/>
                </a:solidFill>
              </a:rPr>
              <a:t>is </a:t>
            </a:r>
            <a:r>
              <a:rPr lang="en-US" sz="1800" dirty="0"/>
              <a:t>only blood and animals. But after I </a:t>
            </a:r>
            <a:r>
              <a:rPr lang="en-US" sz="1800" dirty="0">
                <a:solidFill>
                  <a:srgbClr val="DF5327"/>
                </a:solidFill>
              </a:rPr>
              <a:t>learned</a:t>
            </a:r>
            <a:r>
              <a:rPr lang="en-US" sz="1800" dirty="0"/>
              <a:t> to understand ideas and </a:t>
            </a:r>
            <a:r>
              <a:rPr lang="en-US" sz="1800" dirty="0" err="1"/>
              <a:t>cocept</a:t>
            </a:r>
            <a:r>
              <a:rPr lang="en-US" sz="1800" dirty="0"/>
              <a:t>, I totally </a:t>
            </a:r>
            <a:r>
              <a:rPr lang="en-US" sz="1800" dirty="0">
                <a:solidFill>
                  <a:srgbClr val="DF5327"/>
                </a:solidFill>
              </a:rPr>
              <a:t>agree</a:t>
            </a:r>
            <a:r>
              <a:rPr lang="en-US" sz="1800" dirty="0"/>
              <a:t> and satisfied with her art </a:t>
            </a:r>
            <a:r>
              <a:rPr lang="en-US" sz="1800" dirty="0" err="1"/>
              <a:t>wark</a:t>
            </a:r>
            <a:r>
              <a:rPr lang="en-US" sz="1800" dirty="0"/>
              <a:t>.</a:t>
            </a:r>
          </a:p>
        </p:txBody>
      </p:sp>
      <p:sp>
        <p:nvSpPr>
          <p:cNvPr id="4" name="Text Placeholder 3"/>
          <p:cNvSpPr>
            <a:spLocks noGrp="1"/>
          </p:cNvSpPr>
          <p:nvPr>
            <p:ph type="body" sz="half" idx="2"/>
          </p:nvPr>
        </p:nvSpPr>
        <p:spPr/>
        <p:txBody>
          <a:bodyPr/>
          <a:lstStyle/>
          <a:p>
            <a:endParaRPr lang="en-US"/>
          </a:p>
        </p:txBody>
      </p:sp>
      <p:sp>
        <p:nvSpPr>
          <p:cNvPr id="5" name="TextBox 4"/>
          <p:cNvSpPr txBox="1"/>
          <p:nvPr/>
        </p:nvSpPr>
        <p:spPr>
          <a:xfrm>
            <a:off x="6543631" y="3429000"/>
            <a:ext cx="4931380" cy="1754326"/>
          </a:xfrm>
          <a:prstGeom prst="rect">
            <a:avLst/>
          </a:prstGeom>
          <a:noFill/>
        </p:spPr>
        <p:txBody>
          <a:bodyPr wrap="square" rtlCol="0" anchor="t">
            <a:spAutoFit/>
          </a:bodyPr>
          <a:lstStyle/>
          <a:p>
            <a:r>
              <a:rPr lang="en-US" dirty="0" err="1"/>
              <a:t>Obviously,one</a:t>
            </a:r>
            <a:r>
              <a:rPr lang="en-US" dirty="0"/>
              <a:t> my closed friend </a:t>
            </a:r>
            <a:r>
              <a:rPr lang="en-US" dirty="0" err="1"/>
              <a:t>jack,he</a:t>
            </a:r>
            <a:r>
              <a:rPr lang="en-US" dirty="0"/>
              <a:t> </a:t>
            </a:r>
            <a:r>
              <a:rPr lang="en-US" dirty="0">
                <a:solidFill>
                  <a:srgbClr val="DF5327"/>
                </a:solidFill>
              </a:rPr>
              <a:t>get</a:t>
            </a:r>
            <a:r>
              <a:rPr lang="en-US" dirty="0"/>
              <a:t> a good job form a world-wide </a:t>
            </a:r>
            <a:r>
              <a:rPr lang="en-US" dirty="0" err="1"/>
              <a:t>company,and</a:t>
            </a:r>
            <a:r>
              <a:rPr lang="en-US" dirty="0"/>
              <a:t> he </a:t>
            </a:r>
            <a:r>
              <a:rPr lang="en-US" dirty="0">
                <a:solidFill>
                  <a:srgbClr val="DF5327"/>
                </a:solidFill>
              </a:rPr>
              <a:t>get</a:t>
            </a:r>
            <a:r>
              <a:rPr lang="en-US" dirty="0"/>
              <a:t> a high </a:t>
            </a:r>
            <a:r>
              <a:rPr lang="en-US" dirty="0" err="1"/>
              <a:t>salavery</a:t>
            </a:r>
            <a:r>
              <a:rPr lang="en-US" dirty="0"/>
              <a:t>, he </a:t>
            </a:r>
            <a:r>
              <a:rPr lang="en-US" dirty="0">
                <a:solidFill>
                  <a:srgbClr val="DF5327"/>
                </a:solidFill>
              </a:rPr>
              <a:t>said </a:t>
            </a:r>
            <a:r>
              <a:rPr lang="en-US" dirty="0"/>
              <a:t>that </a:t>
            </a:r>
            <a:r>
              <a:rPr lang="en-US" dirty="0" err="1"/>
              <a:t>purchese</a:t>
            </a:r>
            <a:r>
              <a:rPr lang="en-US" dirty="0"/>
              <a:t> a car </a:t>
            </a:r>
            <a:r>
              <a:rPr lang="en-US" dirty="0">
                <a:solidFill>
                  <a:srgbClr val="DF5327"/>
                </a:solidFill>
              </a:rPr>
              <a:t>become </a:t>
            </a:r>
            <a:r>
              <a:rPr lang="en-US" dirty="0"/>
              <a:t>the most </a:t>
            </a:r>
            <a:r>
              <a:rPr lang="en-US" dirty="0" err="1"/>
              <a:t>inportant</a:t>
            </a:r>
            <a:r>
              <a:rPr lang="en-US" dirty="0"/>
              <a:t> thing in his family. and he </a:t>
            </a:r>
            <a:r>
              <a:rPr lang="en-US" dirty="0">
                <a:solidFill>
                  <a:srgbClr val="DF5327"/>
                </a:solidFill>
              </a:rPr>
              <a:t>realized</a:t>
            </a:r>
            <a:r>
              <a:rPr lang="en-US" dirty="0"/>
              <a:t> his wish got a car two months ago.persons like him become more than we can expect now.</a:t>
            </a:r>
          </a:p>
        </p:txBody>
      </p:sp>
      <p:sp>
        <p:nvSpPr>
          <p:cNvPr id="6" name="Slide Number Placeholder 5"/>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7610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Article/count error</a:t>
            </a:r>
          </a:p>
        </p:txBody>
      </p:sp>
      <p:sp>
        <p:nvSpPr>
          <p:cNvPr id="3" name="Content Placeholder 2"/>
          <p:cNvSpPr>
            <a:spLocks noGrp="1"/>
          </p:cNvSpPr>
          <p:nvPr>
            <p:ph idx="1"/>
          </p:nvPr>
        </p:nvSpPr>
        <p:spPr>
          <a:xfrm>
            <a:off x="6849495" y="1407184"/>
            <a:ext cx="4815840" cy="3795681"/>
          </a:xfrm>
        </p:spPr>
        <p:txBody>
          <a:bodyPr vert="horz" lIns="91440" tIns="45720" rIns="91440" bIns="45720" rtlCol="0" anchor="t">
            <a:normAutofit/>
          </a:bodyPr>
          <a:lstStyle/>
          <a:p>
            <a:pPr marL="0" indent="0">
              <a:buNone/>
            </a:pPr>
            <a:r>
              <a:rPr lang="en-US" dirty="0"/>
              <a:t>On the other hand, when we go to </a:t>
            </a:r>
            <a:r>
              <a:rPr lang="en-US" dirty="0">
                <a:solidFill>
                  <a:srgbClr val="C00000"/>
                </a:solidFill>
              </a:rPr>
              <a:t>the</a:t>
            </a:r>
            <a:r>
              <a:rPr lang="en-US" dirty="0"/>
              <a:t> </a:t>
            </a:r>
            <a:r>
              <a:rPr lang="en-US" dirty="0">
                <a:solidFill>
                  <a:srgbClr val="FF0000"/>
                </a:solidFill>
              </a:rPr>
              <a:t>university</a:t>
            </a:r>
            <a:r>
              <a:rPr lang="en-US" dirty="0"/>
              <a:t>, and this is another step of being students, I think </a:t>
            </a:r>
            <a:r>
              <a:rPr lang="en-US" dirty="0">
                <a:solidFill>
                  <a:srgbClr val="C00000"/>
                </a:solidFill>
              </a:rPr>
              <a:t>the things</a:t>
            </a:r>
            <a:r>
              <a:rPr lang="en-US" dirty="0"/>
              <a:t> change. It happens because we're getting in </a:t>
            </a:r>
            <a:r>
              <a:rPr lang="en-US" dirty="0">
                <a:solidFill>
                  <a:srgbClr val="002060"/>
                </a:solidFill>
              </a:rPr>
              <a:t>some </a:t>
            </a:r>
            <a:r>
              <a:rPr lang="en-US" dirty="0" err="1">
                <a:solidFill>
                  <a:srgbClr val="002060"/>
                </a:solidFill>
              </a:rPr>
              <a:t>enviroments</a:t>
            </a:r>
            <a:r>
              <a:rPr lang="en-US" dirty="0"/>
              <a:t> in which we </a:t>
            </a:r>
            <a:r>
              <a:rPr lang="en-US" dirty="0" err="1"/>
              <a:t>weant</a:t>
            </a:r>
            <a:r>
              <a:rPr lang="en-US" dirty="0"/>
              <a:t> to be well considered, we're meeting other people with who we're going to share more adult </a:t>
            </a:r>
            <a:r>
              <a:rPr lang="en-US" dirty="0" err="1"/>
              <a:t>experince</a:t>
            </a:r>
            <a:r>
              <a:rPr lang="en-US" dirty="0"/>
              <a:t> and last but not least we're getting more mature. As a result we can link in a more efficient way what we studied (</a:t>
            </a:r>
            <a:r>
              <a:rPr lang="en-US" dirty="0" err="1"/>
              <a:t>aslo</a:t>
            </a:r>
            <a:r>
              <a:rPr lang="en-US" dirty="0"/>
              <a:t> during </a:t>
            </a:r>
            <a:r>
              <a:rPr lang="en-US" dirty="0">
                <a:solidFill>
                  <a:srgbClr val="C00000"/>
                </a:solidFill>
              </a:rPr>
              <a:t>the</a:t>
            </a:r>
            <a:r>
              <a:rPr lang="en-US" dirty="0"/>
              <a:t> </a:t>
            </a:r>
            <a:r>
              <a:rPr lang="en-US" dirty="0">
                <a:solidFill>
                  <a:srgbClr val="C00000"/>
                </a:solidFill>
              </a:rPr>
              <a:t>high</a:t>
            </a:r>
            <a:r>
              <a:rPr lang="en-US" dirty="0"/>
              <a:t> school) to the real facts.</a:t>
            </a:r>
          </a:p>
        </p:txBody>
      </p:sp>
      <p:sp>
        <p:nvSpPr>
          <p:cNvPr id="4" name="Text Placeholder 3"/>
          <p:cNvSpPr>
            <a:spLocks noGrp="1"/>
          </p:cNvSpPr>
          <p:nvPr>
            <p:ph type="body" sz="half" idx="2"/>
          </p:nvPr>
        </p:nvSpPr>
        <p:spPr/>
        <p:txBody>
          <a:bodyPr/>
          <a:lstStyle/>
          <a:p>
            <a:r>
              <a:rPr lang="en-US" dirty="0">
                <a:solidFill>
                  <a:srgbClr val="A6B727"/>
                </a:solidFill>
              </a:rPr>
              <a:t>Omission of article</a:t>
            </a:r>
          </a:p>
          <a:p>
            <a:r>
              <a:rPr lang="en-US" dirty="0">
                <a:solidFill>
                  <a:srgbClr val="FF0000"/>
                </a:solidFill>
              </a:rPr>
              <a:t>Extra article</a:t>
            </a:r>
          </a:p>
          <a:p>
            <a:r>
              <a:rPr lang="en-US" dirty="0">
                <a:solidFill>
                  <a:srgbClr val="002060"/>
                </a:solidFill>
              </a:rPr>
              <a:t>Article-noun mismatch</a:t>
            </a:r>
          </a:p>
        </p:txBody>
      </p:sp>
      <p:sp>
        <p:nvSpPr>
          <p:cNvPr id="5" name="Slide Number Placeholder 4"/>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411345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179448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Spelling error</a:t>
            </a:r>
          </a:p>
        </p:txBody>
      </p:sp>
      <p:sp>
        <p:nvSpPr>
          <p:cNvPr id="4" name="Text Placeholder 3"/>
          <p:cNvSpPr>
            <a:spLocks noGrp="1"/>
          </p:cNvSpPr>
          <p:nvPr>
            <p:ph type="body" sz="half" idx="2"/>
          </p:nvPr>
        </p:nvSpPr>
        <p:spPr/>
        <p:txBody>
          <a:bodyPr/>
          <a:lstStyle/>
          <a:p>
            <a:r>
              <a:rPr lang="en-US" dirty="0"/>
              <a:t>Cognate from another language</a:t>
            </a:r>
          </a:p>
          <a:p>
            <a:r>
              <a:rPr lang="en-US" dirty="0"/>
              <a:t>Vowel omission</a:t>
            </a:r>
          </a:p>
          <a:p>
            <a:r>
              <a:rPr lang="en-US" dirty="0"/>
              <a:t>Voicing error</a:t>
            </a:r>
          </a:p>
          <a:p>
            <a:r>
              <a:rPr lang="en-US" dirty="0"/>
              <a:t>Use of homophone</a:t>
            </a:r>
          </a:p>
          <a:p>
            <a:r>
              <a:rPr lang="en-US" dirty="0"/>
              <a:t>Other</a:t>
            </a:r>
          </a:p>
        </p:txBody>
      </p:sp>
      <p:sp>
        <p:nvSpPr>
          <p:cNvPr id="5" name="TextBox 4"/>
          <p:cNvSpPr txBox="1"/>
          <p:nvPr/>
        </p:nvSpPr>
        <p:spPr>
          <a:xfrm>
            <a:off x="6266121" y="133598"/>
            <a:ext cx="5748670" cy="3139321"/>
          </a:xfrm>
          <a:prstGeom prst="rect">
            <a:avLst/>
          </a:prstGeom>
          <a:noFill/>
        </p:spPr>
        <p:txBody>
          <a:bodyPr wrap="square" rtlCol="0" anchor="t">
            <a:spAutoFit/>
          </a:bodyPr>
          <a:lstStyle/>
          <a:p>
            <a:r>
              <a:rPr lang="en-US" dirty="0"/>
              <a:t>Second reason, old people always start to take care of their health which </a:t>
            </a:r>
            <a:r>
              <a:rPr lang="en-US" dirty="0" err="1">
                <a:solidFill>
                  <a:srgbClr val="FF0000"/>
                </a:solidFill>
              </a:rPr>
              <a:t>absoultly</a:t>
            </a:r>
            <a:r>
              <a:rPr lang="en-US" dirty="0"/>
              <a:t> goes down as they get older. In the other hand, young people think about no </a:t>
            </a:r>
            <a:r>
              <a:rPr lang="en-US" dirty="0" err="1">
                <a:solidFill>
                  <a:srgbClr val="FF0000"/>
                </a:solidFill>
              </a:rPr>
              <a:t>resposibilty</a:t>
            </a:r>
            <a:r>
              <a:rPr lang="en-US" dirty="0"/>
              <a:t> and no problems with their health, so why don't they enjoy their lives before anything happens in the future. For example, if someone who is 60 years old and he is retired from his job, he could have health problems </a:t>
            </a:r>
            <a:r>
              <a:rPr lang="en-US" dirty="0">
                <a:solidFill>
                  <a:srgbClr val="FF0000"/>
                </a:solidFill>
              </a:rPr>
              <a:t>refuses</a:t>
            </a:r>
            <a:r>
              <a:rPr lang="en-US" dirty="0"/>
              <a:t> him to enjoy his life. Another man who is 20 years old, who just finished his high school and he wants to play sports and going out with his friends without any health problems </a:t>
            </a:r>
            <a:r>
              <a:rPr lang="en-US" dirty="0" err="1">
                <a:solidFill>
                  <a:srgbClr val="FF0000"/>
                </a:solidFill>
              </a:rPr>
              <a:t>thats</a:t>
            </a:r>
            <a:r>
              <a:rPr lang="en-US" dirty="0"/>
              <a:t> if we ignore the </a:t>
            </a:r>
            <a:r>
              <a:rPr lang="en-US" dirty="0" err="1">
                <a:solidFill>
                  <a:srgbClr val="FF0000"/>
                </a:solidFill>
              </a:rPr>
              <a:t>exceptinals</a:t>
            </a:r>
            <a:r>
              <a:rPr lang="en-US" dirty="0"/>
              <a:t> like the handicaps.</a:t>
            </a:r>
          </a:p>
        </p:txBody>
      </p:sp>
      <p:sp>
        <p:nvSpPr>
          <p:cNvPr id="6" name="TextBox 5"/>
          <p:cNvSpPr txBox="1"/>
          <p:nvPr/>
        </p:nvSpPr>
        <p:spPr>
          <a:xfrm>
            <a:off x="6266121" y="3429000"/>
            <a:ext cx="5599814" cy="1477328"/>
          </a:xfrm>
          <a:prstGeom prst="rect">
            <a:avLst/>
          </a:prstGeom>
          <a:noFill/>
        </p:spPr>
        <p:txBody>
          <a:bodyPr wrap="square" rtlCol="0" anchor="t">
            <a:spAutoFit/>
          </a:bodyPr>
          <a:lstStyle/>
          <a:p>
            <a:r>
              <a:rPr lang="en-US" dirty="0"/>
              <a:t>Advertising uses those instruments that have the bigger impact on human personality: image, sound and </a:t>
            </a:r>
            <a:r>
              <a:rPr lang="en-US" dirty="0" err="1">
                <a:solidFill>
                  <a:srgbClr val="FF0000"/>
                </a:solidFill>
              </a:rPr>
              <a:t>psicology</a:t>
            </a:r>
            <a:r>
              <a:rPr lang="en-US" dirty="0"/>
              <a:t>. </a:t>
            </a:r>
            <a:r>
              <a:rPr lang="en-US" dirty="0" err="1"/>
              <a:t>Psicology</a:t>
            </a:r>
            <a:r>
              <a:rPr lang="en-US" dirty="0"/>
              <a:t> is one of the most </a:t>
            </a:r>
            <a:r>
              <a:rPr lang="en-US" dirty="0" err="1"/>
              <a:t>powerfull</a:t>
            </a:r>
            <a:r>
              <a:rPr lang="en-US" dirty="0"/>
              <a:t> </a:t>
            </a:r>
            <a:r>
              <a:rPr lang="en-US" dirty="0" err="1"/>
              <a:t>wepons</a:t>
            </a:r>
            <a:r>
              <a:rPr lang="en-US" dirty="0"/>
              <a:t> of control on people. If you are able to enter there mind with a </a:t>
            </a:r>
            <a:r>
              <a:rPr lang="en-US" dirty="0" err="1">
                <a:solidFill>
                  <a:srgbClr val="FF0000"/>
                </a:solidFill>
              </a:rPr>
              <a:t>powerfull</a:t>
            </a:r>
            <a:r>
              <a:rPr lang="en-US" dirty="0"/>
              <a:t> and sensational icon you did it all.</a:t>
            </a:r>
          </a:p>
        </p:txBody>
      </p:sp>
      <p:sp>
        <p:nvSpPr>
          <p:cNvPr id="3" name="Slide Number Placeholder 2"/>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143543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preposition</a:t>
            </a:r>
          </a:p>
        </p:txBody>
      </p:sp>
      <p:sp>
        <p:nvSpPr>
          <p:cNvPr id="3" name="Content Placeholder 2"/>
          <p:cNvSpPr>
            <a:spLocks noGrp="1"/>
          </p:cNvSpPr>
          <p:nvPr>
            <p:ph idx="1"/>
          </p:nvPr>
        </p:nvSpPr>
        <p:spPr>
          <a:xfrm>
            <a:off x="6778610" y="1957041"/>
            <a:ext cx="4815840" cy="2689895"/>
          </a:xfrm>
        </p:spPr>
        <p:txBody>
          <a:bodyPr vert="horz" lIns="91440" tIns="45720" rIns="91440" bIns="45720" rtlCol="0" anchor="t">
            <a:normAutofit/>
          </a:bodyPr>
          <a:lstStyle/>
          <a:p>
            <a:pPr marL="0" indent="0">
              <a:buNone/>
            </a:pPr>
            <a:r>
              <a:rPr lang="en-US" dirty="0"/>
              <a:t>Students can improve themselves by thinking </a:t>
            </a:r>
            <a:r>
              <a:rPr lang="en-US" dirty="0">
                <a:solidFill>
                  <a:srgbClr val="FF0000"/>
                </a:solidFill>
              </a:rPr>
              <a:t>on</a:t>
            </a:r>
            <a:r>
              <a:rPr lang="en-US" dirty="0"/>
              <a:t> a subject that they learn the major ideas, they will become more creative and more observer and that characteristics </a:t>
            </a:r>
            <a:r>
              <a:rPr lang="en-US" dirty="0" err="1"/>
              <a:t>obviosly</a:t>
            </a:r>
            <a:r>
              <a:rPr lang="en-US" dirty="0"/>
              <a:t> help them during their life time. if a nation want to raise an individually working, observing and creating </a:t>
            </a:r>
            <a:r>
              <a:rPr lang="en-US" dirty="0" err="1"/>
              <a:t>indiviuals</a:t>
            </a:r>
            <a:r>
              <a:rPr lang="en-US" dirty="0"/>
              <a:t> they let them </a:t>
            </a:r>
            <a:r>
              <a:rPr lang="en-US" dirty="0">
                <a:solidFill>
                  <a:srgbClr val="FF0000"/>
                </a:solidFill>
              </a:rPr>
              <a:t>to</a:t>
            </a:r>
            <a:r>
              <a:rPr lang="en-US" dirty="0"/>
              <a:t> learn the major ideas and concepts.</a:t>
            </a:r>
          </a:p>
        </p:txBody>
      </p:sp>
      <p:sp>
        <p:nvSpPr>
          <p:cNvPr id="4" name="Text Placeholder 3"/>
          <p:cNvSpPr>
            <a:spLocks noGrp="1"/>
          </p:cNvSpPr>
          <p:nvPr>
            <p:ph type="body" sz="half" idx="2"/>
          </p:nvPr>
        </p:nvSpPr>
        <p:spPr/>
        <p:txBody>
          <a:bodyPr/>
          <a:lstStyle/>
          <a:p>
            <a:r>
              <a:rPr lang="en-US" dirty="0"/>
              <a:t>Correct use of “of”</a:t>
            </a:r>
          </a:p>
          <a:p>
            <a:r>
              <a:rPr lang="en-US" dirty="0"/>
              <a:t>Missing preposition</a:t>
            </a:r>
          </a:p>
          <a:p>
            <a:r>
              <a:rPr lang="en-US" dirty="0"/>
              <a:t>Additional preposition</a:t>
            </a:r>
          </a:p>
        </p:txBody>
      </p:sp>
      <p:sp>
        <p:nvSpPr>
          <p:cNvPr id="5" name="Slide Number Placeholder 4"/>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891982799"/>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366</TotalTime>
  <Words>791</Words>
  <Application>Microsoft Office PowerPoint</Application>
  <PresentationFormat>Widescreen</PresentationFormat>
  <Paragraphs>83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L1ML  draft annotation schema</vt:lpstr>
      <vt:lpstr>The goal &amp; corpus</vt:lpstr>
      <vt:lpstr>Morphosyntactic</vt:lpstr>
      <vt:lpstr>Subject-verb agreement</vt:lpstr>
      <vt:lpstr>Tense/verb form mismatch</vt:lpstr>
      <vt:lpstr>Article/count error</vt:lpstr>
      <vt:lpstr>Lexical</vt:lpstr>
      <vt:lpstr>Spelling error</vt:lpstr>
      <vt:lpstr>preposition</vt:lpstr>
      <vt:lpstr>Discourse &amp; style</vt:lpstr>
      <vt:lpstr>punctuation</vt:lpstr>
      <vt:lpstr>Things we’ll look at in pre-processing</vt:lpstr>
      <vt:lpstr>Other things to consider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L1ML  draft annotation schema</dc:title>
  <dc:creator>Jessica Huynh</dc:creator>
  <cp:lastModifiedBy>Jessica Huynh</cp:lastModifiedBy>
  <cp:revision>40</cp:revision>
  <dcterms:created xsi:type="dcterms:W3CDTF">2016-02-10T02:17:28Z</dcterms:created>
  <dcterms:modified xsi:type="dcterms:W3CDTF">2016-02-12T15:37:20Z</dcterms:modified>
</cp:coreProperties>
</file>